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eague Gothic" panose="020B0604020202020204" charset="0"/>
      <p:regular r:id="rId17"/>
    </p:embeddedFont>
    <p:embeddedFont>
      <p:font typeface="Lora" pitchFamily="2" charset="0"/>
      <p:regular r:id="rId18"/>
    </p:embeddedFont>
    <p:embeddedFont>
      <p:font typeface="Lora Italics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88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34AE4-C9C6-439C-A1D7-257D05907F9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DAC71-27D4-4E39-8F26-55779415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8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DAC71-27D4-4E39-8F26-55779415CE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5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2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047546" y="9023475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9510703" y="1798387"/>
                </a:moveTo>
                <a:lnTo>
                  <a:pt x="0" y="1798387"/>
                </a:lnTo>
                <a:lnTo>
                  <a:pt x="0" y="0"/>
                </a:lnTo>
                <a:lnTo>
                  <a:pt x="9510703" y="0"/>
                </a:lnTo>
                <a:lnTo>
                  <a:pt x="9510703" y="179838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1942867" y="9023475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9510703" y="1798387"/>
                </a:moveTo>
                <a:lnTo>
                  <a:pt x="0" y="1798387"/>
                </a:lnTo>
                <a:lnTo>
                  <a:pt x="0" y="0"/>
                </a:lnTo>
                <a:lnTo>
                  <a:pt x="9510703" y="0"/>
                </a:lnTo>
                <a:lnTo>
                  <a:pt x="9510703" y="1798387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2756500" y="9023475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9510703" y="1798387"/>
                </a:moveTo>
                <a:lnTo>
                  <a:pt x="0" y="1798387"/>
                </a:lnTo>
                <a:lnTo>
                  <a:pt x="0" y="0"/>
                </a:lnTo>
                <a:lnTo>
                  <a:pt x="9510703" y="0"/>
                </a:lnTo>
                <a:lnTo>
                  <a:pt x="9510703" y="179838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20066" y="6709384"/>
            <a:ext cx="3666611" cy="3213285"/>
          </a:xfrm>
          <a:custGeom>
            <a:avLst/>
            <a:gdLst/>
            <a:ahLst/>
            <a:cxnLst/>
            <a:rect l="l" t="t" r="r" b="b"/>
            <a:pathLst>
              <a:path w="3666611" h="3213285">
                <a:moveTo>
                  <a:pt x="0" y="0"/>
                </a:moveTo>
                <a:lnTo>
                  <a:pt x="3666611" y="0"/>
                </a:lnTo>
                <a:lnTo>
                  <a:pt x="3666611" y="3213285"/>
                </a:lnTo>
                <a:lnTo>
                  <a:pt x="0" y="321328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1570" b="-157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87325" y="1566839"/>
            <a:ext cx="3939304" cy="3576661"/>
          </a:xfrm>
          <a:custGeom>
            <a:avLst/>
            <a:gdLst/>
            <a:ahLst/>
            <a:cxnLst/>
            <a:rect l="l" t="t" r="r" b="b"/>
            <a:pathLst>
              <a:path w="3939304" h="3576661">
                <a:moveTo>
                  <a:pt x="0" y="0"/>
                </a:moveTo>
                <a:lnTo>
                  <a:pt x="3939304" y="0"/>
                </a:lnTo>
                <a:lnTo>
                  <a:pt x="3939304" y="3576661"/>
                </a:lnTo>
                <a:lnTo>
                  <a:pt x="0" y="35766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105" r="-10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810024" y="1240134"/>
            <a:ext cx="12581343" cy="805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15"/>
              </a:lnSpc>
            </a:pPr>
            <a:r>
              <a:rPr lang="en-US" sz="6300">
                <a:solidFill>
                  <a:srgbClr val="0D4F4E"/>
                </a:solidFill>
                <a:latin typeface="League Gothic"/>
                <a:ea typeface="League Gothic"/>
                <a:cs typeface="League Gothic"/>
                <a:sym typeface="League Gothic"/>
              </a:rPr>
              <a:t>PENJADWALAN KULIAH OTOMATIS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96634" y="4018572"/>
            <a:ext cx="12494733" cy="1606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25"/>
              </a:lnSpc>
            </a:pPr>
            <a:r>
              <a:rPr lang="en-US" sz="45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Menggunakan </a:t>
            </a:r>
            <a:r>
              <a:rPr lang="en-US" sz="45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Algoritma</a:t>
            </a:r>
            <a:r>
              <a:rPr lang="en-US" sz="45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5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Genetik</a:t>
            </a:r>
            <a:r>
              <a:rPr lang="en-US" sz="45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5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dengan</a:t>
            </a:r>
            <a:r>
              <a:rPr lang="en-US" sz="45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5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Antarmuka</a:t>
            </a:r>
            <a:r>
              <a:rPr lang="en-US" sz="45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5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Streamlit</a:t>
            </a:r>
            <a:r>
              <a:rPr lang="en-US" sz="45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25161"/>
            <a:ext cx="495039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Stmik Al-Muslim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79121" y="390525"/>
            <a:ext cx="488017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Kecerdasan buatan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558639" y="5637822"/>
            <a:ext cx="12494733" cy="1606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25"/>
              </a:lnSpc>
            </a:pPr>
            <a:r>
              <a:rPr lang="en-US" sz="45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Kelompok</a:t>
            </a:r>
            <a:r>
              <a:rPr lang="en-US" sz="45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: Salsa Fajryah &amp; </a:t>
            </a:r>
            <a:r>
              <a:rPr lang="en-US" sz="45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Cinta</a:t>
            </a:r>
            <a:r>
              <a:rPr lang="en-US" sz="45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5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Aulia</a:t>
            </a:r>
            <a:r>
              <a:rPr lang="en-US" sz="45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Putri</a:t>
            </a:r>
          </a:p>
          <a:p>
            <a:pPr algn="just">
              <a:lnSpc>
                <a:spcPts val="6525"/>
              </a:lnSpc>
            </a:pPr>
            <a:r>
              <a:rPr lang="en-US" sz="45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 Mata </a:t>
            </a:r>
            <a:r>
              <a:rPr lang="en-US" sz="45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Kuliah</a:t>
            </a:r>
            <a:r>
              <a:rPr lang="en-US" sz="45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n-US" sz="45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Kecerdasan</a:t>
            </a:r>
            <a:r>
              <a:rPr lang="en-US" sz="45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5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Buatan</a:t>
            </a:r>
            <a:endParaRPr lang="en-US" sz="4500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73190" y="4552861"/>
            <a:ext cx="12486411" cy="981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8000" dirty="0">
                <a:solidFill>
                  <a:srgbClr val="0D4F4E"/>
                </a:solidFill>
                <a:latin typeface="League Gothic"/>
                <a:ea typeface="League Gothic"/>
                <a:cs typeface="League Gothic"/>
                <a:sym typeface="League Gothic"/>
              </a:rPr>
              <a:t>TERIMA KASIH</a:t>
            </a:r>
          </a:p>
        </p:txBody>
      </p:sp>
      <p:sp>
        <p:nvSpPr>
          <p:cNvPr id="3" name="Freeform 3"/>
          <p:cNvSpPr/>
          <p:nvPr/>
        </p:nvSpPr>
        <p:spPr>
          <a:xfrm flipH="1" flipV="1">
            <a:off x="-1047546" y="9023475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9510703" y="1798387"/>
                </a:moveTo>
                <a:lnTo>
                  <a:pt x="0" y="1798387"/>
                </a:lnTo>
                <a:lnTo>
                  <a:pt x="0" y="0"/>
                </a:lnTo>
                <a:lnTo>
                  <a:pt x="9510703" y="0"/>
                </a:lnTo>
                <a:lnTo>
                  <a:pt x="9510703" y="17983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1942867" y="9023475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9510703" y="1798387"/>
                </a:moveTo>
                <a:lnTo>
                  <a:pt x="0" y="1798387"/>
                </a:lnTo>
                <a:lnTo>
                  <a:pt x="0" y="0"/>
                </a:lnTo>
                <a:lnTo>
                  <a:pt x="9510703" y="0"/>
                </a:lnTo>
                <a:lnTo>
                  <a:pt x="9510703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2756500" y="9023475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9510703" y="1798387"/>
                </a:moveTo>
                <a:lnTo>
                  <a:pt x="0" y="1798387"/>
                </a:lnTo>
                <a:lnTo>
                  <a:pt x="0" y="0"/>
                </a:lnTo>
                <a:lnTo>
                  <a:pt x="9510703" y="0"/>
                </a:lnTo>
                <a:lnTo>
                  <a:pt x="9510703" y="17983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425161"/>
            <a:ext cx="495039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Stmik Al-Muslim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379121" y="390525"/>
            <a:ext cx="488017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Kecerdasan Buatan </a:t>
            </a:r>
          </a:p>
        </p:txBody>
      </p:sp>
      <p:sp>
        <p:nvSpPr>
          <p:cNvPr id="8" name="Freeform 8"/>
          <p:cNvSpPr/>
          <p:nvPr/>
        </p:nvSpPr>
        <p:spPr>
          <a:xfrm>
            <a:off x="587325" y="1566839"/>
            <a:ext cx="3939304" cy="3576661"/>
          </a:xfrm>
          <a:custGeom>
            <a:avLst/>
            <a:gdLst/>
            <a:ahLst/>
            <a:cxnLst/>
            <a:rect l="l" t="t" r="r" b="b"/>
            <a:pathLst>
              <a:path w="3939304" h="3576661">
                <a:moveTo>
                  <a:pt x="0" y="0"/>
                </a:moveTo>
                <a:lnTo>
                  <a:pt x="3939304" y="0"/>
                </a:lnTo>
                <a:lnTo>
                  <a:pt x="3939304" y="3576661"/>
                </a:lnTo>
                <a:lnTo>
                  <a:pt x="0" y="35766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05" r="-105"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13921933" y="6222536"/>
            <a:ext cx="3943940" cy="3456325"/>
          </a:xfrm>
          <a:custGeom>
            <a:avLst/>
            <a:gdLst/>
            <a:ahLst/>
            <a:cxnLst/>
            <a:rect l="l" t="t" r="r" b="b"/>
            <a:pathLst>
              <a:path w="3943940" h="3456325">
                <a:moveTo>
                  <a:pt x="0" y="0"/>
                </a:moveTo>
                <a:lnTo>
                  <a:pt x="3943940" y="0"/>
                </a:lnTo>
                <a:lnTo>
                  <a:pt x="3943940" y="3456325"/>
                </a:lnTo>
                <a:lnTo>
                  <a:pt x="0" y="34563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t="-1417" b="-1417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13522658" y="7919499"/>
            <a:ext cx="3982855" cy="3490429"/>
          </a:xfrm>
          <a:custGeom>
            <a:avLst/>
            <a:gdLst/>
            <a:ahLst/>
            <a:cxnLst/>
            <a:rect l="l" t="t" r="r" b="b"/>
            <a:pathLst>
              <a:path w="3982855" h="3490429">
                <a:moveTo>
                  <a:pt x="3982855" y="3490429"/>
                </a:moveTo>
                <a:lnTo>
                  <a:pt x="0" y="3490429"/>
                </a:lnTo>
                <a:lnTo>
                  <a:pt x="0" y="0"/>
                </a:lnTo>
                <a:lnTo>
                  <a:pt x="3982855" y="0"/>
                </a:lnTo>
                <a:lnTo>
                  <a:pt x="3982855" y="34904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471" b="-1471"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0331905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1145538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2040859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43101" y="1849531"/>
            <a:ext cx="3939304" cy="3576661"/>
          </a:xfrm>
          <a:custGeom>
            <a:avLst/>
            <a:gdLst/>
            <a:ahLst/>
            <a:cxnLst/>
            <a:rect l="l" t="t" r="r" b="b"/>
            <a:pathLst>
              <a:path w="3939304" h="3576661">
                <a:moveTo>
                  <a:pt x="0" y="0"/>
                </a:moveTo>
                <a:lnTo>
                  <a:pt x="3939304" y="0"/>
                </a:lnTo>
                <a:lnTo>
                  <a:pt x="3939304" y="3576661"/>
                </a:lnTo>
                <a:lnTo>
                  <a:pt x="0" y="35766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05" r="-105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19619" y="3172377"/>
            <a:ext cx="5328345" cy="5328345"/>
          </a:xfrm>
          <a:custGeom>
            <a:avLst/>
            <a:gdLst/>
            <a:ahLst/>
            <a:cxnLst/>
            <a:rect l="l" t="t" r="r" b="b"/>
            <a:pathLst>
              <a:path w="5328345" h="5328345">
                <a:moveTo>
                  <a:pt x="0" y="0"/>
                </a:moveTo>
                <a:lnTo>
                  <a:pt x="5328345" y="0"/>
                </a:lnTo>
                <a:lnTo>
                  <a:pt x="5328345" y="5328345"/>
                </a:lnTo>
                <a:lnTo>
                  <a:pt x="0" y="53283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479631" y="3032389"/>
            <a:ext cx="5246370" cy="5246370"/>
            <a:chOff x="0" y="0"/>
            <a:chExt cx="6995160" cy="69951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995160" cy="6995160"/>
            </a:xfrm>
            <a:custGeom>
              <a:avLst/>
              <a:gdLst/>
              <a:ahLst/>
              <a:cxnLst/>
              <a:rect l="l" t="t" r="r" b="b"/>
              <a:pathLst>
                <a:path w="6995160" h="6995160">
                  <a:moveTo>
                    <a:pt x="3497580" y="0"/>
                  </a:moveTo>
                  <a:cubicBezTo>
                    <a:pt x="1565910" y="0"/>
                    <a:pt x="0" y="1565910"/>
                    <a:pt x="0" y="3497580"/>
                  </a:cubicBezTo>
                  <a:cubicBezTo>
                    <a:pt x="0" y="5429250"/>
                    <a:pt x="1565910" y="6995160"/>
                    <a:pt x="3497580" y="6995160"/>
                  </a:cubicBezTo>
                  <a:cubicBezTo>
                    <a:pt x="5429250" y="6995160"/>
                    <a:pt x="6995160" y="5429250"/>
                    <a:pt x="6995160" y="3497580"/>
                  </a:cubicBezTo>
                  <a:cubicBezTo>
                    <a:pt x="6995160" y="1565910"/>
                    <a:pt x="5429250" y="0"/>
                    <a:pt x="3497580" y="0"/>
                  </a:cubicBezTo>
                  <a:close/>
                </a:path>
              </a:pathLst>
            </a:custGeom>
            <a:blipFill>
              <a:blip r:embed="rId12"/>
              <a:stretch>
                <a:fillRect l="-24967" r="-24967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5979097" y="1533512"/>
            <a:ext cx="7409461" cy="830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30"/>
              </a:lnSpc>
            </a:pPr>
            <a:r>
              <a:rPr lang="en-US" sz="6600">
                <a:solidFill>
                  <a:srgbClr val="0D4F4E"/>
                </a:solidFill>
                <a:latin typeface="League Gothic"/>
                <a:ea typeface="League Gothic"/>
                <a:cs typeface="League Gothic"/>
                <a:sym typeface="League Gothic"/>
              </a:rPr>
              <a:t>Latar Belakang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9077325"/>
            <a:ext cx="2310956" cy="55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Halaman 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425161"/>
            <a:ext cx="495039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225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Stmik Al-Muslim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379121" y="390525"/>
            <a:ext cx="488017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Kecerdasan Buatan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906976" y="3650561"/>
            <a:ext cx="11381024" cy="408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82980" lvl="3" indent="-245745" algn="l">
              <a:lnSpc>
                <a:spcPts val="5220"/>
              </a:lnSpc>
              <a:buFont typeface="Arial"/>
              <a:buChar char="￭"/>
            </a:pP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Penjadwalan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kuliah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merupakan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tugas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kompleks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yang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melibatkan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banyak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variabel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.</a:t>
            </a:r>
          </a:p>
          <a:p>
            <a:pPr marL="982980" lvl="3" indent="-245745" algn="l">
              <a:lnSpc>
                <a:spcPts val="5220"/>
              </a:lnSpc>
              <a:buFont typeface="Arial"/>
              <a:buChar char="￭"/>
            </a:pP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Masalah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bentrokan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jadwal dosen,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keterbatasan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ruang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kelas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distribusi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waktu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.</a:t>
            </a:r>
          </a:p>
          <a:p>
            <a:pPr marL="982980" lvl="3" indent="-245745" algn="l">
              <a:lnSpc>
                <a:spcPts val="5220"/>
              </a:lnSpc>
              <a:buFont typeface="Arial"/>
              <a:buChar char="￭"/>
            </a:pP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Solusi: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algoritma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genetika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dapat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menghasilkan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jadwal yang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efisien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dan optimal.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 flipV="1">
            <a:off x="15900889" y="2069965"/>
            <a:ext cx="3939304" cy="3576661"/>
          </a:xfrm>
          <a:custGeom>
            <a:avLst/>
            <a:gdLst/>
            <a:ahLst/>
            <a:cxnLst/>
            <a:rect l="l" t="t" r="r" b="b"/>
            <a:pathLst>
              <a:path w="3939304" h="3576661">
                <a:moveTo>
                  <a:pt x="0" y="3576661"/>
                </a:moveTo>
                <a:lnTo>
                  <a:pt x="3939304" y="3576661"/>
                </a:lnTo>
                <a:lnTo>
                  <a:pt x="3939304" y="0"/>
                </a:lnTo>
                <a:lnTo>
                  <a:pt x="0" y="0"/>
                </a:lnTo>
                <a:lnTo>
                  <a:pt x="0" y="357666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5" r="-105"/>
            </a:stretch>
          </a:blipFill>
        </p:spPr>
      </p:sp>
      <p:sp>
        <p:nvSpPr>
          <p:cNvPr id="2" name="Freeform 2"/>
          <p:cNvSpPr/>
          <p:nvPr/>
        </p:nvSpPr>
        <p:spPr>
          <a:xfrm flipV="1">
            <a:off x="10331905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1145538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2040859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39269" y="2031865"/>
            <a:ext cx="7409461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9999">
                <a:solidFill>
                  <a:srgbClr val="0D4F4E"/>
                </a:solidFill>
                <a:latin typeface="League Gothic"/>
                <a:ea typeface="League Gothic"/>
                <a:cs typeface="League Gothic"/>
                <a:sym typeface="League Gothic"/>
              </a:rPr>
              <a:t>Tujuan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9077325"/>
            <a:ext cx="2310956" cy="55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Halaman 02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25161"/>
            <a:ext cx="495039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Stmik Al-Muslim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379121" y="390525"/>
            <a:ext cx="488017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Kecerdasan Buatan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377259"/>
            <a:ext cx="14874604" cy="36271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365130" lvl="3" indent="-341283" algn="l">
              <a:lnSpc>
                <a:spcPts val="7248"/>
              </a:lnSpc>
              <a:buFont typeface="Arial"/>
              <a:buChar char="￭"/>
            </a:pP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Membangun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aplikasi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penjadwalan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kuliah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otomatis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menggunakan </a:t>
            </a: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algoritma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genetika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.</a:t>
            </a:r>
          </a:p>
          <a:p>
            <a:pPr marL="1365130" lvl="3" indent="-341283" algn="l">
              <a:lnSpc>
                <a:spcPts val="7248"/>
              </a:lnSpc>
              <a:buFont typeface="Arial"/>
              <a:buChar char="￭"/>
            </a:pP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Antarmuka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penggunaan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berbasis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streamlit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untuk </a:t>
            </a: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visualisasi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interaktif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19210" y="7658882"/>
            <a:ext cx="3939304" cy="3576661"/>
          </a:xfrm>
          <a:custGeom>
            <a:avLst/>
            <a:gdLst/>
            <a:ahLst/>
            <a:cxnLst/>
            <a:rect l="l" t="t" r="r" b="b"/>
            <a:pathLst>
              <a:path w="3939304" h="3576661">
                <a:moveTo>
                  <a:pt x="0" y="0"/>
                </a:moveTo>
                <a:lnTo>
                  <a:pt x="3939304" y="0"/>
                </a:lnTo>
                <a:lnTo>
                  <a:pt x="3939304" y="3576661"/>
                </a:lnTo>
                <a:lnTo>
                  <a:pt x="0" y="3576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5" r="-105"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0331905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1145538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2040859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301636" y="1688956"/>
            <a:ext cx="13595468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9999">
                <a:solidFill>
                  <a:srgbClr val="0D4F4E"/>
                </a:solidFill>
                <a:latin typeface="League Gothic"/>
                <a:ea typeface="League Gothic"/>
                <a:cs typeface="League Gothic"/>
                <a:sym typeface="League Gothic"/>
              </a:rPr>
              <a:t> Studi Kasus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077325"/>
            <a:ext cx="2310956" cy="55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Halaman 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25161"/>
            <a:ext cx="495039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Stmik Al-Muslim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379121" y="390525"/>
            <a:ext cx="488017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Kecerdasan Buatan</a:t>
            </a:r>
          </a:p>
        </p:txBody>
      </p:sp>
      <p:sp>
        <p:nvSpPr>
          <p:cNvPr id="10" name="Freeform 10"/>
          <p:cNvSpPr/>
          <p:nvPr/>
        </p:nvSpPr>
        <p:spPr>
          <a:xfrm rot="-10800000" flipH="1">
            <a:off x="-1902421" y="1450501"/>
            <a:ext cx="3804843" cy="3334426"/>
          </a:xfrm>
          <a:custGeom>
            <a:avLst/>
            <a:gdLst/>
            <a:ahLst/>
            <a:cxnLst/>
            <a:rect l="l" t="t" r="r" b="b"/>
            <a:pathLst>
              <a:path w="3804843" h="3334426">
                <a:moveTo>
                  <a:pt x="3804843" y="0"/>
                </a:moveTo>
                <a:lnTo>
                  <a:pt x="0" y="0"/>
                </a:lnTo>
                <a:lnTo>
                  <a:pt x="0" y="3334426"/>
                </a:lnTo>
                <a:lnTo>
                  <a:pt x="3804843" y="3334426"/>
                </a:lnTo>
                <a:lnTo>
                  <a:pt x="380484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t="-1491" b="-1491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301636" y="2743200"/>
            <a:ext cx="14487227" cy="5601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28725" lvl="3" indent="-307181" algn="l">
              <a:lnSpc>
                <a:spcPts val="6298"/>
              </a:lnSpc>
              <a:buFont typeface="Arial"/>
              <a:buChar char="￭"/>
            </a:pPr>
            <a:r>
              <a:rPr lang="en-US" sz="4500" spc="336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-5 </a:t>
            </a:r>
            <a:r>
              <a:rPr lang="en-US" sz="4500" spc="336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mata</a:t>
            </a:r>
            <a:r>
              <a:rPr lang="en-US" sz="4500" spc="336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500" spc="336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kuliah</a:t>
            </a:r>
            <a:endParaRPr lang="en-US" sz="4500" spc="336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228725" lvl="3" indent="-307181" algn="l">
              <a:lnSpc>
                <a:spcPts val="6298"/>
              </a:lnSpc>
              <a:buFont typeface="Arial"/>
              <a:buChar char="￭"/>
            </a:pPr>
            <a:r>
              <a:rPr lang="en-US" sz="4500" spc="336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-3 dosen </a:t>
            </a:r>
            <a:r>
              <a:rPr lang="en-US" sz="4500" spc="336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pengampu</a:t>
            </a:r>
            <a:endParaRPr lang="en-US" sz="4500" spc="336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228725" lvl="3" indent="-307181" algn="l">
              <a:lnSpc>
                <a:spcPts val="6298"/>
              </a:lnSpc>
              <a:buFont typeface="Arial"/>
              <a:buChar char="￭"/>
            </a:pPr>
            <a:r>
              <a:rPr lang="en-US" sz="4500" spc="336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-3 </a:t>
            </a:r>
            <a:r>
              <a:rPr lang="en-US" sz="4500" spc="336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ruang</a:t>
            </a:r>
            <a:r>
              <a:rPr lang="en-US" sz="4500" spc="336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500" spc="336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kelas</a:t>
            </a:r>
            <a:endParaRPr lang="en-US" sz="4500" spc="336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228725" lvl="3" indent="-307181" algn="l">
              <a:lnSpc>
                <a:spcPts val="6298"/>
              </a:lnSpc>
              <a:buFont typeface="Arial"/>
              <a:buChar char="￭"/>
            </a:pPr>
            <a:r>
              <a:rPr lang="en-US" sz="4500" spc="336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-5 slot </a:t>
            </a:r>
            <a:r>
              <a:rPr lang="en-US" sz="4500" spc="336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waktu</a:t>
            </a:r>
            <a:r>
              <a:rPr lang="en-US" sz="4500" spc="336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per </a:t>
            </a:r>
            <a:r>
              <a:rPr lang="en-US" sz="4500" spc="336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minggu</a:t>
            </a:r>
            <a:endParaRPr lang="en-US" sz="4500" spc="336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228725" lvl="3" indent="-307181" algn="l">
              <a:lnSpc>
                <a:spcPts val="6298"/>
              </a:lnSpc>
            </a:pPr>
            <a:endParaRPr lang="en-US" sz="4500" spc="336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228725" lvl="3" indent="-307181" algn="l">
              <a:lnSpc>
                <a:spcPts val="6298"/>
              </a:lnSpc>
              <a:buFont typeface="Arial"/>
              <a:buChar char="￭"/>
            </a:pPr>
            <a:r>
              <a:rPr lang="en-US" sz="4500" spc="336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Target: Jadwal </a:t>
            </a:r>
            <a:r>
              <a:rPr lang="en-US" sz="4500" spc="336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tanpa</a:t>
            </a:r>
            <a:r>
              <a:rPr lang="en-US" sz="4500" spc="336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500" spc="336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konflik</a:t>
            </a:r>
            <a:r>
              <a:rPr lang="en-US" sz="4500" spc="336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dan </a:t>
            </a:r>
            <a:r>
              <a:rPr lang="en-US" sz="4500" spc="336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efisiensi</a:t>
            </a:r>
            <a:r>
              <a:rPr lang="en-US" sz="4500" spc="336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500" spc="336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ruang</a:t>
            </a:r>
            <a:r>
              <a:rPr lang="en-US" sz="4500" spc="336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&amp; dosen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0331905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1145538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2040859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39269" y="1333767"/>
            <a:ext cx="7409461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9999" dirty="0">
                <a:solidFill>
                  <a:srgbClr val="0D4F4E"/>
                </a:solidFill>
                <a:latin typeface="League Gothic"/>
                <a:ea typeface="League Gothic"/>
                <a:cs typeface="League Gothic"/>
                <a:sym typeface="League Gothic"/>
              </a:rPr>
              <a:t>Dataset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9077325"/>
            <a:ext cx="2310956" cy="55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Halaman 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25161"/>
            <a:ext cx="495039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Stmik Al-Muslim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379121" y="390525"/>
            <a:ext cx="488017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Kecerdasan Buatan</a:t>
            </a:r>
          </a:p>
        </p:txBody>
      </p:sp>
      <p:sp>
        <p:nvSpPr>
          <p:cNvPr id="9" name="Freeform 9"/>
          <p:cNvSpPr/>
          <p:nvPr/>
        </p:nvSpPr>
        <p:spPr>
          <a:xfrm flipV="1">
            <a:off x="15941734" y="2358866"/>
            <a:ext cx="3939304" cy="3576661"/>
          </a:xfrm>
          <a:custGeom>
            <a:avLst/>
            <a:gdLst/>
            <a:ahLst/>
            <a:cxnLst/>
            <a:rect l="l" t="t" r="r" b="b"/>
            <a:pathLst>
              <a:path w="3939304" h="3576661">
                <a:moveTo>
                  <a:pt x="0" y="3576661"/>
                </a:moveTo>
                <a:lnTo>
                  <a:pt x="3939304" y="3576661"/>
                </a:lnTo>
                <a:lnTo>
                  <a:pt x="3939304" y="0"/>
                </a:lnTo>
                <a:lnTo>
                  <a:pt x="0" y="0"/>
                </a:lnTo>
                <a:lnTo>
                  <a:pt x="0" y="357666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05" r="-105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81000" y="3105772"/>
            <a:ext cx="16040100" cy="43561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91998" lvl="3" indent="-273000" algn="l">
              <a:lnSpc>
                <a:spcPts val="5598"/>
              </a:lnSpc>
              <a:buFont typeface="Arial"/>
              <a:buChar char="￭"/>
            </a:pP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Contoh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dataset:</a:t>
            </a:r>
          </a:p>
          <a:p>
            <a:pPr marL="1091998" lvl="3" indent="-273000" algn="l">
              <a:lnSpc>
                <a:spcPts val="5598"/>
              </a:lnSpc>
              <a:buFont typeface="Arial"/>
              <a:buChar char="￭"/>
            </a:pP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Matematika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Dasar (Dr. Ahmad, 2 jam, 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Senin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dan Rabu)</a:t>
            </a:r>
          </a:p>
          <a:p>
            <a:pPr marL="1091998" lvl="3" indent="-273000" algn="l">
              <a:lnSpc>
                <a:spcPts val="5598"/>
              </a:lnSpc>
              <a:buFont typeface="Arial"/>
              <a:buChar char="￭"/>
            </a:pP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Pemrograman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1 (Bu sari, 3 jam, 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Selasa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dan 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Kamis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)</a:t>
            </a:r>
          </a:p>
          <a:p>
            <a:pPr marL="1091998" lvl="3" indent="-273000" algn="l">
              <a:lnSpc>
                <a:spcPts val="5598"/>
              </a:lnSpc>
              <a:buFont typeface="Arial"/>
              <a:buChar char="￭"/>
            </a:pP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Sistem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Basis Data ( Pak Budi, 2 jam, 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Senin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&amp; 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Jumat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)</a:t>
            </a:r>
          </a:p>
          <a:p>
            <a:pPr marL="1091998" lvl="3" indent="-273000" algn="l">
              <a:lnSpc>
                <a:spcPts val="5598"/>
              </a:lnSpc>
              <a:buFont typeface="Arial"/>
              <a:buChar char="￭"/>
            </a:pP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Algoritma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(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Dr.Ahmad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, 2 jam, Rabu &amp; 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Jumat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)</a:t>
            </a:r>
          </a:p>
          <a:p>
            <a:pPr marL="1091998" lvl="3" indent="-273000" algn="l">
              <a:lnSpc>
                <a:spcPts val="5598"/>
              </a:lnSpc>
              <a:buFont typeface="Arial"/>
              <a:buChar char="￭"/>
            </a:pP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Kecerdasan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Buatan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( Bu Sari, 3 jam, 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Selasa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&amp; 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Kamis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19210" y="7658882"/>
            <a:ext cx="3939304" cy="3576661"/>
          </a:xfrm>
          <a:custGeom>
            <a:avLst/>
            <a:gdLst/>
            <a:ahLst/>
            <a:cxnLst/>
            <a:rect l="l" t="t" r="r" b="b"/>
            <a:pathLst>
              <a:path w="3939304" h="3576661">
                <a:moveTo>
                  <a:pt x="0" y="0"/>
                </a:moveTo>
                <a:lnTo>
                  <a:pt x="3939304" y="0"/>
                </a:lnTo>
                <a:lnTo>
                  <a:pt x="3939304" y="3576661"/>
                </a:lnTo>
                <a:lnTo>
                  <a:pt x="0" y="3576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5" r="-105"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0331905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1145538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2040859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346266" y="1955665"/>
            <a:ext cx="13595468" cy="1009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>
                <a:solidFill>
                  <a:srgbClr val="0D4F4E"/>
                </a:solidFill>
                <a:latin typeface="League Gothic"/>
                <a:ea typeface="League Gothic"/>
                <a:cs typeface="League Gothic"/>
                <a:sym typeface="League Gothic"/>
              </a:rPr>
              <a:t>Metodologi Algoritma Genetik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02421" y="3336789"/>
            <a:ext cx="14784101" cy="476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65130" lvl="3" indent="-341283" algn="l">
              <a:lnSpc>
                <a:spcPts val="7248"/>
              </a:lnSpc>
              <a:buFont typeface="Arial"/>
              <a:buChar char="￭"/>
            </a:pPr>
            <a:r>
              <a:rPr lang="en-US" sz="49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1. Inisialisasi Populasi secara acak</a:t>
            </a:r>
          </a:p>
          <a:p>
            <a:pPr marL="1365130" lvl="3" indent="-341283" algn="l">
              <a:lnSpc>
                <a:spcPts val="7248"/>
              </a:lnSpc>
              <a:buFont typeface="Arial"/>
              <a:buChar char="￭"/>
            </a:pPr>
            <a:r>
              <a:rPr lang="en-US" sz="49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2. Evaluasi fitness (konflik, ruang, prefensi)</a:t>
            </a:r>
          </a:p>
          <a:p>
            <a:pPr marL="1365130" lvl="3" indent="-341283" algn="l">
              <a:lnSpc>
                <a:spcPts val="7248"/>
              </a:lnSpc>
              <a:buFont typeface="Arial"/>
              <a:buChar char="￭"/>
            </a:pPr>
            <a:r>
              <a:rPr lang="en-US" sz="49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3. seleksi kromosom terbaik</a:t>
            </a:r>
          </a:p>
          <a:p>
            <a:pPr marL="1365130" lvl="3" indent="-341283" algn="l">
              <a:lnSpc>
                <a:spcPts val="7248"/>
              </a:lnSpc>
              <a:buFont typeface="Arial"/>
              <a:buChar char="￭"/>
            </a:pPr>
            <a:r>
              <a:rPr lang="en-US" sz="49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4. Crossover dan mutasi</a:t>
            </a:r>
          </a:p>
          <a:p>
            <a:pPr marL="1365130" lvl="3" indent="-341283" algn="l">
              <a:lnSpc>
                <a:spcPts val="7248"/>
              </a:lnSpc>
              <a:buFont typeface="Arial"/>
              <a:buChar char="￭"/>
            </a:pPr>
            <a:r>
              <a:rPr lang="en-US" sz="49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5. Iterasi hingga hasil optimal.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9077325"/>
            <a:ext cx="2310956" cy="55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Halaman 05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25161"/>
            <a:ext cx="495039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Stmik Al-Muslim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79121" y="390525"/>
            <a:ext cx="488017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Kecerdasan Buatan</a:t>
            </a:r>
          </a:p>
        </p:txBody>
      </p:sp>
      <p:sp>
        <p:nvSpPr>
          <p:cNvPr id="11" name="Freeform 11"/>
          <p:cNvSpPr/>
          <p:nvPr/>
        </p:nvSpPr>
        <p:spPr>
          <a:xfrm rot="-10800000" flipH="1">
            <a:off x="-1902421" y="1450501"/>
            <a:ext cx="3804843" cy="3334426"/>
          </a:xfrm>
          <a:custGeom>
            <a:avLst/>
            <a:gdLst/>
            <a:ahLst/>
            <a:cxnLst/>
            <a:rect l="l" t="t" r="r" b="b"/>
            <a:pathLst>
              <a:path w="3804843" h="3334426">
                <a:moveTo>
                  <a:pt x="3804843" y="0"/>
                </a:moveTo>
                <a:lnTo>
                  <a:pt x="0" y="0"/>
                </a:lnTo>
                <a:lnTo>
                  <a:pt x="0" y="3334426"/>
                </a:lnTo>
                <a:lnTo>
                  <a:pt x="3804843" y="3334426"/>
                </a:lnTo>
                <a:lnTo>
                  <a:pt x="380484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t="-1491" b="-1491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0331905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1145538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2040859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2754643"/>
            <a:ext cx="13757556" cy="6296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7591" lvl="3" indent="-259398" algn="l">
              <a:lnSpc>
                <a:spcPts val="5509"/>
              </a:lnSpc>
              <a:buFont typeface="Arial"/>
              <a:buChar char="￭"/>
            </a:pP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Aplikasi di </a:t>
            </a: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bangun</a:t>
            </a: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dengan</a:t>
            </a: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Python &amp; </a:t>
            </a: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Streamlit</a:t>
            </a: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.</a:t>
            </a:r>
          </a:p>
          <a:p>
            <a:pPr marL="1037591" lvl="3" indent="-259398" algn="l">
              <a:lnSpc>
                <a:spcPts val="5509"/>
              </a:lnSpc>
              <a:buFont typeface="Arial"/>
              <a:buChar char="￭"/>
            </a:pP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Pengguna</a:t>
            </a: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dapat</a:t>
            </a: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mengatur</a:t>
            </a: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parameter:</a:t>
            </a:r>
          </a:p>
          <a:p>
            <a:pPr marL="1037591" lvl="3" indent="-259398" algn="l">
              <a:lnSpc>
                <a:spcPts val="5509"/>
              </a:lnSpc>
              <a:buFont typeface="Arial"/>
              <a:buChar char="￭"/>
            </a:pP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</a:t>
            </a: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Ukuran</a:t>
            </a: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populasi</a:t>
            </a:r>
            <a:endParaRPr lang="en-US" sz="3800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037591" lvl="3" indent="-259398" algn="l">
              <a:lnSpc>
                <a:spcPts val="5509"/>
              </a:lnSpc>
              <a:buFont typeface="Arial"/>
              <a:buChar char="￭"/>
            </a:pP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</a:t>
            </a: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Jumlah</a:t>
            </a: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generasi</a:t>
            </a:r>
            <a:endParaRPr lang="en-US" sz="3800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037591" lvl="3" indent="-259398" algn="l">
              <a:lnSpc>
                <a:spcPts val="5509"/>
              </a:lnSpc>
              <a:buFont typeface="Arial"/>
              <a:buChar char="￭"/>
            </a:pP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-Tingkat crossover</a:t>
            </a:r>
          </a:p>
          <a:p>
            <a:pPr marL="1037591" lvl="3" indent="-259398" algn="l">
              <a:lnSpc>
                <a:spcPts val="5509"/>
              </a:lnSpc>
              <a:buFont typeface="Arial"/>
              <a:buChar char="￭"/>
            </a:pP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-Tingkat </a:t>
            </a: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mutasi</a:t>
            </a:r>
            <a:endParaRPr lang="en-US" sz="3800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037591" lvl="3" indent="-259398" algn="l">
              <a:lnSpc>
                <a:spcPts val="5509"/>
              </a:lnSpc>
            </a:pPr>
            <a:endParaRPr lang="en-US" sz="3800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037591" lvl="3" indent="-259398" algn="l">
              <a:lnSpc>
                <a:spcPts val="5509"/>
              </a:lnSpc>
            </a:pPr>
            <a:endParaRPr lang="en-US" sz="3800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037591" lvl="3" indent="-259398" algn="l">
              <a:lnSpc>
                <a:spcPts val="5509"/>
              </a:lnSpc>
              <a:buFont typeface="Arial"/>
              <a:buChar char="￭"/>
            </a:pPr>
            <a:r>
              <a:rPr lang="en-US" sz="3800" i="1" dirty="0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 </a:t>
            </a: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Output: Tabel jadwal &amp; </a:t>
            </a: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grafik</a:t>
            </a: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evolusi</a:t>
            </a: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fitness.</a:t>
            </a:r>
          </a:p>
        </p:txBody>
      </p:sp>
      <p:sp>
        <p:nvSpPr>
          <p:cNvPr id="6" name="Freeform 6"/>
          <p:cNvSpPr/>
          <p:nvPr/>
        </p:nvSpPr>
        <p:spPr>
          <a:xfrm flipV="1">
            <a:off x="12023642" y="3040393"/>
            <a:ext cx="4291515" cy="5256867"/>
          </a:xfrm>
          <a:custGeom>
            <a:avLst/>
            <a:gdLst/>
            <a:ahLst/>
            <a:cxnLst/>
            <a:rect l="l" t="t" r="r" b="b"/>
            <a:pathLst>
              <a:path w="4291515" h="5256867">
                <a:moveTo>
                  <a:pt x="0" y="5256867"/>
                </a:moveTo>
                <a:lnTo>
                  <a:pt x="4291515" y="5256867"/>
                </a:lnTo>
                <a:lnTo>
                  <a:pt x="4291515" y="0"/>
                </a:lnTo>
                <a:lnTo>
                  <a:pt x="0" y="0"/>
                </a:lnTo>
                <a:lnTo>
                  <a:pt x="0" y="525686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40" r="-40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439269" y="1362075"/>
            <a:ext cx="7409461" cy="876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49"/>
              </a:lnSpc>
            </a:pPr>
            <a:r>
              <a:rPr lang="en-US" sz="6998">
                <a:solidFill>
                  <a:srgbClr val="0D4F4E"/>
                </a:solidFill>
                <a:latin typeface="League Gothic"/>
                <a:ea typeface="League Gothic"/>
                <a:cs typeface="League Gothic"/>
                <a:sym typeface="League Gothic"/>
              </a:rPr>
              <a:t>IMPLEMENTASI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9077325"/>
            <a:ext cx="2310956" cy="55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Halaman 06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25161"/>
            <a:ext cx="495039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Stmik Al-Muslim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79121" y="390525"/>
            <a:ext cx="488017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Kecerdasan Buatan</a:t>
            </a:r>
          </a:p>
        </p:txBody>
      </p:sp>
      <p:sp>
        <p:nvSpPr>
          <p:cNvPr id="11" name="Freeform 11"/>
          <p:cNvSpPr/>
          <p:nvPr/>
        </p:nvSpPr>
        <p:spPr>
          <a:xfrm flipV="1">
            <a:off x="15941734" y="2358866"/>
            <a:ext cx="3939304" cy="3576661"/>
          </a:xfrm>
          <a:custGeom>
            <a:avLst/>
            <a:gdLst/>
            <a:ahLst/>
            <a:cxnLst/>
            <a:rect l="l" t="t" r="r" b="b"/>
            <a:pathLst>
              <a:path w="3939304" h="3576661">
                <a:moveTo>
                  <a:pt x="0" y="3576661"/>
                </a:moveTo>
                <a:lnTo>
                  <a:pt x="3939304" y="3576661"/>
                </a:lnTo>
                <a:lnTo>
                  <a:pt x="3939304" y="0"/>
                </a:lnTo>
                <a:lnTo>
                  <a:pt x="0" y="0"/>
                </a:lnTo>
                <a:lnTo>
                  <a:pt x="0" y="357666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05" r="-105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19210" y="7658882"/>
            <a:ext cx="3939304" cy="3576661"/>
          </a:xfrm>
          <a:custGeom>
            <a:avLst/>
            <a:gdLst/>
            <a:ahLst/>
            <a:cxnLst/>
            <a:rect l="l" t="t" r="r" b="b"/>
            <a:pathLst>
              <a:path w="3939304" h="3576661">
                <a:moveTo>
                  <a:pt x="0" y="0"/>
                </a:moveTo>
                <a:lnTo>
                  <a:pt x="3939304" y="0"/>
                </a:lnTo>
                <a:lnTo>
                  <a:pt x="3939304" y="3576661"/>
                </a:lnTo>
                <a:lnTo>
                  <a:pt x="0" y="3576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5" r="-105"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0331905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1145538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2040859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346266" y="2031865"/>
            <a:ext cx="13595468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9999">
                <a:solidFill>
                  <a:srgbClr val="0D4F4E"/>
                </a:solidFill>
                <a:latin typeface="League Gothic"/>
                <a:ea typeface="League Gothic"/>
                <a:cs typeface="League Gothic"/>
                <a:sym typeface="League Gothic"/>
              </a:rPr>
              <a:t> HASIL DAN FISUAL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02421" y="3336789"/>
            <a:ext cx="14784101" cy="476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65130" lvl="3" indent="-341283" algn="l">
              <a:lnSpc>
                <a:spcPts val="7248"/>
              </a:lnSpc>
              <a:buFont typeface="Arial"/>
              <a:buChar char="￭"/>
            </a:pPr>
            <a:r>
              <a:rPr lang="en-US" sz="49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Jadwal di hasilkan tanpa konflik, ditampilkan dalam bentuk tabel</a:t>
            </a:r>
          </a:p>
          <a:p>
            <a:pPr marL="1365130" lvl="3" indent="-341283" algn="l">
              <a:lnSpc>
                <a:spcPts val="7248"/>
              </a:lnSpc>
            </a:pPr>
            <a:endParaRPr lang="en-US" sz="4999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365130" lvl="3" indent="-341283" algn="l">
              <a:lnSpc>
                <a:spcPts val="7248"/>
              </a:lnSpc>
              <a:buFont typeface="Arial"/>
              <a:buChar char="￭"/>
            </a:pPr>
            <a:r>
              <a:rPr lang="en-US" sz="49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Grafik menunjukkan peningkatan nilai fitness dari generasi ke generasi.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9077325"/>
            <a:ext cx="2310956" cy="55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Halaman 07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25161"/>
            <a:ext cx="495039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Stmik Al-Muslim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79121" y="390525"/>
            <a:ext cx="488017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Kecerdasan Buatan</a:t>
            </a:r>
          </a:p>
        </p:txBody>
      </p:sp>
      <p:sp>
        <p:nvSpPr>
          <p:cNvPr id="11" name="Freeform 11"/>
          <p:cNvSpPr/>
          <p:nvPr/>
        </p:nvSpPr>
        <p:spPr>
          <a:xfrm rot="-10800000" flipH="1">
            <a:off x="-1902421" y="1450501"/>
            <a:ext cx="3804843" cy="3334426"/>
          </a:xfrm>
          <a:custGeom>
            <a:avLst/>
            <a:gdLst/>
            <a:ahLst/>
            <a:cxnLst/>
            <a:rect l="l" t="t" r="r" b="b"/>
            <a:pathLst>
              <a:path w="3804843" h="3334426">
                <a:moveTo>
                  <a:pt x="3804843" y="0"/>
                </a:moveTo>
                <a:lnTo>
                  <a:pt x="0" y="0"/>
                </a:lnTo>
                <a:lnTo>
                  <a:pt x="0" y="3334426"/>
                </a:lnTo>
                <a:lnTo>
                  <a:pt x="3804843" y="3334426"/>
                </a:lnTo>
                <a:lnTo>
                  <a:pt x="380484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t="-1491" b="-1491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0331905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1145538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2040859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06287" y="1349086"/>
            <a:ext cx="8875427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9999">
                <a:solidFill>
                  <a:srgbClr val="0D4F4E"/>
                </a:solidFill>
                <a:latin typeface="League Gothic"/>
                <a:ea typeface="League Gothic"/>
                <a:cs typeface="League Gothic"/>
                <a:sym typeface="League Gothic"/>
              </a:rPr>
              <a:t>KESIMPULAN</a:t>
            </a:r>
          </a:p>
        </p:txBody>
      </p:sp>
      <p:sp>
        <p:nvSpPr>
          <p:cNvPr id="6" name="Freeform 6"/>
          <p:cNvSpPr/>
          <p:nvPr/>
        </p:nvSpPr>
        <p:spPr>
          <a:xfrm>
            <a:off x="214526" y="1338239"/>
            <a:ext cx="3939304" cy="3576661"/>
          </a:xfrm>
          <a:custGeom>
            <a:avLst/>
            <a:gdLst/>
            <a:ahLst/>
            <a:cxnLst/>
            <a:rect l="l" t="t" r="r" b="b"/>
            <a:pathLst>
              <a:path w="3939304" h="3576661">
                <a:moveTo>
                  <a:pt x="0" y="0"/>
                </a:moveTo>
                <a:lnTo>
                  <a:pt x="3939304" y="0"/>
                </a:lnTo>
                <a:lnTo>
                  <a:pt x="3939304" y="3576661"/>
                </a:lnTo>
                <a:lnTo>
                  <a:pt x="0" y="35766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05" r="-10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16186" y="2873375"/>
            <a:ext cx="13984703" cy="620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83336" lvl="3" indent="-320834" algn="l">
              <a:lnSpc>
                <a:spcPts val="6813"/>
              </a:lnSpc>
              <a:buFont typeface="Arial"/>
              <a:buChar char="￭"/>
            </a:pP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Algoritma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Genetik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efektif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untuk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penjadwalan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kuliah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kompleks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.</a:t>
            </a:r>
          </a:p>
          <a:p>
            <a:pPr marL="1283336" lvl="3" indent="-320834" algn="l">
              <a:lnSpc>
                <a:spcPts val="6813"/>
              </a:lnSpc>
              <a:buFont typeface="Arial"/>
              <a:buChar char="￭"/>
            </a:pP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Antarmuka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Streamlit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memudahkan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pemahaman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proses dan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hasil</a:t>
            </a:r>
            <a:endParaRPr lang="en-US" sz="4700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283336" lvl="3" indent="-320834" algn="l">
              <a:lnSpc>
                <a:spcPts val="6813"/>
              </a:lnSpc>
              <a:buFont typeface="Arial"/>
              <a:buChar char="￭"/>
            </a:pP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Al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berpotensi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besar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dalam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sistem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informasi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akademik</a:t>
            </a:r>
            <a:endParaRPr lang="en-US" sz="4700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283336" lvl="3" indent="-320834" algn="l">
              <a:lnSpc>
                <a:spcPts val="6813"/>
              </a:lnSpc>
            </a:pPr>
            <a:r>
              <a:rPr lang="en-US" sz="4700" i="1" dirty="0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9077325"/>
            <a:ext cx="2310956" cy="55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Halaman 08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25161"/>
            <a:ext cx="495039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Stmik Al-Muslim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79121" y="390525"/>
            <a:ext cx="488017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Kecerdasan Buatan </a:t>
            </a:r>
          </a:p>
        </p:txBody>
      </p:sp>
      <p:sp>
        <p:nvSpPr>
          <p:cNvPr id="11" name="Freeform 11"/>
          <p:cNvSpPr/>
          <p:nvPr/>
        </p:nvSpPr>
        <p:spPr>
          <a:xfrm rot="-10800000">
            <a:off x="15658186" y="5143500"/>
            <a:ext cx="3943940" cy="3456325"/>
          </a:xfrm>
          <a:custGeom>
            <a:avLst/>
            <a:gdLst/>
            <a:ahLst/>
            <a:cxnLst/>
            <a:rect l="l" t="t" r="r" b="b"/>
            <a:pathLst>
              <a:path w="3943940" h="3456325">
                <a:moveTo>
                  <a:pt x="0" y="0"/>
                </a:moveTo>
                <a:lnTo>
                  <a:pt x="3943940" y="0"/>
                </a:lnTo>
                <a:lnTo>
                  <a:pt x="3943940" y="3456325"/>
                </a:lnTo>
                <a:lnTo>
                  <a:pt x="0" y="34563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t="-1417" b="-1417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369</Words>
  <Application>Microsoft Office PowerPoint</Application>
  <PresentationFormat>Custom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Lora</vt:lpstr>
      <vt:lpstr>Arial</vt:lpstr>
      <vt:lpstr>Calibri</vt:lpstr>
      <vt:lpstr>Lora Italics</vt:lpstr>
      <vt:lpstr>League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PPT_Penjadwalan_Kuliah.pptx.pptx</dc:title>
  <dc:creator>salsfjryh1710</dc:creator>
  <cp:lastModifiedBy>fajryahsalsa@gmail.com</cp:lastModifiedBy>
  <cp:revision>6</cp:revision>
  <dcterms:created xsi:type="dcterms:W3CDTF">2006-08-16T00:00:00Z</dcterms:created>
  <dcterms:modified xsi:type="dcterms:W3CDTF">2025-08-09T01:17:56Z</dcterms:modified>
  <dc:identifier>DAGvYBNHiJM</dc:identifier>
</cp:coreProperties>
</file>