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" r:id="rId2"/>
    <p:sldId id="326" r:id="rId3"/>
    <p:sldId id="286" r:id="rId4"/>
    <p:sldId id="291" r:id="rId5"/>
    <p:sldId id="292" r:id="rId6"/>
    <p:sldId id="293" r:id="rId7"/>
    <p:sldId id="307" r:id="rId8"/>
    <p:sldId id="268" r:id="rId9"/>
    <p:sldId id="257" r:id="rId10"/>
    <p:sldId id="319" r:id="rId11"/>
    <p:sldId id="258" r:id="rId12"/>
    <p:sldId id="261" r:id="rId13"/>
    <p:sldId id="271" r:id="rId14"/>
    <p:sldId id="274" r:id="rId15"/>
    <p:sldId id="303" r:id="rId16"/>
    <p:sldId id="308" r:id="rId17"/>
    <p:sldId id="283" r:id="rId18"/>
    <p:sldId id="287" r:id="rId19"/>
    <p:sldId id="302" r:id="rId20"/>
    <p:sldId id="306" r:id="rId21"/>
    <p:sldId id="304" r:id="rId22"/>
    <p:sldId id="312" r:id="rId23"/>
    <p:sldId id="310" r:id="rId24"/>
    <p:sldId id="315" r:id="rId25"/>
    <p:sldId id="321" r:id="rId26"/>
    <p:sldId id="260" r:id="rId27"/>
    <p:sldId id="297" r:id="rId28"/>
    <p:sldId id="295" r:id="rId2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08" autoAdjust="0"/>
    <p:restoredTop sz="94660"/>
  </p:normalViewPr>
  <p:slideViewPr>
    <p:cSldViewPr snapToGrid="0">
      <p:cViewPr varScale="1">
        <p:scale>
          <a:sx n="67" d="100"/>
          <a:sy n="67" d="100"/>
        </p:scale>
        <p:origin x="4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632DB-C49D-4E4A-9CE6-D7B243075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08769C-8533-44D5-85AD-2D4AB42D5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F0BF85-CEDD-4E04-A17B-8ACDB00A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6AD9-1D61-486E-90AA-53319C2BE813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C7B73E-CCAE-47BB-8701-82908DE7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DDD8D2-E470-4FD0-AC93-D280758B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987E-2116-40C3-BFEB-0BD59382D2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879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CF847-1B7B-493C-B12F-2D07AFEB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3EF861-E946-4707-926F-E31FAEBC0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B8A2D-2367-48D6-90F2-66DC07C6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6AD9-1D61-486E-90AA-53319C2BE813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C7FFCF-3552-4858-AFE5-2867A14F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CCA90B-69B6-41B9-8719-30CA90F7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987E-2116-40C3-BFEB-0BD59382D2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179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B5DA8E-25C2-456A-A3C3-EDF52C8C9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99E8B8-6488-415A-81AF-FB471C2BB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CD1D7B-C580-4BEC-A679-4FD17DC7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6AD9-1D61-486E-90AA-53319C2BE813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649FBA-3C15-440E-A275-97FDA81D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F5936F-AAF6-447D-9AA8-782BD41C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987E-2116-40C3-BFEB-0BD59382D2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03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F4E90-6F23-4AD3-83DB-D6BE112A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7BE0EA-8479-40B8-BC3B-D5638D688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FDD87D-70CB-4D3C-BA23-5C7BC5F43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6AD9-1D61-486E-90AA-53319C2BE813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6A7363-FB57-42CA-ADFC-FFC75257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2C7594-E837-4373-8265-8B670D96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987E-2116-40C3-BFEB-0BD59382D2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064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05BDA-96FD-4CEB-A52C-9200B1DE0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A4D42B-9D08-4F49-995A-7D636B747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330B5D-8033-4262-B836-B012D433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6AD9-1D61-486E-90AA-53319C2BE813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8C4229-34DC-4DBF-9EB2-1533CB62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740F54-30E0-43B1-BE32-8ACAB45E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987E-2116-40C3-BFEB-0BD59382D2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300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6CCE2-7F42-4ECF-A845-BEA79FE7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BB843E-B411-4B9A-8DD0-4FFE6ABE2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A9A5C9-56C5-40D1-B46E-D8A304681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7DAEF3-C88D-4A46-85B4-FFAE43E6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6AD9-1D61-486E-90AA-53319C2BE813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AE1AD7-782C-466B-A2B9-81C00C3F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B9E692-CD04-4109-921C-9E011319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987E-2116-40C3-BFEB-0BD59382D2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50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F9521-42B4-4AE8-B457-4B5E09DF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202420-F1A3-4838-8C77-88410AC43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78A18A-5CD0-4D23-ADAD-B35AE2A1A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FF6544-3DA5-4DA5-B948-B35A624B7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A63A03-30F7-4F96-A9BA-96E6B60E9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BD1B77C-DB7D-433D-9057-BF1B9532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6AD9-1D61-486E-90AA-53319C2BE813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5D70EDA-43EE-4040-BCD2-9D8D527D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A7A3CF-055F-4791-AA97-81FEBF65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987E-2116-40C3-BFEB-0BD59382D2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07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B72F4-FA04-4A2E-9B0F-9BBC0978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623A59-DE62-460D-9977-60C30974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6AD9-1D61-486E-90AA-53319C2BE813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8DE2D4-960F-42A2-94DC-08AA0A64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4BBC67-3A11-4B14-8A2E-7401E4B8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987E-2116-40C3-BFEB-0BD59382D2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38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7B5454-3ABF-4D97-9238-0009D964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6AD9-1D61-486E-90AA-53319C2BE813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D569FE-0466-412F-9202-DBB669D3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7410C0-6852-4708-8866-A86683F3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987E-2116-40C3-BFEB-0BD59382D2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802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6B3A0-89F9-4D6E-8DEA-423119E9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AA2DF9-C479-4F55-A421-EDE7AD367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59508B-62D9-4AE3-BB71-9F32458A4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1F1686-21BE-43A8-95C9-3FA45F93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6AD9-1D61-486E-90AA-53319C2BE813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61492E-1904-4C7F-95B5-D5A8D33A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665169-F276-459E-94E3-81BF0693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987E-2116-40C3-BFEB-0BD59382D2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530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2C4A4-7404-4BB7-BAF3-01DA7ED5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0A6039-EBCB-4E26-9185-F7292B638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15BD97-07CD-42B1-BB7E-9FA753D71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58BAE9-E82A-4BDE-9AEA-C464C049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6AD9-1D61-486E-90AA-53319C2BE813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B9B8BE-8045-4C1C-BA3A-B4815D9C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F58E48-2C7E-43FD-AA06-122AC24C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987E-2116-40C3-BFEB-0BD59382D2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20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6A7E8F-BE13-4E30-AC80-B6C09C0C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AFA8AA-77B7-4802-B9E6-13BF29D71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09AF85-C1BE-42CB-B94D-7207049C8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E6AD9-1D61-486E-90AA-53319C2BE813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90A7F4-A33B-433C-BFCE-33133AACF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2681A6-B573-483B-AE1D-0939A4E1C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7987E-2116-40C3-BFEB-0BD59382D2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046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qlik.com/garden/5979da222ef8975d99132f8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cm.es/data/cont/docs/518-2013-10-25-Tema_6_EctrGrado.pdf" TargetMode="External"/><Relationship Id="rId3" Type="http://schemas.openxmlformats.org/officeDocument/2006/relationships/hyperlink" Target="https://bookdown.org/content/2274/portada.html" TargetMode="External"/><Relationship Id="rId7" Type="http://schemas.openxmlformats.org/officeDocument/2006/relationships/hyperlink" Target="https://www.ucm.es/data/cont/docs/518-2016-09-15-Tema2_regresi%C3%B3n%20con%20series%20temporales.pdf" TargetMode="External"/><Relationship Id="rId2" Type="http://schemas.openxmlformats.org/officeDocument/2006/relationships/hyperlink" Target="https://github.com/qlik-oss/sse-r-plugin/blob/master/GetStarted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lweb.uc3m.es/esp/Personal/personas/jmmarin/esp/AMult/tema2am.pdf" TargetMode="External"/><Relationship Id="rId11" Type="http://schemas.openxmlformats.org/officeDocument/2006/relationships/hyperlink" Target="http://rstudio-pubs-static.s3.amazonaws.com/246414_55131368fa6c4551a676050c8d340fcf.html" TargetMode="External"/><Relationship Id="rId5" Type="http://schemas.openxmlformats.org/officeDocument/2006/relationships/hyperlink" Target="https://www.ine.es/daco/daco42/daco4214/cbtc25.pdf" TargetMode="External"/><Relationship Id="rId10" Type="http://schemas.openxmlformats.org/officeDocument/2006/relationships/hyperlink" Target="https://administration21.files.wordpress.com/2017/01/pronc3b3sticos-holt-winters-omr-nov2016.pdf" TargetMode="External"/><Relationship Id="rId4" Type="http://schemas.openxmlformats.org/officeDocument/2006/relationships/hyperlink" Target="https://cran.r-project.org/doc/contrib/grafi3.pdf" TargetMode="External"/><Relationship Id="rId9" Type="http://schemas.openxmlformats.org/officeDocument/2006/relationships/hyperlink" Target="https://feliperego.github.io/blog/2015/10/23/Interpreting-Model-Output-In-R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idaejin.github.io/courses/R/2019/euskaltel/regresion-logistica.html" TargetMode="External"/><Relationship Id="rId3" Type="http://schemas.openxmlformats.org/officeDocument/2006/relationships/hyperlink" Target="https://es.r4ds.hadley.nz/" TargetMode="External"/><Relationship Id="rId7" Type="http://schemas.openxmlformats.org/officeDocument/2006/relationships/hyperlink" Target="http://gauss.inf.um.es/feir/45/#28_resumen_de_c%C3%B3digo_en_r" TargetMode="External"/><Relationship Id="rId2" Type="http://schemas.openxmlformats.org/officeDocument/2006/relationships/hyperlink" Target="https://nwfsc-timeseries.github.io/atsa-lab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hda.com/english/wiki/correlation-matrix-a-quick-start-guide-to-analyze-format-and-visualize-a-correlation-matrix-using-r-software" TargetMode="External"/><Relationship Id="rId11" Type="http://schemas.openxmlformats.org/officeDocument/2006/relationships/hyperlink" Target="http://apuntes-r.blogspot.com/2015/06/conceptos-en-regresiones.html" TargetMode="External"/><Relationship Id="rId5" Type="http://schemas.openxmlformats.org/officeDocument/2006/relationships/hyperlink" Target="https://riuma.uma.es/xmlui/bitstream/handle/10630/17399/Text%20Mining%20para%20la%20toma%20de%20decisiones%20en%20HR%20Analytics%20%28Pino-D%C3%ADaz%2C%202019%29.pdf?sequence=1&amp;isAllowed=y" TargetMode="External"/><Relationship Id="rId10" Type="http://schemas.openxmlformats.org/officeDocument/2006/relationships/hyperlink" Target="https://www.cienciadedatos.net/documentos/27_regresion_logistica_simple_y_multiple#gr%C3%A1fico_del_modelo" TargetMode="External"/><Relationship Id="rId4" Type="http://schemas.openxmlformats.org/officeDocument/2006/relationships/hyperlink" Target="http://apuntes-r.blogspot.com/p/indice-de-articulos.html" TargetMode="External"/><Relationship Id="rId9" Type="http://schemas.openxmlformats.org/officeDocument/2006/relationships/hyperlink" Target="https://www.revistanefrologia.com/es-la-regresion-logistica-una-herramienta-articulo-X0211699500035664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qlik-oss/sse-r-plugin/blob/master/GetStarted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9C45D-0DA1-4FEC-B5B8-9741543A4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Integración de </a:t>
            </a:r>
            <a:r>
              <a:rPr lang="es-ES" dirty="0" err="1"/>
              <a:t>Qlik</a:t>
            </a:r>
            <a:r>
              <a:rPr lang="es-ES" dirty="0"/>
              <a:t> y R para la analítica predictiva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212015-B501-49B1-B262-BF13CBEDF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Francisco Javier Sánchez, Jul ‘20</a:t>
            </a:r>
          </a:p>
        </p:txBody>
      </p:sp>
    </p:spTree>
    <p:extLst>
      <p:ext uri="{BB962C8B-B14F-4D97-AF65-F5344CB8AC3E}">
        <p14:creationId xmlns:p14="http://schemas.microsoft.com/office/powerpoint/2010/main" val="402790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356A60-794B-4469-8767-84180825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356"/>
            <a:ext cx="10515600" cy="4939644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s-ES" sz="2200" b="1" i="0" dirty="0">
                <a:effectLst/>
                <a:latin typeface="+mj-lt"/>
              </a:rPr>
              <a:t>Aprendizaje supervisado</a:t>
            </a:r>
            <a:endParaRPr lang="es-ES" sz="2200" b="0" i="0" dirty="0"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1" i="0" dirty="0">
                <a:effectLst/>
                <a:latin typeface="+mj-lt"/>
              </a:rPr>
              <a:t>Conjunto de Entrenamiento (</a:t>
            </a:r>
            <a:r>
              <a:rPr lang="es-ES" sz="1600" b="1" i="0" dirty="0" err="1">
                <a:effectLst/>
                <a:latin typeface="+mj-lt"/>
              </a:rPr>
              <a:t>train</a:t>
            </a:r>
            <a:r>
              <a:rPr lang="es-ES" sz="1600" b="1" i="0" dirty="0">
                <a:effectLst/>
                <a:latin typeface="+mj-lt"/>
              </a:rPr>
              <a:t>)</a:t>
            </a:r>
            <a:r>
              <a:rPr lang="es-ES" sz="1600" dirty="0">
                <a:latin typeface="+mj-lt"/>
              </a:rPr>
              <a:t> y </a:t>
            </a:r>
            <a:r>
              <a:rPr lang="es-ES" sz="1600" b="1" i="0" dirty="0">
                <a:effectLst/>
                <a:latin typeface="+mj-lt"/>
              </a:rPr>
              <a:t>Conjunto de Prueba (test)</a:t>
            </a:r>
            <a:r>
              <a:rPr lang="es-ES" sz="1600" dirty="0">
                <a:latin typeface="+mj-lt"/>
              </a:rPr>
              <a:t> que</a:t>
            </a:r>
            <a:r>
              <a:rPr lang="es-ES" sz="1600" b="0" i="0" dirty="0">
                <a:effectLst/>
                <a:latin typeface="+mj-lt"/>
              </a:rPr>
              <a:t> valida lo bien que predice el patrón deducido por el conjunto de entrenamiento. Casos de aplicación:</a:t>
            </a:r>
          </a:p>
          <a:p>
            <a:r>
              <a:rPr lang="es-ES" sz="1600" dirty="0">
                <a:latin typeface="+mj-lt"/>
              </a:rPr>
              <a:t>Redes neuronales: </a:t>
            </a:r>
            <a:r>
              <a:rPr lang="es-ES" sz="1600" b="0" i="0" dirty="0">
                <a:effectLst/>
                <a:latin typeface="+mj-lt"/>
              </a:rPr>
              <a:t> especialmente útiles en las series temporales predictivas y el reconocimiento de tendencias; reconocimiento facial y evolución de los precios de las acciones.</a:t>
            </a:r>
            <a:endParaRPr lang="es-ES" sz="1600" dirty="0">
              <a:latin typeface="+mj-lt"/>
            </a:endParaRPr>
          </a:p>
          <a:p>
            <a:r>
              <a:rPr lang="es-ES" sz="1600" dirty="0">
                <a:latin typeface="+mj-lt"/>
              </a:rPr>
              <a:t>Árboles de decisión: </a:t>
            </a:r>
            <a:r>
              <a:rPr lang="es-ES" sz="1600" b="0" i="0" dirty="0">
                <a:effectLst/>
                <a:latin typeface="+mj-lt"/>
              </a:rPr>
              <a:t>formados por una colección de reglas basadas en variables, donde el resultado obtenido es fácil de entender; sencillo de representar visualmente</a:t>
            </a:r>
          </a:p>
          <a:p>
            <a:r>
              <a:rPr lang="es-ES" sz="1600" dirty="0">
                <a:latin typeface="+mj-lt"/>
              </a:rPr>
              <a:t>Otros: regresiones, lineales, logísticas, múltiples….</a:t>
            </a:r>
          </a:p>
          <a:p>
            <a:pPr marL="0" indent="0" algn="l">
              <a:buNone/>
            </a:pPr>
            <a:r>
              <a:rPr lang="es-ES" sz="2200" b="1" i="0" dirty="0">
                <a:effectLst/>
                <a:latin typeface="+mj-lt"/>
              </a:rPr>
              <a:t>Aprendizaje </a:t>
            </a:r>
            <a:r>
              <a:rPr lang="es-ES" sz="2200" b="0" i="0" dirty="0">
                <a:effectLst/>
                <a:latin typeface="+mj-lt"/>
              </a:rPr>
              <a:t> </a:t>
            </a:r>
            <a:r>
              <a:rPr lang="es-ES" sz="2200" b="1" dirty="0">
                <a:latin typeface="+mj-lt"/>
              </a:rPr>
              <a:t>no supervisado </a:t>
            </a:r>
          </a:p>
          <a:p>
            <a:r>
              <a:rPr lang="es-ES" sz="1600" b="0" i="0" dirty="0">
                <a:effectLst/>
                <a:latin typeface="+mj-lt"/>
              </a:rPr>
              <a:t>No hay un conjunto de entrenamiento; se emplea cuando existe algún grado de redundancia en los atributos, por ejemplo: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1" i="0" dirty="0">
                <a:effectLst/>
                <a:latin typeface="+mj-lt"/>
              </a:rPr>
              <a:t>Segmentación de mercados</a:t>
            </a:r>
            <a:r>
              <a:rPr lang="es-ES" sz="1600" b="0" i="0" dirty="0">
                <a:effectLst/>
                <a:latin typeface="+mj-lt"/>
              </a:rPr>
              <a:t>: se dispone de un elevado número de clientes y se desea dividirlos en diferentes segmentos de mercado.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1" i="0" dirty="0">
                <a:effectLst/>
                <a:latin typeface="+mj-lt"/>
              </a:rPr>
              <a:t>Composición de la cesta de la compra</a:t>
            </a:r>
            <a:r>
              <a:rPr lang="es-ES" sz="1600" b="0" i="0" dirty="0">
                <a:effectLst/>
                <a:latin typeface="+mj-lt"/>
              </a:rPr>
              <a:t>: de las transacciones de compra de los clientes, se busca la lista de productos que se compran "juntos".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 err="1">
                <a:effectLst/>
                <a:latin typeface="+mj-lt"/>
              </a:rPr>
              <a:t>Cluster</a:t>
            </a:r>
            <a:r>
              <a:rPr lang="es-ES" sz="1600" dirty="0">
                <a:latin typeface="+mj-lt"/>
              </a:rPr>
              <a:t> </a:t>
            </a:r>
            <a:r>
              <a:rPr lang="es-ES" sz="1600" b="0" i="0" dirty="0">
                <a:effectLst/>
                <a:latin typeface="+mj-lt"/>
              </a:rPr>
              <a:t>k-</a:t>
            </a:r>
            <a:r>
              <a:rPr lang="es-ES" sz="1600" b="0" i="0" dirty="0" err="1">
                <a:effectLst/>
                <a:latin typeface="+mj-lt"/>
              </a:rPr>
              <a:t>means</a:t>
            </a:r>
            <a:r>
              <a:rPr lang="es-ES" sz="1600" dirty="0">
                <a:latin typeface="+mj-lt"/>
              </a:rPr>
              <a:t> / Análisis componentes principales</a:t>
            </a:r>
            <a:endParaRPr lang="es-ES" sz="1600" b="0" i="0" dirty="0">
              <a:effectLst/>
              <a:latin typeface="+mj-lt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A1F3A98-0780-42E3-B045-107AE7EDC5C7}"/>
              </a:ext>
            </a:extLst>
          </p:cNvPr>
          <p:cNvSpPr txBox="1">
            <a:spLocks/>
          </p:cNvSpPr>
          <p:nvPr/>
        </p:nvSpPr>
        <p:spPr>
          <a:xfrm>
            <a:off x="838200" y="1036948"/>
            <a:ext cx="10515600" cy="653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/>
              <a:t>Aprendizaje supervisado y no supervisado. Casos de aplicación</a:t>
            </a:r>
          </a:p>
        </p:txBody>
      </p:sp>
    </p:spTree>
    <p:extLst>
      <p:ext uri="{BB962C8B-B14F-4D97-AF65-F5344CB8AC3E}">
        <p14:creationId xmlns:p14="http://schemas.microsoft.com/office/powerpoint/2010/main" val="389204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723B7-F09C-4E09-B81A-6B4DFB11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29" y="1667422"/>
            <a:ext cx="10515600" cy="512337"/>
          </a:xfrm>
        </p:spPr>
        <p:txBody>
          <a:bodyPr>
            <a:noAutofit/>
          </a:bodyPr>
          <a:lstStyle/>
          <a:p>
            <a:r>
              <a:rPr lang="es-ES" sz="3400" dirty="0"/>
              <a:t>1. Descomposición serie temporal </a:t>
            </a:r>
            <a:r>
              <a:rPr lang="es-ES" sz="2000" dirty="0"/>
              <a:t>(</a:t>
            </a:r>
            <a:r>
              <a:rPr lang="es-ES" sz="2000" dirty="0">
                <a:latin typeface="+mj-lt"/>
              </a:rPr>
              <a:t>Tendencia + Estacionalidad+ Aleatorio)</a:t>
            </a:r>
            <a:endParaRPr lang="es-ES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3FDE8-8599-4972-9805-760B5CA1D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29" y="2207013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s-ES" sz="2400" u="sng" dirty="0">
                <a:latin typeface="+mj-lt"/>
              </a:rPr>
              <a:t>Tendencia</a:t>
            </a:r>
          </a:p>
          <a:p>
            <a:pPr lvl="1"/>
            <a:r>
              <a:rPr lang="es-ES" sz="2100" dirty="0">
                <a:latin typeface="+mj-lt"/>
              </a:rPr>
              <a:t>Representa el comportamiento a largo plazo de la serie </a:t>
            </a:r>
          </a:p>
          <a:p>
            <a:pPr lvl="1"/>
            <a:r>
              <a:rPr lang="es-ES" sz="2100" b="1" dirty="0">
                <a:latin typeface="+mj-lt"/>
              </a:rPr>
              <a:t>Se identifica mediante el análisis de regresión</a:t>
            </a:r>
            <a:r>
              <a:rPr lang="es-ES" sz="2100" dirty="0">
                <a:latin typeface="+mj-lt"/>
              </a:rPr>
              <a:t>. Se prueban mediante el </a:t>
            </a:r>
            <a:r>
              <a:rPr lang="es-ES" sz="2100" dirty="0" err="1">
                <a:latin typeface="+mj-lt"/>
              </a:rPr>
              <a:t>Correlograma</a:t>
            </a:r>
            <a:r>
              <a:rPr lang="es-ES" sz="2100" dirty="0">
                <a:latin typeface="+mj-lt"/>
              </a:rPr>
              <a:t> y test </a:t>
            </a:r>
            <a:r>
              <a:rPr lang="es-ES" sz="2100" dirty="0" err="1">
                <a:latin typeface="+mj-lt"/>
              </a:rPr>
              <a:t>hipótesis</a:t>
            </a:r>
            <a:r>
              <a:rPr lang="es-ES" sz="2100" dirty="0">
                <a:latin typeface="+mj-lt"/>
              </a:rPr>
              <a:t> (</a:t>
            </a:r>
            <a:r>
              <a:rPr lang="es-ES" sz="2100" dirty="0" err="1">
                <a:latin typeface="+mj-lt"/>
              </a:rPr>
              <a:t>Dickey</a:t>
            </a:r>
            <a:r>
              <a:rPr lang="es-ES" sz="2100" dirty="0">
                <a:latin typeface="+mj-lt"/>
              </a:rPr>
              <a:t> Fuller de raíces unitarias)</a:t>
            </a:r>
          </a:p>
          <a:p>
            <a:r>
              <a:rPr lang="es-ES" sz="2400" u="sng" dirty="0">
                <a:latin typeface="+mj-lt"/>
              </a:rPr>
              <a:t>Efecto estacional</a:t>
            </a:r>
          </a:p>
          <a:p>
            <a:pPr lvl="1"/>
            <a:r>
              <a:rPr lang="es-ES" sz="2100" dirty="0">
                <a:latin typeface="+mj-lt"/>
              </a:rPr>
              <a:t>Describe las fluctuaciones periódicas en las que </a:t>
            </a:r>
            <a:r>
              <a:rPr lang="es-ES" sz="2100" u="sng" dirty="0">
                <a:latin typeface="+mj-lt"/>
              </a:rPr>
              <a:t>el patrón se repite para periodos constantes</a:t>
            </a:r>
          </a:p>
          <a:p>
            <a:pPr lvl="1"/>
            <a:r>
              <a:rPr lang="es-ES" sz="2100" b="1" dirty="0">
                <a:latin typeface="+mj-lt"/>
              </a:rPr>
              <a:t>Desestacionalización</a:t>
            </a:r>
            <a:r>
              <a:rPr lang="es-ES" sz="2100" dirty="0">
                <a:latin typeface="+mj-lt"/>
              </a:rPr>
              <a:t>: En ocasiones interesa observar el comportamiento general de una serie sin tener en cuenta la componente estacional.</a:t>
            </a:r>
          </a:p>
          <a:p>
            <a:pPr lvl="1"/>
            <a:r>
              <a:rPr lang="es-ES" sz="2100" dirty="0">
                <a:latin typeface="+mj-lt"/>
              </a:rPr>
              <a:t>La representación gráfica puede ser una ayuda para el conocimiento de la naturaleza del fenómeno.</a:t>
            </a:r>
          </a:p>
          <a:p>
            <a:r>
              <a:rPr lang="es-ES" sz="2400" u="sng" dirty="0">
                <a:latin typeface="+mj-lt"/>
              </a:rPr>
              <a:t>Componente residual </a:t>
            </a:r>
          </a:p>
          <a:p>
            <a:pPr lvl="1"/>
            <a:r>
              <a:rPr lang="es-ES" sz="2100" dirty="0">
                <a:latin typeface="+mj-lt"/>
              </a:rPr>
              <a:t>Describe las variaciones a corto plazo, normalmente impredecibles. (entre otros , los “</a:t>
            </a:r>
            <a:r>
              <a:rPr lang="es-ES" sz="2100" dirty="0" err="1">
                <a:latin typeface="+mj-lt"/>
              </a:rPr>
              <a:t>outliers</a:t>
            </a:r>
            <a:r>
              <a:rPr lang="es-ES" sz="2100" dirty="0">
                <a:latin typeface="+mj-lt"/>
              </a:rPr>
              <a:t>”)</a:t>
            </a:r>
          </a:p>
          <a:p>
            <a:pPr lvl="1"/>
            <a:r>
              <a:rPr lang="es-ES" sz="2100" b="1" dirty="0">
                <a:latin typeface="+mj-lt"/>
              </a:rPr>
              <a:t>Varianza</a:t>
            </a:r>
            <a:r>
              <a:rPr lang="es-ES" sz="2100" dirty="0">
                <a:latin typeface="+mj-lt"/>
              </a:rPr>
              <a:t>: dispersión alrededor de la media (crece con esta) </a:t>
            </a:r>
            <a:r>
              <a:rPr lang="es-ES" sz="2100" dirty="0">
                <a:latin typeface="+mj-lt"/>
                <a:sym typeface="Wingdings" panose="05000000000000000000" pitchFamily="2" charset="2"/>
              </a:rPr>
              <a:t> mide la volatilidad. </a:t>
            </a:r>
            <a:endParaRPr lang="es-ES" sz="2000" dirty="0">
              <a:latin typeface="+mj-l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BA7049F-7774-467C-93BD-098DCE66861A}"/>
              </a:ext>
            </a:extLst>
          </p:cNvPr>
          <p:cNvSpPr txBox="1"/>
          <p:nvPr/>
        </p:nvSpPr>
        <p:spPr>
          <a:xfrm>
            <a:off x="836629" y="983154"/>
            <a:ext cx="106687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/>
              <a:t>A) Extensión: </a:t>
            </a:r>
            <a:r>
              <a:rPr lang="es-ES" sz="4000" dirty="0" err="1"/>
              <a:t>Advanced</a:t>
            </a:r>
            <a:r>
              <a:rPr lang="es-ES" sz="4000" dirty="0"/>
              <a:t> </a:t>
            </a:r>
            <a:r>
              <a:rPr lang="es-ES" sz="4000" dirty="0" err="1"/>
              <a:t>Analytics</a:t>
            </a:r>
            <a:r>
              <a:rPr lang="es-ES" sz="4000" dirty="0"/>
              <a:t> </a:t>
            </a:r>
            <a:r>
              <a:rPr lang="es-ES" sz="4000" dirty="0" err="1"/>
              <a:t>Toolbox</a:t>
            </a:r>
            <a:r>
              <a:rPr lang="es-ES" sz="4000" dirty="0"/>
              <a:t>*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8ABE0BB-1450-4125-A76D-8AB665E6311E}"/>
              </a:ext>
            </a:extLst>
          </p:cNvPr>
          <p:cNvSpPr txBox="1"/>
          <p:nvPr/>
        </p:nvSpPr>
        <p:spPr>
          <a:xfrm>
            <a:off x="2394409" y="6339153"/>
            <a:ext cx="6856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s-ES" sz="1800" dirty="0">
                <a:hlinkClick r:id="rId2"/>
              </a:rPr>
              <a:t>https://developer.qlik.com/garden/5979da222ef8975d99132f88</a:t>
            </a:r>
            <a:endParaRPr lang="es-ES" sz="1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FAA15AB-D20F-48A6-89B0-5E4A9C134415}"/>
              </a:ext>
            </a:extLst>
          </p:cNvPr>
          <p:cNvSpPr txBox="1"/>
          <p:nvPr/>
        </p:nvSpPr>
        <p:spPr>
          <a:xfrm>
            <a:off x="1432875" y="6339153"/>
            <a:ext cx="173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*Qlik Branch:</a:t>
            </a:r>
          </a:p>
        </p:txBody>
      </p:sp>
    </p:spTree>
    <p:extLst>
      <p:ext uri="{BB962C8B-B14F-4D97-AF65-F5344CB8AC3E}">
        <p14:creationId xmlns:p14="http://schemas.microsoft.com/office/powerpoint/2010/main" val="3423218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1DECA-9F8D-46F0-AEAF-421E5D202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17" y="970961"/>
            <a:ext cx="10515600" cy="716437"/>
          </a:xfrm>
        </p:spPr>
        <p:txBody>
          <a:bodyPr>
            <a:normAutofit/>
          </a:bodyPr>
          <a:lstStyle/>
          <a:p>
            <a:r>
              <a:rPr lang="es-ES" sz="4000" dirty="0"/>
              <a:t>2. Análisis de Regresión: simple y multivariante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4B93AF-0319-4E66-9C93-3F3643F6C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76" y="4150404"/>
            <a:ext cx="10822757" cy="2605082"/>
          </a:xfrm>
        </p:spPr>
        <p:txBody>
          <a:bodyPr>
            <a:normAutofit fontScale="92500" lnSpcReduction="10000"/>
          </a:bodyPr>
          <a:lstStyle/>
          <a:p>
            <a:pPr marL="457200" lvl="1" indent="0" algn="just">
              <a:buNone/>
            </a:pPr>
            <a:r>
              <a:rPr lang="es-ES" u="sng" dirty="0">
                <a:latin typeface="+mj-lt"/>
              </a:rPr>
              <a:t>Regresión multivariante</a:t>
            </a:r>
          </a:p>
          <a:p>
            <a:pPr lvl="2" algn="just"/>
            <a:r>
              <a:rPr lang="es-ES" sz="1800" dirty="0">
                <a:latin typeface="+mj-lt"/>
              </a:rPr>
              <a:t>Nube puntos: matriculaciones (X) y el PIB (Y)</a:t>
            </a:r>
          </a:p>
          <a:p>
            <a:pPr lvl="2" algn="just"/>
            <a:r>
              <a:rPr lang="es-ES" sz="1800" dirty="0">
                <a:latin typeface="+mj-lt"/>
              </a:rPr>
              <a:t>La finalidad de la </a:t>
            </a:r>
            <a:r>
              <a:rPr lang="es-ES" sz="1800" b="1" dirty="0">
                <a:latin typeface="+mj-lt"/>
              </a:rPr>
              <a:t>correlación</a:t>
            </a:r>
            <a:r>
              <a:rPr lang="es-ES" sz="1800" dirty="0">
                <a:latin typeface="+mj-lt"/>
              </a:rPr>
              <a:t> es examinar la dirección y la fuerza (intensidad) de la asociación entre dos variables </a:t>
            </a:r>
            <a:r>
              <a:rPr lang="es-ES" sz="1800" u="sng" dirty="0">
                <a:latin typeface="+mj-lt"/>
              </a:rPr>
              <a:t>cuantitativas</a:t>
            </a:r>
            <a:r>
              <a:rPr lang="es-ES" sz="1800" dirty="0">
                <a:latin typeface="+mj-lt"/>
              </a:rPr>
              <a:t>. </a:t>
            </a:r>
            <a:endParaRPr lang="es-ES" sz="1800" dirty="0">
              <a:latin typeface="+mj-lt"/>
              <a:sym typeface="Wingdings" panose="05000000000000000000" pitchFamily="2" charset="2"/>
            </a:endParaRPr>
          </a:p>
          <a:p>
            <a:pPr lvl="2" algn="just"/>
            <a:r>
              <a:rPr lang="es-ES" sz="1800" b="1" dirty="0">
                <a:latin typeface="+mj-lt"/>
                <a:sym typeface="Wingdings" panose="05000000000000000000" pitchFamily="2" charset="2"/>
              </a:rPr>
              <a:t>Coeficientes de correlación</a:t>
            </a:r>
            <a:r>
              <a:rPr lang="es-ES" sz="1800" dirty="0">
                <a:latin typeface="+mj-lt"/>
                <a:sym typeface="Wingdings" panose="05000000000000000000" pitchFamily="2" charset="2"/>
              </a:rPr>
              <a:t>:</a:t>
            </a:r>
          </a:p>
          <a:p>
            <a:pPr lvl="3" algn="just"/>
            <a:r>
              <a:rPr lang="es-ES" sz="1800" dirty="0">
                <a:latin typeface="+mj-lt"/>
              </a:rPr>
              <a:t>Próximo a 1: ambas variables crecen o decrecen simultáneamente, presentan una fuerte correlación</a:t>
            </a:r>
          </a:p>
          <a:p>
            <a:pPr lvl="3" algn="just"/>
            <a:r>
              <a:rPr lang="es-ES" sz="1800" dirty="0">
                <a:latin typeface="+mj-lt"/>
              </a:rPr>
              <a:t>Próximo a 0: no hay relación</a:t>
            </a:r>
          </a:p>
          <a:p>
            <a:pPr lvl="3" algn="just"/>
            <a:r>
              <a:rPr lang="es-ES" sz="1800" dirty="0">
                <a:latin typeface="+mj-lt"/>
              </a:rPr>
              <a:t>Próximo a -1: relación inversa</a:t>
            </a:r>
          </a:p>
          <a:p>
            <a:pPr lvl="2" algn="just"/>
            <a:r>
              <a:rPr lang="es-ES" sz="1800" b="1" dirty="0">
                <a:latin typeface="+mj-lt"/>
              </a:rPr>
              <a:t>Matriz de correlación</a:t>
            </a:r>
            <a:r>
              <a:rPr lang="es-ES" sz="1800" dirty="0">
                <a:latin typeface="+mj-lt"/>
              </a:rPr>
              <a:t>: representa los coeficientes de correlación cruzada (mapa de calor)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95A8AE-AAE6-4E7E-9894-A6DA82778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030" y="1564849"/>
            <a:ext cx="5058679" cy="309709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CD83E20-3D3D-4E20-B980-D446530F48D1}"/>
              </a:ext>
            </a:extLst>
          </p:cNvPr>
          <p:cNvSpPr txBox="1"/>
          <p:nvPr/>
        </p:nvSpPr>
        <p:spPr>
          <a:xfrm>
            <a:off x="1064835" y="1611984"/>
            <a:ext cx="514703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u="sng" dirty="0">
                <a:latin typeface="+mj-lt"/>
              </a:rPr>
              <a:t>Modelo de regresión lineal simple. </a:t>
            </a:r>
            <a:r>
              <a:rPr lang="es-ES" sz="2200" dirty="0">
                <a:latin typeface="+mj-lt"/>
              </a:rPr>
              <a:t>Y=</a:t>
            </a:r>
            <a:r>
              <a:rPr lang="es-ES" sz="2200" dirty="0" err="1">
                <a:latin typeface="+mj-lt"/>
              </a:rPr>
              <a:t>aX+b</a:t>
            </a:r>
            <a:endParaRPr lang="es-ES" sz="2200" dirty="0">
              <a:latin typeface="+mj-lt"/>
            </a:endParaRPr>
          </a:p>
          <a:p>
            <a:pPr lvl="1" algn="just"/>
            <a:r>
              <a:rPr lang="es-ES" sz="1800" dirty="0">
                <a:latin typeface="+mj-lt"/>
              </a:rPr>
              <a:t>Estimación de  “a” y “b” a través del método MCO (Mínimos cuadrados ordinarios): minimiza el sumatorio de las diferencias entre cada valor observado y su correspondiente estimado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200" dirty="0">
                <a:latin typeface="+mj-lt"/>
              </a:rPr>
              <a:t>Evolutivo de la serie. </a:t>
            </a:r>
          </a:p>
          <a:p>
            <a:pPr lvl="2" algn="just"/>
            <a:r>
              <a:rPr lang="es-ES" sz="1800" dirty="0">
                <a:latin typeface="+mj-lt"/>
              </a:rPr>
              <a:t>Ajustamos la serie a la recta (</a:t>
            </a:r>
            <a:r>
              <a:rPr lang="es-ES" sz="1800" b="1" dirty="0">
                <a:latin typeface="+mj-lt"/>
              </a:rPr>
              <a:t>tendencia</a:t>
            </a:r>
            <a:r>
              <a:rPr lang="es-ES" sz="1800" dirty="0">
                <a:latin typeface="+mj-lt"/>
              </a:rPr>
              <a:t>), valor ajustado + - Intervalo Confianza (95%)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7380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1DECA-9F8D-46F0-AEAF-421E5D202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242"/>
            <a:ext cx="10515600" cy="634886"/>
          </a:xfrm>
        </p:spPr>
        <p:txBody>
          <a:bodyPr>
            <a:noAutofit/>
          </a:bodyPr>
          <a:lstStyle/>
          <a:p>
            <a:r>
              <a:rPr lang="es-ES" sz="4000" dirty="0"/>
              <a:t>3. Evaluación probabilística del modelo. </a:t>
            </a:r>
            <a:endParaRPr lang="es-ES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4B93AF-0319-4E66-9C93-3F3643F6C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101" y="2449226"/>
            <a:ext cx="5068871" cy="313144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s-ES" sz="1800" u="sng" dirty="0">
                <a:latin typeface="+mj-lt"/>
              </a:rPr>
              <a:t>Error estándar: </a:t>
            </a:r>
            <a:r>
              <a:rPr lang="es-ES" sz="1600" dirty="0">
                <a:latin typeface="+mj-lt"/>
              </a:rPr>
              <a:t>Es el margen de error de la estimación 1,24 M € ± 0,24M€</a:t>
            </a:r>
          </a:p>
          <a:p>
            <a:pPr marL="457200" lvl="1" indent="0" algn="just">
              <a:buNone/>
            </a:pPr>
            <a:r>
              <a:rPr lang="es-ES" sz="1800" u="sng" dirty="0">
                <a:latin typeface="+mj-lt"/>
              </a:rPr>
              <a:t>Significatividad (t-</a:t>
            </a:r>
            <a:r>
              <a:rPr lang="es-ES" sz="1800" u="sng" dirty="0" err="1">
                <a:latin typeface="+mj-lt"/>
              </a:rPr>
              <a:t>value</a:t>
            </a:r>
            <a:r>
              <a:rPr lang="es-ES" sz="1800" u="sng" dirty="0">
                <a:latin typeface="+mj-lt"/>
              </a:rPr>
              <a:t> / p-</a:t>
            </a:r>
            <a:r>
              <a:rPr lang="es-ES" sz="1800" u="sng" dirty="0" err="1">
                <a:latin typeface="+mj-lt"/>
              </a:rPr>
              <a:t>value</a:t>
            </a:r>
            <a:r>
              <a:rPr lang="es-ES" sz="1800" u="sng" dirty="0">
                <a:latin typeface="+mj-lt"/>
              </a:rPr>
              <a:t>) </a:t>
            </a:r>
            <a:r>
              <a:rPr lang="es-ES" sz="1600" dirty="0">
                <a:latin typeface="+mj-lt"/>
              </a:rPr>
              <a:t>Tres asteriscos nos permiten concluir que existe una relación entre variable explicativa y de respuesta.</a:t>
            </a:r>
          </a:p>
          <a:p>
            <a:pPr marL="457200" lvl="1" indent="0" algn="just">
              <a:buNone/>
            </a:pPr>
            <a:r>
              <a:rPr lang="es-ES" sz="1800" u="sng" dirty="0">
                <a:latin typeface="+mj-lt"/>
              </a:rPr>
              <a:t>Error estándar residual</a:t>
            </a:r>
            <a:r>
              <a:rPr lang="es-ES" sz="1600" dirty="0">
                <a:latin typeface="+mj-lt"/>
              </a:rPr>
              <a:t>: es la cantidad promedio en la que se desvía la estimación. 1533/46429 = 3%. </a:t>
            </a:r>
          </a:p>
          <a:p>
            <a:pPr lvl="1"/>
            <a:endParaRPr lang="es-ES" sz="1600" u="sng" dirty="0">
              <a:latin typeface="+mj-lt"/>
            </a:endParaRPr>
          </a:p>
          <a:p>
            <a:pPr marL="914400" lvl="2" indent="0">
              <a:buNone/>
            </a:pPr>
            <a:endParaRPr lang="es-ES" sz="1400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9CE080-6456-4F83-9DCD-6B7B1165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974" y="2658355"/>
            <a:ext cx="6715026" cy="399225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92D9060-EA77-432F-BD93-7DEDB45C81D4}"/>
              </a:ext>
            </a:extLst>
          </p:cNvPr>
          <p:cNvSpPr txBox="1"/>
          <p:nvPr/>
        </p:nvSpPr>
        <p:spPr>
          <a:xfrm>
            <a:off x="408101" y="4518840"/>
            <a:ext cx="506887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s-ES" u="sng" dirty="0">
                <a:latin typeface="+mj-lt"/>
              </a:rPr>
              <a:t>R</a:t>
            </a:r>
            <a:r>
              <a:rPr lang="es-ES" u="sng" baseline="30000" dirty="0">
                <a:latin typeface="+mj-lt"/>
              </a:rPr>
              <a:t>2</a:t>
            </a:r>
            <a:r>
              <a:rPr lang="es-ES" sz="1600" u="sng" dirty="0">
                <a:latin typeface="+mj-lt"/>
              </a:rPr>
              <a:t>:</a:t>
            </a:r>
            <a:r>
              <a:rPr lang="es-ES" sz="1600" dirty="0">
                <a:latin typeface="+mj-lt"/>
              </a:rPr>
              <a:t> proporciona una medida de cómo de bien se ajusta el modelo a los datos reales. Cercano a 1 es un buen predictor. </a:t>
            </a:r>
          </a:p>
          <a:p>
            <a:pPr lvl="1" algn="just"/>
            <a:endParaRPr lang="es-ES" sz="1600" dirty="0">
              <a:latin typeface="+mj-lt"/>
            </a:endParaRPr>
          </a:p>
          <a:p>
            <a:pPr lvl="1" algn="just"/>
            <a:r>
              <a:rPr lang="es-ES" u="sng" dirty="0">
                <a:latin typeface="+mj-lt"/>
              </a:rPr>
              <a:t>P-</a:t>
            </a:r>
            <a:r>
              <a:rPr lang="es-ES" u="sng" dirty="0" err="1">
                <a:latin typeface="+mj-lt"/>
              </a:rPr>
              <a:t>value</a:t>
            </a:r>
            <a:r>
              <a:rPr lang="es-ES" u="sng" dirty="0">
                <a:latin typeface="+mj-lt"/>
              </a:rPr>
              <a:t> (Estadístico F)</a:t>
            </a:r>
            <a:r>
              <a:rPr lang="es-ES" dirty="0">
                <a:latin typeface="+mj-lt"/>
              </a:rPr>
              <a:t>:</a:t>
            </a:r>
            <a:r>
              <a:rPr lang="es-ES" sz="1600" dirty="0">
                <a:latin typeface="+mj-lt"/>
              </a:rPr>
              <a:t> es un buen indicador de si existe una relación entre nuestro predictor y las variables de respuesta. Cercano a 1 mayor bondad de ajuste.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6710DC1-AEE4-4BA8-AF4D-9350257E6C2B}"/>
              </a:ext>
            </a:extLst>
          </p:cNvPr>
          <p:cNvSpPr txBox="1"/>
          <p:nvPr/>
        </p:nvSpPr>
        <p:spPr>
          <a:xfrm>
            <a:off x="408102" y="1755347"/>
            <a:ext cx="113757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s-ES" sz="2000" u="sng" dirty="0">
                <a:latin typeface="+mj-lt"/>
              </a:rPr>
              <a:t>Residuos:</a:t>
            </a:r>
            <a:r>
              <a:rPr lang="es-ES" sz="2000" dirty="0">
                <a:latin typeface="+mj-lt"/>
              </a:rPr>
              <a:t> </a:t>
            </a:r>
            <a:r>
              <a:rPr lang="es-ES" dirty="0">
                <a:latin typeface="+mj-lt"/>
              </a:rPr>
              <a:t>La diferencia entre los valores de respuesta observados VS los predichos por el modelo.  </a:t>
            </a:r>
          </a:p>
          <a:p>
            <a:pPr lvl="1" algn="just"/>
            <a:r>
              <a:rPr lang="es-ES" sz="2000" u="sng" dirty="0">
                <a:latin typeface="+mj-lt"/>
              </a:rPr>
              <a:t>Coeficientes estimados: </a:t>
            </a:r>
            <a:r>
              <a:rPr lang="es-ES" sz="1600" dirty="0">
                <a:latin typeface="+mj-lt"/>
              </a:rPr>
              <a:t>generan la ecuación del modelo. Por cada ∆ 1M€ en consumo hogares, el PIB aumenta en 1,24 M€.</a:t>
            </a:r>
          </a:p>
        </p:txBody>
      </p:sp>
    </p:spTree>
    <p:extLst>
      <p:ext uri="{BB962C8B-B14F-4D97-AF65-F5344CB8AC3E}">
        <p14:creationId xmlns:p14="http://schemas.microsoft.com/office/powerpoint/2010/main" val="3474931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65FF0-4839-4D3D-BA97-E02ABF17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8" y="1084082"/>
            <a:ext cx="10609082" cy="606606"/>
          </a:xfrm>
        </p:spPr>
        <p:txBody>
          <a:bodyPr>
            <a:normAutofit fontScale="90000"/>
          </a:bodyPr>
          <a:lstStyle/>
          <a:p>
            <a:r>
              <a:rPr lang="es-ES" dirty="0"/>
              <a:t>4. Autocorrelación</a:t>
            </a:r>
            <a:endParaRPr lang="es-ES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A03B6-16ED-4D53-A65B-08F2ABE0C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8304"/>
            <a:ext cx="10515600" cy="3594787"/>
          </a:xfrm>
        </p:spPr>
        <p:txBody>
          <a:bodyPr>
            <a:normAutofit/>
          </a:bodyPr>
          <a:lstStyle/>
          <a:p>
            <a:r>
              <a:rPr lang="es-ES" sz="2000" u="sng" dirty="0">
                <a:latin typeface="+mj-lt"/>
              </a:rPr>
              <a:t>Autocorrelación </a:t>
            </a:r>
            <a:r>
              <a:rPr lang="es-ES" sz="2400" dirty="0">
                <a:latin typeface="+mj-lt"/>
              </a:rPr>
              <a:t> </a:t>
            </a:r>
            <a:r>
              <a:rPr lang="es-ES" sz="1600" dirty="0">
                <a:latin typeface="+mj-lt"/>
              </a:rPr>
              <a:t>(correlación serial) Cuando el valor que toma una variable en el tiempo depende de los anteriores, es decir, muestra tendencia.  Se suele reducir o eliminar tomando diferencias primeras y estacionales. La función de autocorrelación disminuye lentamente con los retardos.</a:t>
            </a:r>
          </a:p>
          <a:p>
            <a:r>
              <a:rPr lang="es-ES" sz="2000" u="sng" dirty="0">
                <a:latin typeface="+mj-lt"/>
              </a:rPr>
              <a:t>Serie estacionaria</a:t>
            </a:r>
            <a:r>
              <a:rPr lang="es-ES" sz="1600" dirty="0">
                <a:latin typeface="+mj-lt"/>
              </a:rPr>
              <a:t>. Cuando la media y la varianza se mantienen constantes y no presenta tendencia.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09E871-501B-43BF-9418-59FF9E729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67" y="3149202"/>
            <a:ext cx="3901706" cy="1800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592D0EC-2002-4A73-AB9E-010C62BE9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766" y="3142157"/>
            <a:ext cx="4130408" cy="180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2DC40D5-47AF-4532-9D5F-49D2EDDAE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765" y="3149202"/>
            <a:ext cx="3917647" cy="1800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1AAF7CC-A49D-4629-8E4E-02A5AC488A5D}"/>
              </a:ext>
            </a:extLst>
          </p:cNvPr>
          <p:cNvSpPr txBox="1"/>
          <p:nvPr/>
        </p:nvSpPr>
        <p:spPr>
          <a:xfrm>
            <a:off x="744718" y="5018343"/>
            <a:ext cx="1104256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u="sng" dirty="0">
                <a:latin typeface="+mj-lt"/>
              </a:rPr>
              <a:t>Test de raíces unitarias (</a:t>
            </a:r>
            <a:r>
              <a:rPr lang="es-ES" sz="2000" u="sng" dirty="0" err="1">
                <a:latin typeface="+mj-lt"/>
              </a:rPr>
              <a:t>Dickey</a:t>
            </a:r>
            <a:r>
              <a:rPr lang="es-ES" sz="2000" u="sng" dirty="0">
                <a:latin typeface="+mj-lt"/>
              </a:rPr>
              <a:t>-Fuller)</a:t>
            </a:r>
          </a:p>
          <a:p>
            <a:pPr lvl="1"/>
            <a:r>
              <a:rPr lang="es-ES" dirty="0">
                <a:latin typeface="+mj-lt"/>
              </a:rPr>
              <a:t>Determina si la serie temporal está definida por una tendencia. Cuando p &lt;= 0,05 rechazamos hipótesis nula de no estacionariedad </a:t>
            </a:r>
            <a:r>
              <a:rPr lang="es-ES" dirty="0">
                <a:latin typeface="+mj-lt"/>
                <a:sym typeface="Wingdings" panose="05000000000000000000" pitchFamily="2" charset="2"/>
              </a:rPr>
              <a:t> no hay autocorrelación</a:t>
            </a:r>
          </a:p>
          <a:p>
            <a:pPr lvl="1"/>
            <a:r>
              <a:rPr lang="es-ES" dirty="0">
                <a:latin typeface="+mj-lt"/>
              </a:rPr>
              <a:t>Con las diferencias primeras y estacionales hemos eliminado la tendencia.</a:t>
            </a:r>
          </a:p>
          <a:p>
            <a:r>
              <a:rPr lang="es-ES" sz="2000" u="sng" dirty="0">
                <a:latin typeface="+mj-lt"/>
              </a:rPr>
              <a:t>Test Box-</a:t>
            </a:r>
            <a:r>
              <a:rPr lang="es-ES" sz="2000" u="sng" dirty="0" err="1">
                <a:latin typeface="+mj-lt"/>
              </a:rPr>
              <a:t>Ljung</a:t>
            </a:r>
            <a:endParaRPr lang="es-ES" sz="2000" u="sng" dirty="0">
              <a:latin typeface="+mj-lt"/>
            </a:endParaRPr>
          </a:p>
          <a:p>
            <a:pPr lvl="1"/>
            <a:r>
              <a:rPr lang="es-ES" dirty="0">
                <a:latin typeface="+mj-lt"/>
              </a:rPr>
              <a:t>Si el valor p &lt;= 0,05 rechazamos la hipótesis nula de no autocorrelación</a:t>
            </a:r>
            <a:r>
              <a:rPr lang="es-ES" dirty="0">
                <a:latin typeface="+mj-lt"/>
                <a:sym typeface="Wingdings" panose="05000000000000000000" pitchFamily="2" charset="2"/>
              </a:rPr>
              <a:t> no hay estacionariedad</a:t>
            </a: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7956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26028-1CA0-4196-BC55-8411DC1B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5802"/>
            <a:ext cx="10515600" cy="634886"/>
          </a:xfrm>
        </p:spPr>
        <p:txBody>
          <a:bodyPr>
            <a:normAutofit fontScale="90000"/>
          </a:bodyPr>
          <a:lstStyle/>
          <a:p>
            <a:r>
              <a:rPr lang="es-ES" dirty="0"/>
              <a:t>5. Análisis de componentes principales </a:t>
            </a:r>
            <a:r>
              <a:rPr lang="es-ES" sz="2700" dirty="0"/>
              <a:t>(no supervisado)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397C6-834F-4500-8209-A507A3D80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418"/>
          </a:xfrm>
        </p:spPr>
        <p:txBody>
          <a:bodyPr>
            <a:noAutofit/>
          </a:bodyPr>
          <a:lstStyle/>
          <a:p>
            <a:r>
              <a:rPr lang="es-ES" sz="2200" dirty="0">
                <a:solidFill>
                  <a:srgbClr val="202122"/>
                </a:solidFill>
                <a:latin typeface="+mj-lt"/>
              </a:rPr>
              <a:t>Describe </a:t>
            </a:r>
            <a:r>
              <a:rPr lang="es-ES" sz="2200" b="0" i="0" dirty="0">
                <a:solidFill>
                  <a:srgbClr val="202122"/>
                </a:solidFill>
                <a:effectLst/>
                <a:latin typeface="+mj-lt"/>
              </a:rPr>
              <a:t>un conjunto de datos en términos de nuevas variables (componentes) no correlacionadas, buscando la proyección según la cual los datos queden mejor representados en términos de mínimos cuadrados </a:t>
            </a:r>
            <a:r>
              <a:rPr lang="es-ES" sz="1800" b="0" i="0" dirty="0">
                <a:solidFill>
                  <a:srgbClr val="202122"/>
                </a:solidFill>
                <a:effectLst/>
                <a:latin typeface="+mj-lt"/>
              </a:rPr>
              <a:t>(mediante </a:t>
            </a:r>
            <a:r>
              <a:rPr lang="es-ES" sz="1800" dirty="0">
                <a:solidFill>
                  <a:srgbClr val="202122"/>
                </a:solidFill>
                <a:latin typeface="+mj-lt"/>
              </a:rPr>
              <a:t>la descomposición en autovalores de la matriz de covarianza</a:t>
            </a:r>
            <a:r>
              <a:rPr lang="es-ES" sz="1800" b="0" i="0" dirty="0">
                <a:solidFill>
                  <a:srgbClr val="202122"/>
                </a:solidFill>
                <a:effectLst/>
                <a:latin typeface="+mj-lt"/>
              </a:rPr>
              <a:t>).</a:t>
            </a:r>
          </a:p>
          <a:p>
            <a:r>
              <a:rPr lang="es-ES" sz="2400" b="1" dirty="0">
                <a:solidFill>
                  <a:srgbClr val="202122"/>
                </a:solidFill>
                <a:latin typeface="+mj-lt"/>
              </a:rPr>
              <a:t>Usos </a:t>
            </a:r>
            <a:r>
              <a:rPr lang="es-ES" sz="2000" dirty="0">
                <a:solidFill>
                  <a:srgbClr val="202122"/>
                </a:solidFill>
                <a:latin typeface="+mj-lt"/>
              </a:rPr>
              <a:t>(mejora el algoritmo predictivo fundamentalmente en):</a:t>
            </a:r>
            <a:endParaRPr lang="es-ES" sz="2000" b="0" i="0" dirty="0">
              <a:solidFill>
                <a:srgbClr val="202122"/>
              </a:solidFill>
              <a:effectLst/>
              <a:latin typeface="+mj-lt"/>
            </a:endParaRPr>
          </a:p>
          <a:p>
            <a:pPr lvl="1"/>
            <a:r>
              <a:rPr lang="es-ES" sz="2200" dirty="0">
                <a:solidFill>
                  <a:srgbClr val="202122"/>
                </a:solidFill>
                <a:latin typeface="+mj-lt"/>
              </a:rPr>
              <a:t>A</a:t>
            </a:r>
            <a:r>
              <a:rPr lang="es-ES" sz="2200" b="0" i="0" dirty="0">
                <a:solidFill>
                  <a:srgbClr val="202122"/>
                </a:solidFill>
                <a:effectLst/>
                <a:latin typeface="+mj-lt"/>
              </a:rPr>
              <a:t>prendizaje automático: </a:t>
            </a:r>
            <a:r>
              <a:rPr lang="es-ES" sz="1800" b="0" i="0" dirty="0">
                <a:solidFill>
                  <a:srgbClr val="202122"/>
                </a:solidFill>
                <a:effectLst/>
                <a:latin typeface="+mj-lt"/>
              </a:rPr>
              <a:t>reduce la elevada dimensionalidad propia de conjuntos de datos con multitud de características.</a:t>
            </a:r>
            <a:endParaRPr lang="es-ES" sz="1800" dirty="0">
              <a:latin typeface="+mj-lt"/>
            </a:endParaRPr>
          </a:p>
          <a:p>
            <a:pPr lvl="1"/>
            <a:r>
              <a:rPr lang="es-ES" sz="2200" dirty="0">
                <a:latin typeface="+mj-lt"/>
              </a:rPr>
              <a:t>Reconocimiento de imágenes: </a:t>
            </a:r>
            <a:r>
              <a:rPr lang="es-ES" sz="1800" dirty="0">
                <a:latin typeface="+mj-lt"/>
              </a:rPr>
              <a:t>eliminando el ruido mediante la agregación de los componentes principales al </a:t>
            </a:r>
            <a:r>
              <a:rPr lang="es-ES" sz="1800" b="0" i="0" dirty="0">
                <a:solidFill>
                  <a:srgbClr val="202122"/>
                </a:solidFill>
                <a:effectLst/>
                <a:latin typeface="+mj-lt"/>
              </a:rPr>
              <a:t>conjunto de datos.</a:t>
            </a:r>
          </a:p>
          <a:p>
            <a:r>
              <a:rPr lang="es-ES" sz="2200" b="1" i="0" dirty="0">
                <a:solidFill>
                  <a:srgbClr val="292929"/>
                </a:solidFill>
                <a:effectLst/>
                <a:latin typeface="+mj-lt"/>
              </a:rPr>
              <a:t>¿Cómo funciona?</a:t>
            </a:r>
          </a:p>
          <a:p>
            <a:pPr lvl="1"/>
            <a:r>
              <a:rPr lang="es-ES" sz="2200" b="0" i="0" dirty="0">
                <a:solidFill>
                  <a:srgbClr val="292929"/>
                </a:solidFill>
                <a:effectLst/>
                <a:latin typeface="+mj-lt"/>
              </a:rPr>
              <a:t>El primer componente principal expresa la mayor cantidad de varianza. Cada componente adicional expresa menos varianza y más ruido, por lo que representar los datos con un subconjunto más pequeño de componentes principales conserva la señal y descarta el ruido.</a:t>
            </a:r>
            <a:endParaRPr lang="es-E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5875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3E1EB-59C7-4707-B430-AF89127C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589" y="1254615"/>
            <a:ext cx="10515600" cy="512337"/>
          </a:xfrm>
        </p:spPr>
        <p:txBody>
          <a:bodyPr>
            <a:normAutofit fontScale="90000"/>
          </a:bodyPr>
          <a:lstStyle/>
          <a:p>
            <a:r>
              <a:rPr lang="es-ES" dirty="0"/>
              <a:t>B) Función de Qlik – </a:t>
            </a:r>
            <a:r>
              <a:rPr lang="es-ES" dirty="0" err="1"/>
              <a:t>ScriptEval</a:t>
            </a:r>
            <a:r>
              <a:rPr lang="es-ES" dirty="0"/>
              <a:t>… </a:t>
            </a:r>
            <a:endParaRPr lang="es-ES" sz="39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43F291-A69F-4A44-8040-1451CBFC1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89" y="2443142"/>
            <a:ext cx="10515600" cy="6504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400" dirty="0">
                <a:latin typeface="+mj-lt"/>
              </a:rPr>
              <a:t>Es un indicador de </a:t>
            </a:r>
            <a:r>
              <a:rPr lang="es-ES" sz="2400" b="1" dirty="0">
                <a:latin typeface="+mj-lt"/>
              </a:rPr>
              <a:t>tendencia</a:t>
            </a:r>
            <a:r>
              <a:rPr lang="es-ES" sz="2400" dirty="0">
                <a:latin typeface="+mj-lt"/>
              </a:rPr>
              <a:t> (suaviza las fluctuaciones de plazos cortos), se mueve recogiendo el último dato y descartando el más antiguo, depende del período de cálculo.</a:t>
            </a:r>
            <a:endParaRPr lang="es-ES" sz="2000" dirty="0">
              <a:latin typeface="+mj-lt"/>
              <a:sym typeface="Wingdings" panose="05000000000000000000" pitchFamily="2" charset="2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8061EB-AABD-4C74-AD1D-77B8F6007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163" y="3139035"/>
            <a:ext cx="4678837" cy="371896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0CA4178-27EA-4364-9A8D-04F1431809E4}"/>
              </a:ext>
            </a:extLst>
          </p:cNvPr>
          <p:cNvSpPr txBox="1"/>
          <p:nvPr/>
        </p:nvSpPr>
        <p:spPr>
          <a:xfrm>
            <a:off x="1045589" y="3139035"/>
            <a:ext cx="650449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>
                <a:latin typeface="+mj-lt"/>
              </a:rPr>
              <a:t>Los tipos se diferencian por los pesos de los coeficientes que ponderan los datos más recientes.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latin typeface="+mj-lt"/>
              </a:rPr>
              <a:t>Simple (SMA): </a:t>
            </a:r>
            <a:r>
              <a:rPr lang="es-ES" sz="2000" dirty="0">
                <a:latin typeface="+mj-lt"/>
              </a:rPr>
              <a:t>considera equitativamente datos recientes y antiguos.</a:t>
            </a:r>
            <a:endParaRPr lang="es-ES" sz="2000" i="1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latin typeface="+mj-lt"/>
                <a:sym typeface="Wingdings" panose="05000000000000000000" pitchFamily="2" charset="2"/>
              </a:rPr>
              <a:t>Ponderada (LWMA)</a:t>
            </a:r>
            <a:r>
              <a:rPr lang="es-ES" dirty="0">
                <a:latin typeface="+mj-lt"/>
                <a:sym typeface="Wingdings" panose="05000000000000000000" pitchFamily="2" charset="2"/>
              </a:rPr>
              <a:t>: </a:t>
            </a:r>
            <a:r>
              <a:rPr lang="es-ES" sz="2000" dirty="0">
                <a:latin typeface="+mj-lt"/>
                <a:sym typeface="Wingdings" panose="05000000000000000000" pitchFamily="2" charset="2"/>
              </a:rPr>
              <a:t>la media se multiplica por pesos, según la importancia que le demos a valores más actuales o antiguos </a:t>
            </a:r>
            <a:r>
              <a:rPr lang="es-ES" dirty="0">
                <a:latin typeface="+mj-lt"/>
                <a:sym typeface="Wingdings" panose="05000000000000000000" pitchFamily="2" charset="2"/>
              </a:rPr>
              <a:t>(más eficiente que la anterior).</a:t>
            </a:r>
            <a:endParaRPr lang="es-ES" sz="2000" i="1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latin typeface="+mj-lt"/>
              </a:rPr>
              <a:t>Exponencial (EMA): </a:t>
            </a:r>
            <a:r>
              <a:rPr lang="es-ES" sz="2000" dirty="0">
                <a:latin typeface="+mj-lt"/>
              </a:rPr>
              <a:t>otorga más peso a los datos más recientes,</a:t>
            </a:r>
            <a:r>
              <a:rPr lang="es-ES" sz="2000" dirty="0">
                <a:latin typeface="+mj-lt"/>
                <a:sym typeface="Wingdings" panose="05000000000000000000" pitchFamily="2" charset="2"/>
              </a:rPr>
              <a:t> responde a los cambios más rápidamente. </a:t>
            </a:r>
            <a:r>
              <a:rPr lang="es-ES" sz="2000" b="0" i="0" dirty="0">
                <a:effectLst/>
                <a:latin typeface="+mj-lt"/>
              </a:rPr>
              <a:t>La ponderación es exponencial.</a:t>
            </a:r>
            <a:endParaRPr lang="es-ES" sz="2000" i="0" dirty="0">
              <a:effectLst/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latin typeface="+mj-lt"/>
                <a:sym typeface="Wingdings" panose="05000000000000000000" pitchFamily="2" charset="2"/>
              </a:rPr>
              <a:t>Suavizada (SMMA): </a:t>
            </a:r>
            <a:r>
              <a:rPr lang="pt-BR" sz="2000" b="0" i="0" dirty="0" err="1">
                <a:effectLst/>
                <a:latin typeface="+mj-lt"/>
              </a:rPr>
              <a:t>la</a:t>
            </a:r>
            <a:r>
              <a:rPr lang="pt-BR" sz="2000" b="0" i="0" dirty="0">
                <a:effectLst/>
                <a:latin typeface="+mj-lt"/>
              </a:rPr>
              <a:t> </a:t>
            </a:r>
            <a:r>
              <a:rPr lang="pt-BR" sz="2000" b="0" i="0" dirty="0" err="1">
                <a:effectLst/>
                <a:latin typeface="+mj-lt"/>
              </a:rPr>
              <a:t>ponderación</a:t>
            </a:r>
            <a:r>
              <a:rPr lang="pt-BR" sz="2000" b="0" i="0" dirty="0">
                <a:effectLst/>
                <a:latin typeface="+mj-lt"/>
              </a:rPr>
              <a:t> no es </a:t>
            </a:r>
            <a:r>
              <a:rPr lang="pt-BR" sz="2000" b="0" i="0" dirty="0" err="1">
                <a:effectLst/>
                <a:latin typeface="+mj-lt"/>
              </a:rPr>
              <a:t>tan</a:t>
            </a:r>
            <a:r>
              <a:rPr lang="pt-BR" sz="2000" b="0" i="0" dirty="0">
                <a:effectLst/>
                <a:latin typeface="+mj-lt"/>
              </a:rPr>
              <a:t> </a:t>
            </a:r>
            <a:r>
              <a:rPr lang="pt-BR" sz="2000" b="0" i="0" dirty="0" err="1">
                <a:effectLst/>
                <a:latin typeface="+mj-lt"/>
              </a:rPr>
              <a:t>agresiva</a:t>
            </a:r>
            <a:r>
              <a:rPr lang="pt-BR" sz="2000" b="0" i="0" dirty="0">
                <a:effectLst/>
                <a:latin typeface="+mj-lt"/>
              </a:rPr>
              <a:t>.</a:t>
            </a:r>
            <a:endParaRPr lang="es-E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CECFA03-A177-47E5-8D11-D5C79144B2DC}"/>
              </a:ext>
            </a:extLst>
          </p:cNvPr>
          <p:cNvSpPr txBox="1">
            <a:spLocks/>
          </p:cNvSpPr>
          <p:nvPr/>
        </p:nvSpPr>
        <p:spPr>
          <a:xfrm>
            <a:off x="1045589" y="1902524"/>
            <a:ext cx="10515600" cy="512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6. Medias móviles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877969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CDB53-40DC-4897-B1B6-E0DBE278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375"/>
            <a:ext cx="10515600" cy="644313"/>
          </a:xfrm>
        </p:spPr>
        <p:txBody>
          <a:bodyPr>
            <a:normAutofit fontScale="90000"/>
          </a:bodyPr>
          <a:lstStyle/>
          <a:p>
            <a:r>
              <a:rPr lang="es-ES" dirty="0"/>
              <a:t>7.Método Predicción ARIMA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DD9632-A1BE-48B9-8F28-31EEA41FA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>
                <a:latin typeface="+mj-lt"/>
              </a:rPr>
              <a:t>Modelo autorregresivo integrado de promedio móvil</a:t>
            </a:r>
            <a:r>
              <a:rPr lang="es-ES" dirty="0">
                <a:latin typeface="+mj-lt"/>
              </a:rPr>
              <a:t> </a:t>
            </a:r>
          </a:p>
          <a:p>
            <a:r>
              <a:rPr lang="es-ES" dirty="0">
                <a:latin typeface="+mj-lt"/>
              </a:rPr>
              <a:t>Utiliza variaciones y regresiones de datos estadísticos con el fin de encontrar patrones para un pronóstico hacia el futuro. Las estimaciones futuras vienen explicadas por los datos del pasado y no por variables independientes.</a:t>
            </a:r>
          </a:p>
          <a:p>
            <a:r>
              <a:rPr lang="es-ES" dirty="0">
                <a:latin typeface="+mj-lt"/>
              </a:rPr>
              <a:t>Se suele expresar como ARIMA(</a:t>
            </a:r>
            <a:r>
              <a:rPr lang="es-ES" dirty="0" err="1">
                <a:latin typeface="+mj-lt"/>
              </a:rPr>
              <a:t>p,d,q</a:t>
            </a:r>
            <a:r>
              <a:rPr lang="es-ES" dirty="0">
                <a:latin typeface="+mj-lt"/>
              </a:rPr>
              <a:t>) donde los parámetros p, d y q son números enteros no negativos que indican el orden de las distintas componentes del modelo — respectivamente, las componentes autorregresiva, integrada y de media móvil.</a:t>
            </a:r>
          </a:p>
          <a:p>
            <a:r>
              <a:rPr lang="es-ES" dirty="0">
                <a:latin typeface="+mj-lt"/>
              </a:rPr>
              <a:t>p </a:t>
            </a:r>
            <a:r>
              <a:rPr lang="es-ES" dirty="0">
                <a:latin typeface="+mj-lt"/>
                <a:sym typeface="Wingdings" panose="05000000000000000000" pitchFamily="2" charset="2"/>
              </a:rPr>
              <a:t> es el orden, no. de retardos del modelo autorregresivo (AR) </a:t>
            </a:r>
            <a:r>
              <a:rPr lang="es-ES" sz="2400" dirty="0">
                <a:latin typeface="+mj-lt"/>
                <a:sym typeface="Wingdings" panose="05000000000000000000" pitchFamily="2" charset="2"/>
              </a:rPr>
              <a:t>(depende de sus observaciones pasadas)</a:t>
            </a:r>
            <a:endParaRPr lang="es-ES" dirty="0">
              <a:latin typeface="+mj-lt"/>
              <a:sym typeface="Wingdings" panose="05000000000000000000" pitchFamily="2" charset="2"/>
            </a:endParaRPr>
          </a:p>
          <a:p>
            <a:r>
              <a:rPr lang="es-ES" dirty="0">
                <a:latin typeface="+mj-lt"/>
              </a:rPr>
              <a:t>d </a:t>
            </a:r>
            <a:r>
              <a:rPr lang="es-ES" dirty="0">
                <a:latin typeface="+mj-lt"/>
                <a:sym typeface="Wingdings" panose="05000000000000000000" pitchFamily="2" charset="2"/>
              </a:rPr>
              <a:t> es el grado de diferenciación (I) : </a:t>
            </a:r>
            <a:r>
              <a:rPr lang="es-ES" sz="2400" dirty="0">
                <a:latin typeface="+mj-lt"/>
                <a:sym typeface="Wingdings" panose="05000000000000000000" pitchFamily="2" charset="2"/>
              </a:rPr>
              <a:t>los datos se reemplazan por las diferencias entre sus valores y los anteriores.</a:t>
            </a:r>
            <a:endParaRPr lang="es-ES" dirty="0">
              <a:latin typeface="+mj-lt"/>
              <a:sym typeface="Wingdings" panose="05000000000000000000" pitchFamily="2" charset="2"/>
            </a:endParaRPr>
          </a:p>
          <a:p>
            <a:r>
              <a:rPr lang="es-ES" dirty="0">
                <a:latin typeface="+mj-lt"/>
                <a:sym typeface="Wingdings" panose="05000000000000000000" pitchFamily="2" charset="2"/>
              </a:rPr>
              <a:t>q  es el orden del modelo de promedio móvil (MA)</a:t>
            </a: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7550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28983-2579-470F-9A7B-01366C60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375"/>
            <a:ext cx="10515600" cy="644313"/>
          </a:xfrm>
        </p:spPr>
        <p:txBody>
          <a:bodyPr>
            <a:normAutofit fontScale="90000"/>
          </a:bodyPr>
          <a:lstStyle/>
          <a:p>
            <a:r>
              <a:rPr lang="es-ES" dirty="0"/>
              <a:t>8. Predicción Holt-</a:t>
            </a:r>
            <a:r>
              <a:rPr lang="es-ES" dirty="0" err="1"/>
              <a:t>Winters</a:t>
            </a:r>
            <a:r>
              <a:rPr lang="es-ES" dirty="0"/>
              <a:t> </a:t>
            </a:r>
            <a:r>
              <a:rPr lang="es-ES" sz="2800" dirty="0"/>
              <a:t>(Método de alisado)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CD094F-E536-4F9D-8BE3-83864BF5E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13049" cy="323656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dirty="0">
                <a:latin typeface="+mj-lt"/>
              </a:rPr>
              <a:t>Modela tres aspectos de la serie temporal: un valor típico (</a:t>
            </a:r>
            <a:r>
              <a:rPr lang="es-ES" b="1" dirty="0">
                <a:latin typeface="+mj-lt"/>
              </a:rPr>
              <a:t>promedio</a:t>
            </a:r>
            <a:r>
              <a:rPr lang="es-ES" dirty="0">
                <a:latin typeface="+mj-lt"/>
              </a:rPr>
              <a:t>), una pendiente (</a:t>
            </a:r>
            <a:r>
              <a:rPr lang="es-ES" b="1" dirty="0">
                <a:latin typeface="+mj-lt"/>
              </a:rPr>
              <a:t>tendencia</a:t>
            </a:r>
            <a:r>
              <a:rPr lang="es-ES" dirty="0">
                <a:latin typeface="+mj-lt"/>
              </a:rPr>
              <a:t>) a lo largo del tiempo y un patrón cíclico de repetición (</a:t>
            </a:r>
            <a:r>
              <a:rPr lang="es-ES" b="1" dirty="0">
                <a:latin typeface="+mj-lt"/>
              </a:rPr>
              <a:t>estacionalidad</a:t>
            </a:r>
            <a:r>
              <a:rPr lang="es-ES" dirty="0">
                <a:latin typeface="+mj-lt"/>
              </a:rPr>
              <a:t>). </a:t>
            </a:r>
          </a:p>
          <a:p>
            <a:pPr algn="just"/>
            <a:r>
              <a:rPr lang="es-ES" dirty="0">
                <a:latin typeface="+mj-lt"/>
              </a:rPr>
              <a:t>El modelo predice un valor actual o futuro calculando los efectos combinados de estas tres influencias. Requiere varios </a:t>
            </a:r>
            <a:r>
              <a:rPr lang="es-ES" b="1" dirty="0">
                <a:latin typeface="+mj-lt"/>
              </a:rPr>
              <a:t>parámetros</a:t>
            </a:r>
            <a:r>
              <a:rPr lang="es-ES" dirty="0">
                <a:latin typeface="+mj-lt"/>
              </a:rPr>
              <a:t>: uno para cada suavizado (ɑ, β, γ), duración y número de períodos.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A31F7D-9342-4713-A984-7B6ACE8B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94" y="1904215"/>
            <a:ext cx="5008606" cy="49537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4A9C67F-D046-4FDC-A698-66373F6A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527" y="4978663"/>
            <a:ext cx="5295481" cy="166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64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FF4E4-AF83-445B-9E71-D2F192530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2346"/>
            <a:ext cx="10515600" cy="516622"/>
          </a:xfrm>
        </p:spPr>
        <p:txBody>
          <a:bodyPr>
            <a:normAutofit fontScale="90000"/>
          </a:bodyPr>
          <a:lstStyle/>
          <a:p>
            <a:r>
              <a:rPr lang="es-ES" dirty="0"/>
              <a:t>C) </a:t>
            </a:r>
            <a:r>
              <a:rPr lang="es-E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Fichero externo R </a:t>
            </a:r>
            <a:r>
              <a:rPr lang="es-E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invocado mediante función EXECUTE </a:t>
            </a:r>
            <a:r>
              <a:rPr lang="es-ES" sz="2400" dirty="0">
                <a:ea typeface="Calibri" panose="020F0502020204030204" pitchFamily="34" charset="0"/>
                <a:cs typeface="Times New Roman" panose="02020603050405020304" pitchFamily="18" charset="0"/>
              </a:rPr>
              <a:t>CMD BATCH</a:t>
            </a:r>
            <a:endParaRPr lang="es-ES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FAC08F-2F94-4674-B665-46A2040F3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9249"/>
            <a:ext cx="10515600" cy="369771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es-ES" sz="2200" dirty="0">
                <a:latin typeface="+mj-lt"/>
              </a:rPr>
              <a:t>También llamada “Text </a:t>
            </a:r>
            <a:r>
              <a:rPr lang="es-ES" sz="2200" dirty="0" err="1">
                <a:latin typeface="+mj-lt"/>
              </a:rPr>
              <a:t>Mining</a:t>
            </a:r>
            <a:r>
              <a:rPr lang="es-ES" sz="2200" dirty="0">
                <a:latin typeface="+mj-lt"/>
              </a:rPr>
              <a:t>”, se emplea para extraer información útil de datos textuales no estructurados a través de la identificación y exploración de </a:t>
            </a:r>
            <a:r>
              <a:rPr lang="es-ES" sz="2200" b="1" dirty="0">
                <a:latin typeface="+mj-lt"/>
              </a:rPr>
              <a:t>patrones</a:t>
            </a:r>
            <a:r>
              <a:rPr lang="es-ES" sz="2200" dirty="0">
                <a:latin typeface="+mj-lt"/>
              </a:rPr>
              <a:t> interesantes.</a:t>
            </a:r>
          </a:p>
          <a:p>
            <a:pPr algn="just">
              <a:lnSpc>
                <a:spcPct val="100000"/>
              </a:lnSpc>
            </a:pPr>
            <a:r>
              <a:rPr lang="es-ES" sz="2200" dirty="0">
                <a:latin typeface="+mj-lt"/>
              </a:rPr>
              <a:t>Se utiliza pa</a:t>
            </a:r>
            <a:r>
              <a:rPr lang="es-ES" sz="2200" b="1" dirty="0">
                <a:latin typeface="+mj-lt"/>
              </a:rPr>
              <a:t>r</a:t>
            </a:r>
            <a:r>
              <a:rPr lang="es-ES" sz="2200" dirty="0">
                <a:latin typeface="+mj-lt"/>
              </a:rPr>
              <a:t>a el procesamiento del lenguaje natural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ES" sz="2200" dirty="0">
                <a:latin typeface="+mj-lt"/>
              </a:rPr>
              <a:t>	 y el aprendizaje automático.</a:t>
            </a:r>
          </a:p>
          <a:p>
            <a:pPr algn="just">
              <a:lnSpc>
                <a:spcPct val="100000"/>
              </a:lnSpc>
            </a:pPr>
            <a:r>
              <a:rPr lang="es-ES" sz="2200" dirty="0">
                <a:latin typeface="+mj-lt"/>
              </a:rPr>
              <a:t>Ejemplos de uso:</a:t>
            </a:r>
            <a:endParaRPr lang="es-ES" dirty="0">
              <a:latin typeface="+mj-lt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s-ES" sz="1900" dirty="0">
                <a:latin typeface="+mj-lt"/>
              </a:rPr>
              <a:t>Análisis de respuestas de encuestas abiertas.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ES" sz="1900" dirty="0">
                <a:latin typeface="+mj-lt"/>
              </a:rPr>
              <a:t>Procesamiento automático de correos electrónicos.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ES" sz="1900" dirty="0">
                <a:latin typeface="+mj-lt"/>
              </a:rPr>
              <a:t>Análisis de reclamaciones de garantía o seguros,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ES" sz="1900" dirty="0">
                <a:latin typeface="+mj-lt"/>
              </a:rPr>
              <a:t>Investigar competidores rastreando sus sitios web.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ES" sz="1900" dirty="0">
                <a:latin typeface="+mj-lt"/>
              </a:rPr>
              <a:t>Mejora de la búsqueda web.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ES" sz="1900" dirty="0">
                <a:latin typeface="+mj-lt"/>
              </a:rPr>
              <a:t>Análisis de patentes.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498B1D-AD76-4BB3-900C-BD7886992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618" y="3181546"/>
            <a:ext cx="5348140" cy="341161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C4571EB-9998-42FB-99E2-D32995D7D8C5}"/>
              </a:ext>
            </a:extLst>
          </p:cNvPr>
          <p:cNvSpPr txBox="1">
            <a:spLocks/>
          </p:cNvSpPr>
          <p:nvPr/>
        </p:nvSpPr>
        <p:spPr>
          <a:xfrm>
            <a:off x="866481" y="1776952"/>
            <a:ext cx="10515600" cy="644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400" dirty="0"/>
              <a:t>9. Nube de palabras </a:t>
            </a:r>
          </a:p>
        </p:txBody>
      </p:sp>
    </p:spTree>
    <p:extLst>
      <p:ext uri="{BB962C8B-B14F-4D97-AF65-F5344CB8AC3E}">
        <p14:creationId xmlns:p14="http://schemas.microsoft.com/office/powerpoint/2010/main" val="152346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649EA-682E-45E0-925A-97652AFE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819" y="856477"/>
            <a:ext cx="10515600" cy="1167328"/>
          </a:xfrm>
        </p:spPr>
        <p:txBody>
          <a:bodyPr>
            <a:normAutofit/>
          </a:bodyPr>
          <a:lstStyle/>
          <a:p>
            <a:r>
              <a:rPr lang="es-ES" dirty="0"/>
              <a:t>Guion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B35A45-322A-494B-B592-3DB81290C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898" y="1873250"/>
            <a:ext cx="10052901" cy="4351338"/>
          </a:xfrm>
        </p:spPr>
        <p:txBody>
          <a:bodyPr>
            <a:normAutofit fontScale="92500" lnSpcReduction="20000"/>
          </a:bodyPr>
          <a:lstStyle/>
          <a:p>
            <a:r>
              <a:rPr lang="es-ES" sz="2400" dirty="0">
                <a:latin typeface="+mj-lt"/>
              </a:rPr>
              <a:t>Importancia de la analítica predictiva</a:t>
            </a:r>
          </a:p>
          <a:p>
            <a:r>
              <a:rPr lang="es-ES" sz="2400" dirty="0">
                <a:latin typeface="+mj-lt"/>
              </a:rPr>
              <a:t>Configuración de la integración</a:t>
            </a:r>
          </a:p>
          <a:p>
            <a:r>
              <a:rPr lang="es-ES" sz="2400" dirty="0">
                <a:latin typeface="+mj-lt"/>
              </a:rPr>
              <a:t>Extensión </a:t>
            </a:r>
            <a:r>
              <a:rPr lang="es-ES" sz="2400" dirty="0" err="1">
                <a:latin typeface="+mj-lt"/>
              </a:rPr>
              <a:t>Advanced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Analytics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toolbox</a:t>
            </a:r>
            <a:r>
              <a:rPr lang="es-ES" sz="2400" dirty="0">
                <a:latin typeface="+mj-lt"/>
              </a:rPr>
              <a:t>, ejemplos de uso</a:t>
            </a:r>
          </a:p>
          <a:p>
            <a:r>
              <a:rPr lang="es-ES" sz="2400" dirty="0">
                <a:latin typeface="+mj-lt"/>
              </a:rPr>
              <a:t>Conceptos de series temporales</a:t>
            </a:r>
          </a:p>
          <a:p>
            <a:r>
              <a:rPr lang="es-ES" sz="2400" dirty="0">
                <a:latin typeface="+mj-lt"/>
              </a:rPr>
              <a:t>Otras formas de integración, ejemplos de uso</a:t>
            </a:r>
          </a:p>
          <a:p>
            <a:pPr lvl="1"/>
            <a:r>
              <a:rPr lang="es-ES" sz="2200" dirty="0">
                <a:latin typeface="+mj-lt"/>
              </a:rPr>
              <a:t>Regresión</a:t>
            </a:r>
          </a:p>
          <a:p>
            <a:pPr lvl="1"/>
            <a:r>
              <a:rPr lang="es-ES" sz="2200" dirty="0">
                <a:latin typeface="+mj-lt"/>
              </a:rPr>
              <a:t>Medias móviles</a:t>
            </a:r>
          </a:p>
          <a:p>
            <a:pPr lvl="1"/>
            <a:r>
              <a:rPr lang="es-ES" sz="2200" dirty="0">
                <a:latin typeface="+mj-lt"/>
              </a:rPr>
              <a:t>Holt </a:t>
            </a:r>
            <a:r>
              <a:rPr lang="es-ES" sz="2200" dirty="0" err="1">
                <a:latin typeface="+mj-lt"/>
              </a:rPr>
              <a:t>Winters</a:t>
            </a:r>
            <a:endParaRPr lang="es-ES" sz="2200" dirty="0">
              <a:latin typeface="+mj-lt"/>
            </a:endParaRPr>
          </a:p>
          <a:p>
            <a:pPr lvl="1"/>
            <a:r>
              <a:rPr lang="es-ES" sz="2200" dirty="0">
                <a:latin typeface="+mj-lt"/>
              </a:rPr>
              <a:t>ARIMA</a:t>
            </a:r>
          </a:p>
          <a:p>
            <a:pPr lvl="1"/>
            <a:r>
              <a:rPr lang="es-ES" sz="2200" dirty="0">
                <a:latin typeface="+mj-lt"/>
              </a:rPr>
              <a:t>Nubes de palabras</a:t>
            </a:r>
          </a:p>
          <a:p>
            <a:pPr lvl="1"/>
            <a:r>
              <a:rPr lang="es-ES" sz="2200" dirty="0">
                <a:latin typeface="+mj-lt"/>
              </a:rPr>
              <a:t>Mapa de calor</a:t>
            </a:r>
          </a:p>
          <a:p>
            <a:pPr lvl="1"/>
            <a:r>
              <a:rPr lang="es-ES" sz="2200" dirty="0">
                <a:latin typeface="+mj-lt"/>
              </a:rPr>
              <a:t>Análisis clúster</a:t>
            </a:r>
          </a:p>
          <a:p>
            <a:pPr lvl="1"/>
            <a:r>
              <a:rPr lang="es-ES" sz="2200" dirty="0">
                <a:latin typeface="+mj-lt"/>
              </a:rPr>
              <a:t>Componentes principales</a:t>
            </a:r>
          </a:p>
          <a:p>
            <a:pPr lvl="1"/>
            <a:r>
              <a:rPr lang="es-ES" sz="2200" dirty="0">
                <a:latin typeface="+mj-lt"/>
              </a:rPr>
              <a:t>Regresión logística binaria</a:t>
            </a:r>
          </a:p>
          <a:p>
            <a:pPr lvl="1"/>
            <a:endParaRPr lang="es-ES" dirty="0">
              <a:latin typeface="+mj-lt"/>
            </a:endParaRPr>
          </a:p>
          <a:p>
            <a:pPr lvl="1"/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9078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2471750-7379-4897-9793-C4CD8D466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964" y="3016253"/>
            <a:ext cx="4107266" cy="357837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E53CA15-F8A5-46FC-B57E-6E426B3A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668"/>
            <a:ext cx="10515600" cy="823422"/>
          </a:xfrm>
        </p:spPr>
        <p:txBody>
          <a:bodyPr/>
          <a:lstStyle/>
          <a:p>
            <a:r>
              <a:rPr lang="es-ES" dirty="0"/>
              <a:t>10. Mapa de calor. </a:t>
            </a:r>
            <a:r>
              <a:rPr lang="es-ES" sz="3500" dirty="0"/>
              <a:t>Matriz de correlaciones cruzadas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5A06A9-E367-410C-8745-B8D2AAC7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325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+mj-lt"/>
              </a:rPr>
              <a:t>Muestra los coeficientes de correlación de Pearson</a:t>
            </a:r>
            <a:r>
              <a:rPr lang="es-ES" sz="1800" dirty="0">
                <a:latin typeface="+mj-lt"/>
              </a:rPr>
              <a:t> que miden el grado de relación lineal (fuerza y dirección ) entre cada par de variables (entre -1 y +1). Si los dos elementos tienden a aumentar o disminuir al mismo tiempo, el valor de correlación es positivo. Además, si dicho valor es alto indica que ambos pueden estar midiendo la misma característica.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93C8780-2458-4755-874E-39162F14E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886" y="2566913"/>
            <a:ext cx="4320000" cy="427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29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70F5D-1428-4154-966D-4FDF70B2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6693"/>
            <a:ext cx="10515600" cy="813995"/>
          </a:xfrm>
        </p:spPr>
        <p:txBody>
          <a:bodyPr/>
          <a:lstStyle/>
          <a:p>
            <a:r>
              <a:rPr lang="es-ES" dirty="0"/>
              <a:t>11. Análisis Clúster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5C1864-1797-408F-9239-AA4C78CE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652866"/>
          </a:xfrm>
        </p:spPr>
        <p:txBody>
          <a:bodyPr>
            <a:normAutofit/>
          </a:bodyPr>
          <a:lstStyle/>
          <a:p>
            <a:r>
              <a:rPr lang="es-ES" sz="1900" dirty="0">
                <a:latin typeface="+mj-lt"/>
              </a:rPr>
              <a:t>Es una técnica estadística multivariante cuya finalidad es dividir un conjunto de objetos en grupos, de forma que los perfiles de los objetos de un mismo grupo sean similares entre sí y los de clúster diferentes sean distintos. </a:t>
            </a:r>
          </a:p>
          <a:p>
            <a:r>
              <a:rPr lang="es-ES" sz="1900" dirty="0">
                <a:latin typeface="+mj-lt"/>
              </a:rPr>
              <a:t>Para ello establece medidas de semejanza y de distancia entre los objetos a clasificar en función del tipo de datos analizado mediante el reconocimiento de patrones.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FAF197-308D-4333-A564-D2DAE0E4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588" y="3223966"/>
            <a:ext cx="7905564" cy="355001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24AB4C9-EC2D-46A5-B0F3-A57CB875C430}"/>
              </a:ext>
            </a:extLst>
          </p:cNvPr>
          <p:cNvSpPr txBox="1"/>
          <p:nvPr/>
        </p:nvSpPr>
        <p:spPr>
          <a:xfrm>
            <a:off x="838201" y="3300806"/>
            <a:ext cx="2819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>
                <a:latin typeface="+mj-lt"/>
              </a:rPr>
              <a:t>Cabe resaltar el algoritmo de las k-medias como el método de clasificación más habitual para determinar el número de grupos. </a:t>
            </a:r>
          </a:p>
        </p:txBody>
      </p:sp>
    </p:spTree>
    <p:extLst>
      <p:ext uri="{BB962C8B-B14F-4D97-AF65-F5344CB8AC3E}">
        <p14:creationId xmlns:p14="http://schemas.microsoft.com/office/powerpoint/2010/main" val="644418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793D0-5BB3-4E7C-AAFB-D00A2DC4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85" y="841731"/>
            <a:ext cx="10515600" cy="889986"/>
          </a:xfrm>
        </p:spPr>
        <p:txBody>
          <a:bodyPr/>
          <a:lstStyle/>
          <a:p>
            <a:r>
              <a:rPr lang="es-ES" dirty="0"/>
              <a:t>12. Regresión logística binaria</a:t>
            </a:r>
            <a:endParaRPr lang="es-ES" sz="35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96AE79-C3A4-488B-BBE4-3C73E508B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53" y="1615847"/>
            <a:ext cx="10515600" cy="1325563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>
                <a:latin typeface="+mj-lt"/>
              </a:rPr>
              <a:t>Es un modelo de clasificación</a:t>
            </a:r>
            <a:r>
              <a:rPr lang="es-ES" sz="2000" dirty="0">
                <a:latin typeface="+mj-lt"/>
              </a:rPr>
              <a:t>, por tanto, el objetivo de la regresión logística no es, como en regresión lineal, predecir el valor de la variable Y a partir de las variables predictoras, sino predecir la </a:t>
            </a:r>
            <a:r>
              <a:rPr lang="es-ES" sz="2000" b="1" dirty="0">
                <a:latin typeface="+mj-lt"/>
              </a:rPr>
              <a:t>probabilidad </a:t>
            </a:r>
            <a:r>
              <a:rPr lang="es-ES" sz="2000" dirty="0">
                <a:latin typeface="+mj-lt"/>
              </a:rPr>
              <a:t>de que ocurra Y conocidos los valores de las variables (convierte probabilidad en clasificación).</a:t>
            </a:r>
            <a:endParaRPr lang="es-ES" sz="2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23ABC75-A5A9-4648-A8F8-DBF2F95CCD44}"/>
              </a:ext>
            </a:extLst>
          </p:cNvPr>
          <p:cNvSpPr txBox="1"/>
          <p:nvPr/>
        </p:nvSpPr>
        <p:spPr>
          <a:xfrm>
            <a:off x="956821" y="3610596"/>
            <a:ext cx="65627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100" b="0" i="0" dirty="0">
                <a:solidFill>
                  <a:srgbClr val="333333"/>
                </a:solidFill>
                <a:effectLst/>
                <a:latin typeface="+mj-lt"/>
              </a:rPr>
              <a:t>-Este modelo revierte especial interés ya que buena parte de las circunstancias analizadas responden a presencia o no de una cualidad, éxito o fracaso, etc.</a:t>
            </a:r>
          </a:p>
          <a:p>
            <a:pPr algn="just"/>
            <a:endParaRPr lang="es-ES" sz="2100" b="0" i="0" dirty="0">
              <a:solidFill>
                <a:srgbClr val="333333"/>
              </a:solidFill>
              <a:effectLst/>
              <a:latin typeface="+mj-lt"/>
            </a:endParaRPr>
          </a:p>
          <a:p>
            <a:pPr algn="just"/>
            <a:r>
              <a:rPr lang="es-ES" sz="2100" dirty="0">
                <a:solidFill>
                  <a:srgbClr val="333333"/>
                </a:solidFill>
                <a:latin typeface="+mj-lt"/>
              </a:rPr>
              <a:t>-L</a:t>
            </a:r>
            <a:r>
              <a:rPr lang="es-ES" sz="2100" b="0" i="0" dirty="0">
                <a:solidFill>
                  <a:srgbClr val="333333"/>
                </a:solidFill>
                <a:effectLst/>
                <a:latin typeface="+mj-lt"/>
              </a:rPr>
              <a:t>a variable dependiente será dicotómica que se codificará como 0 </a:t>
            </a:r>
            <a:r>
              <a:rPr lang="es-ES" sz="2100" b="0" i="0" dirty="0" err="1">
                <a:solidFill>
                  <a:srgbClr val="333333"/>
                </a:solidFill>
                <a:effectLst/>
                <a:latin typeface="+mj-lt"/>
              </a:rPr>
              <a:t>ó</a:t>
            </a:r>
            <a:r>
              <a:rPr lang="es-ES" sz="2100" b="0" i="0" dirty="0">
                <a:solidFill>
                  <a:srgbClr val="333333"/>
                </a:solidFill>
                <a:effectLst/>
                <a:latin typeface="+mj-lt"/>
              </a:rPr>
              <a:t> 1 (“ausencia” y “presencia”, respectivamente)</a:t>
            </a:r>
            <a:endParaRPr lang="es-ES" sz="21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B20570E-A360-45CD-AB36-157220CF0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546" y="3480126"/>
            <a:ext cx="3952875" cy="14192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DED3E49-86C6-4CC6-92BF-D5E75C8D6E75}"/>
              </a:ext>
            </a:extLst>
          </p:cNvPr>
          <p:cNvSpPr txBox="1"/>
          <p:nvPr/>
        </p:nvSpPr>
        <p:spPr>
          <a:xfrm>
            <a:off x="933253" y="2884228"/>
            <a:ext cx="105391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100" b="0" i="0" dirty="0">
                <a:solidFill>
                  <a:srgbClr val="333333"/>
                </a:solidFill>
                <a:effectLst/>
                <a:latin typeface="+mj-lt"/>
              </a:rPr>
              <a:t>-Permite determinar qué variables pesan más para aumentar o disminuir la probabilidad de que suceda el evento.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172A641-0793-4486-A66D-F821969A309F}"/>
              </a:ext>
            </a:extLst>
          </p:cNvPr>
          <p:cNvSpPr txBox="1"/>
          <p:nvPr/>
        </p:nvSpPr>
        <p:spPr>
          <a:xfrm>
            <a:off x="999241" y="5687673"/>
            <a:ext cx="815418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100" dirty="0">
                <a:latin typeface="+mj-lt"/>
              </a:rPr>
              <a:t>-Esta función solo sirve si todas las variables son numéricas.</a:t>
            </a:r>
            <a:endParaRPr lang="es-ES" sz="21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D4C298A-937B-4F98-9C19-9ECA759D58F3}"/>
              </a:ext>
            </a:extLst>
          </p:cNvPr>
          <p:cNvSpPr txBox="1"/>
          <p:nvPr/>
        </p:nvSpPr>
        <p:spPr>
          <a:xfrm>
            <a:off x="999241" y="6096623"/>
            <a:ext cx="1070963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100" dirty="0">
                <a:latin typeface="+mj-lt"/>
              </a:rPr>
              <a:t>-Para poder predecir la variable binaria, se transforma la regresión lineal en regresión logística. </a:t>
            </a:r>
            <a:endParaRPr lang="es-ES" sz="2100" dirty="0"/>
          </a:p>
        </p:txBody>
      </p:sp>
    </p:spTree>
    <p:extLst>
      <p:ext uri="{BB962C8B-B14F-4D97-AF65-F5344CB8AC3E}">
        <p14:creationId xmlns:p14="http://schemas.microsoft.com/office/powerpoint/2010/main" val="3584818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0F5EC-8E51-46E8-82A9-B26FD238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1975"/>
            <a:ext cx="10515600" cy="945970"/>
          </a:xfrm>
        </p:spPr>
        <p:txBody>
          <a:bodyPr/>
          <a:lstStyle/>
          <a:p>
            <a:r>
              <a:rPr lang="es-ES" dirty="0"/>
              <a:t>12. Regresión Logística. </a:t>
            </a:r>
            <a:r>
              <a:rPr lang="es-ES" sz="3500" dirty="0"/>
              <a:t>Transformaciones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CC352A-DB96-4FB6-A324-7FB6A278A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" y="1564850"/>
            <a:ext cx="12018639" cy="530257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867BF87-0EC4-4D94-B6C4-4DE9E630A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638" y="3601039"/>
            <a:ext cx="3973361" cy="30462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6419BBB-CCC3-4FDB-A1D4-79CF4245B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792" y="1723271"/>
            <a:ext cx="3591612" cy="250936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A911F6F-9E81-4EC8-B752-D0262EFF47EE}"/>
              </a:ext>
            </a:extLst>
          </p:cNvPr>
          <p:cNvSpPr txBox="1"/>
          <p:nvPr/>
        </p:nvSpPr>
        <p:spPr>
          <a:xfrm>
            <a:off x="9463941" y="3460969"/>
            <a:ext cx="21123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/>
              <a:t>Asíntotas en 0 y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10EA02-5C7B-4F5F-AF5C-5417FC707F59}"/>
              </a:ext>
            </a:extLst>
          </p:cNvPr>
          <p:cNvSpPr txBox="1"/>
          <p:nvPr/>
        </p:nvSpPr>
        <p:spPr>
          <a:xfrm>
            <a:off x="617136" y="5534753"/>
            <a:ext cx="2032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LOGIT (log-</a:t>
            </a:r>
            <a:r>
              <a:rPr lang="es-ES" sz="2000" dirty="0" err="1"/>
              <a:t>odds</a:t>
            </a:r>
            <a:r>
              <a:rPr lang="es-E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9530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AB194-E3C7-41E3-9028-A6E58E69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0132"/>
            <a:ext cx="10515600" cy="870556"/>
          </a:xfrm>
        </p:spPr>
        <p:txBody>
          <a:bodyPr/>
          <a:lstStyle/>
          <a:p>
            <a:r>
              <a:rPr lang="es-ES" dirty="0"/>
              <a:t>12. Regresión Logística. </a:t>
            </a:r>
            <a:r>
              <a:rPr lang="es-ES" sz="3500" dirty="0"/>
              <a:t>Matriz de confusión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E1F5C3-BAD1-49A0-A241-FA99EC5EF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8836"/>
          </a:xfrm>
        </p:spPr>
        <p:txBody>
          <a:bodyPr>
            <a:normAutofit/>
          </a:bodyPr>
          <a:lstStyle/>
          <a:p>
            <a:pPr algn="just"/>
            <a:r>
              <a:rPr lang="es-ES" sz="2200" b="1" i="0" dirty="0">
                <a:effectLst/>
                <a:latin typeface="+mj-lt"/>
              </a:rPr>
              <a:t>Matriz de confusión: </a:t>
            </a:r>
            <a:r>
              <a:rPr lang="es-ES" sz="2200" i="0" dirty="0">
                <a:effectLst/>
                <a:latin typeface="+mj-lt"/>
              </a:rPr>
              <a:t>se utiliza para describir el buen rendimiento del modelo</a:t>
            </a:r>
            <a:endParaRPr lang="es-ES" sz="1800" b="1" i="0" dirty="0">
              <a:effectLst/>
              <a:latin typeface="+mj-lt"/>
            </a:endParaRPr>
          </a:p>
          <a:p>
            <a:pPr algn="just"/>
            <a:r>
              <a:rPr lang="es-ES" sz="2200" b="1" i="0" dirty="0">
                <a:effectLst/>
                <a:latin typeface="+mj-lt"/>
              </a:rPr>
              <a:t>Sensibilidad</a:t>
            </a:r>
            <a:r>
              <a:rPr lang="es-ES" sz="2200" b="0" i="0" dirty="0">
                <a:effectLst/>
                <a:latin typeface="+mj-lt"/>
              </a:rPr>
              <a:t>: </a:t>
            </a:r>
            <a:r>
              <a:rPr lang="es-ES" sz="2200" dirty="0">
                <a:latin typeface="+mj-lt"/>
              </a:rPr>
              <a:t>Tasa Verdaderos Positivos, </a:t>
            </a:r>
            <a:r>
              <a:rPr lang="es-ES" sz="2200" b="0" i="0" dirty="0">
                <a:effectLst/>
                <a:latin typeface="+mj-lt"/>
              </a:rPr>
              <a:t>proporción de casos positivos que fueron correctamente identificadas por el algoritmo. </a:t>
            </a:r>
            <a:r>
              <a:rPr lang="es-ES" sz="2200" dirty="0">
                <a:effectLst/>
                <a:latin typeface="+mj-lt"/>
              </a:rPr>
              <a:t>VP/(VP+FN)</a:t>
            </a:r>
            <a:endParaRPr lang="es-ES" sz="2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BC057E-8765-4584-9A7B-70C73781D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800" y="3564461"/>
            <a:ext cx="5040000" cy="296390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E508C11-D34E-48BB-AC1E-2092A55C67BA}"/>
              </a:ext>
            </a:extLst>
          </p:cNvPr>
          <p:cNvSpPr txBox="1"/>
          <p:nvPr/>
        </p:nvSpPr>
        <p:spPr>
          <a:xfrm>
            <a:off x="720955" y="3331322"/>
            <a:ext cx="515724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b="1" dirty="0">
                <a:latin typeface="+mj-lt"/>
              </a:rPr>
              <a:t>Especificidad</a:t>
            </a:r>
            <a:r>
              <a:rPr lang="es-ES" sz="2200" dirty="0">
                <a:latin typeface="+mj-lt"/>
              </a:rPr>
              <a:t>: </a:t>
            </a:r>
            <a:r>
              <a:rPr lang="es-ES" sz="2200" i="0" dirty="0">
                <a:effectLst/>
                <a:latin typeface="+mj-lt"/>
              </a:rPr>
              <a:t>Tasa de Verdaderos Negativos, casos negativos que el algoritmo ha clasificado correctamente</a:t>
            </a:r>
            <a:r>
              <a:rPr lang="es-ES" sz="2200" dirty="0">
                <a:effectLst/>
                <a:latin typeface="+mj-lt"/>
              </a:rPr>
              <a:t>. VN/(VN+FP)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effectLst/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b="1" dirty="0">
                <a:latin typeface="+mj-lt"/>
              </a:rPr>
              <a:t>% Clasificación correcta</a:t>
            </a:r>
            <a:r>
              <a:rPr lang="es-ES" sz="2200" dirty="0">
                <a:latin typeface="+mj-lt"/>
              </a:rPr>
              <a:t>= (VP+VN)/n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>
                <a:latin typeface="+mj-lt"/>
              </a:rPr>
              <a:t>Nuestro modelo: (95+47)/210 = 68% </a:t>
            </a:r>
            <a:r>
              <a:rPr lang="es-ES" dirty="0">
                <a:latin typeface="+mj-lt"/>
              </a:rPr>
              <a:t>(con las variables explicativas seleccionadas)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Excluyendo </a:t>
            </a:r>
            <a:r>
              <a:rPr lang="es-ES" dirty="0" err="1">
                <a:latin typeface="+mj-lt"/>
              </a:rPr>
              <a:t>vbles</a:t>
            </a:r>
            <a:r>
              <a:rPr lang="es-ES" dirty="0">
                <a:latin typeface="+mj-lt"/>
              </a:rPr>
              <a:t>. </a:t>
            </a:r>
            <a:r>
              <a:rPr lang="es-ES" dirty="0" err="1">
                <a:latin typeface="+mj-lt"/>
              </a:rPr>
              <a:t>Parch</a:t>
            </a:r>
            <a:r>
              <a:rPr lang="es-ES" dirty="0">
                <a:latin typeface="+mj-lt"/>
              </a:rPr>
              <a:t> y </a:t>
            </a:r>
            <a:r>
              <a:rPr lang="es-ES" dirty="0" err="1">
                <a:latin typeface="+mj-lt"/>
              </a:rPr>
              <a:t>Pclass</a:t>
            </a:r>
            <a:r>
              <a:rPr lang="es-ES" dirty="0">
                <a:latin typeface="+mj-lt"/>
              </a:rPr>
              <a:t> </a:t>
            </a:r>
            <a:r>
              <a:rPr lang="es-E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s-ES" dirty="0">
                <a:latin typeface="+mj-lt"/>
              </a:rPr>
              <a:t>122/210= 58%</a:t>
            </a:r>
          </a:p>
        </p:txBody>
      </p:sp>
    </p:spTree>
    <p:extLst>
      <p:ext uri="{BB962C8B-B14F-4D97-AF65-F5344CB8AC3E}">
        <p14:creationId xmlns:p14="http://schemas.microsoft.com/office/powerpoint/2010/main" val="2300601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43E7C-AAF2-4206-8CEA-4BAF543F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0132"/>
            <a:ext cx="10515600" cy="870556"/>
          </a:xfrm>
        </p:spPr>
        <p:txBody>
          <a:bodyPr/>
          <a:lstStyle/>
          <a:p>
            <a:r>
              <a:rPr lang="es-ES" dirty="0"/>
              <a:t>12. Regresión Logística. </a:t>
            </a:r>
            <a:r>
              <a:rPr lang="es-ES" sz="3500" dirty="0"/>
              <a:t>Curva </a:t>
            </a:r>
            <a:r>
              <a:rPr lang="es-ES" sz="3500" dirty="0">
                <a:solidFill>
                  <a:srgbClr val="202124"/>
                </a:solidFill>
                <a:effectLst/>
              </a:rPr>
              <a:t>ROC y área AUC</a:t>
            </a:r>
            <a:endParaRPr lang="es-ES" sz="35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9F75F-E2FC-467F-B983-56A15E1FF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2621"/>
          </a:xfrm>
        </p:spPr>
        <p:txBody>
          <a:bodyPr>
            <a:normAutofit/>
          </a:bodyPr>
          <a:lstStyle/>
          <a:p>
            <a:pPr algn="l"/>
            <a:r>
              <a:rPr lang="es-ES" sz="2200" b="0" i="0" dirty="0">
                <a:solidFill>
                  <a:srgbClr val="202124"/>
                </a:solidFill>
                <a:effectLst/>
                <a:latin typeface="+mj-lt"/>
              </a:rPr>
              <a:t>Una </a:t>
            </a:r>
            <a:r>
              <a:rPr lang="es-ES" sz="2200" b="1" i="0" dirty="0">
                <a:solidFill>
                  <a:srgbClr val="202124"/>
                </a:solidFill>
                <a:effectLst/>
                <a:latin typeface="+mj-lt"/>
              </a:rPr>
              <a:t>curva ROC</a:t>
            </a:r>
            <a:r>
              <a:rPr lang="es-ES" sz="2200" b="0" i="0" dirty="0">
                <a:solidFill>
                  <a:srgbClr val="202124"/>
                </a:solidFill>
                <a:effectLst/>
                <a:latin typeface="+mj-lt"/>
              </a:rPr>
              <a:t> es un gráfico que muestra el rendimiento de un modelo de clasificación. </a:t>
            </a:r>
            <a:r>
              <a:rPr lang="es-ES" sz="2200" dirty="0">
                <a:solidFill>
                  <a:srgbClr val="202124"/>
                </a:solidFill>
                <a:latin typeface="+mj-lt"/>
              </a:rPr>
              <a:t>R</a:t>
            </a:r>
            <a:r>
              <a:rPr lang="es-ES" sz="2200" b="0" i="0" dirty="0">
                <a:solidFill>
                  <a:srgbClr val="202124"/>
                </a:solidFill>
                <a:effectLst/>
                <a:latin typeface="+mj-lt"/>
              </a:rPr>
              <a:t>epresenta la TPR frente a FPR en diferentes umbrales de clasificación.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B92575-5364-45DE-8C9E-514D81A5C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001" y="2896414"/>
            <a:ext cx="5174798" cy="3596461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7472892-E16B-4BC1-9F55-7D17523E23A5}"/>
              </a:ext>
            </a:extLst>
          </p:cNvPr>
          <p:cNvSpPr txBox="1">
            <a:spLocks/>
          </p:cNvSpPr>
          <p:nvPr/>
        </p:nvSpPr>
        <p:spPr>
          <a:xfrm>
            <a:off x="838200" y="3035431"/>
            <a:ext cx="5656867" cy="3337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 b="1" dirty="0">
                <a:solidFill>
                  <a:srgbClr val="202124"/>
                </a:solidFill>
                <a:latin typeface="+mj-lt"/>
              </a:rPr>
              <a:t>AUC</a:t>
            </a:r>
            <a:r>
              <a:rPr lang="es-ES" sz="2200" dirty="0">
                <a:solidFill>
                  <a:srgbClr val="202124"/>
                </a:solidFill>
                <a:latin typeface="+mj-lt"/>
              </a:rPr>
              <a:t> significa "área bajo la curva ROC". Esto significa que el AUC mide toda el área bidimensional por debajo de la curva ROC completa (cálculo integral) de (0,0) a (1,1).</a:t>
            </a:r>
          </a:p>
          <a:p>
            <a:r>
              <a:rPr lang="es-ES" sz="2200" dirty="0">
                <a:solidFill>
                  <a:srgbClr val="202124"/>
                </a:solidFill>
                <a:latin typeface="+mj-lt"/>
              </a:rPr>
              <a:t>Cercano a 1, mejor ajuste del modelo de clasificación.</a:t>
            </a:r>
            <a:endParaRPr lang="es-E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5557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ADE9F-8D59-4197-84AD-DCF9DE41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8095"/>
            <a:ext cx="10515600" cy="672593"/>
          </a:xfrm>
        </p:spPr>
        <p:txBody>
          <a:bodyPr>
            <a:normAutofit fontScale="90000"/>
          </a:bodyPr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0F1B2B-DF8E-4166-91AF-1516A21B8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100" dirty="0">
                <a:latin typeface="+mj-lt"/>
              </a:rPr>
              <a:t>SSE-R-Plugin documentación </a:t>
            </a:r>
            <a:r>
              <a:rPr lang="es-ES" sz="1400" dirty="0">
                <a:latin typeface="+mj-lt"/>
                <a:hlinkClick r:id="rId2"/>
              </a:rPr>
              <a:t>https://github.com/qlik-oss/sse-r-plugin/blob/master/GetStarted.md</a:t>
            </a:r>
            <a:endParaRPr lang="es-ES" sz="1400" dirty="0">
              <a:latin typeface="+mj-lt"/>
            </a:endParaRPr>
          </a:p>
          <a:p>
            <a:r>
              <a:rPr lang="es-ES" sz="2000" dirty="0">
                <a:latin typeface="+mj-lt"/>
              </a:rPr>
              <a:t>Estadística y Machine </a:t>
            </a:r>
            <a:r>
              <a:rPr lang="es-ES" sz="2000" dirty="0" err="1">
                <a:latin typeface="+mj-lt"/>
              </a:rPr>
              <a:t>Learning</a:t>
            </a:r>
            <a:r>
              <a:rPr lang="es-ES" sz="2000" dirty="0">
                <a:latin typeface="+mj-lt"/>
              </a:rPr>
              <a:t> con R, Francisco Parra (2019) </a:t>
            </a:r>
            <a:r>
              <a:rPr lang="es-ES" sz="1400" dirty="0">
                <a:latin typeface="+mj-lt"/>
                <a:hlinkClick r:id="rId3"/>
              </a:rPr>
              <a:t>https://bookdown.org/content/2274/portada.html</a:t>
            </a:r>
            <a:endParaRPr lang="es-ES" sz="1400" dirty="0">
              <a:latin typeface="+mj-lt"/>
            </a:endParaRPr>
          </a:p>
          <a:p>
            <a:r>
              <a:rPr lang="es-ES" sz="2000" dirty="0">
                <a:latin typeface="+mj-lt"/>
              </a:rPr>
              <a:t>Gráficos estadísticos con R. </a:t>
            </a:r>
            <a:r>
              <a:rPr lang="es-ES" sz="1400" dirty="0">
                <a:latin typeface="+mj-lt"/>
                <a:hlinkClick r:id="rId4"/>
              </a:rPr>
              <a:t>https://cran.r-project.org/doc/contrib/grafi3.pdf</a:t>
            </a:r>
            <a:endParaRPr lang="es-ES" sz="1400" dirty="0">
              <a:latin typeface="+mj-lt"/>
            </a:endParaRPr>
          </a:p>
          <a:p>
            <a:r>
              <a:rPr lang="es-ES" sz="2000" dirty="0">
                <a:latin typeface="+mj-lt"/>
                <a:sym typeface="Wingdings" panose="05000000000000000000" pitchFamily="2" charset="2"/>
              </a:rPr>
              <a:t>Desagregación temporal : métodos </a:t>
            </a:r>
            <a:r>
              <a:rPr lang="es-ES" sz="2000" dirty="0" err="1">
                <a:latin typeface="+mj-lt"/>
                <a:sym typeface="Wingdings" panose="05000000000000000000" pitchFamily="2" charset="2"/>
              </a:rPr>
              <a:t>Chow</a:t>
            </a:r>
            <a:r>
              <a:rPr lang="es-ES" sz="2000" dirty="0">
                <a:latin typeface="+mj-lt"/>
                <a:sym typeface="Wingdings" panose="05000000000000000000" pitchFamily="2" charset="2"/>
              </a:rPr>
              <a:t>-Lin – Fernandez - </a:t>
            </a:r>
            <a:r>
              <a:rPr lang="es-ES" sz="2000" dirty="0" err="1">
                <a:latin typeface="+mj-lt"/>
                <a:sym typeface="Wingdings" panose="05000000000000000000" pitchFamily="2" charset="2"/>
              </a:rPr>
              <a:t>Litterman</a:t>
            </a:r>
            <a:r>
              <a:rPr lang="es-ES" sz="2000" dirty="0">
                <a:latin typeface="+mj-lt"/>
                <a:sym typeface="Wingdings" panose="05000000000000000000" pitchFamily="2" charset="2"/>
              </a:rPr>
              <a:t> </a:t>
            </a:r>
            <a:r>
              <a:rPr lang="es-ES" sz="1400" dirty="0">
                <a:latin typeface="+mj-lt"/>
                <a:hlinkClick r:id="rId5"/>
              </a:rPr>
              <a:t>https://www.ine.es/daco/daco42/daco4214/cbtc25.pdf</a:t>
            </a:r>
            <a:endParaRPr lang="es-ES" sz="1400" dirty="0">
              <a:solidFill>
                <a:srgbClr val="FF0000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s-ES" sz="2000" dirty="0">
                <a:latin typeface="+mj-lt"/>
              </a:rPr>
              <a:t>Estadística descriptiva multivariante: </a:t>
            </a:r>
            <a:r>
              <a:rPr lang="es-ES" sz="1400" dirty="0">
                <a:latin typeface="+mj-lt"/>
                <a:hlinkClick r:id="rId6"/>
              </a:rPr>
              <a:t>http://halweb.uc3m.es/esp/Personal/personas/jmmarin/esp/AMult/tema2am.pdf</a:t>
            </a:r>
            <a:endParaRPr lang="es-ES" sz="1400" dirty="0">
              <a:latin typeface="+mj-lt"/>
            </a:endParaRPr>
          </a:p>
          <a:p>
            <a:r>
              <a:rPr lang="es-ES" sz="2000" dirty="0">
                <a:latin typeface="+mj-lt"/>
              </a:rPr>
              <a:t>Regresión con series temporales. U. Complutense:</a:t>
            </a:r>
            <a:r>
              <a:rPr lang="es-ES" sz="2400" dirty="0">
                <a:latin typeface="+mj-lt"/>
              </a:rPr>
              <a:t> </a:t>
            </a:r>
            <a:r>
              <a:rPr lang="es-ES" sz="1400" dirty="0">
                <a:latin typeface="+mj-lt"/>
                <a:hlinkClick r:id="rId7"/>
              </a:rPr>
              <a:t>https://www.ucm.es/data/cont/docs/518-2016-09-15-Tema2_regresi%C3%B3n%20con%20series%20temporales.pdf</a:t>
            </a:r>
            <a:endParaRPr lang="es-ES" sz="1400" dirty="0">
              <a:latin typeface="+mj-lt"/>
            </a:endParaRPr>
          </a:p>
          <a:p>
            <a:r>
              <a:rPr lang="es-ES" sz="2000" dirty="0">
                <a:latin typeface="+mj-lt"/>
              </a:rPr>
              <a:t>Modelización con datos de series temporales. U. Complutense: </a:t>
            </a:r>
            <a:r>
              <a:rPr lang="es-ES" sz="1400" dirty="0">
                <a:latin typeface="+mj-lt"/>
                <a:hlinkClick r:id="rId8"/>
              </a:rPr>
              <a:t>https://www.ucm.es/data/cont/docs/518-2013-10-25-Tema_6_EctrGrado.pdf</a:t>
            </a:r>
            <a:endParaRPr lang="es-ES" sz="1400" dirty="0">
              <a:latin typeface="+mj-lt"/>
            </a:endParaRPr>
          </a:p>
          <a:p>
            <a:r>
              <a:rPr lang="es-ES" sz="2000" dirty="0">
                <a:latin typeface="+mj-lt"/>
              </a:rPr>
              <a:t>Interpretando la salida del modelo linear en R. </a:t>
            </a:r>
            <a:r>
              <a:rPr lang="es-ES" sz="1400" dirty="0">
                <a:latin typeface="+mj-lt"/>
                <a:hlinkClick r:id="rId9"/>
              </a:rPr>
              <a:t>https://feliperego.github.io/blog/2015/10/23/Interpreting-Model-Output-In-R</a:t>
            </a:r>
            <a:endParaRPr lang="es-ES" sz="1400" dirty="0">
              <a:latin typeface="+mj-lt"/>
            </a:endParaRPr>
          </a:p>
          <a:p>
            <a:r>
              <a:rPr lang="es-ES" sz="2000" dirty="0">
                <a:latin typeface="+mj-lt"/>
              </a:rPr>
              <a:t>Método pronóstico Holt-</a:t>
            </a:r>
            <a:r>
              <a:rPr lang="es-ES" sz="2000" dirty="0" err="1">
                <a:latin typeface="+mj-lt"/>
              </a:rPr>
              <a:t>Winters</a:t>
            </a:r>
            <a:r>
              <a:rPr lang="es-ES" sz="2000" dirty="0">
                <a:latin typeface="+mj-lt"/>
              </a:rPr>
              <a:t>. </a:t>
            </a:r>
            <a:r>
              <a:rPr lang="es-ES" sz="1400" dirty="0">
                <a:latin typeface="+mj-lt"/>
                <a:hlinkClick r:id="rId10"/>
              </a:rPr>
              <a:t>https://administration21.files.wordpress.com/2017/01/pronc3b3sticos-holt-winters-omr-nov2016.pdf</a:t>
            </a:r>
            <a:endParaRPr lang="es-ES" sz="1400" dirty="0">
              <a:latin typeface="+mj-lt"/>
            </a:endParaRPr>
          </a:p>
          <a:p>
            <a:r>
              <a:rPr lang="es-ES" sz="2000" dirty="0">
                <a:latin typeface="+mj-lt"/>
              </a:rPr>
              <a:t>Holt-</a:t>
            </a:r>
            <a:r>
              <a:rPr lang="es-ES" sz="2000" dirty="0" err="1">
                <a:latin typeface="+mj-lt"/>
              </a:rPr>
              <a:t>Winters</a:t>
            </a:r>
            <a:r>
              <a:rPr lang="es-ES" sz="2000" dirty="0">
                <a:latin typeface="+mj-lt"/>
              </a:rPr>
              <a:t> en R.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>
                <a:latin typeface="+mj-lt"/>
                <a:hlinkClick r:id="rId11"/>
              </a:rPr>
              <a:t>http://rstudio-pubs-static.s3.amazonaws.com/246414_55131368fa6c4551a676050c8d340fcf.html</a:t>
            </a:r>
            <a:endParaRPr lang="es-E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8406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73A01-E425-46E0-96A1-800469C7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375"/>
            <a:ext cx="10515600" cy="644313"/>
          </a:xfrm>
        </p:spPr>
        <p:txBody>
          <a:bodyPr>
            <a:normAutofit fontScale="90000"/>
          </a:bodyPr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5C75F5-6FA2-48BD-AFD6-1A3C8632D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>
                <a:latin typeface="+mj-lt"/>
              </a:rPr>
              <a:t>Applied Time Series Analysis for Fisheries and Environmental Sciences </a:t>
            </a:r>
            <a:r>
              <a:rPr lang="es-ES" sz="1300" dirty="0">
                <a:latin typeface="+mj-lt"/>
                <a:hlinkClick r:id="rId2"/>
              </a:rPr>
              <a:t>https://nwfsc-timeseries.github.io/atsa-labs/</a:t>
            </a:r>
            <a:endParaRPr lang="es-ES" sz="1300" dirty="0">
              <a:latin typeface="+mj-lt"/>
            </a:endParaRPr>
          </a:p>
          <a:p>
            <a:r>
              <a:rPr lang="es-ES" sz="1900" dirty="0">
                <a:latin typeface="+mj-lt"/>
              </a:rPr>
              <a:t>R para Ciencia de Datos , Garrett </a:t>
            </a:r>
            <a:r>
              <a:rPr lang="es-ES" sz="1900" dirty="0" err="1">
                <a:latin typeface="+mj-lt"/>
              </a:rPr>
              <a:t>Grolemund</a:t>
            </a:r>
            <a:r>
              <a:rPr lang="es-ES" sz="1900" dirty="0">
                <a:latin typeface="+mj-lt"/>
              </a:rPr>
              <a:t> &amp; Hadley </a:t>
            </a:r>
            <a:r>
              <a:rPr lang="es-ES" sz="1900" dirty="0" err="1">
                <a:latin typeface="+mj-lt"/>
              </a:rPr>
              <a:t>Wickham</a:t>
            </a:r>
            <a:r>
              <a:rPr lang="es-ES" sz="1900" dirty="0">
                <a:latin typeface="+mj-lt"/>
              </a:rPr>
              <a:t> </a:t>
            </a:r>
            <a:r>
              <a:rPr lang="es-ES" sz="1300" dirty="0">
                <a:latin typeface="+mj-lt"/>
                <a:hlinkClick r:id="rId3"/>
              </a:rPr>
              <a:t>https://es.r4ds.hadley.nz/</a:t>
            </a:r>
            <a:endParaRPr lang="es-ES" sz="1300" dirty="0">
              <a:latin typeface="+mj-lt"/>
            </a:endParaRPr>
          </a:p>
          <a:p>
            <a:r>
              <a:rPr lang="es-ES" sz="1900" dirty="0">
                <a:latin typeface="+mj-lt"/>
              </a:rPr>
              <a:t>Machine </a:t>
            </a:r>
            <a:r>
              <a:rPr lang="es-ES" sz="1900" dirty="0" err="1">
                <a:latin typeface="+mj-lt"/>
              </a:rPr>
              <a:t>Learning</a:t>
            </a:r>
            <a:r>
              <a:rPr lang="es-ES" sz="1900" dirty="0">
                <a:latin typeface="+mj-lt"/>
              </a:rPr>
              <a:t> con R </a:t>
            </a:r>
            <a:r>
              <a:rPr lang="es-ES" sz="1300" dirty="0">
                <a:solidFill>
                  <a:srgbClr val="0070C0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http://apuntes-r.blogspot.com/p/indice-de-articulos.html</a:t>
            </a:r>
            <a:endParaRPr lang="es-ES" sz="1300" dirty="0">
              <a:solidFill>
                <a:srgbClr val="0070C0"/>
              </a:solidFill>
              <a:latin typeface="+mj-lt"/>
            </a:endParaRPr>
          </a:p>
          <a:p>
            <a:r>
              <a:rPr lang="es-ES" sz="1900" dirty="0">
                <a:latin typeface="+mj-lt"/>
              </a:rPr>
              <a:t>Text </a:t>
            </a:r>
            <a:r>
              <a:rPr lang="es-ES" sz="1900" dirty="0" err="1">
                <a:latin typeface="+mj-lt"/>
              </a:rPr>
              <a:t>Mining</a:t>
            </a:r>
            <a:r>
              <a:rPr lang="es-ES" sz="1900" dirty="0">
                <a:latin typeface="+mj-lt"/>
              </a:rPr>
              <a:t> para la toma de decisiones (Pino-Díaz, 2019) </a:t>
            </a:r>
            <a:r>
              <a:rPr lang="es-ES" sz="1300" dirty="0">
                <a:solidFill>
                  <a:srgbClr val="0070C0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https://riuma.uma.es/xmlui/bitstream/handle/10630/17399/Text%20Mining%20para%20la%20toma%20de%20decisiones%20en%20HR%20Analytics%20%28Pino-D%C3%ADaz%2C%202019%29.pdf?sequence=1&amp;isAllowed=y</a:t>
            </a:r>
            <a:endParaRPr lang="es-ES" sz="1300" dirty="0">
              <a:solidFill>
                <a:srgbClr val="0070C0"/>
              </a:solidFill>
              <a:latin typeface="+mj-lt"/>
            </a:endParaRPr>
          </a:p>
          <a:p>
            <a:r>
              <a:rPr lang="es-ES" sz="1900" dirty="0">
                <a:latin typeface="+mj-lt"/>
              </a:rPr>
              <a:t>Matriz de correlación </a:t>
            </a:r>
            <a:r>
              <a:rPr lang="es-ES" sz="1300" dirty="0">
                <a:solidFill>
                  <a:srgbClr val="0070C0"/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http://www.sthda.com/english/wiki/correlation-matrix-a-quick-start-guide-to-analyze-format-and-visualize-a-correlation-matrix-using-r-software</a:t>
            </a:r>
            <a:endParaRPr lang="es-ES" sz="1300" dirty="0">
              <a:solidFill>
                <a:srgbClr val="0070C0"/>
              </a:solidFill>
              <a:latin typeface="+mj-lt"/>
            </a:endParaRPr>
          </a:p>
          <a:p>
            <a:pPr marL="0" indent="0">
              <a:buNone/>
            </a:pPr>
            <a:r>
              <a:rPr lang="es-ES" sz="1300" u="sng" dirty="0">
                <a:solidFill>
                  <a:srgbClr val="0070C0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</a:t>
            </a:r>
            <a:r>
              <a:rPr lang="es-ES" sz="1300" dirty="0">
                <a:solidFill>
                  <a:srgbClr val="0070C0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http://apuntes-r.blogspot.com/p/indice-de-articulos.html</a:t>
            </a:r>
            <a:endParaRPr lang="es-ES" sz="1300" dirty="0">
              <a:solidFill>
                <a:srgbClr val="0070C0"/>
              </a:solidFill>
              <a:latin typeface="+mj-lt"/>
            </a:endParaRPr>
          </a:p>
          <a:p>
            <a:pPr lvl="0"/>
            <a:r>
              <a:rPr lang="es-ES" sz="1900" dirty="0">
                <a:latin typeface="+mj-lt"/>
              </a:rPr>
              <a:t>Regresión logística </a:t>
            </a:r>
            <a:r>
              <a:rPr lang="es-ES" sz="1300" dirty="0">
                <a:solidFill>
                  <a:srgbClr val="0070C0"/>
                </a:solidFill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http://gauss.inf.um.es/feir/45/#28_resumen_de_c%C3%B3digo_en_r</a:t>
            </a:r>
            <a:r>
              <a:rPr lang="es-ES" sz="1300" dirty="0">
                <a:solidFill>
                  <a:srgbClr val="0070C0"/>
                </a:solidFill>
                <a:latin typeface="+mj-lt"/>
              </a:rPr>
              <a:t>  </a:t>
            </a:r>
            <a:r>
              <a:rPr lang="es-ES" sz="1300" dirty="0">
                <a:solidFill>
                  <a:srgbClr val="0070C0"/>
                </a:solidFill>
                <a:latin typeface="+mj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http://idaejin.github.io/courses/R/2019/euskaltel/regresion-logistica.html</a:t>
            </a:r>
            <a:r>
              <a:rPr lang="es-ES" sz="1300" dirty="0">
                <a:solidFill>
                  <a:srgbClr val="0070C0"/>
                </a:solidFill>
                <a:latin typeface="+mj-lt"/>
              </a:rPr>
              <a:t> </a:t>
            </a:r>
          </a:p>
          <a:p>
            <a:pPr marL="0" lvl="0" indent="0">
              <a:buNone/>
            </a:pPr>
            <a:r>
              <a:rPr lang="es-ES" sz="1300" dirty="0">
                <a:solidFill>
                  <a:srgbClr val="0070C0"/>
                </a:solidFill>
                <a:latin typeface="+mj-lt"/>
              </a:rPr>
              <a:t>      </a:t>
            </a:r>
            <a:r>
              <a:rPr lang="es-ES" sz="1300" dirty="0">
                <a:solidFill>
                  <a:srgbClr val="0070C0"/>
                </a:solidFill>
                <a:latin typeface="+mj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https://www.revistanefrologia.com/es-la-regresion-logistica-una-herramienta-articulo-X0211699500035664</a:t>
            </a:r>
            <a:r>
              <a:rPr lang="es-ES" sz="1300" dirty="0">
                <a:solidFill>
                  <a:srgbClr val="0070C0"/>
                </a:solidFill>
                <a:latin typeface="+mj-lt"/>
              </a:rPr>
              <a:t>         </a:t>
            </a:r>
            <a:r>
              <a:rPr lang="es-ES" sz="1300" dirty="0">
                <a:solidFill>
                  <a:srgbClr val="0070C0"/>
                </a:solidFill>
                <a:latin typeface="+mj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https://www.cienciadedatos.net/documentos/27_regresion_logistica_simple_y_multiple#gr%C3%A1fico_del_modelo</a:t>
            </a:r>
            <a:endParaRPr lang="es-ES" sz="1300" dirty="0">
              <a:solidFill>
                <a:srgbClr val="0070C0"/>
              </a:solidFill>
              <a:latin typeface="+mj-lt"/>
            </a:endParaRPr>
          </a:p>
          <a:p>
            <a:pPr lvl="0"/>
            <a:r>
              <a:rPr lang="es-ES" sz="1900" dirty="0">
                <a:latin typeface="+mj-l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Conceptos en regresiones </a:t>
            </a:r>
            <a:r>
              <a:rPr lang="es-ES" sz="1900" dirty="0">
                <a:latin typeface="+mj-lt"/>
                <a:sym typeface="Wingdings" panose="05000000000000000000" pitchFamily="2" charset="2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1300" dirty="0">
                <a:solidFill>
                  <a:srgbClr val="0070C0"/>
                </a:solidFill>
                <a:latin typeface="+mj-l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http://apuntes-r.blogspot.com/2015/06/conceptos-en-regresiones.html</a:t>
            </a:r>
            <a:endParaRPr lang="es-ES" sz="1300" dirty="0">
              <a:solidFill>
                <a:srgbClr val="0070C0"/>
              </a:solidFill>
              <a:latin typeface="+mj-lt"/>
            </a:endParaRPr>
          </a:p>
          <a:p>
            <a:pPr lvl="0"/>
            <a:endParaRPr lang="es-ES" sz="2300" dirty="0"/>
          </a:p>
          <a:p>
            <a:endParaRPr lang="es-ES" sz="1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6027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2B72F-882A-4ED2-B926-FCA7C5A6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4214"/>
            <a:ext cx="10515600" cy="4496586"/>
          </a:xfrm>
        </p:spPr>
        <p:txBody>
          <a:bodyPr>
            <a:normAutofit/>
          </a:bodyPr>
          <a:lstStyle/>
          <a:p>
            <a:pPr algn="ctr"/>
            <a:r>
              <a:rPr lang="es-ES" sz="8000" b="1" dirty="0"/>
              <a:t>GRACIAS!!</a:t>
            </a:r>
            <a:br>
              <a:rPr lang="es-ES" sz="8000" dirty="0"/>
            </a:br>
            <a:endParaRPr lang="es-ES" sz="8000" dirty="0"/>
          </a:p>
        </p:txBody>
      </p:sp>
    </p:spTree>
    <p:extLst>
      <p:ext uri="{BB962C8B-B14F-4D97-AF65-F5344CB8AC3E}">
        <p14:creationId xmlns:p14="http://schemas.microsoft.com/office/powerpoint/2010/main" val="399573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59FD3-297C-4990-8909-FF26529B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32" y="860146"/>
            <a:ext cx="10515600" cy="1325563"/>
          </a:xfrm>
        </p:spPr>
        <p:txBody>
          <a:bodyPr/>
          <a:lstStyle/>
          <a:p>
            <a:r>
              <a:rPr lang="es-ES" dirty="0"/>
              <a:t>Ejes de Análisis BI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6F8F77-D089-4551-9866-A9D2B7954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848" y="1951348"/>
            <a:ext cx="5282152" cy="432624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9D1EFEC-9391-407E-83F4-5C78CDA2D950}"/>
              </a:ext>
            </a:extLst>
          </p:cNvPr>
          <p:cNvSpPr txBox="1"/>
          <p:nvPr/>
        </p:nvSpPr>
        <p:spPr>
          <a:xfrm>
            <a:off x="584232" y="1843491"/>
            <a:ext cx="6094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s-ES" b="1" dirty="0">
                <a:latin typeface="+mj-lt"/>
              </a:rPr>
              <a:t>La analítica descriptiva</a:t>
            </a:r>
            <a:r>
              <a:rPr lang="es-ES" dirty="0">
                <a:latin typeface="+mj-lt"/>
              </a:rPr>
              <a:t> </a:t>
            </a:r>
            <a:r>
              <a:rPr lang="es-ES" i="1" u="sng" dirty="0">
                <a:latin typeface="+mj-lt"/>
              </a:rPr>
              <a:t>¿qué pasó?</a:t>
            </a:r>
            <a:r>
              <a:rPr lang="es-ES" sz="1800" u="sng" dirty="0">
                <a:latin typeface="+mj-lt"/>
              </a:rPr>
              <a:t> </a:t>
            </a:r>
            <a:r>
              <a:rPr lang="es-ES" sz="1800" dirty="0">
                <a:latin typeface="+mj-lt"/>
              </a:rPr>
              <a:t>Utiliza la agregación de datos y la minería de datos para proporcionar información sobre lo que sucedió, identificar patrones y relaciones que de otro modo no serían visibles. La visualización de datos a menudo se aplica con este tipo de análisis para obtener más información.</a:t>
            </a:r>
          </a:p>
          <a:p>
            <a:pPr algn="just" fontAlgn="base"/>
            <a:r>
              <a:rPr lang="es-ES" b="1" dirty="0">
                <a:latin typeface="+mj-lt"/>
              </a:rPr>
              <a:t>El análisis de diagnóstico</a:t>
            </a:r>
            <a:r>
              <a:rPr lang="es-ES" dirty="0">
                <a:latin typeface="+mj-lt"/>
              </a:rPr>
              <a:t> </a:t>
            </a:r>
            <a:r>
              <a:rPr lang="es-ES" i="1" u="sng" dirty="0">
                <a:latin typeface="+mj-lt"/>
              </a:rPr>
              <a:t>¿por qué sucedió?</a:t>
            </a:r>
            <a:r>
              <a:rPr lang="es-ES" dirty="0">
                <a:latin typeface="+mj-lt"/>
              </a:rPr>
              <a:t> </a:t>
            </a:r>
            <a:r>
              <a:rPr lang="es-ES" sz="1800" dirty="0">
                <a:latin typeface="+mj-lt"/>
              </a:rPr>
              <a:t>Analiza los datos históricos para analizar el rendimiento pasado y determinar por qué sucedió. Por lo general, se presenta como un panel de análisis.</a:t>
            </a:r>
          </a:p>
          <a:p>
            <a:pPr algn="just" fontAlgn="base"/>
            <a:r>
              <a:rPr lang="es-ES" b="1" dirty="0">
                <a:latin typeface="+mj-lt"/>
              </a:rPr>
              <a:t>El análisis prescriptivo</a:t>
            </a:r>
            <a:r>
              <a:rPr lang="es-ES" dirty="0">
                <a:latin typeface="+mj-lt"/>
              </a:rPr>
              <a:t> </a:t>
            </a:r>
            <a:r>
              <a:rPr lang="es-ES" i="1" u="sng" dirty="0">
                <a:latin typeface="+mj-lt"/>
              </a:rPr>
              <a:t>¿cómo deberíamos responder?</a:t>
            </a:r>
            <a:r>
              <a:rPr lang="es-ES" u="sng" dirty="0">
                <a:latin typeface="+mj-lt"/>
              </a:rPr>
              <a:t> </a:t>
            </a:r>
            <a:r>
              <a:rPr lang="es-ES" sz="1800" dirty="0">
                <a:latin typeface="+mj-lt"/>
              </a:rPr>
              <a:t>Ayuda a responder la pregunta crucial de "¿qué debemos hacer a continuación?", Orientando a las organizaciones en la dirección correcta y destacando los próximos pasos recomendados.</a:t>
            </a:r>
          </a:p>
          <a:p>
            <a:pPr algn="just" fontAlgn="base"/>
            <a:r>
              <a:rPr lang="es-ES" b="1" dirty="0">
                <a:latin typeface="+mj-lt"/>
              </a:rPr>
              <a:t>La </a:t>
            </a:r>
            <a:r>
              <a:rPr lang="es-ES" b="1" u="sng" dirty="0">
                <a:latin typeface="+mj-lt"/>
              </a:rPr>
              <a:t>analítica predictiva</a:t>
            </a:r>
            <a:r>
              <a:rPr lang="es-ES" u="sng" dirty="0">
                <a:latin typeface="+mj-lt"/>
              </a:rPr>
              <a:t> </a:t>
            </a:r>
            <a:r>
              <a:rPr lang="es-ES" b="1" i="1" u="sng" dirty="0">
                <a:latin typeface="+mj-lt"/>
              </a:rPr>
              <a:t>¿qué podría suceder en el futuro?</a:t>
            </a:r>
            <a:r>
              <a:rPr lang="es-ES" b="1" u="sng" dirty="0">
                <a:latin typeface="+mj-lt"/>
              </a:rPr>
              <a:t> </a:t>
            </a:r>
            <a:r>
              <a:rPr lang="es-ES" dirty="0">
                <a:latin typeface="+mj-lt"/>
              </a:rPr>
              <a:t>Utiliza modelos estadísticos y técnicas de pronóstico para ofrecer escenarios probables de lo que podría suceder en el futuro.</a:t>
            </a:r>
          </a:p>
        </p:txBody>
      </p:sp>
    </p:spTree>
    <p:extLst>
      <p:ext uri="{BB962C8B-B14F-4D97-AF65-F5344CB8AC3E}">
        <p14:creationId xmlns:p14="http://schemas.microsoft.com/office/powerpoint/2010/main" val="195558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F75C1-E049-4BF7-9A5E-F9E70789F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6247"/>
            <a:ext cx="10515600" cy="890798"/>
          </a:xfrm>
        </p:spPr>
        <p:txBody>
          <a:bodyPr/>
          <a:lstStyle/>
          <a:p>
            <a:r>
              <a:rPr lang="es-ES" dirty="0"/>
              <a:t>Analítica Predictiva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5406D5-4073-40B5-B05D-50577015D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5713" cy="4584602"/>
          </a:xfrm>
        </p:spPr>
        <p:txBody>
          <a:bodyPr>
            <a:normAutofit fontScale="92500" lnSpcReduction="10000"/>
          </a:bodyPr>
          <a:lstStyle/>
          <a:p>
            <a:pPr algn="just" fontAlgn="base"/>
            <a:r>
              <a:rPr lang="es-ES" dirty="0">
                <a:latin typeface="+mj-lt"/>
              </a:rPr>
              <a:t>La analítica predictiva utiliza los conocimientos de la analítica descriptiva y diagnóstica para </a:t>
            </a:r>
            <a:r>
              <a:rPr lang="es-ES" b="1" dirty="0">
                <a:latin typeface="+mj-lt"/>
              </a:rPr>
              <a:t>detectar patrones que permitan </a:t>
            </a:r>
            <a:r>
              <a:rPr lang="es-ES" dirty="0">
                <a:latin typeface="+mj-lt"/>
              </a:rPr>
              <a:t>predecir lo que podría suceder en el futuro. Sin embargo, es importante recordar que el pronóstico es solo una estimación y que depende en gran medida de la calidad de los datos y la estabilidad de la situación.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F21108-6331-4C8C-840D-C12AC8C96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742" y="2036191"/>
            <a:ext cx="7005168" cy="38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8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F75C1-E049-4BF7-9A5E-F9E70789F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5454"/>
            <a:ext cx="10515600" cy="785234"/>
          </a:xfrm>
        </p:spPr>
        <p:txBody>
          <a:bodyPr/>
          <a:lstStyle/>
          <a:p>
            <a:r>
              <a:rPr lang="es-ES" dirty="0" err="1"/>
              <a:t>Qlik</a:t>
            </a:r>
            <a:r>
              <a:rPr lang="es-ES" dirty="0"/>
              <a:t> Advanced </a:t>
            </a:r>
            <a:r>
              <a:rPr lang="es-ES" dirty="0" err="1"/>
              <a:t>Analytics</a:t>
            </a:r>
            <a:r>
              <a:rPr lang="es-ES" dirty="0"/>
              <a:t> </a:t>
            </a:r>
            <a:r>
              <a:rPr lang="es-ES" dirty="0" err="1"/>
              <a:t>Integration</a:t>
            </a:r>
            <a:r>
              <a:rPr lang="es-ES" dirty="0"/>
              <a:t>  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7F9E1AB-6773-4082-9082-8C2AE2B7380D}"/>
              </a:ext>
            </a:extLst>
          </p:cNvPr>
          <p:cNvSpPr txBox="1"/>
          <p:nvPr/>
        </p:nvSpPr>
        <p:spPr>
          <a:xfrm>
            <a:off x="838199" y="1666585"/>
            <a:ext cx="10587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s-ES" dirty="0">
                <a:latin typeface="+mj-lt"/>
              </a:rPr>
              <a:t>Permite conectar cualquier herramienta de pronóstico de terceros al entorno Qlik. El intercambio directo de datos de servidor a servidor entre Qlik Sense y el complemento permite que los datos se invoquen desde el script Qlik y las expresiones de gráficos y se calculen sobre la marcha, haciendo que la visualización de análisis predictivos sea muy fácil para todos.</a:t>
            </a:r>
          </a:p>
        </p:txBody>
      </p:sp>
      <p:pic>
        <p:nvPicPr>
          <p:cNvPr id="13" name="Marcador de contenido 3">
            <a:extLst>
              <a:ext uri="{FF2B5EF4-FFF2-40B4-BE49-F238E27FC236}">
                <a16:creationId xmlns:a16="http://schemas.microsoft.com/office/drawing/2014/main" id="{DF70B7CA-EEE3-4287-A889-E47DAD53113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258" y="2733773"/>
            <a:ext cx="7481741" cy="412422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AF4DD85-9AE4-4A6F-B6E4-0945FBB78CDF}"/>
              </a:ext>
            </a:extLst>
          </p:cNvPr>
          <p:cNvSpPr txBox="1"/>
          <p:nvPr/>
        </p:nvSpPr>
        <p:spPr>
          <a:xfrm>
            <a:off x="838199" y="3246630"/>
            <a:ext cx="387205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s-ES" sz="2400" b="1" dirty="0">
                <a:latin typeface="+mj-lt"/>
              </a:rPr>
              <a:t>Gartner</a:t>
            </a:r>
            <a:r>
              <a:rPr lang="es-ES" sz="2400" dirty="0">
                <a:latin typeface="+mj-lt"/>
              </a:rPr>
              <a:t> </a:t>
            </a:r>
            <a:r>
              <a:rPr lang="es-ES" dirty="0">
                <a:latin typeface="+mj-lt"/>
              </a:rPr>
              <a:t>define </a:t>
            </a:r>
            <a:r>
              <a:rPr lang="es-ES" dirty="0" err="1">
                <a:latin typeface="+mj-lt"/>
              </a:rPr>
              <a:t>Advanced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Analytics</a:t>
            </a:r>
            <a:r>
              <a:rPr lang="es-ES" dirty="0">
                <a:latin typeface="+mj-lt"/>
              </a:rPr>
              <a:t> como: </a:t>
            </a:r>
          </a:p>
          <a:p>
            <a:pPr marL="0" indent="0">
              <a:buNone/>
            </a:pPr>
            <a:r>
              <a:rPr lang="es-ES" sz="1800" i="1" dirty="0">
                <a:latin typeface="+mj-lt"/>
              </a:rPr>
              <a:t>El examen autónomo o semiautónomo de datos o contenido utilizando técnicas y herramientas sofisticadas, generalmente más allá de las de la inteligencia empresarial (BI) tradicional , para descubrir ideas más profundas, hacer predicciones o generar recomendaciones.</a:t>
            </a:r>
          </a:p>
        </p:txBody>
      </p:sp>
    </p:spTree>
    <p:extLst>
      <p:ext uri="{BB962C8B-B14F-4D97-AF65-F5344CB8AC3E}">
        <p14:creationId xmlns:p14="http://schemas.microsoft.com/office/powerpoint/2010/main" val="278779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E200D-390D-4CE4-90D8-90A3D07F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8095"/>
            <a:ext cx="10515600" cy="672593"/>
          </a:xfrm>
        </p:spPr>
        <p:txBody>
          <a:bodyPr>
            <a:normAutofit fontScale="90000"/>
          </a:bodyPr>
          <a:lstStyle/>
          <a:p>
            <a:r>
              <a:rPr lang="es-ES" dirty="0"/>
              <a:t>Configuración y vías de integración</a:t>
            </a:r>
            <a:endParaRPr lang="es-ES" sz="34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4FAC766-1600-4C1E-85C6-9AB34E164F43}"/>
              </a:ext>
            </a:extLst>
          </p:cNvPr>
          <p:cNvSpPr txBox="1">
            <a:spLocks/>
          </p:cNvSpPr>
          <p:nvPr/>
        </p:nvSpPr>
        <p:spPr>
          <a:xfrm>
            <a:off x="782425" y="1499280"/>
            <a:ext cx="5553749" cy="515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Manual de configuración: Entorno R / Servicio </a:t>
            </a:r>
            <a:r>
              <a:rPr lang="es-ES" sz="2000" dirty="0" err="1"/>
              <a:t>Rserve</a:t>
            </a:r>
            <a:r>
              <a:rPr lang="es-ES" sz="2000" dirty="0"/>
              <a:t>  /SSE-R plugin </a:t>
            </a:r>
            <a:r>
              <a:rPr lang="es-ES" sz="1700" u="sng" dirty="0">
                <a:hlinkClick r:id="rId2"/>
              </a:rPr>
              <a:t>https://github.com/qlik-oss/sse-r-plugin/blob/master/GetStarted.md</a:t>
            </a:r>
            <a:endParaRPr lang="es-ES" sz="1700" u="sng" dirty="0"/>
          </a:p>
          <a:p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Integración: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Script específico en Qlik usando la expresión: </a:t>
            </a:r>
            <a:r>
              <a:rPr lang="es-ES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R.scriptEval</a:t>
            </a:r>
            <a:r>
              <a:rPr lang="es-E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s-ES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EvalStr</a:t>
            </a:r>
            <a:r>
              <a:rPr lang="es-E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s-ES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Aggr</a:t>
            </a:r>
            <a:r>
              <a:rPr lang="es-E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s-ES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AggrStr</a:t>
            </a:r>
            <a:endParaRPr lang="es-E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s-E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 startAt="2"/>
            </a:pPr>
            <a:r>
              <a:rPr lang="es-E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Código externo en fichero R, que ejecutamos desde el script de Qlik mediante el comando EXECUTE CMD BATCH:</a:t>
            </a:r>
            <a:endParaRPr lang="es-E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s-E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EXECUTE "C:\R\R-3.6.1\bin\R.exe" CMD BATCH "D:\exposicion\DOCU Y APPS FINAL\</a:t>
            </a:r>
            <a:r>
              <a:rPr lang="es-E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nest.R</a:t>
            </a:r>
            <a:r>
              <a:rPr lang="es-E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";</a:t>
            </a:r>
          </a:p>
          <a:p>
            <a:pPr lvl="2"/>
            <a:endParaRPr lang="es-E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es-E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Mediante el uso de extensión.</a:t>
            </a:r>
            <a:endParaRPr lang="es-ES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663D5DF-C0C7-4400-AAA2-023E60FE9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084" y="1813239"/>
            <a:ext cx="5482916" cy="168632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332DF0D-41D4-4074-94CD-0022D5F3A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765" y="3512035"/>
            <a:ext cx="6353492" cy="7458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A2959A-D734-41EB-8712-3676E809B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2590" y="4287766"/>
            <a:ext cx="4678649" cy="257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5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F3C12-56A2-4999-874D-E906B004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7522"/>
            <a:ext cx="10515600" cy="663166"/>
          </a:xfrm>
        </p:spPr>
        <p:txBody>
          <a:bodyPr>
            <a:normAutofit fontScale="90000"/>
          </a:bodyPr>
          <a:lstStyle/>
          <a:p>
            <a:r>
              <a:rPr lang="es-ES" dirty="0"/>
              <a:t>Consola </a:t>
            </a:r>
            <a:r>
              <a:rPr lang="es-ES" dirty="0" err="1"/>
              <a:t>SSEtoRServe</a:t>
            </a:r>
            <a:r>
              <a:rPr lang="es-ES" dirty="0"/>
              <a:t> </a:t>
            </a:r>
            <a:endParaRPr lang="es-ES" sz="31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A103720-E198-4F0F-B2E3-5EFD6DFDF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7539"/>
            <a:ext cx="10210343" cy="435133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1C8C784-E186-4435-BDB4-917D87C083FE}"/>
              </a:ext>
            </a:extLst>
          </p:cNvPr>
          <p:cNvSpPr txBox="1"/>
          <p:nvPr/>
        </p:nvSpPr>
        <p:spPr>
          <a:xfrm>
            <a:off x="866481" y="1605846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latin typeface="+mj-lt"/>
              </a:rPr>
              <a:t>Paso de parámetros </a:t>
            </a:r>
          </a:p>
        </p:txBody>
      </p:sp>
    </p:spTree>
    <p:extLst>
      <p:ext uri="{BB962C8B-B14F-4D97-AF65-F5344CB8AC3E}">
        <p14:creationId xmlns:p14="http://schemas.microsoft.com/office/powerpoint/2010/main" val="157054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ADE9F-8D59-4197-84AD-DCF9DE41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7550"/>
            <a:ext cx="10515600" cy="577555"/>
          </a:xfrm>
        </p:spPr>
        <p:txBody>
          <a:bodyPr>
            <a:normAutofit fontScale="90000"/>
          </a:bodyPr>
          <a:lstStyle/>
          <a:p>
            <a:r>
              <a:rPr lang="es-ES" dirty="0"/>
              <a:t>Series temporales. </a:t>
            </a:r>
            <a:r>
              <a:rPr lang="es-ES" sz="3400" dirty="0"/>
              <a:t>Rol en la analítica predictiva.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0F1B2B-DF8E-4166-91AF-1516A21B8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300" dirty="0">
                <a:latin typeface="+mj-lt"/>
              </a:rPr>
              <a:t>Permiten conocer el comportamiento de las variables a través del tiempo y calcular un modelo con el que realizar predicciones.</a:t>
            </a:r>
          </a:p>
          <a:p>
            <a:r>
              <a:rPr lang="es-ES" u="sng" dirty="0">
                <a:latin typeface="+mj-lt"/>
              </a:rPr>
              <a:t>Técnicas de predicción </a:t>
            </a:r>
            <a:r>
              <a:rPr lang="es-ES" sz="2400" dirty="0">
                <a:latin typeface="+mj-lt"/>
              </a:rPr>
              <a:t>basadas en series temporales:</a:t>
            </a:r>
          </a:p>
          <a:p>
            <a:pPr lvl="1"/>
            <a:r>
              <a:rPr lang="es-ES" b="1" dirty="0">
                <a:latin typeface="+mj-lt"/>
              </a:rPr>
              <a:t>Métodos cuantitativos</a:t>
            </a:r>
            <a:r>
              <a:rPr lang="es-ES" dirty="0">
                <a:latin typeface="+mj-lt"/>
              </a:rPr>
              <a:t>. </a:t>
            </a:r>
            <a:r>
              <a:rPr lang="es-ES" sz="2000" dirty="0">
                <a:latin typeface="+mj-lt"/>
              </a:rPr>
              <a:t>Se extrae el patrón de conducta seguida en el pasado para realizar predicciones sobre el futuro.</a:t>
            </a:r>
          </a:p>
          <a:p>
            <a:pPr lvl="1"/>
            <a:r>
              <a:rPr lang="es-ES" b="1" dirty="0">
                <a:latin typeface="+mj-lt"/>
              </a:rPr>
              <a:t>Métodos cualitativos</a:t>
            </a:r>
            <a:r>
              <a:rPr lang="es-ES" dirty="0">
                <a:latin typeface="+mj-lt"/>
              </a:rPr>
              <a:t>. </a:t>
            </a:r>
            <a:r>
              <a:rPr lang="es-ES" sz="2100" dirty="0">
                <a:latin typeface="+mj-lt"/>
              </a:rPr>
              <a:t>El pasado no proporciona una información directa, como ocurre con la aparición de nuevos productos en el mercado.</a:t>
            </a:r>
          </a:p>
          <a:p>
            <a:r>
              <a:rPr lang="es-ES" u="sng" dirty="0">
                <a:latin typeface="+mj-lt"/>
              </a:rPr>
              <a:t>Calidad de las previsiones</a:t>
            </a:r>
            <a:r>
              <a:rPr lang="es-ES" dirty="0">
                <a:latin typeface="+mj-lt"/>
              </a:rPr>
              <a:t> </a:t>
            </a:r>
            <a:r>
              <a:rPr lang="es-ES" sz="2400" dirty="0">
                <a:latin typeface="+mj-lt"/>
              </a:rPr>
              <a:t>dependerán, en buena medida, del proceso generador de la serie:</a:t>
            </a:r>
          </a:p>
          <a:p>
            <a:pPr lvl="1"/>
            <a:r>
              <a:rPr lang="es-ES" b="1" dirty="0">
                <a:latin typeface="+mj-lt"/>
              </a:rPr>
              <a:t>Serie determinista</a:t>
            </a:r>
            <a:r>
              <a:rPr lang="es-ES" dirty="0">
                <a:latin typeface="+mj-lt"/>
              </a:rPr>
              <a:t>. </a:t>
            </a:r>
            <a:r>
              <a:rPr lang="es-ES" sz="2100" dirty="0">
                <a:latin typeface="+mj-lt"/>
              </a:rPr>
              <a:t>La variable observada sigue algún patrón de comportamiento, las predicciones serán más fiables.</a:t>
            </a:r>
          </a:p>
          <a:p>
            <a:pPr lvl="1"/>
            <a:r>
              <a:rPr lang="es-ES" b="1" dirty="0">
                <a:latin typeface="+mj-lt"/>
              </a:rPr>
              <a:t>Serie aleatoria.</a:t>
            </a:r>
            <a:r>
              <a:rPr lang="es-ES" dirty="0">
                <a:latin typeface="+mj-lt"/>
              </a:rPr>
              <a:t> </a:t>
            </a:r>
            <a:r>
              <a:rPr lang="es-ES" sz="2100" dirty="0">
                <a:latin typeface="+mj-lt"/>
              </a:rPr>
              <a:t>No hay patrón, seguramente nuestras predicciones carecerán de validez</a:t>
            </a:r>
          </a:p>
        </p:txBody>
      </p:sp>
    </p:spTree>
    <p:extLst>
      <p:ext uri="{BB962C8B-B14F-4D97-AF65-F5344CB8AC3E}">
        <p14:creationId xmlns:p14="http://schemas.microsoft.com/office/powerpoint/2010/main" val="261023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723B7-F09C-4E09-B81A-6B4DFB11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9497"/>
            <a:ext cx="10515600" cy="531191"/>
          </a:xfrm>
        </p:spPr>
        <p:txBody>
          <a:bodyPr>
            <a:normAutofit fontScale="90000"/>
          </a:bodyPr>
          <a:lstStyle/>
          <a:p>
            <a:r>
              <a:rPr lang="es-ES" dirty="0"/>
              <a:t>Series temporales. </a:t>
            </a:r>
            <a:r>
              <a:rPr lang="es-ES" sz="3400" dirty="0"/>
              <a:t>Métodos predicción cuantitativos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3FDE8-8599-4972-9805-760B5CA1D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039"/>
            <a:ext cx="10515600" cy="4351338"/>
          </a:xfrm>
        </p:spPr>
        <p:txBody>
          <a:bodyPr>
            <a:normAutofit/>
          </a:bodyPr>
          <a:lstStyle/>
          <a:p>
            <a:r>
              <a:rPr lang="es-ES" u="sng" dirty="0">
                <a:latin typeface="+mj-lt"/>
              </a:rPr>
              <a:t>Enfoques</a:t>
            </a:r>
          </a:p>
          <a:p>
            <a:pPr lvl="1"/>
            <a:r>
              <a:rPr lang="es-ES" u="sng" dirty="0">
                <a:latin typeface="+mj-lt"/>
              </a:rPr>
              <a:t>Clásico</a:t>
            </a:r>
            <a:r>
              <a:rPr lang="es-ES" dirty="0">
                <a:latin typeface="+mj-lt"/>
              </a:rPr>
              <a:t>: El análisis univariante, utilizando como información la contenida en los valores pasados de la </a:t>
            </a:r>
            <a:r>
              <a:rPr lang="es-ES" b="1" dirty="0">
                <a:latin typeface="+mj-lt"/>
              </a:rPr>
              <a:t>propia</a:t>
            </a:r>
            <a:r>
              <a:rPr lang="es-ES" dirty="0">
                <a:latin typeface="+mj-lt"/>
              </a:rPr>
              <a:t> serie</a:t>
            </a:r>
            <a:r>
              <a:rPr lang="es-ES" dirty="0">
                <a:solidFill>
                  <a:srgbClr val="FF0000"/>
                </a:solidFill>
                <a:latin typeface="+mj-lt"/>
              </a:rPr>
              <a:t>. </a:t>
            </a:r>
            <a:r>
              <a:rPr lang="es-ES" dirty="0">
                <a:latin typeface="+mj-lt"/>
              </a:rPr>
              <a:t>Métodos de Regresión Simple, medias móviles, modelos Holt-</a:t>
            </a:r>
            <a:r>
              <a:rPr lang="es-ES" dirty="0" err="1">
                <a:latin typeface="+mj-lt"/>
              </a:rPr>
              <a:t>Winters</a:t>
            </a:r>
            <a:r>
              <a:rPr lang="es-ES" dirty="0">
                <a:latin typeface="+mj-lt"/>
              </a:rPr>
              <a:t> y ARIMA.</a:t>
            </a:r>
          </a:p>
          <a:p>
            <a:pPr lvl="1"/>
            <a:r>
              <a:rPr lang="es-ES" u="sng" dirty="0">
                <a:latin typeface="+mj-lt"/>
              </a:rPr>
              <a:t>Causal</a:t>
            </a:r>
            <a:r>
              <a:rPr lang="es-ES" dirty="0">
                <a:latin typeface="+mj-lt"/>
              </a:rPr>
              <a:t>:  Hace referencia al análisis multivariante porque en la explicación de la serie intervienen otras variables adicionales a ella.</a:t>
            </a:r>
          </a:p>
          <a:p>
            <a:r>
              <a:rPr lang="es-ES" u="sng" dirty="0">
                <a:latin typeface="+mj-lt"/>
              </a:rPr>
              <a:t>Tipo de Magnitudes:</a:t>
            </a:r>
          </a:p>
          <a:p>
            <a:pPr lvl="1"/>
            <a:r>
              <a:rPr lang="es-ES" u="sng" dirty="0">
                <a:latin typeface="+mj-lt"/>
              </a:rPr>
              <a:t>Flujo</a:t>
            </a:r>
            <a:r>
              <a:rPr lang="es-ES" dirty="0">
                <a:latin typeface="+mj-lt"/>
              </a:rPr>
              <a:t>: </a:t>
            </a:r>
            <a:r>
              <a:rPr lang="es-ES" sz="2000" dirty="0">
                <a:latin typeface="+mj-lt"/>
              </a:rPr>
              <a:t>miden un evento generado a lo largo de un periodo de tiempo.</a:t>
            </a:r>
          </a:p>
          <a:p>
            <a:pPr lvl="1"/>
            <a:r>
              <a:rPr lang="es-ES" u="sng" dirty="0">
                <a:latin typeface="+mj-lt"/>
              </a:rPr>
              <a:t>Stock</a:t>
            </a:r>
            <a:r>
              <a:rPr lang="es-ES" sz="2000" dirty="0">
                <a:latin typeface="+mj-lt"/>
              </a:rPr>
              <a:t>: dependen de los flujos, son una instantánea en una fecha concreta.</a:t>
            </a:r>
          </a:p>
          <a:p>
            <a:pPr lvl="1"/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807963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63033</TotalTime>
  <Words>3212</Words>
  <Application>Microsoft Office PowerPoint</Application>
  <PresentationFormat>Panorámica</PresentationFormat>
  <Paragraphs>199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de Office</vt:lpstr>
      <vt:lpstr>Integración de Qlik y R para la analítica predictiva</vt:lpstr>
      <vt:lpstr>Guion</vt:lpstr>
      <vt:lpstr>Ejes de Análisis BI</vt:lpstr>
      <vt:lpstr>Analítica Predictiva </vt:lpstr>
      <vt:lpstr>Qlik Advanced Analytics Integration  </vt:lpstr>
      <vt:lpstr>Configuración y vías de integración</vt:lpstr>
      <vt:lpstr>Consola SSEtoRServe </vt:lpstr>
      <vt:lpstr>Series temporales. Rol en la analítica predictiva.</vt:lpstr>
      <vt:lpstr>Series temporales. Métodos predicción cuantitativos</vt:lpstr>
      <vt:lpstr>Presentación de PowerPoint</vt:lpstr>
      <vt:lpstr>1. Descomposición serie temporal (Tendencia + Estacionalidad+ Aleatorio)</vt:lpstr>
      <vt:lpstr>2. Análisis de Regresión: simple y multivariante</vt:lpstr>
      <vt:lpstr>3. Evaluación probabilística del modelo. </vt:lpstr>
      <vt:lpstr>4. Autocorrelación</vt:lpstr>
      <vt:lpstr>5. Análisis de componentes principales (no supervisado)</vt:lpstr>
      <vt:lpstr>B) Función de Qlik – ScriptEval… </vt:lpstr>
      <vt:lpstr>7.Método Predicción ARIMA</vt:lpstr>
      <vt:lpstr>8. Predicción Holt-Winters (Método de alisado) </vt:lpstr>
      <vt:lpstr>C) Fichero externo R invocado mediante función EXECUTE CMD BATCH</vt:lpstr>
      <vt:lpstr>10. Mapa de calor. Matriz de correlaciones cruzadas</vt:lpstr>
      <vt:lpstr>11. Análisis Clúster</vt:lpstr>
      <vt:lpstr>12. Regresión logística binaria</vt:lpstr>
      <vt:lpstr>12. Regresión Logística. Transformaciones</vt:lpstr>
      <vt:lpstr>12. Regresión Logística. Matriz de confusión</vt:lpstr>
      <vt:lpstr>12. Regresión Logística. Curva ROC y área AUC</vt:lpstr>
      <vt:lpstr>Bibliografía</vt:lpstr>
      <vt:lpstr>Bibliografía</vt:lpstr>
      <vt:lpstr>GRACIAS!!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</dc:creator>
  <cp:lastModifiedBy>marta ruiz gómez</cp:lastModifiedBy>
  <cp:revision>695</cp:revision>
  <dcterms:created xsi:type="dcterms:W3CDTF">2020-03-15T11:19:44Z</dcterms:created>
  <dcterms:modified xsi:type="dcterms:W3CDTF">2024-10-15T08:05:02Z</dcterms:modified>
</cp:coreProperties>
</file>