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8" r:id="rId3"/>
    <p:sldId id="261" r:id="rId4"/>
    <p:sldId id="262" r:id="rId5"/>
    <p:sldId id="263" r:id="rId6"/>
    <p:sldId id="264" r:id="rId7"/>
    <p:sldId id="265" r:id="rId8"/>
    <p:sldId id="267" r:id="rId9"/>
    <p:sldId id="268" r:id="rId10"/>
    <p:sldId id="281" r:id="rId11"/>
    <p:sldId id="260" r:id="rId12"/>
    <p:sldId id="259" r:id="rId13"/>
    <p:sldId id="273" r:id="rId14"/>
    <p:sldId id="271" r:id="rId15"/>
    <p:sldId id="274" r:id="rId16"/>
    <p:sldId id="279" r:id="rId17"/>
    <p:sldId id="275" r:id="rId18"/>
    <p:sldId id="276" r:id="rId19"/>
    <p:sldId id="280" r:id="rId20"/>
    <p:sldId id="277" r:id="rId21"/>
    <p:sldId id="278" r:id="rId22"/>
    <p:sldId id="272" r:id="rId23"/>
    <p:sldId id="282"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9311"/>
    <a:srgbClr val="008D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48"/>
    <p:restoredTop sz="75700"/>
  </p:normalViewPr>
  <p:slideViewPr>
    <p:cSldViewPr snapToGrid="0" snapToObjects="1">
      <p:cViewPr>
        <p:scale>
          <a:sx n="90" d="100"/>
          <a:sy n="90" d="100"/>
        </p:scale>
        <p:origin x="896"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04548-299C-144F-9EF1-9F5536B17979}" type="datetimeFigureOut">
              <a:rPr lang="en-US" smtClean="0"/>
              <a:t>8/8/16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7A3EFC-ED2C-0E4D-920D-3FD80FEA94EC}" type="slidenum">
              <a:rPr lang="en-US" smtClean="0"/>
              <a:t>‹#›</a:t>
            </a:fld>
            <a:endParaRPr lang="en-US"/>
          </a:p>
        </p:txBody>
      </p:sp>
    </p:spTree>
    <p:extLst>
      <p:ext uri="{BB962C8B-B14F-4D97-AF65-F5344CB8AC3E}">
        <p14:creationId xmlns:p14="http://schemas.microsoft.com/office/powerpoint/2010/main" val="1827231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7A3EFC-ED2C-0E4D-920D-3FD80FEA94EC}" type="slidenum">
              <a:rPr lang="en-US" smtClean="0"/>
              <a:t>1</a:t>
            </a:fld>
            <a:endParaRPr lang="en-US"/>
          </a:p>
        </p:txBody>
      </p:sp>
    </p:spTree>
    <p:extLst>
      <p:ext uri="{BB962C8B-B14F-4D97-AF65-F5344CB8AC3E}">
        <p14:creationId xmlns:p14="http://schemas.microsoft.com/office/powerpoint/2010/main" val="1258777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Acum</a:t>
            </a:r>
            <a:r>
              <a:rPr lang="en-US" dirty="0" smtClean="0"/>
              <a:t> </a:t>
            </a:r>
            <a:r>
              <a:rPr lang="en-US" dirty="0" err="1" smtClean="0"/>
              <a:t>sa</a:t>
            </a:r>
            <a:r>
              <a:rPr lang="en-US" dirty="0" smtClean="0"/>
              <a:t> </a:t>
            </a:r>
            <a:r>
              <a:rPr lang="en-US" dirty="0" err="1" smtClean="0"/>
              <a:t>vorbim</a:t>
            </a:r>
            <a:r>
              <a:rPr lang="en-US" dirty="0" smtClean="0"/>
              <a:t> </a:t>
            </a:r>
            <a:r>
              <a:rPr lang="en-US" dirty="0" err="1" smtClean="0"/>
              <a:t>despre</a:t>
            </a:r>
            <a:r>
              <a:rPr lang="en-US" dirty="0" smtClean="0"/>
              <a:t> Docker. </a:t>
            </a:r>
          </a:p>
          <a:p>
            <a:endParaRPr lang="en-US" dirty="0" smtClean="0"/>
          </a:p>
          <a:p>
            <a:pPr marL="228600" indent="-228600">
              <a:buAutoNum type="arabicPeriod"/>
            </a:pPr>
            <a:r>
              <a:rPr lang="en-US" baseline="0" dirty="0" smtClean="0"/>
              <a:t>Cine a </a:t>
            </a:r>
            <a:r>
              <a:rPr lang="en-US" baseline="0" dirty="0" err="1" smtClean="0"/>
              <a:t>auzit</a:t>
            </a:r>
            <a:r>
              <a:rPr lang="en-US" baseline="0" dirty="0" smtClean="0"/>
              <a:t> </a:t>
            </a:r>
            <a:r>
              <a:rPr lang="en-US" baseline="0" dirty="0" err="1" smtClean="0"/>
              <a:t>despre</a:t>
            </a:r>
            <a:r>
              <a:rPr lang="en-US" baseline="0" dirty="0" smtClean="0"/>
              <a:t> Docker?</a:t>
            </a:r>
          </a:p>
          <a:p>
            <a:pPr marL="228600" indent="-228600">
              <a:buAutoNum type="arabicPeriod"/>
            </a:pPr>
            <a:r>
              <a:rPr lang="en-US" baseline="0" dirty="0" smtClean="0"/>
              <a:t>Cine a </a:t>
            </a:r>
            <a:r>
              <a:rPr lang="en-US" baseline="0" dirty="0" err="1" smtClean="0"/>
              <a:t>folosit</a:t>
            </a:r>
            <a:r>
              <a:rPr lang="en-US" baseline="0" dirty="0" smtClean="0"/>
              <a:t> Docker </a:t>
            </a:r>
            <a:r>
              <a:rPr lang="en-US" baseline="0" dirty="0" err="1" smtClean="0"/>
              <a:t>macar</a:t>
            </a:r>
            <a:r>
              <a:rPr lang="en-US" baseline="0" dirty="0" smtClean="0"/>
              <a:t> 1 data?</a:t>
            </a:r>
          </a:p>
          <a:p>
            <a:pPr marL="228600" indent="-228600">
              <a:buAutoNum type="arabicPeriod"/>
            </a:pPr>
            <a:r>
              <a:rPr lang="en-US" baseline="0" dirty="0" smtClean="0"/>
              <a:t>Cine </a:t>
            </a:r>
            <a:r>
              <a:rPr lang="en-US" baseline="0" dirty="0" err="1" smtClean="0"/>
              <a:t>foloseste</a:t>
            </a:r>
            <a:r>
              <a:rPr lang="en-US" baseline="0" dirty="0" smtClean="0"/>
              <a:t> Docker in </a:t>
            </a:r>
            <a:r>
              <a:rPr lang="en-US" baseline="0" dirty="0" err="1" smtClean="0"/>
              <a:t>productie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27A3EFC-ED2C-0E4D-920D-3FD80FEA94EC}" type="slidenum">
              <a:rPr lang="en-US" smtClean="0"/>
              <a:t>11</a:t>
            </a:fld>
            <a:endParaRPr lang="en-US"/>
          </a:p>
        </p:txBody>
      </p:sp>
    </p:spTree>
    <p:extLst>
      <p:ext uri="{BB962C8B-B14F-4D97-AF65-F5344CB8AC3E}">
        <p14:creationId xmlns:p14="http://schemas.microsoft.com/office/powerpoint/2010/main" val="248704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t>
            </a:r>
            <a:r>
              <a:rPr lang="en-US" baseline="0" dirty="0" err="1" smtClean="0"/>
              <a:t>anii</a:t>
            </a:r>
            <a:r>
              <a:rPr lang="en-US" baseline="0" dirty="0" smtClean="0"/>
              <a:t> 2000, </a:t>
            </a:r>
            <a:r>
              <a:rPr lang="en-US" baseline="0" dirty="0" err="1" smtClean="0"/>
              <a:t>aplicatiile</a:t>
            </a:r>
            <a:r>
              <a:rPr lang="en-US" baseline="0" dirty="0" smtClean="0"/>
              <a:t> </a:t>
            </a:r>
            <a:r>
              <a:rPr lang="en-US" baseline="0" dirty="0" err="1" smtClean="0"/>
              <a:t>erau</a:t>
            </a:r>
            <a:r>
              <a:rPr lang="en-US" baseline="0" dirty="0" smtClean="0"/>
              <a:t> </a:t>
            </a:r>
            <a:r>
              <a:rPr lang="en-US" baseline="0" dirty="0" err="1" smtClean="0"/>
              <a:t>niste</a:t>
            </a:r>
            <a:r>
              <a:rPr lang="en-US" baseline="0" dirty="0" smtClean="0"/>
              <a:t> </a:t>
            </a:r>
            <a:r>
              <a:rPr lang="en-US" baseline="0" dirty="0" err="1" smtClean="0"/>
              <a:t>monoliti</a:t>
            </a:r>
            <a:r>
              <a:rPr lang="en-US" baseline="0" dirty="0" smtClean="0"/>
              <a:t>, </a:t>
            </a:r>
            <a:r>
              <a:rPr lang="en-US" baseline="0" dirty="0" err="1" smtClean="0"/>
              <a:t>tinuti</a:t>
            </a:r>
            <a:r>
              <a:rPr lang="en-US" baseline="0" dirty="0" smtClean="0"/>
              <a:t> </a:t>
            </a:r>
            <a:r>
              <a:rPr lang="en-US" baseline="0" dirty="0" err="1" smtClean="0"/>
              <a:t>pe</a:t>
            </a:r>
            <a:r>
              <a:rPr lang="en-US" baseline="0" dirty="0" smtClean="0"/>
              <a:t> </a:t>
            </a:r>
            <a:r>
              <a:rPr lang="en-US" baseline="0" dirty="0" err="1" smtClean="0"/>
              <a:t>servere</a:t>
            </a:r>
            <a:r>
              <a:rPr lang="en-US" baseline="0" dirty="0" smtClean="0"/>
              <a:t> </a:t>
            </a:r>
            <a:r>
              <a:rPr lang="en-US" baseline="0" dirty="0" err="1" smtClean="0"/>
              <a:t>imense</a:t>
            </a:r>
            <a:r>
              <a:rPr lang="en-US" baseline="0" dirty="0" smtClean="0"/>
              <a:t>, care </a:t>
            </a:r>
            <a:r>
              <a:rPr lang="en-US" baseline="0" dirty="0" err="1" smtClean="0"/>
              <a:t>erau</a:t>
            </a:r>
            <a:r>
              <a:rPr lang="en-US" baseline="0" dirty="0" smtClean="0"/>
              <a:t> </a:t>
            </a:r>
            <a:r>
              <a:rPr lang="en-US" baseline="0" dirty="0" err="1" smtClean="0"/>
              <a:t>updata-te</a:t>
            </a:r>
            <a:r>
              <a:rPr lang="en-US" baseline="0" dirty="0" smtClean="0"/>
              <a:t> </a:t>
            </a:r>
            <a:r>
              <a:rPr lang="en-US" baseline="0" dirty="0" err="1" smtClean="0"/>
              <a:t>foarte</a:t>
            </a:r>
            <a:r>
              <a:rPr lang="en-US" baseline="0" dirty="0" smtClean="0"/>
              <a:t> </a:t>
            </a:r>
            <a:r>
              <a:rPr lang="en-US" baseline="0" dirty="0" err="1" smtClean="0"/>
              <a:t>rau</a:t>
            </a:r>
            <a:r>
              <a:rPr lang="en-US" baseline="0" dirty="0" smtClean="0"/>
              <a:t> </a:t>
            </a:r>
            <a:r>
              <a:rPr lang="en-US" baseline="0" dirty="0" err="1" smtClean="0"/>
              <a:t>si</a:t>
            </a:r>
            <a:r>
              <a:rPr lang="en-US" baseline="0" dirty="0" smtClean="0"/>
              <a:t> deployment-</a:t>
            </a:r>
            <a:r>
              <a:rPr lang="en-US" baseline="0" dirty="0" err="1" smtClean="0"/>
              <a:t>ul</a:t>
            </a:r>
            <a:r>
              <a:rPr lang="en-US" baseline="0" dirty="0" smtClean="0"/>
              <a:t> </a:t>
            </a:r>
            <a:r>
              <a:rPr lang="en-US" baseline="0" dirty="0" err="1" smtClean="0"/>
              <a:t>unei</a:t>
            </a:r>
            <a:r>
              <a:rPr lang="en-US" baseline="0" dirty="0" smtClean="0"/>
              <a:t> </a:t>
            </a:r>
            <a:r>
              <a:rPr lang="en-US" baseline="0" dirty="0" err="1" smtClean="0"/>
              <a:t>versiuni</a:t>
            </a:r>
            <a:r>
              <a:rPr lang="en-US" baseline="0" dirty="0" smtClean="0"/>
              <a:t> </a:t>
            </a:r>
            <a:r>
              <a:rPr lang="en-US" baseline="0" dirty="0" err="1" smtClean="0"/>
              <a:t>noi</a:t>
            </a:r>
            <a:r>
              <a:rPr lang="en-US" baseline="0" dirty="0" smtClean="0"/>
              <a:t> era o </a:t>
            </a:r>
            <a:r>
              <a:rPr lang="en-US" baseline="0" dirty="0" err="1" smtClean="0"/>
              <a:t>intrega</a:t>
            </a:r>
            <a:r>
              <a:rPr lang="en-US" baseline="0" dirty="0" smtClean="0"/>
              <a:t> </a:t>
            </a:r>
            <a:r>
              <a:rPr lang="en-US" baseline="0" dirty="0" err="1" smtClean="0"/>
              <a:t>aventura</a:t>
            </a:r>
            <a:r>
              <a:rPr lang="en-US" baseline="0" dirty="0" smtClean="0"/>
              <a:t>. </a:t>
            </a:r>
          </a:p>
          <a:p>
            <a:endParaRPr lang="en-US" baseline="0" dirty="0" smtClean="0"/>
          </a:p>
          <a:p>
            <a:r>
              <a:rPr lang="en-US" baseline="0" dirty="0" smtClean="0"/>
              <a:t>In </a:t>
            </a:r>
            <a:r>
              <a:rPr lang="en-US" baseline="0" dirty="0" err="1" smtClean="0"/>
              <a:t>ziua</a:t>
            </a:r>
            <a:r>
              <a:rPr lang="en-US" baseline="0" dirty="0" smtClean="0"/>
              <a:t> de </a:t>
            </a:r>
            <a:r>
              <a:rPr lang="en-US" baseline="0" dirty="0" err="1" smtClean="0"/>
              <a:t>azi</a:t>
            </a:r>
            <a:r>
              <a:rPr lang="en-US" baseline="0" dirty="0" smtClean="0"/>
              <a:t>, </a:t>
            </a:r>
            <a:r>
              <a:rPr lang="en-US" baseline="0" dirty="0" err="1" smtClean="0"/>
              <a:t>vorbim</a:t>
            </a:r>
            <a:r>
              <a:rPr lang="en-US" baseline="0" dirty="0" smtClean="0"/>
              <a:t> </a:t>
            </a:r>
            <a:r>
              <a:rPr lang="en-US" baseline="0" dirty="0" err="1" smtClean="0"/>
              <a:t>despre</a:t>
            </a:r>
            <a:r>
              <a:rPr lang="en-US" baseline="0" dirty="0" smtClean="0"/>
              <a:t> micro </a:t>
            </a:r>
            <a:r>
              <a:rPr lang="en-US" baseline="0" dirty="0" err="1" smtClean="0"/>
              <a:t>servicii</a:t>
            </a:r>
            <a:r>
              <a:rPr lang="en-US" baseline="0" dirty="0" smtClean="0"/>
              <a:t> care au </a:t>
            </a:r>
            <a:r>
              <a:rPr lang="en-US" baseline="0" dirty="0" err="1" smtClean="0"/>
              <a:t>doar</a:t>
            </a:r>
            <a:r>
              <a:rPr lang="en-US" baseline="0" dirty="0" smtClean="0"/>
              <a:t> </a:t>
            </a:r>
            <a:r>
              <a:rPr lang="en-US" baseline="0" dirty="0" err="1" smtClean="0"/>
              <a:t>cateva</a:t>
            </a:r>
            <a:r>
              <a:rPr lang="en-US" baseline="0" dirty="0" smtClean="0"/>
              <a:t> </a:t>
            </a:r>
            <a:r>
              <a:rPr lang="en-US" baseline="0" dirty="0" err="1" smtClean="0"/>
              <a:t>puncte</a:t>
            </a:r>
            <a:r>
              <a:rPr lang="en-US" baseline="0" dirty="0" smtClean="0"/>
              <a:t> in </a:t>
            </a:r>
            <a:r>
              <a:rPr lang="en-US" baseline="0" dirty="0" err="1" smtClean="0"/>
              <a:t>comun</a:t>
            </a:r>
            <a:r>
              <a:rPr lang="en-US" baseline="0" dirty="0" smtClean="0"/>
              <a:t>, care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ele</a:t>
            </a:r>
            <a:r>
              <a:rPr lang="en-US" baseline="0" dirty="0" smtClean="0"/>
              <a:t> </a:t>
            </a:r>
            <a:r>
              <a:rPr lang="en-US" baseline="0" dirty="0" err="1" smtClean="0"/>
              <a:t>folosind</a:t>
            </a:r>
            <a:r>
              <a:rPr lang="en-US" baseline="0" dirty="0" smtClean="0"/>
              <a:t> </a:t>
            </a:r>
            <a:r>
              <a:rPr lang="en-US" baseline="0" dirty="0" err="1" smtClean="0"/>
              <a:t>mesaje</a:t>
            </a:r>
            <a:r>
              <a:rPr lang="en-US" baseline="0" dirty="0" smtClean="0"/>
              <a:t>. </a:t>
            </a:r>
            <a:r>
              <a:rPr lang="en-US" baseline="0" dirty="0" err="1" smtClean="0"/>
              <a:t>Aceste</a:t>
            </a:r>
            <a:r>
              <a:rPr lang="en-US" baseline="0" dirty="0" smtClean="0"/>
              <a:t> </a:t>
            </a:r>
            <a:r>
              <a:rPr lang="en-US" baseline="0" dirty="0" err="1" smtClean="0"/>
              <a:t>servici</a:t>
            </a:r>
            <a:r>
              <a:rPr lang="en-US" baseline="0" dirty="0" smtClean="0"/>
              <a:t> </a:t>
            </a:r>
            <a:r>
              <a:rPr lang="en-US" baseline="0" dirty="0" err="1" smtClean="0"/>
              <a:t>sunt</a:t>
            </a:r>
            <a:r>
              <a:rPr lang="en-US" baseline="0" dirty="0" smtClean="0"/>
              <a:t> </a:t>
            </a:r>
            <a:r>
              <a:rPr lang="en-US" baseline="0" dirty="0" err="1" smtClean="0"/>
              <a:t>efemere</a:t>
            </a:r>
            <a:r>
              <a:rPr lang="en-US" baseline="0" dirty="0" smtClean="0"/>
              <a:t> </a:t>
            </a:r>
            <a:r>
              <a:rPr lang="en-US" baseline="0" dirty="0" err="1" smtClean="0"/>
              <a:t>si</a:t>
            </a:r>
            <a:r>
              <a:rPr lang="en-US" baseline="0" dirty="0" smtClean="0"/>
              <a:t>, </a:t>
            </a:r>
            <a:r>
              <a:rPr lang="en-US" baseline="0" dirty="0" err="1" smtClean="0"/>
              <a:t>apar</a:t>
            </a:r>
            <a:r>
              <a:rPr lang="en-US" baseline="0" dirty="0" smtClean="0"/>
              <a:t> </a:t>
            </a:r>
            <a:r>
              <a:rPr lang="en-US" baseline="0" dirty="0" err="1" smtClean="0"/>
              <a:t>si</a:t>
            </a:r>
            <a:r>
              <a:rPr lang="en-US" baseline="0" dirty="0" smtClean="0"/>
              <a:t> </a:t>
            </a:r>
            <a:r>
              <a:rPr lang="en-US" baseline="0" dirty="0" err="1" smtClean="0"/>
              <a:t>dispar</a:t>
            </a:r>
            <a:r>
              <a:rPr lang="en-US" baseline="0" dirty="0" smtClean="0"/>
              <a:t> </a:t>
            </a:r>
            <a:r>
              <a:rPr lang="en-US" baseline="0" dirty="0" err="1" smtClean="0"/>
              <a:t>frecvent</a:t>
            </a:r>
            <a:r>
              <a:rPr lang="en-US" baseline="0" dirty="0" smtClean="0"/>
              <a:t>, </a:t>
            </a:r>
            <a:r>
              <a:rPr lang="en-US" baseline="0" dirty="0" err="1" smtClean="0"/>
              <a:t>ruleaza</a:t>
            </a:r>
            <a:r>
              <a:rPr lang="en-US" baseline="0" dirty="0" smtClean="0"/>
              <a:t> </a:t>
            </a:r>
            <a:r>
              <a:rPr lang="en-US" baseline="0" dirty="0" err="1" smtClean="0"/>
              <a:t>diferite</a:t>
            </a:r>
            <a:r>
              <a:rPr lang="en-US" baseline="0" dirty="0" smtClean="0"/>
              <a:t> </a:t>
            </a:r>
            <a:r>
              <a:rPr lang="en-US" baseline="0" dirty="0" err="1" smtClean="0"/>
              <a:t>versiuni</a:t>
            </a:r>
            <a:r>
              <a:rPr lang="en-US" baseline="0" dirty="0" smtClean="0"/>
              <a:t> ale </a:t>
            </a:r>
            <a:r>
              <a:rPr lang="en-US" baseline="0" dirty="0" err="1" smtClean="0"/>
              <a:t>aceleiasi</a:t>
            </a:r>
            <a:r>
              <a:rPr lang="en-US" baseline="0" dirty="0" smtClean="0"/>
              <a:t> </a:t>
            </a:r>
            <a:r>
              <a:rPr lang="en-US" baseline="0" dirty="0" err="1" smtClean="0"/>
              <a:t>aplicatii</a:t>
            </a:r>
            <a:r>
              <a:rPr lang="en-US" baseline="0" dirty="0" smtClean="0"/>
              <a:t>. In general, un </a:t>
            </a:r>
            <a:r>
              <a:rPr lang="en-US" baseline="0" dirty="0" err="1" smtClean="0"/>
              <a:t>serviciu</a:t>
            </a:r>
            <a:r>
              <a:rPr lang="en-US" baseline="0" dirty="0" smtClean="0"/>
              <a:t> </a:t>
            </a:r>
            <a:r>
              <a:rPr lang="en-US" baseline="0" dirty="0" err="1" smtClean="0"/>
              <a:t>vazut</a:t>
            </a:r>
            <a:r>
              <a:rPr lang="en-US" baseline="0" dirty="0" smtClean="0"/>
              <a:t> ca o </a:t>
            </a:r>
            <a:r>
              <a:rPr lang="en-US" baseline="0" dirty="0" err="1" smtClean="0"/>
              <a:t>singura</a:t>
            </a:r>
            <a:r>
              <a:rPr lang="en-US" baseline="0" dirty="0" smtClean="0"/>
              <a:t> </a:t>
            </a:r>
            <a:r>
              <a:rPr lang="en-US" baseline="0" dirty="0" err="1" smtClean="0"/>
              <a:t>entitate</a:t>
            </a:r>
            <a:r>
              <a:rPr lang="en-US" baseline="0" dirty="0" smtClean="0"/>
              <a:t> din </a:t>
            </a:r>
            <a:r>
              <a:rPr lang="en-US" baseline="0" dirty="0" err="1" smtClean="0"/>
              <a:t>afara</a:t>
            </a:r>
            <a:r>
              <a:rPr lang="en-US" baseline="0" dirty="0" smtClean="0"/>
              <a:t>, </a:t>
            </a:r>
            <a:r>
              <a:rPr lang="en-US" baseline="0" dirty="0" err="1" smtClean="0"/>
              <a:t>este</a:t>
            </a:r>
            <a:r>
              <a:rPr lang="en-US" baseline="0" dirty="0" smtClean="0"/>
              <a:t> o </a:t>
            </a:r>
            <a:r>
              <a:rPr lang="en-US" baseline="0" dirty="0" err="1" smtClean="0"/>
              <a:t>colectie</a:t>
            </a:r>
            <a:r>
              <a:rPr lang="en-US" baseline="0" dirty="0" smtClean="0"/>
              <a:t> de </a:t>
            </a:r>
            <a:r>
              <a:rPr lang="en-US" baseline="0" dirty="0" err="1" smtClean="0"/>
              <a:t>multe</a:t>
            </a:r>
            <a:r>
              <a:rPr lang="en-US" baseline="0" dirty="0" smtClean="0"/>
              <a:t> </a:t>
            </a:r>
            <a:r>
              <a:rPr lang="en-US" baseline="0" dirty="0" err="1" smtClean="0"/>
              <a:t>servere</a:t>
            </a:r>
            <a:r>
              <a:rPr lang="en-US" baseline="0" dirty="0" smtClean="0"/>
              <a:t> </a:t>
            </a:r>
            <a:r>
              <a:rPr lang="en-US" baseline="0" dirty="0" err="1" smtClean="0"/>
              <a:t>si</a:t>
            </a:r>
            <a:r>
              <a:rPr lang="en-US" baseline="0" dirty="0" smtClean="0"/>
              <a:t> </a:t>
            </a:r>
            <a:r>
              <a:rPr lang="en-US" baseline="0" dirty="0" err="1" smtClean="0"/>
              <a:t>servicii</a:t>
            </a:r>
            <a:r>
              <a:rPr lang="en-US" baseline="0" dirty="0" smtClean="0"/>
              <a:t> </a:t>
            </a:r>
            <a:r>
              <a:rPr lang="en-US" baseline="0" dirty="0" err="1" smtClean="0"/>
              <a:t>mici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27A3EFC-ED2C-0E4D-920D-3FD80FEA94EC}" type="slidenum">
              <a:rPr lang="en-US" smtClean="0"/>
              <a:t>12</a:t>
            </a:fld>
            <a:endParaRPr lang="en-US"/>
          </a:p>
        </p:txBody>
      </p:sp>
    </p:spTree>
    <p:extLst>
      <p:ext uri="{BB962C8B-B14F-4D97-AF65-F5344CB8AC3E}">
        <p14:creationId xmlns:p14="http://schemas.microsoft.com/office/powerpoint/2010/main" val="756539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 </a:t>
            </a:r>
            <a:r>
              <a:rPr lang="en-US" dirty="0" err="1" smtClean="0"/>
              <a:t>este</a:t>
            </a:r>
            <a:r>
              <a:rPr lang="en-US" dirty="0" smtClean="0"/>
              <a:t> </a:t>
            </a:r>
            <a:r>
              <a:rPr lang="en-US" dirty="0" err="1" smtClean="0"/>
              <a:t>docker</a:t>
            </a:r>
            <a:r>
              <a:rPr lang="en-US" dirty="0" smtClean="0"/>
              <a:t>?</a:t>
            </a:r>
          </a:p>
          <a:p>
            <a:endParaRPr lang="en-US" dirty="0" smtClean="0"/>
          </a:p>
          <a:p>
            <a:r>
              <a:rPr lang="en-US" dirty="0" smtClean="0"/>
              <a:t>Docker </a:t>
            </a:r>
            <a:r>
              <a:rPr lang="en-US" dirty="0" err="1" smtClean="0"/>
              <a:t>este</a:t>
            </a:r>
            <a:r>
              <a:rPr lang="en-US" dirty="0" smtClean="0"/>
              <a:t> un mod de a </a:t>
            </a:r>
            <a:r>
              <a:rPr lang="en-US" dirty="0" err="1" smtClean="0"/>
              <a:t>publica</a:t>
            </a:r>
            <a:r>
              <a:rPr lang="en-US" dirty="0" smtClean="0"/>
              <a:t> o</a:t>
            </a:r>
            <a:r>
              <a:rPr lang="en-US" baseline="0" dirty="0" smtClean="0"/>
              <a:t> </a:t>
            </a:r>
            <a:r>
              <a:rPr lang="en-US" baseline="0" dirty="0" err="1" smtClean="0"/>
              <a:t>aplicatie</a:t>
            </a:r>
            <a:r>
              <a:rPr lang="en-US" baseline="0" dirty="0" smtClean="0"/>
              <a:t> </a:t>
            </a:r>
            <a:r>
              <a:rPr lang="en-US" baseline="0" dirty="0" err="1" smtClean="0"/>
              <a:t>si</a:t>
            </a:r>
            <a:r>
              <a:rPr lang="en-US" baseline="0" dirty="0" smtClean="0"/>
              <a:t> </a:t>
            </a:r>
            <a:r>
              <a:rPr lang="en-US" baseline="0" dirty="0" err="1" smtClean="0"/>
              <a:t>mediul</a:t>
            </a:r>
            <a:r>
              <a:rPr lang="en-US" baseline="0" dirty="0" smtClean="0"/>
              <a:t> in care </a:t>
            </a:r>
            <a:r>
              <a:rPr lang="en-US" baseline="0" dirty="0" err="1" smtClean="0"/>
              <a:t>aceasta</a:t>
            </a:r>
            <a:r>
              <a:rPr lang="en-US" baseline="0" dirty="0" smtClean="0"/>
              <a:t> </a:t>
            </a:r>
            <a:r>
              <a:rPr lang="en-US" baseline="0" dirty="0" err="1" smtClean="0"/>
              <a:t>ruleaza</a:t>
            </a:r>
            <a:r>
              <a:rPr lang="en-US" baseline="0" dirty="0" smtClean="0"/>
              <a:t>. </a:t>
            </a:r>
            <a:r>
              <a:rPr lang="en-US" baseline="0" dirty="0" err="1" smtClean="0"/>
              <a:t>Cati</a:t>
            </a:r>
            <a:r>
              <a:rPr lang="en-US" baseline="0" dirty="0" smtClean="0"/>
              <a:t> </a:t>
            </a:r>
            <a:r>
              <a:rPr lang="en-US" baseline="0" dirty="0" err="1" smtClean="0"/>
              <a:t>dintre</a:t>
            </a:r>
            <a:r>
              <a:rPr lang="en-US" baseline="0" dirty="0" smtClean="0"/>
              <a:t> </a:t>
            </a:r>
            <a:r>
              <a:rPr lang="en-US" baseline="0" dirty="0" err="1" smtClean="0"/>
              <a:t>voi</a:t>
            </a:r>
            <a:r>
              <a:rPr lang="en-US" baseline="0" dirty="0" smtClean="0"/>
              <a:t> </a:t>
            </a:r>
            <a:r>
              <a:rPr lang="en-US" baseline="0" dirty="0" err="1" smtClean="0"/>
              <a:t>ati</a:t>
            </a:r>
            <a:r>
              <a:rPr lang="en-US" baseline="0" dirty="0" smtClean="0"/>
              <a:t> </a:t>
            </a:r>
            <a:r>
              <a:rPr lang="en-US" baseline="0" dirty="0" err="1" smtClean="0"/>
              <a:t>avut</a:t>
            </a:r>
            <a:r>
              <a:rPr lang="en-US" baseline="0" dirty="0" smtClean="0"/>
              <a:t> </a:t>
            </a:r>
            <a:r>
              <a:rPr lang="en-US" baseline="0" dirty="0" err="1" smtClean="0"/>
              <a:t>probleme</a:t>
            </a:r>
            <a:r>
              <a:rPr lang="en-US" baseline="0" dirty="0" smtClean="0"/>
              <a:t> cu </a:t>
            </a:r>
            <a:r>
              <a:rPr lang="en-US" baseline="0" dirty="0" err="1" smtClean="0"/>
              <a:t>aplicatiile</a:t>
            </a:r>
            <a:r>
              <a:rPr lang="en-US" baseline="0" dirty="0" smtClean="0"/>
              <a:t> </a:t>
            </a:r>
            <a:r>
              <a:rPr lang="en-US" baseline="0" dirty="0" err="1" smtClean="0"/>
              <a:t>cand</a:t>
            </a:r>
            <a:r>
              <a:rPr lang="en-US" baseline="0" dirty="0" smtClean="0"/>
              <a:t> le-</a:t>
            </a:r>
            <a:r>
              <a:rPr lang="en-US" baseline="0" dirty="0" err="1" smtClean="0"/>
              <a:t>ati</a:t>
            </a:r>
            <a:r>
              <a:rPr lang="en-US" baseline="0" dirty="0" smtClean="0"/>
              <a:t> </a:t>
            </a:r>
            <a:r>
              <a:rPr lang="en-US" baseline="0" dirty="0" err="1" smtClean="0"/>
              <a:t>mutat</a:t>
            </a:r>
            <a:r>
              <a:rPr lang="en-US" baseline="0" dirty="0" smtClean="0"/>
              <a:t> </a:t>
            </a:r>
            <a:r>
              <a:rPr lang="en-US" baseline="0" dirty="0" err="1" smtClean="0"/>
              <a:t>dintr</a:t>
            </a:r>
            <a:r>
              <a:rPr lang="en-US" baseline="0" dirty="0" smtClean="0"/>
              <a:t>-un </a:t>
            </a:r>
            <a:r>
              <a:rPr lang="en-US" baseline="0" dirty="0" err="1" smtClean="0"/>
              <a:t>mediu</a:t>
            </a:r>
            <a:r>
              <a:rPr lang="en-US" baseline="0" dirty="0" smtClean="0"/>
              <a:t> in </a:t>
            </a:r>
            <a:r>
              <a:rPr lang="en-US" baseline="0" dirty="0" err="1" smtClean="0"/>
              <a:t>altu</a:t>
            </a:r>
            <a:r>
              <a:rPr lang="en-US" baseline="0" dirty="0" smtClean="0"/>
              <a:t>? De </a:t>
            </a:r>
            <a:r>
              <a:rPr lang="en-US" baseline="0" dirty="0" err="1" smtClean="0"/>
              <a:t>exemplu</a:t>
            </a:r>
            <a:r>
              <a:rPr lang="en-US" baseline="0" dirty="0" smtClean="0"/>
              <a:t>, </a:t>
            </a:r>
            <a:r>
              <a:rPr lang="en-US" baseline="0" dirty="0" err="1" smtClean="0"/>
              <a:t>ati</a:t>
            </a:r>
            <a:r>
              <a:rPr lang="en-US" baseline="0" dirty="0" smtClean="0"/>
              <a:t> </a:t>
            </a:r>
            <a:r>
              <a:rPr lang="en-US" baseline="0" dirty="0" err="1" smtClean="0"/>
              <a:t>testat</a:t>
            </a:r>
            <a:r>
              <a:rPr lang="en-US" baseline="0" dirty="0" smtClean="0"/>
              <a:t> </a:t>
            </a:r>
            <a:r>
              <a:rPr lang="en-US" baseline="0" dirty="0" err="1" smtClean="0"/>
              <a:t>aplicatiia</a:t>
            </a:r>
            <a:r>
              <a:rPr lang="en-US" baseline="0" dirty="0" smtClean="0"/>
              <a:t> local </a:t>
            </a:r>
            <a:r>
              <a:rPr lang="en-US" baseline="0" dirty="0" err="1" smtClean="0"/>
              <a:t>si</a:t>
            </a:r>
            <a:r>
              <a:rPr lang="en-US" baseline="0" dirty="0" smtClean="0"/>
              <a:t> </a:t>
            </a:r>
            <a:r>
              <a:rPr lang="en-US" baseline="0" dirty="0" err="1" smtClean="0"/>
              <a:t>totul</a:t>
            </a:r>
            <a:r>
              <a:rPr lang="en-US" baseline="0" dirty="0" smtClean="0"/>
              <a:t> </a:t>
            </a:r>
            <a:r>
              <a:rPr lang="en-US" baseline="0" dirty="0" err="1" smtClean="0"/>
              <a:t>mergea</a:t>
            </a:r>
            <a:r>
              <a:rPr lang="en-US" baseline="0" dirty="0" smtClean="0"/>
              <a:t> </a:t>
            </a:r>
            <a:r>
              <a:rPr lang="en-US" baseline="0" dirty="0" err="1" smtClean="0"/>
              <a:t>doar</a:t>
            </a:r>
            <a:r>
              <a:rPr lang="en-US" baseline="0" dirty="0" smtClean="0"/>
              <a:t> ca </a:t>
            </a:r>
            <a:r>
              <a:rPr lang="en-US" baseline="0" dirty="0" err="1" smtClean="0"/>
              <a:t>sa</a:t>
            </a:r>
            <a:r>
              <a:rPr lang="en-US" baseline="0" dirty="0" smtClean="0"/>
              <a:t> </a:t>
            </a:r>
            <a:r>
              <a:rPr lang="en-US" baseline="0" dirty="0" err="1" smtClean="0"/>
              <a:t>realizati</a:t>
            </a:r>
            <a:r>
              <a:rPr lang="en-US" baseline="0" dirty="0" smtClean="0"/>
              <a:t> ca </a:t>
            </a:r>
            <a:r>
              <a:rPr lang="en-US" baseline="0" dirty="0" err="1" smtClean="0"/>
              <a:t>pe</a:t>
            </a:r>
            <a:r>
              <a:rPr lang="en-US" baseline="0" dirty="0" smtClean="0"/>
              <a:t> </a:t>
            </a:r>
            <a:r>
              <a:rPr lang="en-US" baseline="0" dirty="0" err="1" smtClean="0"/>
              <a:t>serverul</a:t>
            </a:r>
            <a:r>
              <a:rPr lang="en-US" baseline="0" dirty="0" smtClean="0"/>
              <a:t> de </a:t>
            </a:r>
            <a:r>
              <a:rPr lang="en-US" baseline="0" dirty="0" err="1" smtClean="0"/>
              <a:t>productie</a:t>
            </a:r>
            <a:r>
              <a:rPr lang="en-US" baseline="0" dirty="0" smtClean="0"/>
              <a:t> </a:t>
            </a:r>
            <a:r>
              <a:rPr lang="en-US" baseline="0" dirty="0" err="1" smtClean="0"/>
              <a:t>aveti</a:t>
            </a:r>
            <a:r>
              <a:rPr lang="en-US" baseline="0" dirty="0" smtClean="0"/>
              <a:t> o </a:t>
            </a:r>
            <a:r>
              <a:rPr lang="en-US" baseline="0" dirty="0" err="1" smtClean="0"/>
              <a:t>alta</a:t>
            </a:r>
            <a:r>
              <a:rPr lang="en-US" baseline="0" dirty="0" smtClean="0"/>
              <a:t> </a:t>
            </a:r>
            <a:r>
              <a:rPr lang="en-US" baseline="0" dirty="0" err="1" smtClean="0"/>
              <a:t>versiune</a:t>
            </a:r>
            <a:r>
              <a:rPr lang="en-US" baseline="0" dirty="0" smtClean="0"/>
              <a:t> de .NET, Java, </a:t>
            </a:r>
            <a:r>
              <a:rPr lang="en-US" baseline="0" dirty="0" err="1" smtClean="0"/>
              <a:t>sau</a:t>
            </a:r>
            <a:r>
              <a:rPr lang="en-US" baseline="0" dirty="0" smtClean="0"/>
              <a:t> </a:t>
            </a:r>
            <a:r>
              <a:rPr lang="en-US" baseline="0" dirty="0" err="1" smtClean="0"/>
              <a:t>alta</a:t>
            </a:r>
            <a:r>
              <a:rPr lang="en-US" baseline="0" dirty="0" smtClean="0"/>
              <a:t> </a:t>
            </a:r>
            <a:r>
              <a:rPr lang="en-US" baseline="0" dirty="0" err="1" smtClean="0"/>
              <a:t>dependenta</a:t>
            </a:r>
            <a:r>
              <a:rPr lang="en-US" baseline="0" dirty="0" smtClean="0"/>
              <a:t> care </a:t>
            </a:r>
            <a:r>
              <a:rPr lang="en-US" baseline="0" dirty="0" err="1" smtClean="0"/>
              <a:t>strica</a:t>
            </a:r>
            <a:r>
              <a:rPr lang="en-US" baseline="0" dirty="0" smtClean="0"/>
              <a:t> tot? Cu Docker, </a:t>
            </a:r>
            <a:r>
              <a:rPr lang="en-US" baseline="0" dirty="0" err="1" smtClean="0"/>
              <a:t>numarul</a:t>
            </a:r>
            <a:r>
              <a:rPr lang="en-US" baseline="0" dirty="0" smtClean="0"/>
              <a:t> </a:t>
            </a:r>
            <a:r>
              <a:rPr lang="en-US" baseline="0" dirty="0" err="1" smtClean="0"/>
              <a:t>problemelor</a:t>
            </a:r>
            <a:r>
              <a:rPr lang="en-US" baseline="0" dirty="0" smtClean="0"/>
              <a:t> de </a:t>
            </a:r>
            <a:r>
              <a:rPr lang="en-US" baseline="0" dirty="0" err="1" smtClean="0"/>
              <a:t>acest</a:t>
            </a:r>
            <a:r>
              <a:rPr lang="en-US" baseline="0" dirty="0" smtClean="0"/>
              <a:t> gen </a:t>
            </a:r>
            <a:r>
              <a:rPr lang="en-US" baseline="0" dirty="0" err="1" smtClean="0"/>
              <a:t>este</a:t>
            </a:r>
            <a:r>
              <a:rPr lang="en-US" baseline="0" dirty="0" smtClean="0"/>
              <a:t> </a:t>
            </a:r>
            <a:r>
              <a:rPr lang="en-US" baseline="0" dirty="0" err="1" smtClean="0"/>
              <a:t>redus</a:t>
            </a:r>
            <a:r>
              <a:rPr lang="en-US" baseline="0" dirty="0" smtClean="0"/>
              <a:t> significant </a:t>
            </a:r>
            <a:r>
              <a:rPr lang="en-US" baseline="0" dirty="0" err="1" smtClean="0"/>
              <a:t>pentru</a:t>
            </a:r>
            <a:r>
              <a:rPr lang="en-US" baseline="0" dirty="0" smtClean="0"/>
              <a:t> ca</a:t>
            </a:r>
            <a:r>
              <a:rPr lang="is-IS" baseline="0" dirty="0" smtClean="0"/>
              <a:t>…</a:t>
            </a:r>
          </a:p>
          <a:p>
            <a:endParaRPr lang="is-IS" baseline="0" dirty="0" smtClean="0"/>
          </a:p>
          <a:p>
            <a:r>
              <a:rPr lang="is-IS" baseline="0" dirty="0" smtClean="0"/>
              <a:t>... </a:t>
            </a:r>
            <a:r>
              <a:rPr lang="en-US" baseline="0" dirty="0" smtClean="0"/>
              <a:t>C</a:t>
            </a:r>
            <a:r>
              <a:rPr lang="is-IS" baseline="0" dirty="0" smtClean="0"/>
              <a:t>ontainerle sunt imutabile. Asta inseamna ca o daca ce un container a fost creat, el nu mai poate fi schimbat. Asta inseamna ca toate copiile unui container sunt identice si indiferent de unde il pui, este acelasi. Daca vrei sa schimbi ceva la un container fie il construiesti din nou, fie adaugi un alt container peste. O noua versiune a unei aplicatii inseamna un nou container.</a:t>
            </a:r>
          </a:p>
          <a:p>
            <a:endParaRPr lang="is-IS" baseline="0" dirty="0" smtClean="0"/>
          </a:p>
          <a:p>
            <a:r>
              <a:rPr lang="is-IS" baseline="0" dirty="0" smtClean="0"/>
              <a:t>Containerle abstractizeaza locatia unde serviciile ruleaza. Analogia care m-a facut pe mine sa inteleg cum functioneaza un container este chiar containerul folosit la transport de marfa. Majoritatea containerle care vin pe tren sunt simple si tot ceea ce trebuie sa respecte sunt niste dimeniuni. Dar, unele containere sunt frigorifice. Asta inseamna ca trebuie alimentate cu curent si (cred ca?) apa. Containerului atunci are 2 sau mai multi conectori pentru a-i da ce trebuie. Atat timp cat mediul in care containerul se afla poate oferi cei doi conectori, containerul functioneaza cum trebuie, fara a stii ce este in afara lui si in acelasi timp, fara ca mediul exterior sa stie ce este in interior. Vorbind in limbaj de programator, un container este ca o clasa care expune o interfata. Atat timp cat interfata este satisfacuta, implementarea sau consumatorul nu conteaza.</a:t>
            </a:r>
          </a:p>
          <a:p>
            <a:endParaRPr lang="is-IS" baseline="0" dirty="0" smtClean="0"/>
          </a:p>
          <a:p>
            <a:r>
              <a:rPr lang="is-IS" baseline="0" dirty="0" smtClean="0"/>
              <a:t>Containerle sunt super rapide. O sa vedeti cat de rapid merg in demonstratia urmatoare. Ele au fost facute sa poata fi create, distruse sau duplicate in secunde sau chiar milisecunde.</a:t>
            </a:r>
          </a:p>
          <a:p>
            <a:endParaRPr lang="is-IS" baseline="0" dirty="0" smtClean="0"/>
          </a:p>
          <a:p>
            <a:r>
              <a:rPr lang="is-IS" baseline="0" dirty="0" smtClean="0"/>
              <a:t>Faptul ca implementarea containerului, sau ce este in el, nu e important, permite ca mai multe containere sa ruleze in paralele chiar daca ar avea conflicte intre ele daca ar fi pe aceiasi gazda. De exemplu, puteti rula mai multe versiuni globale ale aceleiasi aplicatii. Sau puteti avea un container care blocheaza exclusiv un fisier si un al doilea container care face acelasi lucru. Acestea sunt posibile doarece kernel-ul de unix si mai recent si cel de Windows are suport pentru namespaces. Practic este o virtualizare logica a anumitor resurse la nivel de kernel. De exemplu, kernel-ul poate face un proces sau mai multe sa vada oricare director de pe disk ca fiind radacina file system-ului. Astfel, procesele respective vor avea access doar la directorul ala dar din perspectiva lor, nimic nu e diferit pentru ca nu stiu ce este in afara.</a:t>
            </a:r>
          </a:p>
          <a:p>
            <a:endParaRPr lang="is-IS" baseline="0" dirty="0" smtClean="0"/>
          </a:p>
          <a:p>
            <a:r>
              <a:rPr lang="is-IS" baseline="0" dirty="0" smtClean="0"/>
              <a:t>Sunt 6 resurse virtualizate in Linux si o sa vorbesc despre ele in cateva slide-uri.</a:t>
            </a:r>
          </a:p>
        </p:txBody>
      </p:sp>
      <p:sp>
        <p:nvSpPr>
          <p:cNvPr id="4" name="Slide Number Placeholder 3"/>
          <p:cNvSpPr>
            <a:spLocks noGrp="1"/>
          </p:cNvSpPr>
          <p:nvPr>
            <p:ph type="sldNum" sz="quarter" idx="10"/>
          </p:nvPr>
        </p:nvSpPr>
        <p:spPr/>
        <p:txBody>
          <a:bodyPr/>
          <a:lstStyle/>
          <a:p>
            <a:fld id="{D27A3EFC-ED2C-0E4D-920D-3FD80FEA94EC}" type="slidenum">
              <a:rPr lang="en-US" smtClean="0"/>
              <a:t>13</a:t>
            </a:fld>
            <a:endParaRPr lang="en-US"/>
          </a:p>
        </p:txBody>
      </p:sp>
    </p:spTree>
    <p:extLst>
      <p:ext uri="{BB962C8B-B14F-4D97-AF65-F5344CB8AC3E}">
        <p14:creationId xmlns:p14="http://schemas.microsoft.com/office/powerpoint/2010/main" val="521796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Pentru</a:t>
            </a:r>
            <a:r>
              <a:rPr lang="en-US" dirty="0" smtClean="0"/>
              <a:t> a </a:t>
            </a:r>
            <a:r>
              <a:rPr lang="en-US" dirty="0" err="1" smtClean="0"/>
              <a:t>intelege</a:t>
            </a:r>
            <a:r>
              <a:rPr lang="en-US" dirty="0" smtClean="0"/>
              <a:t> </a:t>
            </a:r>
            <a:r>
              <a:rPr lang="en-US" dirty="0" err="1" smtClean="0"/>
              <a:t>containerele</a:t>
            </a:r>
            <a:r>
              <a:rPr lang="en-US" dirty="0" smtClean="0"/>
              <a:t>,</a:t>
            </a:r>
            <a:r>
              <a:rPr lang="en-US" baseline="0" dirty="0" smtClean="0"/>
              <a:t> </a:t>
            </a:r>
            <a:r>
              <a:rPr lang="en-US" baseline="0" dirty="0" err="1" smtClean="0"/>
              <a:t>haideti</a:t>
            </a:r>
            <a:r>
              <a:rPr lang="en-US" baseline="0" dirty="0" smtClean="0"/>
              <a:t> </a:t>
            </a:r>
            <a:r>
              <a:rPr lang="en-US" baseline="0" dirty="0" err="1" smtClean="0"/>
              <a:t>sa</a:t>
            </a:r>
            <a:r>
              <a:rPr lang="en-US" baseline="0" dirty="0" smtClean="0"/>
              <a:t> ne </a:t>
            </a:r>
            <a:r>
              <a:rPr lang="en-US" baseline="0" dirty="0" err="1" smtClean="0"/>
              <a:t>uitam</a:t>
            </a:r>
            <a:r>
              <a:rPr lang="en-US" baseline="0" dirty="0" smtClean="0"/>
              <a:t> la </a:t>
            </a:r>
            <a:r>
              <a:rPr lang="en-US" baseline="0" dirty="0" err="1" smtClean="0"/>
              <a:t>diferentele</a:t>
            </a:r>
            <a:r>
              <a:rPr lang="en-US" baseline="0" dirty="0" smtClean="0"/>
              <a:t> </a:t>
            </a:r>
            <a:r>
              <a:rPr lang="en-US" baseline="0" dirty="0" err="1" smtClean="0"/>
              <a:t>dintre</a:t>
            </a:r>
            <a:r>
              <a:rPr lang="en-US" baseline="0" dirty="0" smtClean="0"/>
              <a:t> </a:t>
            </a:r>
            <a:r>
              <a:rPr lang="en-US" baseline="0" dirty="0" err="1" smtClean="0"/>
              <a:t>masini</a:t>
            </a:r>
            <a:r>
              <a:rPr lang="en-US" baseline="0" dirty="0" smtClean="0"/>
              <a:t> </a:t>
            </a:r>
            <a:r>
              <a:rPr lang="en-US" baseline="0" dirty="0" err="1" smtClean="0"/>
              <a:t>virtuale</a:t>
            </a:r>
            <a:r>
              <a:rPr lang="en-US" baseline="0" dirty="0" smtClean="0"/>
              <a:t> </a:t>
            </a:r>
            <a:r>
              <a:rPr lang="en-US" baseline="0" dirty="0" err="1" smtClean="0"/>
              <a:t>si</a:t>
            </a:r>
            <a:r>
              <a:rPr lang="en-US" baseline="0" dirty="0" smtClean="0"/>
              <a:t> </a:t>
            </a:r>
            <a:r>
              <a:rPr lang="en-US" baseline="0" dirty="0" err="1" smtClean="0"/>
              <a:t>containere</a:t>
            </a:r>
            <a:r>
              <a:rPr lang="en-US" baseline="0" dirty="0" smtClean="0"/>
              <a:t>.</a:t>
            </a:r>
          </a:p>
          <a:p>
            <a:endParaRPr lang="en-US" baseline="0" dirty="0" smtClean="0"/>
          </a:p>
          <a:p>
            <a:r>
              <a:rPr lang="en-US" baseline="0" dirty="0" smtClean="0"/>
              <a:t>In </a:t>
            </a:r>
            <a:r>
              <a:rPr lang="en-US" baseline="0" dirty="0" err="1" smtClean="0"/>
              <a:t>partea</a:t>
            </a:r>
            <a:r>
              <a:rPr lang="en-US" baseline="0" dirty="0" smtClean="0"/>
              <a:t> </a:t>
            </a:r>
            <a:r>
              <a:rPr lang="en-US" baseline="0" dirty="0" err="1" smtClean="0"/>
              <a:t>stanga</a:t>
            </a:r>
            <a:r>
              <a:rPr lang="en-US" baseline="0" dirty="0" smtClean="0"/>
              <a:t> </a:t>
            </a:r>
            <a:r>
              <a:rPr lang="en-US" baseline="0" dirty="0" err="1" smtClean="0"/>
              <a:t>avem</a:t>
            </a:r>
            <a:r>
              <a:rPr lang="en-US" baseline="0" dirty="0" smtClean="0"/>
              <a:t> un server care </a:t>
            </a:r>
            <a:r>
              <a:rPr lang="en-US" baseline="0" dirty="0" err="1" smtClean="0"/>
              <a:t>ruleaza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aplicatii</a:t>
            </a:r>
            <a:r>
              <a:rPr lang="en-US" baseline="0" dirty="0" smtClean="0"/>
              <a:t> in </a:t>
            </a:r>
            <a:r>
              <a:rPr lang="en-US" baseline="0" dirty="0" err="1" smtClean="0"/>
              <a:t>masini</a:t>
            </a:r>
            <a:r>
              <a:rPr lang="en-US" baseline="0" dirty="0" smtClean="0"/>
              <a:t> </a:t>
            </a:r>
            <a:r>
              <a:rPr lang="en-US" baseline="0" dirty="0" err="1" smtClean="0"/>
              <a:t>virtuale</a:t>
            </a:r>
            <a:r>
              <a:rPr lang="en-US" baseline="0" dirty="0" smtClean="0"/>
              <a:t>. </a:t>
            </a:r>
            <a:r>
              <a:rPr lang="en-US" baseline="0" dirty="0" err="1" smtClean="0"/>
              <a:t>Sistemul</a:t>
            </a:r>
            <a:r>
              <a:rPr lang="en-US" baseline="0" dirty="0" smtClean="0"/>
              <a:t> de </a:t>
            </a:r>
            <a:r>
              <a:rPr lang="en-US" baseline="0" dirty="0" err="1" smtClean="0"/>
              <a:t>operare</a:t>
            </a:r>
            <a:r>
              <a:rPr lang="en-US" baseline="0" dirty="0" smtClean="0"/>
              <a:t> </a:t>
            </a:r>
            <a:r>
              <a:rPr lang="en-US" baseline="0" dirty="0" err="1" smtClean="0"/>
              <a:t>gazda</a:t>
            </a:r>
            <a:r>
              <a:rPr lang="en-US" baseline="0" dirty="0" smtClean="0"/>
              <a:t> are un hypervisor care </a:t>
            </a:r>
            <a:r>
              <a:rPr lang="en-US" baseline="0" dirty="0" err="1" smtClean="0"/>
              <a:t>este</a:t>
            </a:r>
            <a:r>
              <a:rPr lang="en-US" baseline="0" dirty="0" smtClean="0"/>
              <a:t> </a:t>
            </a:r>
            <a:r>
              <a:rPr lang="en-US" baseline="0" dirty="0" err="1" smtClean="0"/>
              <a:t>responsabil</a:t>
            </a:r>
            <a:r>
              <a:rPr lang="en-US" baseline="0" dirty="0" smtClean="0"/>
              <a:t> de </a:t>
            </a:r>
            <a:r>
              <a:rPr lang="en-US" baseline="0" dirty="0" err="1" smtClean="0"/>
              <a:t>managementul</a:t>
            </a:r>
            <a:r>
              <a:rPr lang="en-US" baseline="0" dirty="0" smtClean="0"/>
              <a:t> </a:t>
            </a:r>
            <a:r>
              <a:rPr lang="en-US" baseline="0" dirty="0" err="1" smtClean="0"/>
              <a:t>masinilor</a:t>
            </a:r>
            <a:r>
              <a:rPr lang="en-US" baseline="0" dirty="0" smtClean="0"/>
              <a:t> </a:t>
            </a:r>
            <a:r>
              <a:rPr lang="en-US" baseline="0" dirty="0" err="1" smtClean="0"/>
              <a:t>si</a:t>
            </a:r>
            <a:r>
              <a:rPr lang="en-US" baseline="0" dirty="0" smtClean="0"/>
              <a:t> de </a:t>
            </a:r>
            <a:r>
              <a:rPr lang="en-US" baseline="0" dirty="0" err="1" smtClean="0"/>
              <a:t>comunicarea</a:t>
            </a:r>
            <a:r>
              <a:rPr lang="en-US" baseline="0" dirty="0" smtClean="0"/>
              <a:t> </a:t>
            </a:r>
            <a:r>
              <a:rPr lang="en-US" baseline="0" dirty="0" err="1" smtClean="0"/>
              <a:t>dintre</a:t>
            </a:r>
            <a:r>
              <a:rPr lang="en-US" baseline="0" dirty="0" smtClean="0"/>
              <a:t> </a:t>
            </a:r>
            <a:r>
              <a:rPr lang="en-US" baseline="0" dirty="0" err="1" smtClean="0"/>
              <a:t>masinile</a:t>
            </a:r>
            <a:r>
              <a:rPr lang="en-US" baseline="0" dirty="0" smtClean="0"/>
              <a:t> </a:t>
            </a:r>
            <a:r>
              <a:rPr lang="en-US" baseline="0" dirty="0" err="1" smtClean="0"/>
              <a:t>virtuale</a:t>
            </a:r>
            <a:r>
              <a:rPr lang="en-US" baseline="0" dirty="0" smtClean="0"/>
              <a:t> </a:t>
            </a:r>
            <a:r>
              <a:rPr lang="en-US" baseline="0" dirty="0" err="1" smtClean="0"/>
              <a:t>si</a:t>
            </a:r>
            <a:r>
              <a:rPr lang="en-US" baseline="0" dirty="0" smtClean="0"/>
              <a:t> </a:t>
            </a:r>
            <a:r>
              <a:rPr lang="en-US" baseline="0" dirty="0" err="1" smtClean="0"/>
              <a:t>sistemul</a:t>
            </a:r>
            <a:r>
              <a:rPr lang="en-US" baseline="0" dirty="0" smtClean="0"/>
              <a:t> de </a:t>
            </a:r>
            <a:r>
              <a:rPr lang="en-US" baseline="0" dirty="0" err="1" smtClean="0"/>
              <a:t>operare</a:t>
            </a:r>
            <a:r>
              <a:rPr lang="en-US" baseline="0" dirty="0" smtClean="0"/>
              <a:t> </a:t>
            </a:r>
            <a:r>
              <a:rPr lang="en-US" baseline="0" dirty="0" err="1" smtClean="0"/>
              <a:t>gazda</a:t>
            </a:r>
            <a:r>
              <a:rPr lang="en-US" baseline="0" dirty="0" smtClean="0"/>
              <a:t>. </a:t>
            </a:r>
            <a:r>
              <a:rPr lang="en-US" baseline="0" dirty="0" err="1" smtClean="0"/>
              <a:t>Dupa</a:t>
            </a:r>
            <a:r>
              <a:rPr lang="en-US" baseline="0" dirty="0" smtClean="0"/>
              <a:t> </a:t>
            </a:r>
            <a:r>
              <a:rPr lang="en-US" baseline="0" dirty="0" err="1" smtClean="0"/>
              <a:t>aceea</a:t>
            </a:r>
            <a:r>
              <a:rPr lang="en-US" baseline="0" dirty="0" smtClean="0"/>
              <a:t>, </a:t>
            </a:r>
            <a:r>
              <a:rPr lang="en-US" baseline="0" dirty="0" err="1" smtClean="0"/>
              <a:t>fiecare</a:t>
            </a:r>
            <a:r>
              <a:rPr lang="en-US" baseline="0" dirty="0" smtClean="0"/>
              <a:t> </a:t>
            </a:r>
            <a:r>
              <a:rPr lang="en-US" baseline="0" dirty="0" err="1" smtClean="0"/>
              <a:t>masina</a:t>
            </a:r>
            <a:r>
              <a:rPr lang="en-US" baseline="0" dirty="0" smtClean="0"/>
              <a:t> virtual are </a:t>
            </a:r>
            <a:r>
              <a:rPr lang="en-US" baseline="0" dirty="0" err="1" smtClean="0"/>
              <a:t>propriul</a:t>
            </a:r>
            <a:r>
              <a:rPr lang="en-US" baseline="0" dirty="0" smtClean="0"/>
              <a:t> </a:t>
            </a:r>
            <a:r>
              <a:rPr lang="en-US" baseline="0" dirty="0" err="1" smtClean="0"/>
              <a:t>sistem</a:t>
            </a:r>
            <a:r>
              <a:rPr lang="en-US" baseline="0" dirty="0" smtClean="0"/>
              <a:t> de </a:t>
            </a:r>
            <a:r>
              <a:rPr lang="en-US" baseline="0" dirty="0" err="1" smtClean="0"/>
              <a:t>operare</a:t>
            </a:r>
            <a:r>
              <a:rPr lang="en-US" baseline="0" dirty="0" smtClean="0"/>
              <a:t>, </a:t>
            </a:r>
            <a:r>
              <a:rPr lang="en-US" baseline="0" dirty="0" err="1" smtClean="0"/>
              <a:t>practic</a:t>
            </a:r>
            <a:r>
              <a:rPr lang="en-US" baseline="0" dirty="0" smtClean="0"/>
              <a:t> o </a:t>
            </a:r>
            <a:r>
              <a:rPr lang="en-US" baseline="0" dirty="0" err="1" smtClean="0"/>
              <a:t>copie</a:t>
            </a:r>
            <a:r>
              <a:rPr lang="en-US" baseline="0" dirty="0" smtClean="0"/>
              <a:t> </a:t>
            </a:r>
            <a:r>
              <a:rPr lang="en-US" baseline="0" dirty="0" err="1" smtClean="0"/>
              <a:t>pentru</a:t>
            </a:r>
            <a:r>
              <a:rPr lang="en-US" baseline="0" dirty="0" smtClean="0"/>
              <a:t> </a:t>
            </a:r>
            <a:r>
              <a:rPr lang="en-US" baseline="0" dirty="0" err="1" smtClean="0"/>
              <a:t>fiecare</a:t>
            </a:r>
            <a:r>
              <a:rPr lang="en-US" baseline="0" dirty="0" smtClean="0"/>
              <a:t> </a:t>
            </a:r>
            <a:r>
              <a:rPr lang="en-US" baseline="0" dirty="0" err="1" smtClean="0"/>
              <a:t>instanta</a:t>
            </a:r>
            <a:r>
              <a:rPr lang="en-US" baseline="0" dirty="0" smtClean="0"/>
              <a:t>.</a:t>
            </a:r>
          </a:p>
          <a:p>
            <a:endParaRPr lang="en-US" baseline="0" dirty="0" smtClean="0"/>
          </a:p>
          <a:p>
            <a:r>
              <a:rPr lang="en-US" baseline="0" dirty="0" err="1" smtClean="0"/>
              <a:t>Aplicatia</a:t>
            </a:r>
            <a:r>
              <a:rPr lang="en-US" baseline="0" dirty="0" smtClean="0"/>
              <a:t> A are </a:t>
            </a:r>
            <a:r>
              <a:rPr lang="en-US" baseline="0" dirty="0" err="1" smtClean="0"/>
              <a:t>doua</a:t>
            </a:r>
            <a:r>
              <a:rPr lang="en-US" baseline="0" dirty="0" smtClean="0"/>
              <a:t> </a:t>
            </a:r>
            <a:r>
              <a:rPr lang="en-US" baseline="0" dirty="0" err="1" smtClean="0"/>
              <a:t>instante</a:t>
            </a:r>
            <a:r>
              <a:rPr lang="en-US" baseline="0" dirty="0" smtClean="0"/>
              <a:t>: A </a:t>
            </a:r>
            <a:r>
              <a:rPr lang="en-US" baseline="0" dirty="0" err="1" smtClean="0"/>
              <a:t>si</a:t>
            </a:r>
            <a:r>
              <a:rPr lang="en-US" baseline="0" dirty="0" smtClean="0"/>
              <a:t> A prim. </a:t>
            </a:r>
            <a:r>
              <a:rPr lang="en-US" baseline="0" dirty="0" err="1" smtClean="0"/>
              <a:t>Deoarece</a:t>
            </a:r>
            <a:r>
              <a:rPr lang="en-US" baseline="0" dirty="0" smtClean="0"/>
              <a:t> </a:t>
            </a:r>
            <a:r>
              <a:rPr lang="en-US" baseline="0" dirty="0" err="1" smtClean="0"/>
              <a:t>este</a:t>
            </a:r>
            <a:r>
              <a:rPr lang="en-US" baseline="0" dirty="0" smtClean="0"/>
              <a:t> </a:t>
            </a:r>
            <a:r>
              <a:rPr lang="en-US" baseline="0" dirty="0" err="1" smtClean="0"/>
              <a:t>aceiasi</a:t>
            </a:r>
            <a:r>
              <a:rPr lang="en-US" baseline="0" dirty="0" smtClean="0"/>
              <a:t> </a:t>
            </a:r>
            <a:r>
              <a:rPr lang="en-US" baseline="0" dirty="0" err="1" smtClean="0"/>
              <a:t>aplicatie</a:t>
            </a:r>
            <a:r>
              <a:rPr lang="en-US" baseline="0" dirty="0" smtClean="0"/>
              <a:t>, </a:t>
            </a:r>
            <a:r>
              <a:rPr lang="en-US" baseline="0" dirty="0" err="1" smtClean="0"/>
              <a:t>cele</a:t>
            </a:r>
            <a:r>
              <a:rPr lang="en-US" baseline="0" dirty="0" smtClean="0"/>
              <a:t> </a:t>
            </a:r>
            <a:r>
              <a:rPr lang="en-US" baseline="0" dirty="0" err="1" smtClean="0"/>
              <a:t>doua</a:t>
            </a:r>
            <a:r>
              <a:rPr lang="en-US" baseline="0" dirty="0" smtClean="0"/>
              <a:t> </a:t>
            </a:r>
            <a:r>
              <a:rPr lang="en-US" baseline="0" dirty="0" err="1" smtClean="0"/>
              <a:t>masini</a:t>
            </a:r>
            <a:r>
              <a:rPr lang="en-US" baseline="0" dirty="0" smtClean="0"/>
              <a:t> </a:t>
            </a:r>
            <a:r>
              <a:rPr lang="en-US" baseline="0" dirty="0" err="1" smtClean="0"/>
              <a:t>virtuale</a:t>
            </a:r>
            <a:r>
              <a:rPr lang="en-US" baseline="0" dirty="0" smtClean="0"/>
              <a:t> </a:t>
            </a:r>
            <a:r>
              <a:rPr lang="en-US" baseline="0" dirty="0" err="1" smtClean="0"/>
              <a:t>folosesc</a:t>
            </a:r>
            <a:r>
              <a:rPr lang="en-US" baseline="0" dirty="0" smtClean="0"/>
              <a:t> </a:t>
            </a:r>
            <a:r>
              <a:rPr lang="en-US" baseline="0" dirty="0" err="1" smtClean="0"/>
              <a:t>aceleasi</a:t>
            </a:r>
            <a:r>
              <a:rPr lang="en-US" baseline="0" dirty="0" smtClean="0"/>
              <a:t> </a:t>
            </a:r>
            <a:r>
              <a:rPr lang="en-US" baseline="0" dirty="0" err="1" smtClean="0"/>
              <a:t>librarii</a:t>
            </a:r>
            <a:r>
              <a:rPr lang="en-US" baseline="0" dirty="0" smtClean="0"/>
              <a:t>. </a:t>
            </a:r>
            <a:r>
              <a:rPr lang="en-US" baseline="0" dirty="0" err="1" smtClean="0"/>
              <a:t>Aplicatia</a:t>
            </a:r>
            <a:r>
              <a:rPr lang="en-US" baseline="0" dirty="0" smtClean="0"/>
              <a:t> B, </a:t>
            </a:r>
            <a:r>
              <a:rPr lang="en-US" baseline="0" dirty="0" err="1" smtClean="0"/>
              <a:t>foloseste</a:t>
            </a:r>
            <a:r>
              <a:rPr lang="en-US" baseline="0" dirty="0" smtClean="0"/>
              <a:t> </a:t>
            </a:r>
            <a:r>
              <a:rPr lang="en-US" baseline="0" dirty="0" err="1" smtClean="0"/>
              <a:t>acelasi</a:t>
            </a:r>
            <a:r>
              <a:rPr lang="en-US" baseline="0" dirty="0" smtClean="0"/>
              <a:t> tip de </a:t>
            </a:r>
            <a:r>
              <a:rPr lang="en-US" baseline="0" dirty="0" err="1" smtClean="0"/>
              <a:t>sistem</a:t>
            </a:r>
            <a:r>
              <a:rPr lang="en-US" baseline="0" dirty="0" smtClean="0"/>
              <a:t> de </a:t>
            </a:r>
            <a:r>
              <a:rPr lang="en-US" baseline="0" dirty="0" err="1" smtClean="0"/>
              <a:t>operare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a:t>
            </a:r>
            <a:r>
              <a:rPr lang="en-US" baseline="0" dirty="0" err="1" smtClean="0"/>
              <a:t>inseamna</a:t>
            </a:r>
            <a:r>
              <a:rPr lang="en-US" baseline="0" dirty="0" smtClean="0"/>
              <a:t> </a:t>
            </a:r>
            <a:r>
              <a:rPr lang="en-US" baseline="0" dirty="0" err="1" smtClean="0"/>
              <a:t>inca</a:t>
            </a:r>
            <a:r>
              <a:rPr lang="en-US" baseline="0" dirty="0" smtClean="0"/>
              <a:t> o </a:t>
            </a:r>
            <a:r>
              <a:rPr lang="en-US" baseline="0" dirty="0" err="1" smtClean="0"/>
              <a:t>copie</a:t>
            </a:r>
            <a:r>
              <a:rPr lang="en-US" baseline="0" dirty="0" smtClean="0"/>
              <a:t> a </a:t>
            </a:r>
            <a:r>
              <a:rPr lang="en-US" baseline="0" dirty="0" err="1" smtClean="0"/>
              <a:t>intregului</a:t>
            </a:r>
            <a:r>
              <a:rPr lang="en-US" baseline="0" dirty="0" smtClean="0"/>
              <a:t> </a:t>
            </a:r>
            <a:r>
              <a:rPr lang="en-US" baseline="0" dirty="0" err="1" smtClean="0"/>
              <a:t>sistem</a:t>
            </a:r>
            <a:r>
              <a:rPr lang="en-US" baseline="0" dirty="0" smtClean="0"/>
              <a:t> </a:t>
            </a:r>
            <a:r>
              <a:rPr lang="en-US" baseline="0" dirty="0" err="1" smtClean="0"/>
              <a:t>dar</a:t>
            </a:r>
            <a:r>
              <a:rPr lang="en-US" baseline="0" dirty="0" smtClean="0"/>
              <a:t> </a:t>
            </a:r>
            <a:r>
              <a:rPr lang="en-US" baseline="0" dirty="0" err="1" smtClean="0"/>
              <a:t>librariile</a:t>
            </a:r>
            <a:r>
              <a:rPr lang="en-US" baseline="0" dirty="0" smtClean="0"/>
              <a:t> </a:t>
            </a:r>
            <a:r>
              <a:rPr lang="en-US" baseline="0" dirty="0" err="1" smtClean="0"/>
              <a:t>sunt</a:t>
            </a:r>
            <a:r>
              <a:rPr lang="en-US" baseline="0" dirty="0" smtClean="0"/>
              <a:t> </a:t>
            </a:r>
            <a:r>
              <a:rPr lang="en-US" baseline="0" dirty="0" err="1" smtClean="0"/>
              <a:t>diferite</a:t>
            </a:r>
            <a:r>
              <a:rPr lang="en-US" baseline="0" dirty="0" smtClean="0"/>
              <a:t>. </a:t>
            </a:r>
            <a:r>
              <a:rPr lang="en-US" baseline="0" dirty="0" err="1" smtClean="0"/>
              <a:t>Dupa</a:t>
            </a:r>
            <a:r>
              <a:rPr lang="en-US" baseline="0" dirty="0" smtClean="0"/>
              <a:t> cum </a:t>
            </a:r>
            <a:r>
              <a:rPr lang="en-US" baseline="0" dirty="0" err="1" smtClean="0"/>
              <a:t>vedeti</a:t>
            </a:r>
            <a:r>
              <a:rPr lang="en-US" baseline="0" dirty="0" smtClean="0"/>
              <a:t>, </a:t>
            </a:r>
            <a:r>
              <a:rPr lang="en-US" baseline="0" dirty="0" err="1" smtClean="0"/>
              <a:t>pe</a:t>
            </a:r>
            <a:r>
              <a:rPr lang="en-US" baseline="0" dirty="0" smtClean="0"/>
              <a:t> </a:t>
            </a:r>
            <a:r>
              <a:rPr lang="en-US" baseline="0" dirty="0" err="1" smtClean="0"/>
              <a:t>serverul</a:t>
            </a:r>
            <a:r>
              <a:rPr lang="en-US" baseline="0" dirty="0" smtClean="0"/>
              <a:t> din </a:t>
            </a:r>
            <a:r>
              <a:rPr lang="en-US" baseline="0" dirty="0" err="1" smtClean="0"/>
              <a:t>stanga</a:t>
            </a:r>
            <a:r>
              <a:rPr lang="en-US" baseline="0" dirty="0" smtClean="0"/>
              <a:t> </a:t>
            </a:r>
            <a:r>
              <a:rPr lang="en-US" baseline="0" dirty="0" err="1" smtClean="0"/>
              <a:t>avem</a:t>
            </a:r>
            <a:r>
              <a:rPr lang="en-US" baseline="0" dirty="0" smtClean="0"/>
              <a:t> 4 </a:t>
            </a:r>
            <a:r>
              <a:rPr lang="en-US" baseline="0" dirty="0" err="1" smtClean="0"/>
              <a:t>sistem</a:t>
            </a:r>
            <a:r>
              <a:rPr lang="en-US" baseline="0" dirty="0" smtClean="0"/>
              <a:t> de </a:t>
            </a:r>
            <a:r>
              <a:rPr lang="en-US" baseline="0" dirty="0" err="1" smtClean="0"/>
              <a:t>operare</a:t>
            </a:r>
            <a:r>
              <a:rPr lang="en-US" baseline="0" dirty="0" smtClean="0"/>
              <a:t> </a:t>
            </a:r>
            <a:r>
              <a:rPr lang="en-US" baseline="0" dirty="0" err="1" smtClean="0"/>
              <a:t>ruland</a:t>
            </a:r>
            <a:r>
              <a:rPr lang="en-US" baseline="0" dirty="0" smtClean="0"/>
              <a:t> </a:t>
            </a:r>
            <a:r>
              <a:rPr lang="en-US" baseline="0" dirty="0" err="1" smtClean="0"/>
              <a:t>iar</a:t>
            </a:r>
            <a:r>
              <a:rPr lang="en-US" baseline="0" dirty="0" smtClean="0"/>
              <a:t> </a:t>
            </a:r>
            <a:r>
              <a:rPr lang="en-US" baseline="0" dirty="0" err="1" smtClean="0"/>
              <a:t>cele</a:t>
            </a:r>
            <a:r>
              <a:rPr lang="en-US" baseline="0" dirty="0" smtClean="0"/>
              <a:t> 3 </a:t>
            </a:r>
            <a:r>
              <a:rPr lang="en-US" baseline="0" dirty="0" err="1" smtClean="0"/>
              <a:t>instante</a:t>
            </a:r>
            <a:r>
              <a:rPr lang="en-US" baseline="0" dirty="0" smtClean="0"/>
              <a:t> de </a:t>
            </a:r>
            <a:r>
              <a:rPr lang="en-US" baseline="0" dirty="0" err="1" smtClean="0"/>
              <a:t>aplicatii</a:t>
            </a:r>
            <a:r>
              <a:rPr lang="en-US" baseline="0" dirty="0" smtClean="0"/>
              <a:t> </a:t>
            </a:r>
            <a:r>
              <a:rPr lang="en-US" baseline="0" dirty="0" err="1" smtClean="0"/>
              <a:t>ruleaza</a:t>
            </a:r>
            <a:r>
              <a:rPr lang="en-US" baseline="0" dirty="0" smtClean="0"/>
              <a:t> </a:t>
            </a:r>
            <a:r>
              <a:rPr lang="en-US" baseline="0" dirty="0" err="1" smtClean="0"/>
              <a:t>separat</a:t>
            </a:r>
            <a:r>
              <a:rPr lang="en-US" baseline="0" dirty="0" smtClean="0"/>
              <a:t> </a:t>
            </a:r>
            <a:r>
              <a:rPr lang="en-US" baseline="0" dirty="0" err="1" smtClean="0"/>
              <a:t>una</a:t>
            </a:r>
            <a:r>
              <a:rPr lang="en-US" baseline="0" dirty="0" smtClean="0"/>
              <a:t> de </a:t>
            </a:r>
            <a:r>
              <a:rPr lang="en-US" baseline="0" dirty="0" err="1" smtClean="0"/>
              <a:t>cealalta</a:t>
            </a:r>
            <a:r>
              <a:rPr lang="en-US" baseline="0" dirty="0" smtClean="0"/>
              <a:t>.</a:t>
            </a:r>
          </a:p>
          <a:p>
            <a:endParaRPr lang="en-US" baseline="0" dirty="0" smtClean="0"/>
          </a:p>
          <a:p>
            <a:r>
              <a:rPr lang="en-US" baseline="0" dirty="0" err="1" smtClean="0"/>
              <a:t>Daca</a:t>
            </a:r>
            <a:r>
              <a:rPr lang="en-US" baseline="0" dirty="0" smtClean="0"/>
              <a:t> ne </a:t>
            </a:r>
            <a:r>
              <a:rPr lang="en-US" baseline="0" dirty="0" err="1" smtClean="0"/>
              <a:t>uitam</a:t>
            </a:r>
            <a:r>
              <a:rPr lang="en-US" baseline="0" dirty="0" smtClean="0"/>
              <a:t> in </a:t>
            </a:r>
            <a:r>
              <a:rPr lang="en-US" baseline="0" dirty="0" err="1" smtClean="0"/>
              <a:t>partea</a:t>
            </a:r>
            <a:r>
              <a:rPr lang="en-US" baseline="0" dirty="0" smtClean="0"/>
              <a:t> </a:t>
            </a:r>
            <a:r>
              <a:rPr lang="en-US" baseline="0" dirty="0" err="1" smtClean="0"/>
              <a:t>dreapta</a:t>
            </a:r>
            <a:r>
              <a:rPr lang="en-US" baseline="0" dirty="0" smtClean="0"/>
              <a:t>, </a:t>
            </a:r>
            <a:r>
              <a:rPr lang="en-US" baseline="0" dirty="0" err="1" smtClean="0"/>
              <a:t>vom</a:t>
            </a:r>
            <a:r>
              <a:rPr lang="en-US" baseline="0" dirty="0" smtClean="0"/>
              <a:t> </a:t>
            </a:r>
            <a:r>
              <a:rPr lang="en-US" baseline="0" dirty="0" err="1" smtClean="0"/>
              <a:t>vedea</a:t>
            </a:r>
            <a:r>
              <a:rPr lang="en-US" baseline="0" dirty="0" smtClean="0"/>
              <a:t> ca </a:t>
            </a:r>
            <a:r>
              <a:rPr lang="en-US" baseline="0" dirty="0" err="1" smtClean="0"/>
              <a:t>cele</a:t>
            </a:r>
            <a:r>
              <a:rPr lang="en-US" baseline="0" dirty="0" smtClean="0"/>
              <a:t> </a:t>
            </a:r>
            <a:r>
              <a:rPr lang="en-US" baseline="0" dirty="0" err="1" smtClean="0"/>
              <a:t>doua</a:t>
            </a:r>
            <a:r>
              <a:rPr lang="en-US" baseline="0" dirty="0" smtClean="0"/>
              <a:t> </a:t>
            </a:r>
            <a:r>
              <a:rPr lang="en-US" baseline="0" dirty="0" err="1" smtClean="0"/>
              <a:t>straturi</a:t>
            </a:r>
            <a:r>
              <a:rPr lang="en-US" baseline="0" dirty="0" smtClean="0"/>
              <a:t> din </a:t>
            </a:r>
            <a:r>
              <a:rPr lang="en-US" baseline="0" dirty="0" err="1" smtClean="0"/>
              <a:t>partea</a:t>
            </a:r>
            <a:r>
              <a:rPr lang="en-US" baseline="0" dirty="0" smtClean="0"/>
              <a:t> de </a:t>
            </a:r>
            <a:r>
              <a:rPr lang="en-US" baseline="0" dirty="0" err="1" smtClean="0"/>
              <a:t>jos</a:t>
            </a:r>
            <a:r>
              <a:rPr lang="en-US" baseline="0" dirty="0" smtClean="0"/>
              <a:t> </a:t>
            </a:r>
            <a:r>
              <a:rPr lang="en-US" baseline="0" dirty="0" err="1" smtClean="0"/>
              <a:t>sunt</a:t>
            </a:r>
            <a:r>
              <a:rPr lang="en-US" baseline="0" dirty="0" smtClean="0"/>
              <a:t> </a:t>
            </a:r>
            <a:r>
              <a:rPr lang="en-US" baseline="0" dirty="0" err="1" smtClean="0"/>
              <a:t>comune</a:t>
            </a:r>
            <a:r>
              <a:rPr lang="en-US" baseline="0" dirty="0" smtClean="0"/>
              <a:t>: </a:t>
            </a:r>
            <a:r>
              <a:rPr lang="en-US" baseline="0" dirty="0" err="1" smtClean="0"/>
              <a:t>avem</a:t>
            </a:r>
            <a:r>
              <a:rPr lang="en-US" baseline="0" dirty="0" smtClean="0"/>
              <a:t> un server cu un </a:t>
            </a:r>
            <a:r>
              <a:rPr lang="en-US" baseline="0" dirty="0" err="1" smtClean="0"/>
              <a:t>sistem</a:t>
            </a:r>
            <a:r>
              <a:rPr lang="en-US" baseline="0" dirty="0" smtClean="0"/>
              <a:t> de </a:t>
            </a:r>
            <a:r>
              <a:rPr lang="en-US" baseline="0" dirty="0" err="1" smtClean="0"/>
              <a:t>operare</a:t>
            </a:r>
            <a:r>
              <a:rPr lang="en-US" baseline="0" dirty="0" smtClean="0"/>
              <a:t>. Dar, in </a:t>
            </a:r>
            <a:r>
              <a:rPr lang="en-US" baseline="0" dirty="0" err="1" smtClean="0"/>
              <a:t>acest</a:t>
            </a:r>
            <a:r>
              <a:rPr lang="en-US" baseline="0" dirty="0" smtClean="0"/>
              <a:t> </a:t>
            </a:r>
            <a:r>
              <a:rPr lang="en-US" baseline="0" dirty="0" err="1" smtClean="0"/>
              <a:t>caz</a:t>
            </a:r>
            <a:r>
              <a:rPr lang="en-US" baseline="0" dirty="0" smtClean="0"/>
              <a:t>, in </a:t>
            </a:r>
            <a:r>
              <a:rPr lang="en-US" baseline="0" dirty="0" err="1" smtClean="0"/>
              <a:t>loc</a:t>
            </a:r>
            <a:r>
              <a:rPr lang="en-US" baseline="0" dirty="0" smtClean="0"/>
              <a:t> de hypervisor, </a:t>
            </a:r>
            <a:r>
              <a:rPr lang="en-US" baseline="0" dirty="0" err="1" smtClean="0"/>
              <a:t>avem</a:t>
            </a:r>
            <a:r>
              <a:rPr lang="en-US" baseline="0" dirty="0" smtClean="0"/>
              <a:t> Docker Engine care </a:t>
            </a:r>
            <a:r>
              <a:rPr lang="en-US" baseline="0" dirty="0" err="1" smtClean="0"/>
              <a:t>este</a:t>
            </a:r>
            <a:r>
              <a:rPr lang="en-US" baseline="0" dirty="0" smtClean="0"/>
              <a:t> </a:t>
            </a:r>
            <a:r>
              <a:rPr lang="en-US" baseline="0" dirty="0" err="1" smtClean="0"/>
              <a:t>responsabil</a:t>
            </a:r>
            <a:r>
              <a:rPr lang="en-US" baseline="0" dirty="0" smtClean="0"/>
              <a:t> de management-</a:t>
            </a:r>
            <a:r>
              <a:rPr lang="en-US" baseline="0" dirty="0" err="1" smtClean="0"/>
              <a:t>ul</a:t>
            </a:r>
            <a:r>
              <a:rPr lang="en-US" baseline="0" dirty="0" smtClean="0"/>
              <a:t> </a:t>
            </a:r>
            <a:r>
              <a:rPr lang="en-US" baseline="0" dirty="0" err="1" smtClean="0"/>
              <a:t>containerlor</a:t>
            </a:r>
            <a:r>
              <a:rPr lang="en-US" baseline="0" dirty="0" smtClean="0"/>
              <a:t>. </a:t>
            </a:r>
            <a:r>
              <a:rPr lang="en-US" baseline="0" dirty="0" err="1" smtClean="0"/>
              <a:t>Cea</a:t>
            </a:r>
            <a:r>
              <a:rPr lang="en-US" baseline="0" dirty="0" smtClean="0"/>
              <a:t> </a:t>
            </a:r>
            <a:r>
              <a:rPr lang="en-US" baseline="0" dirty="0" err="1" smtClean="0"/>
              <a:t>mai</a:t>
            </a:r>
            <a:r>
              <a:rPr lang="en-US" baseline="0" dirty="0" smtClean="0"/>
              <a:t> mare </a:t>
            </a:r>
            <a:r>
              <a:rPr lang="en-US" baseline="0" dirty="0" err="1" smtClean="0"/>
              <a:t>diferenta</a:t>
            </a:r>
            <a:r>
              <a:rPr lang="en-US" baseline="0" dirty="0" smtClean="0"/>
              <a:t> </a:t>
            </a:r>
            <a:r>
              <a:rPr lang="en-US" baseline="0" dirty="0" err="1" smtClean="0"/>
              <a:t>este</a:t>
            </a:r>
            <a:r>
              <a:rPr lang="en-US" baseline="0" dirty="0" smtClean="0"/>
              <a:t> </a:t>
            </a:r>
            <a:r>
              <a:rPr lang="en-US" baseline="0" dirty="0" err="1" smtClean="0"/>
              <a:t>lipsa</a:t>
            </a:r>
            <a:r>
              <a:rPr lang="en-US" baseline="0" dirty="0" smtClean="0"/>
              <a:t> </a:t>
            </a:r>
            <a:r>
              <a:rPr lang="en-US" baseline="0" dirty="0" err="1" smtClean="0"/>
              <a:t>unui</a:t>
            </a:r>
            <a:r>
              <a:rPr lang="en-US" baseline="0" dirty="0" smtClean="0"/>
              <a:t> </a:t>
            </a:r>
            <a:r>
              <a:rPr lang="en-US" baseline="0" dirty="0" err="1" smtClean="0"/>
              <a:t>sistem</a:t>
            </a:r>
            <a:r>
              <a:rPr lang="en-US" baseline="0" dirty="0" smtClean="0"/>
              <a:t> de </a:t>
            </a:r>
            <a:r>
              <a:rPr lang="en-US" baseline="0" dirty="0" err="1" smtClean="0"/>
              <a:t>operare</a:t>
            </a:r>
            <a:r>
              <a:rPr lang="en-US" baseline="0" dirty="0" smtClean="0"/>
              <a:t> guest. </a:t>
            </a:r>
            <a:r>
              <a:rPr lang="en-US" baseline="0" dirty="0" err="1" smtClean="0"/>
              <a:t>Asta</a:t>
            </a:r>
            <a:r>
              <a:rPr lang="en-US" baseline="0" dirty="0" smtClean="0"/>
              <a:t> </a:t>
            </a:r>
            <a:r>
              <a:rPr lang="en-US" baseline="0" dirty="0" err="1" smtClean="0"/>
              <a:t>inseamna</a:t>
            </a:r>
            <a:r>
              <a:rPr lang="en-US" baseline="0" dirty="0" smtClean="0"/>
              <a:t> ca </a:t>
            </a:r>
            <a:r>
              <a:rPr lang="en-US" baseline="0" dirty="0" err="1" smtClean="0"/>
              <a:t>toate</a:t>
            </a:r>
            <a:r>
              <a:rPr lang="en-US" baseline="0" dirty="0" smtClean="0"/>
              <a:t> </a:t>
            </a:r>
            <a:r>
              <a:rPr lang="en-US" baseline="0" dirty="0" err="1" smtClean="0"/>
              <a:t>containerele</a:t>
            </a:r>
            <a:r>
              <a:rPr lang="en-US" baseline="0" dirty="0" smtClean="0"/>
              <a:t> </a:t>
            </a:r>
            <a:r>
              <a:rPr lang="en-US" baseline="0" dirty="0" err="1" smtClean="0"/>
              <a:t>folosesc</a:t>
            </a:r>
            <a:r>
              <a:rPr lang="en-US" baseline="0" dirty="0" smtClean="0"/>
              <a:t> </a:t>
            </a:r>
            <a:r>
              <a:rPr lang="en-US" baseline="0" dirty="0" err="1" smtClean="0"/>
              <a:t>sistemul</a:t>
            </a:r>
            <a:r>
              <a:rPr lang="en-US" baseline="0" dirty="0" smtClean="0"/>
              <a:t> de </a:t>
            </a:r>
            <a:r>
              <a:rPr lang="en-US" baseline="0" dirty="0" err="1" smtClean="0"/>
              <a:t>operare</a:t>
            </a:r>
            <a:r>
              <a:rPr lang="en-US" baseline="0" dirty="0" smtClean="0"/>
              <a:t> </a:t>
            </a:r>
            <a:r>
              <a:rPr lang="en-US" baseline="0" dirty="0" err="1" smtClean="0"/>
              <a:t>gazda</a:t>
            </a:r>
            <a:r>
              <a:rPr lang="en-US" baseline="0" dirty="0" smtClean="0"/>
              <a:t> </a:t>
            </a:r>
            <a:r>
              <a:rPr lang="en-US" baseline="0" dirty="0" err="1" smtClean="0"/>
              <a:t>si</a:t>
            </a:r>
            <a:r>
              <a:rPr lang="en-US" baseline="0" dirty="0" smtClean="0"/>
              <a:t> au access direct la </a:t>
            </a:r>
            <a:r>
              <a:rPr lang="en-US" baseline="0" dirty="0" err="1" smtClean="0"/>
              <a:t>acesta</a:t>
            </a:r>
            <a:r>
              <a:rPr lang="en-US" baseline="0" dirty="0" smtClean="0"/>
              <a:t>. De </a:t>
            </a:r>
            <a:r>
              <a:rPr lang="en-US" baseline="0" dirty="0" err="1" smtClean="0"/>
              <a:t>asemenea</a:t>
            </a:r>
            <a:r>
              <a:rPr lang="en-US" baseline="0" dirty="0" smtClean="0"/>
              <a:t>, </a:t>
            </a:r>
            <a:r>
              <a:rPr lang="en-US" baseline="0" dirty="0" err="1" smtClean="0"/>
              <a:t>vedeti</a:t>
            </a:r>
            <a:r>
              <a:rPr lang="en-US" baseline="0" dirty="0" smtClean="0"/>
              <a:t> ca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instante</a:t>
            </a:r>
            <a:r>
              <a:rPr lang="en-US" baseline="0" dirty="0" smtClean="0"/>
              <a:t> ale </a:t>
            </a:r>
            <a:r>
              <a:rPr lang="en-US" baseline="0" dirty="0" err="1" smtClean="0"/>
              <a:t>unei</a:t>
            </a:r>
            <a:r>
              <a:rPr lang="en-US" baseline="0" dirty="0" smtClean="0"/>
              <a:t> </a:t>
            </a:r>
            <a:r>
              <a:rPr lang="en-US" baseline="0" dirty="0" err="1" smtClean="0"/>
              <a:t>aplicatii</a:t>
            </a:r>
            <a:r>
              <a:rPr lang="en-US" baseline="0" dirty="0" smtClean="0"/>
              <a:t> </a:t>
            </a:r>
            <a:r>
              <a:rPr lang="en-US" baseline="0" dirty="0" err="1" smtClean="0"/>
              <a:t>partajeaza</a:t>
            </a:r>
            <a:r>
              <a:rPr lang="en-US" baseline="0" dirty="0" smtClean="0"/>
              <a:t> </a:t>
            </a:r>
            <a:r>
              <a:rPr lang="en-US" baseline="0" dirty="0" err="1" smtClean="0"/>
              <a:t>librariile</a:t>
            </a:r>
            <a:r>
              <a:rPr lang="en-US" baseline="0" dirty="0" smtClean="0"/>
              <a:t> </a:t>
            </a:r>
            <a:r>
              <a:rPr lang="en-US" baseline="0" dirty="0" err="1" smtClean="0"/>
              <a:t>comune</a:t>
            </a:r>
            <a:r>
              <a:rPr lang="en-US" baseline="0" dirty="0" smtClean="0"/>
              <a:t>. </a:t>
            </a:r>
          </a:p>
          <a:p>
            <a:endParaRPr lang="en-US" baseline="0" dirty="0" smtClean="0"/>
          </a:p>
          <a:p>
            <a:r>
              <a:rPr lang="en-US" baseline="0" dirty="0" smtClean="0"/>
              <a:t>Nu </a:t>
            </a:r>
            <a:r>
              <a:rPr lang="en-US" baseline="0" dirty="0" err="1" smtClean="0"/>
              <a:t>este</a:t>
            </a:r>
            <a:r>
              <a:rPr lang="en-US" baseline="0" dirty="0" smtClean="0"/>
              <a:t> </a:t>
            </a:r>
            <a:r>
              <a:rPr lang="en-US" baseline="0" dirty="0" err="1" smtClean="0"/>
              <a:t>doar</a:t>
            </a:r>
            <a:r>
              <a:rPr lang="en-US" baseline="0" dirty="0" smtClean="0"/>
              <a:t> </a:t>
            </a:r>
            <a:r>
              <a:rPr lang="en-US" baseline="0" dirty="0" err="1" smtClean="0"/>
              <a:t>modul</a:t>
            </a:r>
            <a:r>
              <a:rPr lang="en-US" baseline="0" dirty="0" smtClean="0"/>
              <a:t> in care </a:t>
            </a:r>
            <a:r>
              <a:rPr lang="en-US" baseline="0" dirty="0" err="1" smtClean="0"/>
              <a:t>este</a:t>
            </a:r>
            <a:r>
              <a:rPr lang="en-US" baseline="0" dirty="0" smtClean="0"/>
              <a:t> </a:t>
            </a:r>
            <a:r>
              <a:rPr lang="en-US" baseline="0" dirty="0" err="1" smtClean="0"/>
              <a:t>desenat</a:t>
            </a:r>
            <a:r>
              <a:rPr lang="en-US" baseline="0" dirty="0" smtClean="0"/>
              <a:t> ci se </a:t>
            </a:r>
            <a:r>
              <a:rPr lang="en-US" baseline="0" dirty="0" err="1" smtClean="0"/>
              <a:t>intampla</a:t>
            </a:r>
            <a:r>
              <a:rPr lang="en-US" baseline="0" dirty="0" smtClean="0"/>
              <a:t> </a:t>
            </a:r>
            <a:r>
              <a:rPr lang="en-US" baseline="0" dirty="0" err="1" smtClean="0"/>
              <a:t>si</a:t>
            </a:r>
            <a:r>
              <a:rPr lang="en-US" baseline="0" dirty="0" smtClean="0"/>
              <a:t> in  </a:t>
            </a:r>
            <a:r>
              <a:rPr lang="en-US" baseline="0" dirty="0" err="1" smtClean="0"/>
              <a:t>realitate</a:t>
            </a:r>
            <a:r>
              <a:rPr lang="en-US" baseline="0" dirty="0" smtClean="0"/>
              <a:t> ca un server </a:t>
            </a:r>
            <a:r>
              <a:rPr lang="en-US" baseline="0" dirty="0" err="1" smtClean="0"/>
              <a:t>ruland</a:t>
            </a:r>
            <a:r>
              <a:rPr lang="en-US" baseline="0" dirty="0" smtClean="0"/>
              <a:t> </a:t>
            </a:r>
            <a:r>
              <a:rPr lang="en-US" baseline="0" dirty="0" err="1" smtClean="0"/>
              <a:t>containere</a:t>
            </a:r>
            <a:r>
              <a:rPr lang="en-US" baseline="0" dirty="0" smtClean="0"/>
              <a:t> are </a:t>
            </a:r>
            <a:r>
              <a:rPr lang="en-US" baseline="0" dirty="0" err="1" smtClean="0"/>
              <a:t>nevoie</a:t>
            </a:r>
            <a:r>
              <a:rPr lang="en-US" baseline="0" dirty="0" smtClean="0"/>
              <a:t> de </a:t>
            </a:r>
            <a:r>
              <a:rPr lang="en-US" baseline="0" dirty="0" err="1" smtClean="0"/>
              <a:t>mai</a:t>
            </a:r>
            <a:r>
              <a:rPr lang="en-US" baseline="0" dirty="0" smtClean="0"/>
              <a:t> </a:t>
            </a:r>
            <a:r>
              <a:rPr lang="en-US" baseline="0" dirty="0" err="1" smtClean="0"/>
              <a:t>putine</a:t>
            </a:r>
            <a:r>
              <a:rPr lang="en-US" baseline="0" dirty="0" smtClean="0"/>
              <a:t> </a:t>
            </a:r>
            <a:r>
              <a:rPr lang="en-US" baseline="0" dirty="0" err="1" smtClean="0"/>
              <a:t>resurse</a:t>
            </a:r>
            <a:r>
              <a:rPr lang="en-US" baseline="0" dirty="0" smtClean="0"/>
              <a:t>. </a:t>
            </a:r>
          </a:p>
          <a:p>
            <a:endParaRPr lang="en-US" baseline="0" dirty="0" smtClean="0"/>
          </a:p>
          <a:p>
            <a:r>
              <a:rPr lang="en-US" baseline="0" dirty="0" err="1" smtClean="0"/>
              <a:t>Trebuie</a:t>
            </a:r>
            <a:r>
              <a:rPr lang="en-US" baseline="0" dirty="0" smtClean="0"/>
              <a:t> </a:t>
            </a:r>
            <a:r>
              <a:rPr lang="en-US" baseline="0" dirty="0" err="1" smtClean="0"/>
              <a:t>remarcat</a:t>
            </a:r>
            <a:r>
              <a:rPr lang="en-US" baseline="0" dirty="0" smtClean="0"/>
              <a:t> ca </a:t>
            </a:r>
            <a:r>
              <a:rPr lang="en-US" baseline="0" dirty="0" err="1" smtClean="0"/>
              <a:t>aceste</a:t>
            </a:r>
            <a:r>
              <a:rPr lang="en-US" baseline="0" dirty="0" smtClean="0"/>
              <a:t> container </a:t>
            </a:r>
            <a:r>
              <a:rPr lang="en-US" baseline="0" dirty="0" err="1" smtClean="0"/>
              <a:t>partajeaza</a:t>
            </a:r>
            <a:r>
              <a:rPr lang="en-US" baseline="0" dirty="0" smtClean="0"/>
              <a:t> o parte din </a:t>
            </a:r>
            <a:r>
              <a:rPr lang="en-US" baseline="0" dirty="0" err="1" smtClean="0"/>
              <a:t>sistemul</a:t>
            </a:r>
            <a:r>
              <a:rPr lang="en-US" baseline="0" dirty="0" smtClean="0"/>
              <a:t> de </a:t>
            </a:r>
            <a:r>
              <a:rPr lang="en-US" baseline="0" dirty="0" err="1" smtClean="0"/>
              <a:t>operare</a:t>
            </a:r>
            <a:r>
              <a:rPr lang="en-US" baseline="0" dirty="0" smtClean="0"/>
              <a:t> </a:t>
            </a:r>
            <a:r>
              <a:rPr lang="en-US" baseline="0" dirty="0" err="1" smtClean="0"/>
              <a:t>gazda</a:t>
            </a:r>
            <a:r>
              <a:rPr lang="en-US" baseline="0" dirty="0" smtClean="0"/>
              <a:t>, </a:t>
            </a:r>
            <a:r>
              <a:rPr lang="en-US" baseline="0" dirty="0" err="1" smtClean="0"/>
              <a:t>ceea</a:t>
            </a:r>
            <a:r>
              <a:rPr lang="en-US" baseline="0" dirty="0" smtClean="0"/>
              <a:t> </a:t>
            </a:r>
            <a:r>
              <a:rPr lang="en-US" baseline="0" dirty="0" err="1" smtClean="0"/>
              <a:t>ce</a:t>
            </a:r>
            <a:r>
              <a:rPr lang="en-US" baseline="0" dirty="0" smtClean="0"/>
              <a:t> le face </a:t>
            </a:r>
            <a:r>
              <a:rPr lang="en-US" baseline="0" dirty="0" err="1" smtClean="0"/>
              <a:t>sa</a:t>
            </a:r>
            <a:r>
              <a:rPr lang="en-US" baseline="0" dirty="0" smtClean="0"/>
              <a:t> fie </a:t>
            </a:r>
            <a:r>
              <a:rPr lang="en-US" baseline="0" dirty="0" err="1" smtClean="0"/>
              <a:t>mai</a:t>
            </a:r>
            <a:r>
              <a:rPr lang="en-US" baseline="0" dirty="0" smtClean="0"/>
              <a:t> </a:t>
            </a:r>
            <a:r>
              <a:rPr lang="en-US" baseline="0" dirty="0" err="1" smtClean="0"/>
              <a:t>putin</a:t>
            </a:r>
            <a:r>
              <a:rPr lang="en-US" baseline="0" dirty="0" smtClean="0"/>
              <a:t> </a:t>
            </a:r>
            <a:r>
              <a:rPr lang="en-US" baseline="0" dirty="0" err="1" smtClean="0"/>
              <a:t>izolate</a:t>
            </a:r>
            <a:r>
              <a:rPr lang="en-US" baseline="0" dirty="0" smtClean="0"/>
              <a:t> </a:t>
            </a:r>
            <a:r>
              <a:rPr lang="en-US" baseline="0" dirty="0" err="1" smtClean="0"/>
              <a:t>decat</a:t>
            </a:r>
            <a:r>
              <a:rPr lang="en-US" baseline="0" dirty="0" smtClean="0"/>
              <a:t> </a:t>
            </a:r>
            <a:r>
              <a:rPr lang="en-US" baseline="0" dirty="0" err="1" smtClean="0"/>
              <a:t>masinile</a:t>
            </a:r>
            <a:r>
              <a:rPr lang="en-US" baseline="0" dirty="0" smtClean="0"/>
              <a:t> </a:t>
            </a:r>
            <a:r>
              <a:rPr lang="en-US" baseline="0" dirty="0" err="1" smtClean="0"/>
              <a:t>virtuale</a:t>
            </a:r>
            <a:r>
              <a:rPr lang="en-US" baseline="0" dirty="0" smtClean="0"/>
              <a:t>. O </a:t>
            </a:r>
            <a:r>
              <a:rPr lang="en-US" baseline="0" dirty="0" err="1" smtClean="0"/>
              <a:t>sa</a:t>
            </a:r>
            <a:r>
              <a:rPr lang="en-US" baseline="0" dirty="0" smtClean="0"/>
              <a:t> </a:t>
            </a:r>
            <a:r>
              <a:rPr lang="en-US" baseline="0" dirty="0" err="1" smtClean="0"/>
              <a:t>vorbesc</a:t>
            </a:r>
            <a:r>
              <a:rPr lang="en-US" baseline="0" dirty="0" smtClean="0"/>
              <a:t> </a:t>
            </a:r>
            <a:r>
              <a:rPr lang="en-US" baseline="0" dirty="0" err="1" smtClean="0"/>
              <a:t>despre</a:t>
            </a:r>
            <a:r>
              <a:rPr lang="en-US" baseline="0" dirty="0" smtClean="0"/>
              <a:t> </a:t>
            </a:r>
            <a:r>
              <a:rPr lang="en-US" baseline="0" dirty="0" err="1" smtClean="0"/>
              <a:t>izolare</a:t>
            </a:r>
            <a:r>
              <a:rPr lang="en-US" baseline="0" dirty="0" smtClean="0"/>
              <a:t> un pic </a:t>
            </a:r>
            <a:r>
              <a:rPr lang="en-US" baseline="0" dirty="0" err="1" smtClean="0"/>
              <a:t>mai</a:t>
            </a:r>
            <a:r>
              <a:rPr lang="en-US" baseline="0" dirty="0" smtClean="0"/>
              <a:t> </a:t>
            </a:r>
            <a:r>
              <a:rPr lang="en-US" baseline="0" dirty="0" err="1" smtClean="0"/>
              <a:t>incolo</a:t>
            </a:r>
            <a:r>
              <a:rPr lang="en-US" baseline="0" dirty="0" smtClean="0"/>
              <a:t>.</a:t>
            </a:r>
          </a:p>
        </p:txBody>
      </p:sp>
      <p:sp>
        <p:nvSpPr>
          <p:cNvPr id="4" name="Slide Number Placeholder 3"/>
          <p:cNvSpPr>
            <a:spLocks noGrp="1"/>
          </p:cNvSpPr>
          <p:nvPr>
            <p:ph type="sldNum" sz="quarter" idx="10"/>
          </p:nvPr>
        </p:nvSpPr>
        <p:spPr/>
        <p:txBody>
          <a:bodyPr/>
          <a:lstStyle/>
          <a:p>
            <a:fld id="{D27A3EFC-ED2C-0E4D-920D-3FD80FEA94EC}" type="slidenum">
              <a:rPr lang="en-US" smtClean="0"/>
              <a:t>14</a:t>
            </a:fld>
            <a:endParaRPr lang="en-US"/>
          </a:p>
        </p:txBody>
      </p:sp>
    </p:spTree>
    <p:extLst>
      <p:ext uri="{BB962C8B-B14F-4D97-AF65-F5344CB8AC3E}">
        <p14:creationId xmlns:p14="http://schemas.microsoft.com/office/powerpoint/2010/main" val="2047048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a:t>
            </a:r>
            <a:r>
              <a:rPr lang="en-US" dirty="0" err="1" smtClean="0"/>
              <a:t>vorbim</a:t>
            </a:r>
            <a:r>
              <a:rPr lang="en-US" dirty="0" smtClean="0"/>
              <a:t> </a:t>
            </a:r>
            <a:r>
              <a:rPr lang="en-US" dirty="0" err="1" smtClean="0"/>
              <a:t>despre</a:t>
            </a:r>
            <a:r>
              <a:rPr lang="en-US" dirty="0" smtClean="0"/>
              <a:t> </a:t>
            </a:r>
            <a:r>
              <a:rPr lang="en-US" dirty="0" err="1" smtClean="0"/>
              <a:t>containere</a:t>
            </a:r>
            <a:r>
              <a:rPr lang="en-US" dirty="0" smtClean="0"/>
              <a:t>, </a:t>
            </a:r>
            <a:r>
              <a:rPr lang="en-US" dirty="0" err="1" smtClean="0"/>
              <a:t>vorbim</a:t>
            </a:r>
            <a:r>
              <a:rPr lang="en-US" dirty="0" smtClean="0"/>
              <a:t> </a:t>
            </a:r>
            <a:r>
              <a:rPr lang="en-US" dirty="0" err="1" smtClean="0"/>
              <a:t>despre</a:t>
            </a:r>
            <a:r>
              <a:rPr lang="en-US" dirty="0" smtClean="0"/>
              <a:t> </a:t>
            </a:r>
            <a:r>
              <a:rPr lang="en-US" dirty="0" err="1" smtClean="0"/>
              <a:t>scalare</a:t>
            </a:r>
            <a:r>
              <a:rPr lang="en-US" dirty="0" smtClean="0"/>
              <a:t>.</a:t>
            </a:r>
            <a:r>
              <a:rPr lang="en-US" baseline="0" dirty="0" smtClean="0"/>
              <a:t> </a:t>
            </a:r>
            <a:r>
              <a:rPr lang="en-US" baseline="0" dirty="0" err="1" smtClean="0"/>
              <a:t>Cand</a:t>
            </a:r>
            <a:r>
              <a:rPr lang="en-US" baseline="0" dirty="0" smtClean="0"/>
              <a:t> </a:t>
            </a:r>
            <a:r>
              <a:rPr lang="en-US" baseline="0" dirty="0" err="1" smtClean="0"/>
              <a:t>vrem</a:t>
            </a:r>
            <a:r>
              <a:rPr lang="en-US" baseline="0" dirty="0" smtClean="0"/>
              <a:t> </a:t>
            </a:r>
            <a:r>
              <a:rPr lang="en-US" baseline="0" dirty="0" err="1" smtClean="0"/>
              <a:t>sa</a:t>
            </a:r>
            <a:r>
              <a:rPr lang="en-US" baseline="0" dirty="0" smtClean="0"/>
              <a:t> </a:t>
            </a:r>
            <a:r>
              <a:rPr lang="en-US" baseline="0" dirty="0" err="1" smtClean="0"/>
              <a:t>scalam</a:t>
            </a:r>
            <a:r>
              <a:rPr lang="en-US" baseline="0" dirty="0" smtClean="0"/>
              <a:t> </a:t>
            </a:r>
            <a:r>
              <a:rPr lang="en-US" baseline="0" dirty="0" err="1" smtClean="0"/>
              <a:t>containerle</a:t>
            </a:r>
            <a:r>
              <a:rPr lang="en-US" baseline="0" dirty="0" smtClean="0"/>
              <a:t>, nu </a:t>
            </a:r>
            <a:r>
              <a:rPr lang="en-US" baseline="0" dirty="0" err="1" smtClean="0"/>
              <a:t>punem</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in </a:t>
            </a:r>
            <a:r>
              <a:rPr lang="en-US" baseline="0" dirty="0" err="1" smtClean="0"/>
              <a:t>ele</a:t>
            </a:r>
            <a:r>
              <a:rPr lang="en-US" baseline="0" dirty="0" smtClean="0"/>
              <a:t> </a:t>
            </a:r>
            <a:r>
              <a:rPr lang="en-US" baseline="0" dirty="0" err="1" smtClean="0"/>
              <a:t>si</a:t>
            </a:r>
            <a:r>
              <a:rPr lang="en-US" baseline="0" dirty="0" smtClean="0"/>
              <a:t> </a:t>
            </a:r>
            <a:r>
              <a:rPr lang="en-US" baseline="0" dirty="0" err="1" smtClean="0"/>
              <a:t>nici</a:t>
            </a:r>
            <a:r>
              <a:rPr lang="en-US" baseline="0" dirty="0" smtClean="0"/>
              <a:t> nu </a:t>
            </a:r>
            <a:r>
              <a:rPr lang="en-US" baseline="0" dirty="0" err="1" smtClean="0"/>
              <a:t>adaugam</a:t>
            </a:r>
            <a:r>
              <a:rPr lang="en-US" baseline="0" dirty="0" smtClean="0"/>
              <a:t> </a:t>
            </a:r>
            <a:r>
              <a:rPr lang="en-US" baseline="0" dirty="0" err="1" smtClean="0"/>
              <a:t>containere</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Ceea</a:t>
            </a:r>
            <a:r>
              <a:rPr lang="en-US" baseline="0" dirty="0" smtClean="0"/>
              <a:t> </a:t>
            </a:r>
            <a:r>
              <a:rPr lang="en-US" baseline="0" dirty="0" err="1" smtClean="0"/>
              <a:t>ce</a:t>
            </a:r>
            <a:r>
              <a:rPr lang="en-US" baseline="0" dirty="0" smtClean="0"/>
              <a:t> </a:t>
            </a:r>
            <a:r>
              <a:rPr lang="en-US" baseline="0" dirty="0" err="1" smtClean="0"/>
              <a:t>facem</a:t>
            </a:r>
            <a:r>
              <a:rPr lang="en-US" baseline="0" dirty="0" smtClean="0"/>
              <a:t> </a:t>
            </a:r>
            <a:r>
              <a:rPr lang="en-US" baseline="0" dirty="0" err="1" smtClean="0"/>
              <a:t>este</a:t>
            </a:r>
            <a:r>
              <a:rPr lang="en-US" baseline="0" dirty="0" smtClean="0"/>
              <a:t> </a:t>
            </a:r>
            <a:r>
              <a:rPr lang="en-US" baseline="0" dirty="0" err="1" smtClean="0"/>
              <a:t>sa</a:t>
            </a:r>
            <a:r>
              <a:rPr lang="en-US" baseline="0" dirty="0" smtClean="0"/>
              <a:t> </a:t>
            </a:r>
            <a:r>
              <a:rPr lang="en-US" baseline="0" dirty="0" err="1" smtClean="0"/>
              <a:t>creem</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containere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27A3EFC-ED2C-0E4D-920D-3FD80FEA94EC}" type="slidenum">
              <a:rPr lang="en-US" smtClean="0"/>
              <a:t>15</a:t>
            </a:fld>
            <a:endParaRPr lang="en-US"/>
          </a:p>
        </p:txBody>
      </p:sp>
    </p:spTree>
    <p:extLst>
      <p:ext uri="{BB962C8B-B14F-4D97-AF65-F5344CB8AC3E}">
        <p14:creationId xmlns:p14="http://schemas.microsoft.com/office/powerpoint/2010/main" val="1479974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Ati</a:t>
            </a:r>
            <a:r>
              <a:rPr lang="en-US" dirty="0" smtClean="0"/>
              <a:t> </a:t>
            </a:r>
            <a:r>
              <a:rPr lang="en-US" dirty="0" err="1" smtClean="0"/>
              <a:t>vazut</a:t>
            </a:r>
            <a:r>
              <a:rPr lang="en-US" dirty="0" smtClean="0"/>
              <a:t> in </a:t>
            </a:r>
            <a:r>
              <a:rPr lang="en-US" dirty="0" err="1" smtClean="0"/>
              <a:t>demonstratia</a:t>
            </a:r>
            <a:r>
              <a:rPr lang="en-US" baseline="0" dirty="0" smtClean="0"/>
              <a:t> </a:t>
            </a:r>
            <a:r>
              <a:rPr lang="en-US" baseline="0" dirty="0" err="1" smtClean="0"/>
              <a:t>anterioara</a:t>
            </a:r>
            <a:r>
              <a:rPr lang="en-US" baseline="0" dirty="0" smtClean="0"/>
              <a:t> ca am </a:t>
            </a:r>
            <a:r>
              <a:rPr lang="en-US" baseline="0" dirty="0" err="1" smtClean="0"/>
              <a:t>luat</a:t>
            </a:r>
            <a:r>
              <a:rPr lang="en-US" baseline="0" dirty="0" smtClean="0"/>
              <a:t> o imagine </a:t>
            </a:r>
            <a:r>
              <a:rPr lang="en-US" baseline="0" dirty="0" err="1" smtClean="0"/>
              <a:t>numita</a:t>
            </a:r>
            <a:r>
              <a:rPr lang="en-US" baseline="0" dirty="0" smtClean="0"/>
              <a:t> </a:t>
            </a:r>
            <a:r>
              <a:rPr lang="en-US" baseline="0" dirty="0" err="1" smtClean="0"/>
              <a:t>busybox</a:t>
            </a:r>
            <a:r>
              <a:rPr lang="en-US" baseline="0" dirty="0" smtClean="0"/>
              <a:t>, am </a:t>
            </a:r>
            <a:r>
              <a:rPr lang="en-US" baseline="0" dirty="0" err="1" smtClean="0"/>
              <a:t>pornit</a:t>
            </a:r>
            <a:r>
              <a:rPr lang="en-US" baseline="0" dirty="0" smtClean="0"/>
              <a:t> o </a:t>
            </a:r>
            <a:r>
              <a:rPr lang="en-US" baseline="0" dirty="0" err="1" smtClean="0"/>
              <a:t>instanta</a:t>
            </a:r>
            <a:r>
              <a:rPr lang="en-US" baseline="0" dirty="0" smtClean="0"/>
              <a:t> a </a:t>
            </a:r>
            <a:r>
              <a:rPr lang="en-US" baseline="0" dirty="0" err="1" smtClean="0"/>
              <a:t>containerului</a:t>
            </a:r>
            <a:r>
              <a:rPr lang="en-US" baseline="0" dirty="0" smtClean="0"/>
              <a:t>, am </a:t>
            </a:r>
            <a:r>
              <a:rPr lang="en-US" baseline="0" dirty="0" err="1" smtClean="0"/>
              <a:t>facut</a:t>
            </a:r>
            <a:r>
              <a:rPr lang="en-US" baseline="0" dirty="0" smtClean="0"/>
              <a:t> </a:t>
            </a:r>
            <a:r>
              <a:rPr lang="en-US" baseline="0" dirty="0" err="1" smtClean="0"/>
              <a:t>niste</a:t>
            </a:r>
            <a:r>
              <a:rPr lang="en-US" baseline="0" dirty="0" smtClean="0"/>
              <a:t> </a:t>
            </a:r>
            <a:r>
              <a:rPr lang="en-US" baseline="0" dirty="0" err="1" smtClean="0"/>
              <a:t>operatii</a:t>
            </a:r>
            <a:r>
              <a:rPr lang="en-US" baseline="0" dirty="0" smtClean="0"/>
              <a:t> in container </a:t>
            </a:r>
            <a:r>
              <a:rPr lang="en-US" baseline="0" dirty="0" err="1" smtClean="0"/>
              <a:t>si</a:t>
            </a:r>
            <a:r>
              <a:rPr lang="en-US" baseline="0" dirty="0" smtClean="0"/>
              <a:t> </a:t>
            </a:r>
            <a:r>
              <a:rPr lang="en-US" baseline="0" dirty="0" err="1" smtClean="0"/>
              <a:t>dupa</a:t>
            </a:r>
            <a:r>
              <a:rPr lang="en-US" baseline="0" dirty="0" smtClean="0"/>
              <a:t> am </a:t>
            </a:r>
            <a:r>
              <a:rPr lang="en-US" baseline="0" dirty="0" err="1" smtClean="0"/>
              <a:t>distrus</a:t>
            </a:r>
            <a:r>
              <a:rPr lang="en-US" baseline="0" dirty="0" smtClean="0"/>
              <a:t> </a:t>
            </a:r>
            <a:r>
              <a:rPr lang="en-US" baseline="0" dirty="0" err="1" smtClean="0"/>
              <a:t>instanta</a:t>
            </a:r>
            <a:r>
              <a:rPr lang="en-US" baseline="0" dirty="0" smtClean="0"/>
              <a:t>. Dar </a:t>
            </a:r>
            <a:r>
              <a:rPr lang="en-US" baseline="0" dirty="0" err="1" smtClean="0"/>
              <a:t>intrebarea</a:t>
            </a:r>
            <a:r>
              <a:rPr lang="en-US" baseline="0" dirty="0" smtClean="0"/>
              <a:t> </a:t>
            </a:r>
            <a:r>
              <a:rPr lang="en-US" baseline="0" dirty="0" err="1" smtClean="0"/>
              <a:t>este</a:t>
            </a:r>
            <a:r>
              <a:rPr lang="en-US" baseline="0" dirty="0" smtClean="0"/>
              <a:t>, de </a:t>
            </a:r>
            <a:r>
              <a:rPr lang="en-US" baseline="0" dirty="0" err="1" smtClean="0"/>
              <a:t>unde</a:t>
            </a:r>
            <a:r>
              <a:rPr lang="en-US" baseline="0" dirty="0" smtClean="0"/>
              <a:t> a </a:t>
            </a:r>
            <a:r>
              <a:rPr lang="en-US" baseline="0" dirty="0" err="1" smtClean="0"/>
              <a:t>venit</a:t>
            </a:r>
            <a:r>
              <a:rPr lang="en-US" baseline="0" dirty="0" smtClean="0"/>
              <a:t> </a:t>
            </a:r>
            <a:r>
              <a:rPr lang="en-US" baseline="0" dirty="0" err="1" smtClean="0"/>
              <a:t>imaginea</a:t>
            </a:r>
            <a:r>
              <a:rPr lang="en-US" baseline="0" dirty="0" smtClean="0"/>
              <a:t> </a:t>
            </a:r>
            <a:r>
              <a:rPr lang="en-US" baseline="0" dirty="0" err="1" smtClean="0"/>
              <a:t>aia</a:t>
            </a:r>
            <a:r>
              <a:rPr lang="en-US" baseline="0" dirty="0" smtClean="0"/>
              <a:t>?</a:t>
            </a:r>
          </a:p>
          <a:p>
            <a:endParaRPr lang="en-US" baseline="0" dirty="0" smtClean="0"/>
          </a:p>
          <a:p>
            <a:r>
              <a:rPr lang="en-US" baseline="0" dirty="0" err="1" smtClean="0"/>
              <a:t>Raspunsul</a:t>
            </a:r>
            <a:r>
              <a:rPr lang="en-US" baseline="0" dirty="0" smtClean="0"/>
              <a:t> </a:t>
            </a:r>
            <a:r>
              <a:rPr lang="en-US" baseline="0" dirty="0" err="1" smtClean="0"/>
              <a:t>este</a:t>
            </a:r>
            <a:r>
              <a:rPr lang="en-US" baseline="0" dirty="0" smtClean="0"/>
              <a:t> Docker Registry. </a:t>
            </a:r>
            <a:r>
              <a:rPr lang="en-US" baseline="0" dirty="0" err="1" smtClean="0"/>
              <a:t>Registrul</a:t>
            </a:r>
            <a:r>
              <a:rPr lang="en-US" baseline="0" dirty="0" smtClean="0"/>
              <a:t> de </a:t>
            </a:r>
            <a:r>
              <a:rPr lang="en-US" baseline="0" dirty="0" err="1" smtClean="0"/>
              <a:t>imagini</a:t>
            </a:r>
            <a:r>
              <a:rPr lang="en-US" baseline="0" dirty="0" smtClean="0"/>
              <a:t> </a:t>
            </a:r>
            <a:r>
              <a:rPr lang="en-US" baseline="0" dirty="0" err="1" smtClean="0"/>
              <a:t>este</a:t>
            </a:r>
            <a:r>
              <a:rPr lang="en-US" baseline="0" dirty="0" smtClean="0"/>
              <a:t> </a:t>
            </a:r>
            <a:r>
              <a:rPr lang="en-US" baseline="0" dirty="0" err="1" smtClean="0"/>
              <a:t>precum</a:t>
            </a:r>
            <a:r>
              <a:rPr lang="en-US" baseline="0" dirty="0" smtClean="0"/>
              <a:t> </a:t>
            </a:r>
            <a:r>
              <a:rPr lang="en-US" baseline="0" dirty="0" err="1" smtClean="0"/>
              <a:t>npm.org</a:t>
            </a:r>
            <a:r>
              <a:rPr lang="en-US" baseline="0" dirty="0" smtClean="0"/>
              <a:t> </a:t>
            </a:r>
            <a:r>
              <a:rPr lang="en-US" baseline="0" dirty="0" err="1" smtClean="0"/>
              <a:t>pentru</a:t>
            </a:r>
            <a:r>
              <a:rPr lang="en-US" baseline="0" dirty="0" smtClean="0"/>
              <a:t> </a:t>
            </a:r>
            <a:r>
              <a:rPr lang="en-US" baseline="0" dirty="0" err="1" smtClean="0"/>
              <a:t>pachete</a:t>
            </a:r>
            <a:r>
              <a:rPr lang="en-US" baseline="0" dirty="0" smtClean="0"/>
              <a:t> </a:t>
            </a:r>
            <a:r>
              <a:rPr lang="en-US" baseline="0" dirty="0" err="1" smtClean="0"/>
              <a:t>npm</a:t>
            </a:r>
            <a:r>
              <a:rPr lang="en-US" baseline="0" dirty="0" smtClean="0"/>
              <a:t> </a:t>
            </a:r>
            <a:r>
              <a:rPr lang="en-US" baseline="0" dirty="0" err="1" smtClean="0"/>
              <a:t>sau</a:t>
            </a:r>
            <a:r>
              <a:rPr lang="en-US" baseline="0" dirty="0" smtClean="0"/>
              <a:t> </a:t>
            </a:r>
            <a:r>
              <a:rPr lang="en-US" baseline="0" dirty="0" err="1" smtClean="0"/>
              <a:t>nuget.org</a:t>
            </a:r>
            <a:r>
              <a:rPr lang="en-US" baseline="0" dirty="0" smtClean="0"/>
              <a:t> </a:t>
            </a:r>
            <a:r>
              <a:rPr lang="en-US" baseline="0" dirty="0" err="1" smtClean="0"/>
              <a:t>pentru</a:t>
            </a:r>
            <a:r>
              <a:rPr lang="en-US" baseline="0" dirty="0" smtClean="0"/>
              <a:t> </a:t>
            </a:r>
            <a:r>
              <a:rPr lang="en-US" baseline="0" dirty="0" err="1" smtClean="0"/>
              <a:t>pachete</a:t>
            </a:r>
            <a:r>
              <a:rPr lang="en-US" baseline="0" dirty="0" smtClean="0"/>
              <a:t> </a:t>
            </a:r>
            <a:r>
              <a:rPr lang="en-US" baseline="0" dirty="0" err="1" smtClean="0"/>
              <a:t>nuget</a:t>
            </a:r>
            <a:r>
              <a:rPr lang="en-US" baseline="0" dirty="0" smtClean="0"/>
              <a:t>. Este un </a:t>
            </a:r>
            <a:r>
              <a:rPr lang="en-US" baseline="0" dirty="0" err="1" smtClean="0"/>
              <a:t>loc</a:t>
            </a:r>
            <a:r>
              <a:rPr lang="en-US" baseline="0" dirty="0" smtClean="0"/>
              <a:t> </a:t>
            </a:r>
            <a:r>
              <a:rPr lang="en-US" baseline="0" dirty="0" err="1" smtClean="0"/>
              <a:t>unde</a:t>
            </a:r>
            <a:r>
              <a:rPr lang="en-US" baseline="0" dirty="0" smtClean="0"/>
              <a:t> </a:t>
            </a:r>
            <a:r>
              <a:rPr lang="en-US" baseline="0" dirty="0" err="1" smtClean="0"/>
              <a:t>imagini</a:t>
            </a:r>
            <a:r>
              <a:rPr lang="en-US" baseline="0" dirty="0" smtClean="0"/>
              <a:t> </a:t>
            </a:r>
            <a:r>
              <a:rPr lang="en-US" baseline="0" dirty="0" err="1" smtClean="0"/>
              <a:t>docker</a:t>
            </a:r>
            <a:r>
              <a:rPr lang="en-US" baseline="0" dirty="0" smtClean="0"/>
              <a:t> pot fi </a:t>
            </a:r>
            <a:r>
              <a:rPr lang="en-US" baseline="0" dirty="0" err="1" smtClean="0"/>
              <a:t>uploadate</a:t>
            </a:r>
            <a:r>
              <a:rPr lang="en-US" baseline="0" dirty="0" smtClean="0"/>
              <a:t> </a:t>
            </a:r>
            <a:r>
              <a:rPr lang="en-US" baseline="0" dirty="0" err="1" smtClean="0"/>
              <a:t>si</a:t>
            </a:r>
            <a:r>
              <a:rPr lang="en-US" baseline="0" dirty="0" smtClean="0"/>
              <a:t> </a:t>
            </a:r>
            <a:r>
              <a:rPr lang="en-US" baseline="0" dirty="0" err="1" smtClean="0"/>
              <a:t>downloadate</a:t>
            </a:r>
            <a:r>
              <a:rPr lang="en-US" baseline="0" dirty="0" smtClean="0"/>
              <a:t> ulterior. </a:t>
            </a:r>
            <a:r>
              <a:rPr lang="en-US" baseline="0" dirty="0" err="1" smtClean="0"/>
              <a:t>Dupa</a:t>
            </a:r>
            <a:r>
              <a:rPr lang="en-US" baseline="0" dirty="0" smtClean="0"/>
              <a:t> cum am </a:t>
            </a:r>
            <a:r>
              <a:rPr lang="en-US" baseline="0" dirty="0" err="1" smtClean="0"/>
              <a:t>zis</a:t>
            </a:r>
            <a:r>
              <a:rPr lang="en-US" baseline="0" dirty="0" smtClean="0"/>
              <a:t>, </a:t>
            </a:r>
            <a:r>
              <a:rPr lang="en-US" baseline="0" dirty="0" err="1" smtClean="0"/>
              <a:t>imaginile</a:t>
            </a:r>
            <a:r>
              <a:rPr lang="en-US" baseline="0" dirty="0" smtClean="0"/>
              <a:t> </a:t>
            </a:r>
            <a:r>
              <a:rPr lang="en-US" baseline="0" dirty="0" err="1" smtClean="0"/>
              <a:t>sunt</a:t>
            </a:r>
            <a:r>
              <a:rPr lang="en-US" baseline="0" dirty="0" smtClean="0"/>
              <a:t> </a:t>
            </a:r>
            <a:r>
              <a:rPr lang="en-US" baseline="0" dirty="0" err="1" smtClean="0"/>
              <a:t>imutabile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a:t>
            </a:r>
            <a:r>
              <a:rPr lang="en-US" baseline="0" dirty="0" err="1" smtClean="0"/>
              <a:t>inseamna</a:t>
            </a:r>
            <a:r>
              <a:rPr lang="en-US" baseline="0" dirty="0" smtClean="0"/>
              <a:t> ca o data </a:t>
            </a:r>
            <a:r>
              <a:rPr lang="en-US" baseline="0" dirty="0" err="1" smtClean="0"/>
              <a:t>ce</a:t>
            </a:r>
            <a:r>
              <a:rPr lang="en-US" baseline="0" dirty="0" smtClean="0"/>
              <a:t> o imagine </a:t>
            </a:r>
            <a:r>
              <a:rPr lang="en-US" baseline="0" dirty="0" err="1" smtClean="0"/>
              <a:t>este</a:t>
            </a:r>
            <a:r>
              <a:rPr lang="en-US" baseline="0" dirty="0" smtClean="0"/>
              <a:t> </a:t>
            </a:r>
            <a:r>
              <a:rPr lang="en-US" baseline="0" dirty="0" err="1" smtClean="0"/>
              <a:t>publicata</a:t>
            </a:r>
            <a:r>
              <a:rPr lang="en-US" baseline="0" dirty="0" smtClean="0"/>
              <a:t>, </a:t>
            </a:r>
            <a:r>
              <a:rPr lang="en-US" baseline="0" dirty="0" err="1" smtClean="0"/>
              <a:t>singurul</a:t>
            </a:r>
            <a:r>
              <a:rPr lang="en-US" baseline="0" dirty="0" smtClean="0"/>
              <a:t> mod de a o </a:t>
            </a:r>
            <a:r>
              <a:rPr lang="en-US" baseline="0" dirty="0" err="1" smtClean="0"/>
              <a:t>schimba</a:t>
            </a:r>
            <a:r>
              <a:rPr lang="en-US" baseline="0" dirty="0" smtClean="0"/>
              <a:t> </a:t>
            </a:r>
            <a:r>
              <a:rPr lang="en-US" baseline="0" dirty="0" err="1" smtClean="0"/>
              <a:t>este</a:t>
            </a:r>
            <a:r>
              <a:rPr lang="en-US" baseline="0" dirty="0" smtClean="0"/>
              <a:t> </a:t>
            </a:r>
            <a:r>
              <a:rPr lang="en-US" baseline="0" dirty="0" err="1" smtClean="0"/>
              <a:t>sa</a:t>
            </a:r>
            <a:r>
              <a:rPr lang="en-US" baseline="0" dirty="0" smtClean="0"/>
              <a:t> </a:t>
            </a:r>
            <a:r>
              <a:rPr lang="en-US" baseline="0" dirty="0" err="1" smtClean="0"/>
              <a:t>uploadati</a:t>
            </a:r>
            <a:r>
              <a:rPr lang="en-US" baseline="0" dirty="0" smtClean="0"/>
              <a:t> o </a:t>
            </a:r>
            <a:r>
              <a:rPr lang="en-US" baseline="0" dirty="0" err="1" smtClean="0"/>
              <a:t>noua</a:t>
            </a:r>
            <a:r>
              <a:rPr lang="en-US" baseline="0" dirty="0" smtClean="0"/>
              <a:t> </a:t>
            </a:r>
            <a:r>
              <a:rPr lang="en-US" baseline="0" dirty="0" err="1" smtClean="0"/>
              <a:t>versiune</a:t>
            </a:r>
            <a:r>
              <a:rPr lang="en-US" baseline="0" dirty="0" smtClean="0"/>
              <a:t>.</a:t>
            </a:r>
          </a:p>
          <a:p>
            <a:endParaRPr lang="en-US" baseline="0" dirty="0" smtClean="0"/>
          </a:p>
          <a:p>
            <a:r>
              <a:rPr lang="en-US" baseline="0" dirty="0" err="1" smtClean="0"/>
              <a:t>Registrul</a:t>
            </a:r>
            <a:r>
              <a:rPr lang="en-US" baseline="0" dirty="0" smtClean="0"/>
              <a:t> public </a:t>
            </a:r>
            <a:r>
              <a:rPr lang="en-US" baseline="0" dirty="0" err="1" smtClean="0"/>
              <a:t>este</a:t>
            </a:r>
            <a:r>
              <a:rPr lang="en-US" baseline="0" dirty="0" smtClean="0"/>
              <a:t> </a:t>
            </a:r>
            <a:r>
              <a:rPr lang="en-US" baseline="0" dirty="0" err="1" smtClean="0"/>
              <a:t>hub.docker.com</a:t>
            </a:r>
            <a:r>
              <a:rPr lang="en-US" baseline="0" dirty="0" smtClean="0"/>
              <a:t> </a:t>
            </a:r>
            <a:r>
              <a:rPr lang="en-US" baseline="0" dirty="0" err="1" smtClean="0"/>
              <a:t>dar</a:t>
            </a:r>
            <a:r>
              <a:rPr lang="en-US" baseline="0" dirty="0" smtClean="0"/>
              <a:t> </a:t>
            </a:r>
            <a:r>
              <a:rPr lang="en-US" baseline="0" dirty="0" err="1" smtClean="0"/>
              <a:t>este</a:t>
            </a:r>
            <a:r>
              <a:rPr lang="en-US" baseline="0" dirty="0" smtClean="0"/>
              <a:t> </a:t>
            </a:r>
            <a:r>
              <a:rPr lang="en-US" baseline="0" dirty="0" err="1" smtClean="0"/>
              <a:t>posibil</a:t>
            </a:r>
            <a:r>
              <a:rPr lang="en-US" baseline="0" dirty="0" smtClean="0"/>
              <a:t>, </a:t>
            </a:r>
            <a:r>
              <a:rPr lang="en-US" baseline="0" dirty="0" err="1" smtClean="0"/>
              <a:t>daca</a:t>
            </a:r>
            <a:r>
              <a:rPr lang="en-US" baseline="0" dirty="0" smtClean="0"/>
              <a:t> </a:t>
            </a:r>
            <a:r>
              <a:rPr lang="en-US" baseline="0" dirty="0" err="1" smtClean="0"/>
              <a:t>imaginea</a:t>
            </a:r>
            <a:r>
              <a:rPr lang="en-US" baseline="0" dirty="0" smtClean="0"/>
              <a:t> </a:t>
            </a:r>
            <a:r>
              <a:rPr lang="en-US" baseline="0" dirty="0" err="1" smtClean="0"/>
              <a:t>voastra</a:t>
            </a:r>
            <a:r>
              <a:rPr lang="en-US" baseline="0" dirty="0" smtClean="0"/>
              <a:t> nu e </a:t>
            </a:r>
            <a:r>
              <a:rPr lang="en-US" baseline="0" dirty="0" err="1" smtClean="0"/>
              <a:t>publica</a:t>
            </a:r>
            <a:r>
              <a:rPr lang="en-US" baseline="0" dirty="0" smtClean="0"/>
              <a:t>, </a:t>
            </a:r>
            <a:r>
              <a:rPr lang="en-US" baseline="0" dirty="0" err="1" smtClean="0"/>
              <a:t>sa</a:t>
            </a:r>
            <a:r>
              <a:rPr lang="en-US" baseline="0" dirty="0" smtClean="0"/>
              <a:t> </a:t>
            </a:r>
            <a:r>
              <a:rPr lang="en-US" baseline="0" dirty="0" err="1" smtClean="0"/>
              <a:t>folositi</a:t>
            </a:r>
            <a:r>
              <a:rPr lang="en-US" baseline="0" dirty="0" smtClean="0"/>
              <a:t> un </a:t>
            </a:r>
            <a:r>
              <a:rPr lang="en-US" baseline="0" dirty="0" err="1" smtClean="0"/>
              <a:t>registru</a:t>
            </a:r>
            <a:r>
              <a:rPr lang="en-US" baseline="0" dirty="0" smtClean="0"/>
              <a:t> </a:t>
            </a:r>
            <a:r>
              <a:rPr lang="en-US" baseline="0" dirty="0" err="1" smtClean="0"/>
              <a:t>privat</a:t>
            </a:r>
            <a:r>
              <a:rPr lang="en-US" baseline="0" dirty="0" smtClean="0"/>
              <a:t>. </a:t>
            </a:r>
            <a:r>
              <a:rPr lang="en-US" baseline="0" dirty="0" err="1" smtClean="0"/>
              <a:t>Providerii</a:t>
            </a:r>
            <a:r>
              <a:rPr lang="en-US" baseline="0" dirty="0" smtClean="0"/>
              <a:t> de cloud au de </a:t>
            </a:r>
            <a:r>
              <a:rPr lang="en-US" baseline="0" dirty="0" err="1" smtClean="0"/>
              <a:t>obicei</a:t>
            </a:r>
            <a:r>
              <a:rPr lang="en-US" baseline="0" dirty="0" smtClean="0"/>
              <a:t> </a:t>
            </a:r>
            <a:r>
              <a:rPr lang="en-US" baseline="0" dirty="0" err="1" smtClean="0"/>
              <a:t>registre</a:t>
            </a:r>
            <a:r>
              <a:rPr lang="en-US" baseline="0" dirty="0" smtClean="0"/>
              <a:t> private </a:t>
            </a:r>
            <a:r>
              <a:rPr lang="en-US" baseline="0" dirty="0" err="1" smtClean="0"/>
              <a:t>unde</a:t>
            </a:r>
            <a:r>
              <a:rPr lang="en-US" baseline="0" dirty="0" smtClean="0"/>
              <a:t> </a:t>
            </a:r>
            <a:r>
              <a:rPr lang="en-US" baseline="0" dirty="0" err="1" smtClean="0"/>
              <a:t>puteti</a:t>
            </a:r>
            <a:r>
              <a:rPr lang="en-US" baseline="0" dirty="0" smtClean="0"/>
              <a:t> tine </a:t>
            </a:r>
            <a:r>
              <a:rPr lang="en-US" baseline="0" dirty="0" err="1" smtClean="0"/>
              <a:t>imagini</a:t>
            </a:r>
            <a:r>
              <a:rPr lang="en-US" baseline="0" dirty="0" smtClean="0"/>
              <a:t> </a:t>
            </a:r>
            <a:r>
              <a:rPr lang="en-US" baseline="0" dirty="0" err="1" smtClean="0"/>
              <a:t>pe</a:t>
            </a:r>
            <a:r>
              <a:rPr lang="en-US" baseline="0" dirty="0" smtClean="0"/>
              <a:t> care le </a:t>
            </a:r>
            <a:r>
              <a:rPr lang="en-US" baseline="0" dirty="0" err="1" smtClean="0"/>
              <a:t>publicati</a:t>
            </a:r>
            <a:r>
              <a:rPr lang="en-US" baseline="0" dirty="0" smtClean="0"/>
              <a:t> </a:t>
            </a:r>
            <a:r>
              <a:rPr lang="en-US" baseline="0" dirty="0" err="1" smtClean="0"/>
              <a:t>pe</a:t>
            </a:r>
            <a:r>
              <a:rPr lang="en-US" baseline="0" dirty="0" smtClean="0"/>
              <a:t> </a:t>
            </a:r>
            <a:r>
              <a:rPr lang="en-US" baseline="0" dirty="0" err="1" smtClean="0"/>
              <a:t>serviciile</a:t>
            </a:r>
            <a:r>
              <a:rPr lang="en-US" baseline="0" dirty="0" smtClean="0"/>
              <a:t> </a:t>
            </a:r>
            <a:r>
              <a:rPr lang="en-US" baseline="0" dirty="0" err="1" smtClean="0"/>
              <a:t>lor</a:t>
            </a:r>
            <a:r>
              <a:rPr lang="en-US" baseline="0" dirty="0" smtClean="0"/>
              <a:t>, </a:t>
            </a:r>
            <a:r>
              <a:rPr lang="en-US" baseline="0" dirty="0" err="1" smtClean="0"/>
              <a:t>sau</a:t>
            </a:r>
            <a:r>
              <a:rPr lang="en-US" baseline="0" dirty="0" smtClean="0"/>
              <a:t> </a:t>
            </a:r>
            <a:r>
              <a:rPr lang="en-US" baseline="0" dirty="0" err="1" smtClean="0"/>
              <a:t>puteti</a:t>
            </a:r>
            <a:r>
              <a:rPr lang="en-US" baseline="0" dirty="0" smtClean="0"/>
              <a:t> </a:t>
            </a:r>
            <a:r>
              <a:rPr lang="en-US" baseline="0" dirty="0" err="1" smtClean="0"/>
              <a:t>chiar</a:t>
            </a:r>
            <a:r>
              <a:rPr lang="en-US" baseline="0" dirty="0" smtClean="0"/>
              <a:t> </a:t>
            </a:r>
            <a:r>
              <a:rPr lang="en-US" baseline="0" dirty="0" err="1" smtClean="0"/>
              <a:t>sa</a:t>
            </a:r>
            <a:r>
              <a:rPr lang="en-US" baseline="0" dirty="0" smtClean="0"/>
              <a:t> </a:t>
            </a:r>
            <a:r>
              <a:rPr lang="en-US" baseline="0" dirty="0" err="1" smtClean="0"/>
              <a:t>hostati</a:t>
            </a:r>
            <a:r>
              <a:rPr lang="en-US" baseline="0" dirty="0" smtClean="0"/>
              <a:t> </a:t>
            </a:r>
            <a:r>
              <a:rPr lang="en-US" baseline="0" dirty="0" err="1" smtClean="0"/>
              <a:t>propriul</a:t>
            </a:r>
            <a:r>
              <a:rPr lang="en-US" baseline="0" dirty="0" smtClean="0"/>
              <a:t> </a:t>
            </a:r>
            <a:r>
              <a:rPr lang="en-US" baseline="0" dirty="0" err="1" smtClean="0"/>
              <a:t>vostru</a:t>
            </a:r>
            <a:r>
              <a:rPr lang="en-US" baseline="0" dirty="0" smtClean="0"/>
              <a:t> </a:t>
            </a:r>
            <a:r>
              <a:rPr lang="en-US" baseline="0" dirty="0" err="1" smtClean="0"/>
              <a:t>registru</a:t>
            </a:r>
            <a:r>
              <a:rPr lang="en-US" baseline="0" dirty="0" smtClean="0"/>
              <a:t> </a:t>
            </a:r>
            <a:r>
              <a:rPr lang="en-US" baseline="0" dirty="0" err="1" smtClean="0"/>
              <a:t>pentru</a:t>
            </a:r>
            <a:r>
              <a:rPr lang="en-US" baseline="0" dirty="0" smtClean="0"/>
              <a:t> a fi </a:t>
            </a:r>
            <a:r>
              <a:rPr lang="en-US" baseline="0" dirty="0" err="1" smtClean="0"/>
              <a:t>folosit</a:t>
            </a:r>
            <a:r>
              <a:rPr lang="en-US" baseline="0" dirty="0" smtClean="0"/>
              <a:t> intern in </a:t>
            </a:r>
            <a:r>
              <a:rPr lang="en-US" baseline="0" dirty="0" err="1" smtClean="0"/>
              <a:t>companie</a:t>
            </a:r>
            <a:r>
              <a:rPr lang="en-US" baseline="0" dirty="0" smtClean="0"/>
              <a:t>. </a:t>
            </a:r>
            <a:r>
              <a:rPr lang="en-US" baseline="0" dirty="0" err="1" smtClean="0"/>
              <a:t>Registrul</a:t>
            </a:r>
            <a:r>
              <a:rPr lang="en-US" baseline="0" dirty="0" smtClean="0"/>
              <a:t> </a:t>
            </a:r>
            <a:r>
              <a:rPr lang="en-US" baseline="0" dirty="0" err="1" smtClean="0"/>
              <a:t>este</a:t>
            </a:r>
            <a:r>
              <a:rPr lang="en-US" baseline="0" dirty="0" smtClean="0"/>
              <a:t> </a:t>
            </a:r>
            <a:r>
              <a:rPr lang="en-US" baseline="0" dirty="0" err="1" smtClean="0"/>
              <a:t>disponibil</a:t>
            </a:r>
            <a:r>
              <a:rPr lang="en-US" baseline="0" dirty="0" smtClean="0"/>
              <a:t> ca </a:t>
            </a:r>
            <a:r>
              <a:rPr lang="en-US" baseline="0" dirty="0" err="1" smtClean="0"/>
              <a:t>si</a:t>
            </a:r>
            <a:r>
              <a:rPr lang="en-US" baseline="0" dirty="0" smtClean="0"/>
              <a:t> imagine </a:t>
            </a:r>
            <a:r>
              <a:rPr lang="en-US" baseline="0" dirty="0" err="1" smtClean="0"/>
              <a:t>docker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27A3EFC-ED2C-0E4D-920D-3FD80FEA94EC}" type="slidenum">
              <a:rPr lang="en-US" smtClean="0"/>
              <a:t>17</a:t>
            </a:fld>
            <a:endParaRPr lang="en-US"/>
          </a:p>
        </p:txBody>
      </p:sp>
    </p:spTree>
    <p:extLst>
      <p:ext uri="{BB962C8B-B14F-4D97-AF65-F5344CB8AC3E}">
        <p14:creationId xmlns:p14="http://schemas.microsoft.com/office/powerpoint/2010/main" val="912205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Ati</a:t>
            </a:r>
            <a:r>
              <a:rPr lang="en-US" baseline="0" dirty="0" smtClean="0"/>
              <a:t> </a:t>
            </a:r>
            <a:r>
              <a:rPr lang="en-US" baseline="0" dirty="0" err="1" smtClean="0"/>
              <a:t>observat</a:t>
            </a:r>
            <a:r>
              <a:rPr lang="en-US" baseline="0" dirty="0" smtClean="0"/>
              <a:t> ca in </a:t>
            </a:r>
            <a:r>
              <a:rPr lang="en-US" baseline="0" dirty="0" err="1" smtClean="0"/>
              <a:t>timpul</a:t>
            </a:r>
            <a:r>
              <a:rPr lang="en-US" baseline="0" dirty="0" smtClean="0"/>
              <a:t> </a:t>
            </a:r>
            <a:r>
              <a:rPr lang="en-US" baseline="0" dirty="0" err="1" smtClean="0"/>
              <a:t>demonstratiei</a:t>
            </a:r>
            <a:r>
              <a:rPr lang="en-US" baseline="0" dirty="0" smtClean="0"/>
              <a:t> am </a:t>
            </a:r>
            <a:r>
              <a:rPr lang="en-US" baseline="0" dirty="0" err="1" smtClean="0"/>
              <a:t>rulat</a:t>
            </a:r>
            <a:r>
              <a:rPr lang="en-US" baseline="0" dirty="0" smtClean="0"/>
              <a:t> diverse </a:t>
            </a:r>
            <a:r>
              <a:rPr lang="en-US" baseline="0" dirty="0" err="1" smtClean="0"/>
              <a:t>comenzi</a:t>
            </a:r>
            <a:r>
              <a:rPr lang="en-US" baseline="0" dirty="0" smtClean="0"/>
              <a:t> </a:t>
            </a:r>
            <a:r>
              <a:rPr lang="en-US" baseline="0" dirty="0" err="1" smtClean="0"/>
              <a:t>docker</a:t>
            </a:r>
            <a:r>
              <a:rPr lang="en-US" baseline="0" dirty="0" smtClean="0"/>
              <a:t>. </a:t>
            </a:r>
            <a:r>
              <a:rPr lang="en-US" baseline="0" dirty="0" err="1" smtClean="0"/>
              <a:t>Aceste</a:t>
            </a:r>
            <a:r>
              <a:rPr lang="en-US" baseline="0" dirty="0" smtClean="0"/>
              <a:t> </a:t>
            </a:r>
            <a:r>
              <a:rPr lang="en-US" baseline="0" dirty="0" err="1" smtClean="0"/>
              <a:t>comenzi</a:t>
            </a:r>
            <a:r>
              <a:rPr lang="en-US" baseline="0" dirty="0" smtClean="0"/>
              <a:t> </a:t>
            </a:r>
            <a:r>
              <a:rPr lang="en-US" baseline="0" dirty="0" err="1" smtClean="0"/>
              <a:t>precum</a:t>
            </a:r>
            <a:r>
              <a:rPr lang="en-US" baseline="0" dirty="0" smtClean="0"/>
              <a:t> “</a:t>
            </a:r>
            <a:r>
              <a:rPr lang="en-US" baseline="0" dirty="0" err="1" smtClean="0"/>
              <a:t>docker</a:t>
            </a:r>
            <a:r>
              <a:rPr lang="en-US" baseline="0" dirty="0" smtClean="0"/>
              <a:t> pull” </a:t>
            </a:r>
            <a:r>
              <a:rPr lang="en-US" baseline="0" dirty="0" err="1" smtClean="0"/>
              <a:t>sau</a:t>
            </a:r>
            <a:r>
              <a:rPr lang="en-US" baseline="0" dirty="0" smtClean="0"/>
              <a:t> “</a:t>
            </a:r>
            <a:r>
              <a:rPr lang="en-US" baseline="0" dirty="0" err="1" smtClean="0"/>
              <a:t>docker</a:t>
            </a:r>
            <a:r>
              <a:rPr lang="en-US" baseline="0" dirty="0" smtClean="0"/>
              <a:t> run” </a:t>
            </a:r>
            <a:r>
              <a:rPr lang="en-US" baseline="0" dirty="0" err="1" smtClean="0"/>
              <a:t>sunt</a:t>
            </a:r>
            <a:r>
              <a:rPr lang="en-US" baseline="0" dirty="0" smtClean="0"/>
              <a:t> </a:t>
            </a:r>
            <a:r>
              <a:rPr lang="en-US" baseline="0" dirty="0" err="1" smtClean="0"/>
              <a:t>comenzi</a:t>
            </a:r>
            <a:r>
              <a:rPr lang="en-US" baseline="0" dirty="0" smtClean="0"/>
              <a:t> ale </a:t>
            </a:r>
            <a:r>
              <a:rPr lang="en-US" baseline="0" dirty="0" err="1" smtClean="0"/>
              <a:t>clientului</a:t>
            </a:r>
            <a:r>
              <a:rPr lang="en-US" baseline="0" dirty="0" smtClean="0"/>
              <a:t>. </a:t>
            </a:r>
          </a:p>
          <a:p>
            <a:endParaRPr lang="en-US" baseline="0" dirty="0" smtClean="0"/>
          </a:p>
          <a:p>
            <a:r>
              <a:rPr lang="en-US" baseline="0" dirty="0" err="1" smtClean="0"/>
              <a:t>Clientul</a:t>
            </a:r>
            <a:r>
              <a:rPr lang="en-US" baseline="0" dirty="0" smtClean="0"/>
              <a:t> </a:t>
            </a:r>
            <a:r>
              <a:rPr lang="en-US" baseline="0" dirty="0" err="1" smtClean="0"/>
              <a:t>vorbeste</a:t>
            </a:r>
            <a:r>
              <a:rPr lang="en-US" baseline="0" dirty="0" smtClean="0"/>
              <a:t> cu un </a:t>
            </a:r>
            <a:r>
              <a:rPr lang="en-US" baseline="0" dirty="0" err="1" smtClean="0"/>
              <a:t>docker</a:t>
            </a:r>
            <a:r>
              <a:rPr lang="en-US" baseline="0" dirty="0" smtClean="0"/>
              <a:t> host care in </a:t>
            </a:r>
            <a:r>
              <a:rPr lang="en-US" baseline="0" dirty="0" err="1" smtClean="0"/>
              <a:t>cazul</a:t>
            </a:r>
            <a:r>
              <a:rPr lang="en-US" baseline="0" dirty="0" smtClean="0"/>
              <a:t> meu </a:t>
            </a:r>
            <a:r>
              <a:rPr lang="en-US" baseline="0" dirty="0" err="1" smtClean="0"/>
              <a:t>ruleaza</a:t>
            </a:r>
            <a:r>
              <a:rPr lang="en-US" baseline="0" dirty="0" smtClean="0"/>
              <a:t> </a:t>
            </a:r>
            <a:r>
              <a:rPr lang="en-US" baseline="0" dirty="0" err="1" smtClean="0"/>
              <a:t>pe</a:t>
            </a:r>
            <a:r>
              <a:rPr lang="en-US" baseline="0" dirty="0" smtClean="0"/>
              <a:t> </a:t>
            </a:r>
            <a:r>
              <a:rPr lang="en-US" baseline="0" dirty="0" err="1" smtClean="0"/>
              <a:t>masina</a:t>
            </a:r>
            <a:r>
              <a:rPr lang="en-US" baseline="0" dirty="0" smtClean="0"/>
              <a:t> </a:t>
            </a:r>
            <a:r>
              <a:rPr lang="en-US" baseline="0" dirty="0" err="1" smtClean="0"/>
              <a:t>locala</a:t>
            </a:r>
            <a:r>
              <a:rPr lang="en-US" baseline="0" dirty="0" smtClean="0"/>
              <a:t>. Host-</a:t>
            </a:r>
            <a:r>
              <a:rPr lang="en-US" baseline="0" dirty="0" err="1" smtClean="0"/>
              <a:t>ul</a:t>
            </a:r>
            <a:r>
              <a:rPr lang="en-US" baseline="0" dirty="0" smtClean="0"/>
              <a:t> </a:t>
            </a:r>
            <a:r>
              <a:rPr lang="en-US" baseline="0" dirty="0" err="1" smtClean="0"/>
              <a:t>este</a:t>
            </a:r>
            <a:r>
              <a:rPr lang="en-US" baseline="0" dirty="0" smtClean="0"/>
              <a:t> </a:t>
            </a:r>
            <a:r>
              <a:rPr lang="en-US" baseline="0" dirty="0" err="1" smtClean="0"/>
              <a:t>responsabil</a:t>
            </a:r>
            <a:r>
              <a:rPr lang="en-US" baseline="0" dirty="0" smtClean="0"/>
              <a:t> de </a:t>
            </a:r>
            <a:r>
              <a:rPr lang="en-US" baseline="0" dirty="0" err="1" smtClean="0"/>
              <a:t>managementul</a:t>
            </a:r>
            <a:r>
              <a:rPr lang="en-US" baseline="0" dirty="0" smtClean="0"/>
              <a:t> </a:t>
            </a:r>
            <a:r>
              <a:rPr lang="en-US" baseline="0" dirty="0" err="1" smtClean="0"/>
              <a:t>containerelor</a:t>
            </a:r>
            <a:r>
              <a:rPr lang="en-US" baseline="0" dirty="0" smtClean="0"/>
              <a:t> care </a:t>
            </a:r>
            <a:r>
              <a:rPr lang="en-US" baseline="0" dirty="0" err="1" smtClean="0"/>
              <a:t>ruleaza</a:t>
            </a:r>
            <a:r>
              <a:rPr lang="en-US" baseline="0" dirty="0" smtClean="0"/>
              <a:t> </a:t>
            </a:r>
            <a:r>
              <a:rPr lang="en-US" baseline="0" dirty="0" err="1" smtClean="0"/>
              <a:t>si</a:t>
            </a:r>
            <a:r>
              <a:rPr lang="en-US" baseline="0" dirty="0" smtClean="0"/>
              <a:t> de </a:t>
            </a:r>
            <a:r>
              <a:rPr lang="en-US" baseline="0" dirty="0" err="1" smtClean="0"/>
              <a:t>asemenea</a:t>
            </a:r>
            <a:r>
              <a:rPr lang="en-US" baseline="0" dirty="0" smtClean="0"/>
              <a:t> are un cache de </a:t>
            </a:r>
            <a:r>
              <a:rPr lang="en-US" baseline="0" dirty="0" err="1" smtClean="0"/>
              <a:t>imagini</a:t>
            </a:r>
            <a:r>
              <a:rPr lang="en-US" baseline="0" dirty="0" smtClean="0"/>
              <a:t> </a:t>
            </a:r>
            <a:r>
              <a:rPr lang="en-US" baseline="0" dirty="0" err="1" smtClean="0"/>
              <a:t>pe</a:t>
            </a:r>
            <a:r>
              <a:rPr lang="en-US" baseline="0" dirty="0" smtClean="0"/>
              <a:t> care le-am </a:t>
            </a:r>
            <a:r>
              <a:rPr lang="en-US" baseline="0" dirty="0" err="1" smtClean="0"/>
              <a:t>downloadat</a:t>
            </a:r>
            <a:r>
              <a:rPr lang="en-US" baseline="0" dirty="0" smtClean="0"/>
              <a:t> anterior. Cache-</a:t>
            </a:r>
            <a:r>
              <a:rPr lang="en-US" baseline="0" dirty="0" err="1" smtClean="0"/>
              <a:t>ul</a:t>
            </a:r>
            <a:r>
              <a:rPr lang="en-US" baseline="0" dirty="0" smtClean="0"/>
              <a:t> </a:t>
            </a:r>
            <a:r>
              <a:rPr lang="en-US" baseline="0" dirty="0" err="1" smtClean="0"/>
              <a:t>este</a:t>
            </a:r>
            <a:r>
              <a:rPr lang="en-US" baseline="0" dirty="0" smtClean="0"/>
              <a:t> </a:t>
            </a:r>
            <a:r>
              <a:rPr lang="en-US" baseline="0" dirty="0" err="1" smtClean="0"/>
              <a:t>posibil</a:t>
            </a:r>
            <a:r>
              <a:rPr lang="en-US" baseline="0" dirty="0" smtClean="0"/>
              <a:t> </a:t>
            </a:r>
            <a:r>
              <a:rPr lang="en-US" baseline="0" dirty="0" err="1" smtClean="0"/>
              <a:t>deoarece</a:t>
            </a:r>
            <a:r>
              <a:rPr lang="en-US" baseline="0" dirty="0" smtClean="0"/>
              <a:t> </a:t>
            </a:r>
            <a:r>
              <a:rPr lang="en-US" baseline="0" dirty="0" err="1" smtClean="0"/>
              <a:t>imaginile</a:t>
            </a:r>
            <a:r>
              <a:rPr lang="en-US" baseline="0" dirty="0" smtClean="0"/>
              <a:t> </a:t>
            </a:r>
            <a:r>
              <a:rPr lang="en-US" baseline="0" dirty="0" err="1" smtClean="0"/>
              <a:t>sunt</a:t>
            </a:r>
            <a:r>
              <a:rPr lang="en-US" baseline="0" dirty="0" smtClean="0"/>
              <a:t> </a:t>
            </a:r>
            <a:r>
              <a:rPr lang="en-US" baseline="0" dirty="0" err="1" smtClean="0"/>
              <a:t>imutabile</a:t>
            </a:r>
            <a:r>
              <a:rPr lang="en-US" baseline="0" dirty="0" smtClean="0"/>
              <a:t>. In </a:t>
            </a:r>
            <a:r>
              <a:rPr lang="en-US" baseline="0" dirty="0" err="1" smtClean="0"/>
              <a:t>momentul</a:t>
            </a:r>
            <a:r>
              <a:rPr lang="en-US" baseline="0" dirty="0" smtClean="0"/>
              <a:t> in care am o imagine, </a:t>
            </a:r>
            <a:r>
              <a:rPr lang="en-US" baseline="0" dirty="0" err="1" smtClean="0"/>
              <a:t>stiu</a:t>
            </a:r>
            <a:r>
              <a:rPr lang="en-US" baseline="0" dirty="0" smtClean="0"/>
              <a:t> </a:t>
            </a:r>
            <a:r>
              <a:rPr lang="en-US" baseline="0" dirty="0" err="1" smtClean="0"/>
              <a:t>sigur</a:t>
            </a:r>
            <a:r>
              <a:rPr lang="en-US" baseline="0" dirty="0" smtClean="0"/>
              <a:t> ca </a:t>
            </a:r>
            <a:r>
              <a:rPr lang="en-US" baseline="0" dirty="0" err="1" smtClean="0"/>
              <a:t>ea</a:t>
            </a:r>
            <a:r>
              <a:rPr lang="en-US" baseline="0" dirty="0" smtClean="0"/>
              <a:t> nu se </a:t>
            </a:r>
            <a:r>
              <a:rPr lang="en-US" baseline="0" dirty="0" err="1" smtClean="0"/>
              <a:t>va</a:t>
            </a:r>
            <a:r>
              <a:rPr lang="en-US" baseline="0" dirty="0" smtClean="0"/>
              <a:t> </a:t>
            </a:r>
            <a:r>
              <a:rPr lang="en-US" baseline="0" dirty="0" err="1" smtClean="0"/>
              <a:t>mai</a:t>
            </a:r>
            <a:r>
              <a:rPr lang="en-US" baseline="0" dirty="0" smtClean="0"/>
              <a:t> </a:t>
            </a:r>
            <a:r>
              <a:rPr lang="en-US" baseline="0" dirty="0" err="1" smtClean="0"/>
              <a:t>schimba</a:t>
            </a:r>
            <a:r>
              <a:rPr lang="en-US" baseline="0" dirty="0" smtClean="0"/>
              <a:t>.</a:t>
            </a:r>
          </a:p>
          <a:p>
            <a:endParaRPr lang="en-US" baseline="0" dirty="0" smtClean="0"/>
          </a:p>
          <a:p>
            <a:r>
              <a:rPr lang="en-US" baseline="0" dirty="0" smtClean="0"/>
              <a:t>De </a:t>
            </a:r>
            <a:r>
              <a:rPr lang="en-US" baseline="0" dirty="0" err="1" smtClean="0"/>
              <a:t>asemenea</a:t>
            </a:r>
            <a:r>
              <a:rPr lang="en-US" baseline="0" dirty="0" smtClean="0"/>
              <a:t>, host-</a:t>
            </a:r>
            <a:r>
              <a:rPr lang="en-US" baseline="0" dirty="0" err="1" smtClean="0"/>
              <a:t>ul</a:t>
            </a:r>
            <a:r>
              <a:rPr lang="en-US" baseline="0" dirty="0" smtClean="0"/>
              <a:t> </a:t>
            </a:r>
            <a:r>
              <a:rPr lang="en-US" baseline="0" dirty="0" err="1" smtClean="0"/>
              <a:t>comunica</a:t>
            </a:r>
            <a:r>
              <a:rPr lang="en-US" baseline="0" dirty="0" smtClean="0"/>
              <a:t> </a:t>
            </a:r>
            <a:r>
              <a:rPr lang="en-US" baseline="0" dirty="0" err="1" smtClean="0"/>
              <a:t>si</a:t>
            </a:r>
            <a:r>
              <a:rPr lang="en-US" baseline="0" dirty="0" smtClean="0"/>
              <a:t> cu </a:t>
            </a:r>
            <a:r>
              <a:rPr lang="en-US" baseline="0" dirty="0" err="1" smtClean="0"/>
              <a:t>registrul</a:t>
            </a:r>
            <a:r>
              <a:rPr lang="en-US" baseline="0" dirty="0" smtClean="0"/>
              <a:t> </a:t>
            </a:r>
            <a:r>
              <a:rPr lang="en-US" baseline="0" dirty="0" err="1" smtClean="0"/>
              <a:t>docker</a:t>
            </a:r>
            <a:r>
              <a:rPr lang="en-US" baseline="0" dirty="0" smtClean="0"/>
              <a:t> </a:t>
            </a:r>
            <a:r>
              <a:rPr lang="en-US" baseline="0" dirty="0" err="1" smtClean="0"/>
              <a:t>pentru</a:t>
            </a:r>
            <a:r>
              <a:rPr lang="en-US" baseline="0" dirty="0" smtClean="0"/>
              <a:t> a </a:t>
            </a:r>
            <a:r>
              <a:rPr lang="en-US" baseline="0" dirty="0" err="1" smtClean="0"/>
              <a:t>obtine</a:t>
            </a:r>
            <a:r>
              <a:rPr lang="en-US" baseline="0" dirty="0" smtClean="0"/>
              <a:t> </a:t>
            </a:r>
            <a:r>
              <a:rPr lang="en-US" baseline="0" dirty="0" err="1" smtClean="0"/>
              <a:t>imagini</a:t>
            </a:r>
            <a:r>
              <a:rPr lang="en-US" baseline="0" dirty="0" smtClean="0"/>
              <a:t> </a:t>
            </a:r>
            <a:r>
              <a:rPr lang="en-US" baseline="0" dirty="0" err="1" smtClean="0"/>
              <a:t>sau</a:t>
            </a:r>
            <a:r>
              <a:rPr lang="en-US" baseline="0" dirty="0" smtClean="0"/>
              <a:t> </a:t>
            </a:r>
            <a:r>
              <a:rPr lang="en-US" baseline="0" dirty="0" err="1" smtClean="0"/>
              <a:t>pentru</a:t>
            </a:r>
            <a:r>
              <a:rPr lang="en-US" baseline="0" dirty="0" smtClean="0"/>
              <a:t> a le </a:t>
            </a:r>
            <a:r>
              <a:rPr lang="en-US" baseline="0" dirty="0" err="1" smtClean="0"/>
              <a:t>publica</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27A3EFC-ED2C-0E4D-920D-3FD80FEA94EC}" type="slidenum">
              <a:rPr lang="en-US" smtClean="0"/>
              <a:t>18</a:t>
            </a:fld>
            <a:endParaRPr lang="en-US"/>
          </a:p>
        </p:txBody>
      </p:sp>
    </p:spTree>
    <p:extLst>
      <p:ext uri="{BB962C8B-B14F-4D97-AF65-F5344CB8AC3E}">
        <p14:creationId xmlns:p14="http://schemas.microsoft.com/office/powerpoint/2010/main" val="1285840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Haideti</a:t>
            </a:r>
            <a:r>
              <a:rPr lang="en-US" dirty="0" smtClean="0"/>
              <a:t> </a:t>
            </a:r>
            <a:r>
              <a:rPr lang="en-US" dirty="0" err="1" smtClean="0"/>
              <a:t>sa</a:t>
            </a:r>
            <a:r>
              <a:rPr lang="en-US" dirty="0" smtClean="0"/>
              <a:t> </a:t>
            </a:r>
            <a:r>
              <a:rPr lang="en-US" dirty="0" err="1" smtClean="0"/>
              <a:t>vedem</a:t>
            </a:r>
            <a:r>
              <a:rPr lang="en-US" dirty="0" smtClean="0"/>
              <a:t> </a:t>
            </a:r>
            <a:r>
              <a:rPr lang="en-US" dirty="0" err="1" smtClean="0"/>
              <a:t>acum</a:t>
            </a:r>
            <a:r>
              <a:rPr lang="en-US" dirty="0" smtClean="0"/>
              <a:t> cum se </a:t>
            </a:r>
            <a:r>
              <a:rPr lang="en-US" dirty="0" err="1" smtClean="0"/>
              <a:t>construieste</a:t>
            </a:r>
            <a:r>
              <a:rPr lang="en-US" dirty="0" smtClean="0"/>
              <a:t> o imagine </a:t>
            </a:r>
            <a:r>
              <a:rPr lang="en-US" dirty="0" err="1" smtClean="0"/>
              <a:t>docker</a:t>
            </a:r>
            <a:r>
              <a:rPr lang="en-US" dirty="0" smtClean="0"/>
              <a:t>.</a:t>
            </a:r>
          </a:p>
          <a:p>
            <a:endParaRPr lang="en-US" dirty="0" smtClean="0"/>
          </a:p>
          <a:p>
            <a:r>
              <a:rPr lang="en-US" dirty="0" err="1" smtClean="0"/>
              <a:t>Vom</a:t>
            </a:r>
            <a:r>
              <a:rPr lang="en-US" dirty="0" smtClean="0"/>
              <a:t> </a:t>
            </a:r>
            <a:r>
              <a:rPr lang="en-US" dirty="0" err="1" smtClean="0"/>
              <a:t>folosi</a:t>
            </a:r>
            <a:r>
              <a:rPr lang="en-US" dirty="0" smtClean="0"/>
              <a:t> </a:t>
            </a:r>
            <a:r>
              <a:rPr lang="en-US" dirty="0" err="1" smtClean="0"/>
              <a:t>aplicatia</a:t>
            </a:r>
            <a:r>
              <a:rPr lang="en-US" dirty="0" smtClean="0"/>
              <a:t> </a:t>
            </a:r>
            <a:r>
              <a:rPr lang="en-US" dirty="0" err="1" smtClean="0"/>
              <a:t>anterioara</a:t>
            </a:r>
            <a:r>
              <a:rPr lang="en-US" baseline="0" dirty="0" smtClean="0"/>
              <a:t> </a:t>
            </a:r>
            <a:r>
              <a:rPr lang="en-US" baseline="0" dirty="0" err="1" smtClean="0"/>
              <a:t>si</a:t>
            </a:r>
            <a:r>
              <a:rPr lang="en-US" baseline="0" dirty="0" smtClean="0"/>
              <a:t> </a:t>
            </a:r>
            <a:r>
              <a:rPr lang="en-US" baseline="0" dirty="0" err="1" smtClean="0"/>
              <a:t>vom</a:t>
            </a:r>
            <a:r>
              <a:rPr lang="en-US" baseline="0" dirty="0" smtClean="0"/>
              <a:t> </a:t>
            </a:r>
            <a:r>
              <a:rPr lang="en-US" baseline="0" dirty="0" err="1" smtClean="0"/>
              <a:t>crea</a:t>
            </a:r>
            <a:r>
              <a:rPr lang="en-US" baseline="0" dirty="0" smtClean="0"/>
              <a:t> un container </a:t>
            </a:r>
            <a:r>
              <a:rPr lang="en-US" baseline="0" dirty="0" err="1" smtClean="0"/>
              <a:t>pentru</a:t>
            </a:r>
            <a:r>
              <a:rPr lang="en-US" baseline="0" dirty="0" smtClean="0"/>
              <a:t> a o </a:t>
            </a:r>
            <a:r>
              <a:rPr lang="en-US" baseline="0" dirty="0" err="1" smtClean="0"/>
              <a:t>rula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27A3EFC-ED2C-0E4D-920D-3FD80FEA94EC}" type="slidenum">
              <a:rPr lang="en-US" smtClean="0"/>
              <a:t>19</a:t>
            </a:fld>
            <a:endParaRPr lang="en-US"/>
          </a:p>
        </p:txBody>
      </p:sp>
    </p:spTree>
    <p:extLst>
      <p:ext uri="{BB962C8B-B14F-4D97-AF65-F5344CB8AC3E}">
        <p14:creationId xmlns:p14="http://schemas.microsoft.com/office/powerpoint/2010/main" val="1458849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Ati</a:t>
            </a:r>
            <a:r>
              <a:rPr lang="en-US" baseline="0" dirty="0" smtClean="0"/>
              <a:t> </a:t>
            </a:r>
            <a:r>
              <a:rPr lang="en-US" baseline="0" dirty="0" err="1" smtClean="0"/>
              <a:t>vazut</a:t>
            </a:r>
            <a:r>
              <a:rPr lang="en-US" baseline="0" dirty="0" smtClean="0"/>
              <a:t> in </a:t>
            </a:r>
            <a:r>
              <a:rPr lang="en-US" baseline="0" dirty="0" err="1" smtClean="0"/>
              <a:t>demonstratie</a:t>
            </a:r>
            <a:r>
              <a:rPr lang="en-US" baseline="0" dirty="0" smtClean="0"/>
              <a:t> ca am </a:t>
            </a:r>
            <a:r>
              <a:rPr lang="en-US" baseline="0" dirty="0" err="1" smtClean="0"/>
              <a:t>creat</a:t>
            </a:r>
            <a:r>
              <a:rPr lang="en-US" baseline="0" dirty="0" smtClean="0"/>
              <a:t> un container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unei</a:t>
            </a:r>
            <a:r>
              <a:rPr lang="en-US" baseline="0" dirty="0" smtClean="0"/>
              <a:t> </a:t>
            </a:r>
            <a:r>
              <a:rPr lang="en-US" baseline="0" dirty="0" err="1" smtClean="0"/>
              <a:t>imagini</a:t>
            </a:r>
            <a:r>
              <a:rPr lang="en-US" baseline="0" dirty="0" smtClean="0"/>
              <a:t> </a:t>
            </a:r>
            <a:r>
              <a:rPr lang="en-US" baseline="0" dirty="0" err="1" smtClean="0"/>
              <a:t>si</a:t>
            </a:r>
            <a:r>
              <a:rPr lang="en-US" baseline="0" dirty="0" smtClean="0"/>
              <a:t> am </a:t>
            </a:r>
            <a:r>
              <a:rPr lang="en-US" baseline="0" dirty="0" err="1" smtClean="0"/>
              <a:t>rulat</a:t>
            </a:r>
            <a:r>
              <a:rPr lang="en-US" baseline="0" dirty="0" smtClean="0"/>
              <a:t> </a:t>
            </a:r>
            <a:r>
              <a:rPr lang="en-US" baseline="0" dirty="0" err="1" smtClean="0"/>
              <a:t>aplicatia</a:t>
            </a:r>
            <a:r>
              <a:rPr lang="en-US" baseline="0" dirty="0" smtClean="0"/>
              <a:t> web in el. De </a:t>
            </a:r>
            <a:r>
              <a:rPr lang="en-US" baseline="0" dirty="0" err="1" smtClean="0"/>
              <a:t>asemenea</a:t>
            </a:r>
            <a:r>
              <a:rPr lang="en-US" baseline="0" dirty="0" smtClean="0"/>
              <a:t> </a:t>
            </a:r>
            <a:r>
              <a:rPr lang="en-US" baseline="0" dirty="0" err="1" smtClean="0"/>
              <a:t>ati</a:t>
            </a:r>
            <a:r>
              <a:rPr lang="en-US" baseline="0" dirty="0" smtClean="0"/>
              <a:t> </a:t>
            </a:r>
            <a:r>
              <a:rPr lang="en-US" baseline="0" dirty="0" err="1" smtClean="0"/>
              <a:t>vazut</a:t>
            </a:r>
            <a:r>
              <a:rPr lang="en-US" baseline="0" dirty="0" smtClean="0"/>
              <a:t> ca </a:t>
            </a:r>
            <a:r>
              <a:rPr lang="en-US" baseline="0" dirty="0" err="1" smtClean="0"/>
              <a:t>putem</a:t>
            </a:r>
            <a:r>
              <a:rPr lang="en-US" baseline="0" dirty="0" smtClean="0"/>
              <a:t> </a:t>
            </a:r>
            <a:r>
              <a:rPr lang="en-US" baseline="0" dirty="0" err="1" smtClean="0"/>
              <a:t>partaja</a:t>
            </a:r>
            <a:r>
              <a:rPr lang="en-US" baseline="0" dirty="0" smtClean="0"/>
              <a:t> </a:t>
            </a:r>
            <a:r>
              <a:rPr lang="en-US" baseline="0" dirty="0" err="1" smtClean="0"/>
              <a:t>directoare</a:t>
            </a:r>
            <a:r>
              <a:rPr lang="en-US" baseline="0" dirty="0" smtClean="0"/>
              <a:t> </a:t>
            </a:r>
            <a:r>
              <a:rPr lang="en-US" baseline="0" dirty="0" err="1" smtClean="0"/>
              <a:t>intre</a:t>
            </a:r>
            <a:r>
              <a:rPr lang="en-US" baseline="0" dirty="0" smtClean="0"/>
              <a:t> host </a:t>
            </a:r>
            <a:r>
              <a:rPr lang="en-US" baseline="0" dirty="0" err="1" smtClean="0"/>
              <a:t>si</a:t>
            </a:r>
            <a:r>
              <a:rPr lang="en-US" baseline="0" dirty="0" smtClean="0"/>
              <a:t> container. Este </a:t>
            </a:r>
            <a:r>
              <a:rPr lang="en-US" baseline="0" dirty="0" err="1" smtClean="0"/>
              <a:t>posibil</a:t>
            </a:r>
            <a:r>
              <a:rPr lang="en-US" baseline="0" dirty="0" smtClean="0"/>
              <a:t> </a:t>
            </a:r>
            <a:r>
              <a:rPr lang="en-US" baseline="0" dirty="0" err="1" smtClean="0"/>
              <a:t>sa</a:t>
            </a:r>
            <a:r>
              <a:rPr lang="en-US" baseline="0" dirty="0" smtClean="0"/>
              <a:t> </a:t>
            </a:r>
            <a:r>
              <a:rPr lang="en-US" baseline="0" dirty="0" err="1" smtClean="0"/>
              <a:t>partajam</a:t>
            </a:r>
            <a:r>
              <a:rPr lang="en-US" baseline="0" dirty="0" smtClean="0"/>
              <a:t> </a:t>
            </a:r>
            <a:r>
              <a:rPr lang="en-US" baseline="0" dirty="0" err="1" smtClean="0"/>
              <a:t>directoare</a:t>
            </a:r>
            <a:r>
              <a:rPr lang="en-US" baseline="0" dirty="0" smtClean="0"/>
              <a:t> </a:t>
            </a:r>
            <a:r>
              <a:rPr lang="en-US" baseline="0" dirty="0" err="1" smtClean="0"/>
              <a:t>sau</a:t>
            </a:r>
            <a:r>
              <a:rPr lang="en-US" baseline="0" dirty="0" smtClean="0"/>
              <a:t> volume </a:t>
            </a:r>
            <a:r>
              <a:rPr lang="en-US" baseline="0" dirty="0" err="1" smtClean="0"/>
              <a:t>si</a:t>
            </a:r>
            <a:r>
              <a:rPr lang="en-US" baseline="0" dirty="0" smtClean="0"/>
              <a:t> </a:t>
            </a:r>
            <a:r>
              <a:rPr lang="en-US" baseline="0" dirty="0" err="1" smtClean="0"/>
              <a:t>intre</a:t>
            </a:r>
            <a:r>
              <a:rPr lang="en-US" baseline="0" dirty="0" smtClean="0"/>
              <a:t> </a:t>
            </a:r>
            <a:r>
              <a:rPr lang="en-US" baseline="0" dirty="0" err="1" smtClean="0"/>
              <a:t>containere</a:t>
            </a:r>
            <a:r>
              <a:rPr lang="en-US" baseline="0" dirty="0" smtClean="0"/>
              <a:t> </a:t>
            </a:r>
            <a:r>
              <a:rPr lang="en-US" baseline="0" dirty="0" err="1" smtClean="0"/>
              <a:t>fara</a:t>
            </a:r>
            <a:r>
              <a:rPr lang="en-US" baseline="0" dirty="0" smtClean="0"/>
              <a:t> a </a:t>
            </a:r>
            <a:r>
              <a:rPr lang="en-US" baseline="0" dirty="0" err="1" smtClean="0"/>
              <a:t>trece</a:t>
            </a:r>
            <a:r>
              <a:rPr lang="en-US" baseline="0" dirty="0" smtClean="0"/>
              <a:t> </a:t>
            </a:r>
            <a:r>
              <a:rPr lang="en-US" baseline="0" dirty="0" err="1" smtClean="0"/>
              <a:t>prin</a:t>
            </a:r>
            <a:r>
              <a:rPr lang="en-US" baseline="0" dirty="0" smtClean="0"/>
              <a:t> </a:t>
            </a:r>
            <a:r>
              <a:rPr lang="en-US" baseline="0" dirty="0" err="1" smtClean="0"/>
              <a:t>gazda</a:t>
            </a:r>
            <a:r>
              <a:rPr lang="en-US" baseline="0" dirty="0" smtClean="0"/>
              <a:t>.</a:t>
            </a:r>
          </a:p>
          <a:p>
            <a:endParaRPr lang="en-US" baseline="0" dirty="0" smtClean="0"/>
          </a:p>
          <a:p>
            <a:r>
              <a:rPr lang="en-US" baseline="0" dirty="0" smtClean="0"/>
              <a:t>Docker build create a imagine. O imagine </a:t>
            </a:r>
            <a:r>
              <a:rPr lang="en-US" baseline="0" dirty="0" err="1" smtClean="0"/>
              <a:t>contine</a:t>
            </a:r>
            <a:r>
              <a:rPr lang="en-US" baseline="0" dirty="0" smtClean="0"/>
              <a:t> </a:t>
            </a:r>
            <a:r>
              <a:rPr lang="en-US" baseline="0" dirty="0" err="1" smtClean="0"/>
              <a:t>codul</a:t>
            </a:r>
            <a:r>
              <a:rPr lang="en-US" baseline="0" dirty="0" smtClean="0"/>
              <a:t> </a:t>
            </a:r>
            <a:r>
              <a:rPr lang="en-US" baseline="0" dirty="0" err="1" smtClean="0"/>
              <a:t>si</a:t>
            </a:r>
            <a:r>
              <a:rPr lang="en-US" baseline="0" dirty="0" smtClean="0"/>
              <a:t> </a:t>
            </a:r>
            <a:r>
              <a:rPr lang="en-US" baseline="0" dirty="0" err="1" smtClean="0"/>
              <a:t>sau</a:t>
            </a:r>
            <a:r>
              <a:rPr lang="en-US" baseline="0" dirty="0" smtClean="0"/>
              <a:t> </a:t>
            </a:r>
            <a:r>
              <a:rPr lang="en-US" baseline="0" dirty="0" err="1" smtClean="0"/>
              <a:t>fisierele</a:t>
            </a:r>
            <a:r>
              <a:rPr lang="en-US" baseline="0" dirty="0" smtClean="0"/>
              <a:t> </a:t>
            </a:r>
            <a:r>
              <a:rPr lang="en-US" baseline="0" dirty="0" err="1" smtClean="0"/>
              <a:t>binare</a:t>
            </a:r>
            <a:r>
              <a:rPr lang="en-US" baseline="0" dirty="0" smtClean="0"/>
              <a:t> de care are </a:t>
            </a:r>
            <a:r>
              <a:rPr lang="en-US" baseline="0" dirty="0" err="1" smtClean="0"/>
              <a:t>nevoie</a:t>
            </a:r>
            <a:r>
              <a:rPr lang="en-US" baseline="0" dirty="0" smtClean="0"/>
              <a:t>. </a:t>
            </a:r>
            <a:r>
              <a:rPr lang="en-US" baseline="0" dirty="0" err="1" smtClean="0"/>
              <a:t>Fisierul</a:t>
            </a:r>
            <a:r>
              <a:rPr lang="en-US" baseline="0" dirty="0" smtClean="0"/>
              <a:t> </a:t>
            </a:r>
            <a:r>
              <a:rPr lang="en-US" baseline="0" dirty="0" err="1" smtClean="0"/>
              <a:t>dockerfile</a:t>
            </a:r>
            <a:r>
              <a:rPr lang="en-US" baseline="0" dirty="0" smtClean="0"/>
              <a:t> </a:t>
            </a:r>
            <a:r>
              <a:rPr lang="en-US" baseline="0" dirty="0" err="1" smtClean="0"/>
              <a:t>contine</a:t>
            </a:r>
            <a:r>
              <a:rPr lang="en-US" baseline="0" dirty="0" smtClean="0"/>
              <a:t> </a:t>
            </a:r>
            <a:r>
              <a:rPr lang="en-US" baseline="0" dirty="0" err="1" smtClean="0"/>
              <a:t>instruciunile</a:t>
            </a:r>
            <a:r>
              <a:rPr lang="en-US" baseline="0" dirty="0" smtClean="0"/>
              <a:t> </a:t>
            </a:r>
            <a:r>
              <a:rPr lang="en-US" baseline="0" dirty="0" err="1" smtClean="0"/>
              <a:t>necesare</a:t>
            </a:r>
            <a:r>
              <a:rPr lang="en-US" baseline="0" dirty="0" smtClean="0"/>
              <a:t> </a:t>
            </a:r>
            <a:r>
              <a:rPr lang="en-US" baseline="0" dirty="0" err="1" smtClean="0"/>
              <a:t>pentru</a:t>
            </a:r>
            <a:r>
              <a:rPr lang="en-US" baseline="0" dirty="0" smtClean="0"/>
              <a:t> a </a:t>
            </a:r>
            <a:r>
              <a:rPr lang="en-US" baseline="0" dirty="0" err="1" smtClean="0"/>
              <a:t>crea</a:t>
            </a:r>
            <a:r>
              <a:rPr lang="en-US" baseline="0" dirty="0" smtClean="0"/>
              <a:t> </a:t>
            </a:r>
            <a:r>
              <a:rPr lang="en-US" baseline="0" dirty="0" err="1" smtClean="0"/>
              <a:t>acea</a:t>
            </a:r>
            <a:r>
              <a:rPr lang="en-US" baseline="0" dirty="0" smtClean="0"/>
              <a:t> imagine, </a:t>
            </a:r>
            <a:r>
              <a:rPr lang="en-US" baseline="0" dirty="0" err="1" smtClean="0"/>
              <a:t>practic</a:t>
            </a:r>
            <a:r>
              <a:rPr lang="en-US" baseline="0" dirty="0" smtClean="0"/>
              <a:t> </a:t>
            </a:r>
            <a:r>
              <a:rPr lang="en-US" baseline="0" dirty="0" err="1" smtClean="0"/>
              <a:t>specifica</a:t>
            </a:r>
            <a:r>
              <a:rPr lang="en-US" baseline="0" dirty="0" smtClean="0"/>
              <a:t> </a:t>
            </a:r>
            <a:r>
              <a:rPr lang="en-US" baseline="0" dirty="0" err="1" smtClean="0"/>
              <a:t>dependentele</a:t>
            </a:r>
            <a:r>
              <a:rPr lang="en-US" baseline="0" dirty="0" smtClean="0"/>
              <a:t>, </a:t>
            </a:r>
            <a:r>
              <a:rPr lang="en-US" baseline="0" dirty="0" err="1" smtClean="0"/>
              <a:t>porturile</a:t>
            </a:r>
            <a:r>
              <a:rPr lang="en-US" baseline="0" dirty="0" smtClean="0"/>
              <a:t>, </a:t>
            </a:r>
            <a:r>
              <a:rPr lang="en-US" baseline="0" dirty="0" err="1" smtClean="0"/>
              <a:t>directoarele</a:t>
            </a:r>
            <a:r>
              <a:rPr lang="en-US" baseline="0" dirty="0" smtClean="0"/>
              <a:t>, </a:t>
            </a:r>
            <a:r>
              <a:rPr lang="en-US" baseline="0" dirty="0" err="1" smtClean="0"/>
              <a:t>si</a:t>
            </a:r>
            <a:r>
              <a:rPr lang="en-US" baseline="0" dirty="0" smtClean="0"/>
              <a:t> </a:t>
            </a:r>
            <a:r>
              <a:rPr lang="en-US" baseline="0" dirty="0" err="1" smtClean="0"/>
              <a:t>comenzile</a:t>
            </a:r>
            <a:r>
              <a:rPr lang="en-US" baseline="0" dirty="0" smtClean="0"/>
              <a:t> </a:t>
            </a:r>
            <a:r>
              <a:rPr lang="en-US" baseline="0" dirty="0" err="1" smtClean="0"/>
              <a:t>necesare</a:t>
            </a:r>
            <a:r>
              <a:rPr lang="en-US" baseline="0" dirty="0" smtClean="0"/>
              <a:t> </a:t>
            </a:r>
            <a:r>
              <a:rPr lang="en-US" baseline="0" dirty="0" err="1" smtClean="0"/>
              <a:t>pentru</a:t>
            </a:r>
            <a:r>
              <a:rPr lang="en-US" baseline="0" dirty="0" smtClean="0"/>
              <a:t> a create </a:t>
            </a:r>
            <a:r>
              <a:rPr lang="en-US" baseline="0" dirty="0" err="1" smtClean="0"/>
              <a:t>imaginea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27A3EFC-ED2C-0E4D-920D-3FD80FEA94EC}" type="slidenum">
              <a:rPr lang="en-US" smtClean="0"/>
              <a:t>20</a:t>
            </a:fld>
            <a:endParaRPr lang="en-US"/>
          </a:p>
        </p:txBody>
      </p:sp>
    </p:spTree>
    <p:extLst>
      <p:ext uri="{BB962C8B-B14F-4D97-AF65-F5344CB8AC3E}">
        <p14:creationId xmlns:p14="http://schemas.microsoft.com/office/powerpoint/2010/main" val="1968680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Ati</a:t>
            </a:r>
            <a:r>
              <a:rPr lang="en-US" dirty="0" smtClean="0"/>
              <a:t> </a:t>
            </a:r>
            <a:r>
              <a:rPr lang="en-US" dirty="0" err="1" smtClean="0"/>
              <a:t>observat</a:t>
            </a:r>
            <a:r>
              <a:rPr lang="en-US" dirty="0" smtClean="0"/>
              <a:t> ca am </a:t>
            </a:r>
            <a:r>
              <a:rPr lang="en-US" dirty="0" err="1" smtClean="0"/>
              <a:t>construit</a:t>
            </a:r>
            <a:r>
              <a:rPr lang="en-US" baseline="0" dirty="0" smtClean="0"/>
              <a:t> un container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altuia</a:t>
            </a:r>
            <a:r>
              <a:rPr lang="en-US" baseline="0" dirty="0" smtClean="0"/>
              <a:t>. Un container </a:t>
            </a:r>
            <a:r>
              <a:rPr lang="en-US" baseline="0" dirty="0" err="1" smtClean="0"/>
              <a:t>bazat</a:t>
            </a:r>
            <a:r>
              <a:rPr lang="en-US" baseline="0" dirty="0" smtClean="0"/>
              <a:t> </a:t>
            </a:r>
            <a:r>
              <a:rPr lang="en-US" baseline="0" dirty="0" err="1" smtClean="0"/>
              <a:t>pe</a:t>
            </a:r>
            <a:r>
              <a:rPr lang="en-US" baseline="0" dirty="0" smtClean="0"/>
              <a:t> </a:t>
            </a:r>
            <a:r>
              <a:rPr lang="en-US" baseline="0" dirty="0" err="1" smtClean="0"/>
              <a:t>altul</a:t>
            </a:r>
            <a:r>
              <a:rPr lang="en-US" baseline="0" dirty="0" smtClean="0"/>
              <a:t>, nu </a:t>
            </a:r>
            <a:r>
              <a:rPr lang="en-US" baseline="0" dirty="0" err="1" smtClean="0"/>
              <a:t>contine</a:t>
            </a:r>
            <a:r>
              <a:rPr lang="en-US" baseline="0" dirty="0" smtClean="0"/>
              <a:t> o </a:t>
            </a:r>
            <a:r>
              <a:rPr lang="en-US" baseline="0" dirty="0" err="1" smtClean="0"/>
              <a:t>copie</a:t>
            </a:r>
            <a:r>
              <a:rPr lang="en-US" baseline="0" dirty="0" smtClean="0"/>
              <a:t> a </a:t>
            </a:r>
            <a:r>
              <a:rPr lang="en-US" baseline="0" dirty="0" err="1" smtClean="0"/>
              <a:t>containerului</a:t>
            </a:r>
            <a:r>
              <a:rPr lang="en-US" baseline="0" dirty="0" smtClean="0"/>
              <a:t> de </a:t>
            </a:r>
            <a:r>
              <a:rPr lang="en-US" baseline="0" dirty="0" err="1" smtClean="0"/>
              <a:t>baza</a:t>
            </a:r>
            <a:r>
              <a:rPr lang="en-US" baseline="0" dirty="0" smtClean="0"/>
              <a:t> ci </a:t>
            </a:r>
            <a:r>
              <a:rPr lang="en-US" baseline="0" dirty="0" err="1" smtClean="0"/>
              <a:t>doar</a:t>
            </a:r>
            <a:r>
              <a:rPr lang="en-US" baseline="0" dirty="0" smtClean="0"/>
              <a:t> </a:t>
            </a:r>
            <a:r>
              <a:rPr lang="en-US" baseline="0" dirty="0" err="1" smtClean="0"/>
              <a:t>diferenta</a:t>
            </a:r>
            <a:r>
              <a:rPr lang="en-US" baseline="0" dirty="0" smtClean="0"/>
              <a:t> </a:t>
            </a:r>
            <a:r>
              <a:rPr lang="en-US" baseline="0" dirty="0" err="1" smtClean="0"/>
              <a:t>dintre</a:t>
            </a:r>
            <a:r>
              <a:rPr lang="en-US" baseline="0" dirty="0" smtClean="0"/>
              <a:t> </a:t>
            </a:r>
            <a:r>
              <a:rPr lang="en-US" baseline="0" dirty="0" err="1" smtClean="0"/>
              <a:t>cele</a:t>
            </a:r>
            <a:r>
              <a:rPr lang="en-US" baseline="0" dirty="0" smtClean="0"/>
              <a:t> </a:t>
            </a:r>
            <a:r>
              <a:rPr lang="en-US" baseline="0" dirty="0" err="1" smtClean="0"/>
              <a:t>doua</a:t>
            </a:r>
            <a:r>
              <a:rPr lang="en-US" baseline="0" dirty="0" smtClean="0"/>
              <a:t>. </a:t>
            </a:r>
            <a:r>
              <a:rPr lang="en-US" baseline="0" dirty="0" err="1" smtClean="0"/>
              <a:t>Acest</a:t>
            </a:r>
            <a:r>
              <a:rPr lang="en-US" baseline="0" dirty="0" smtClean="0"/>
              <a:t> </a:t>
            </a:r>
            <a:r>
              <a:rPr lang="en-US" baseline="0" dirty="0" err="1" smtClean="0"/>
              <a:t>lucru</a:t>
            </a:r>
            <a:r>
              <a:rPr lang="en-US" baseline="0" dirty="0" smtClean="0"/>
              <a:t> face ca </a:t>
            </a:r>
            <a:r>
              <a:rPr lang="en-US" baseline="0" dirty="0" err="1" smtClean="0"/>
              <a:t>dimensiunile</a:t>
            </a:r>
            <a:r>
              <a:rPr lang="en-US" baseline="0" dirty="0" smtClean="0"/>
              <a:t> </a:t>
            </a:r>
            <a:r>
              <a:rPr lang="en-US" baseline="0" dirty="0" err="1" smtClean="0"/>
              <a:t>containerlor</a:t>
            </a:r>
            <a:r>
              <a:rPr lang="en-US" baseline="0" dirty="0" smtClean="0"/>
              <a:t> </a:t>
            </a:r>
            <a:r>
              <a:rPr lang="en-US" baseline="0" dirty="0" err="1" smtClean="0"/>
              <a:t>sa</a:t>
            </a:r>
            <a:r>
              <a:rPr lang="en-US" baseline="0" dirty="0" smtClean="0"/>
              <a:t> fie </a:t>
            </a:r>
            <a:r>
              <a:rPr lang="en-US" baseline="0" dirty="0" err="1" smtClean="0"/>
              <a:t>rezonabile</a:t>
            </a:r>
            <a:r>
              <a:rPr lang="en-US" baseline="0" dirty="0" smtClean="0"/>
              <a:t>. De </a:t>
            </a:r>
            <a:r>
              <a:rPr lang="en-US" baseline="0" dirty="0" err="1" smtClean="0"/>
              <a:t>asemenea</a:t>
            </a:r>
            <a:r>
              <a:rPr lang="en-US" baseline="0" dirty="0" smtClean="0"/>
              <a:t>, </a:t>
            </a:r>
            <a:r>
              <a:rPr lang="en-US" baseline="0" dirty="0" err="1" smtClean="0"/>
              <a:t>imutabilitatea</a:t>
            </a:r>
            <a:r>
              <a:rPr lang="en-US" baseline="0" dirty="0" smtClean="0"/>
              <a:t> </a:t>
            </a:r>
            <a:r>
              <a:rPr lang="en-US" baseline="0" dirty="0" err="1" smtClean="0"/>
              <a:t>permite</a:t>
            </a:r>
            <a:r>
              <a:rPr lang="en-US" baseline="0" dirty="0" smtClean="0"/>
              <a:t> ca </a:t>
            </a:r>
            <a:r>
              <a:rPr lang="en-US" baseline="0" dirty="0" err="1" smtClean="0"/>
              <a:t>diferentele</a:t>
            </a:r>
            <a:r>
              <a:rPr lang="en-US" baseline="0" dirty="0" smtClean="0"/>
              <a:t> </a:t>
            </a:r>
            <a:r>
              <a:rPr lang="en-US" baseline="0" dirty="0" err="1" smtClean="0"/>
              <a:t>sa</a:t>
            </a:r>
            <a:r>
              <a:rPr lang="en-US" baseline="0" dirty="0" smtClean="0"/>
              <a:t> nu se </a:t>
            </a:r>
            <a:r>
              <a:rPr lang="en-US" baseline="0" dirty="0" err="1" smtClean="0"/>
              <a:t>schimbe</a:t>
            </a:r>
            <a:r>
              <a:rPr lang="en-US" baseline="0" dirty="0" smtClean="0"/>
              <a:t>. </a:t>
            </a:r>
          </a:p>
          <a:p>
            <a:endParaRPr lang="en-US" baseline="0" dirty="0" smtClean="0"/>
          </a:p>
          <a:p>
            <a:r>
              <a:rPr lang="en-US" baseline="0" dirty="0" err="1" smtClean="0"/>
              <a:t>Daca</a:t>
            </a:r>
            <a:r>
              <a:rPr lang="en-US" baseline="0" dirty="0" smtClean="0"/>
              <a:t>, de </a:t>
            </a:r>
            <a:r>
              <a:rPr lang="en-US" baseline="0" dirty="0" err="1" smtClean="0"/>
              <a:t>exemplu</a:t>
            </a:r>
            <a:r>
              <a:rPr lang="en-US" baseline="0" dirty="0" smtClean="0"/>
              <a:t>, </a:t>
            </a:r>
            <a:r>
              <a:rPr lang="en-US" baseline="0" dirty="0" err="1" smtClean="0"/>
              <a:t>containerul</a:t>
            </a:r>
            <a:r>
              <a:rPr lang="en-US" baseline="0" dirty="0" smtClean="0"/>
              <a:t> meu </a:t>
            </a:r>
            <a:r>
              <a:rPr lang="en-US" baseline="0" dirty="0" err="1" smtClean="0"/>
              <a:t>bazat</a:t>
            </a:r>
            <a:r>
              <a:rPr lang="en-US" baseline="0" dirty="0" smtClean="0"/>
              <a:t> </a:t>
            </a:r>
            <a:r>
              <a:rPr lang="en-US" baseline="0" dirty="0" err="1" smtClean="0"/>
              <a:t>pe</a:t>
            </a:r>
            <a:r>
              <a:rPr lang="en-US" baseline="0" dirty="0" smtClean="0"/>
              <a:t> </a:t>
            </a:r>
            <a:r>
              <a:rPr lang="en-US" baseline="0" dirty="0" err="1" smtClean="0"/>
              <a:t>imaginea</a:t>
            </a:r>
            <a:r>
              <a:rPr lang="en-US" baseline="0" dirty="0" smtClean="0"/>
              <a:t> de </a:t>
            </a:r>
            <a:r>
              <a:rPr lang="en-US" baseline="0" dirty="0" err="1" smtClean="0"/>
              <a:t>dotnet</a:t>
            </a:r>
            <a:r>
              <a:rPr lang="en-US" baseline="0" dirty="0" smtClean="0"/>
              <a:t> </a:t>
            </a:r>
            <a:r>
              <a:rPr lang="en-US" baseline="0" dirty="0" err="1" smtClean="0"/>
              <a:t>adauga</a:t>
            </a:r>
            <a:r>
              <a:rPr lang="en-US" baseline="0" dirty="0" smtClean="0"/>
              <a:t> </a:t>
            </a:r>
            <a:r>
              <a:rPr lang="en-US" baseline="0" dirty="0" err="1" smtClean="0"/>
              <a:t>doar</a:t>
            </a:r>
            <a:r>
              <a:rPr lang="en-US" baseline="0" dirty="0" smtClean="0"/>
              <a:t> 2 </a:t>
            </a:r>
            <a:r>
              <a:rPr lang="en-US" baseline="0" dirty="0" err="1" smtClean="0"/>
              <a:t>fisiere</a:t>
            </a:r>
            <a:r>
              <a:rPr lang="en-US" baseline="0" dirty="0" smtClean="0"/>
              <a:t>, </a:t>
            </a:r>
            <a:r>
              <a:rPr lang="en-US" baseline="0" dirty="0" err="1" smtClean="0"/>
              <a:t>atunci</a:t>
            </a:r>
            <a:r>
              <a:rPr lang="en-US" baseline="0" dirty="0" smtClean="0"/>
              <a:t> </a:t>
            </a:r>
            <a:r>
              <a:rPr lang="en-US" baseline="0" dirty="0" err="1" smtClean="0"/>
              <a:t>imaginea</a:t>
            </a:r>
            <a:r>
              <a:rPr lang="en-US" baseline="0" dirty="0" smtClean="0"/>
              <a:t> mea </a:t>
            </a:r>
            <a:r>
              <a:rPr lang="en-US" baseline="0" dirty="0" err="1" smtClean="0"/>
              <a:t>va</a:t>
            </a:r>
            <a:r>
              <a:rPr lang="en-US" baseline="0" dirty="0" smtClean="0"/>
              <a:t> fi </a:t>
            </a:r>
            <a:r>
              <a:rPr lang="en-US" baseline="0" dirty="0" err="1" smtClean="0"/>
              <a:t>doar</a:t>
            </a:r>
            <a:r>
              <a:rPr lang="en-US" baseline="0" dirty="0" smtClean="0"/>
              <a:t> </a:t>
            </a:r>
            <a:r>
              <a:rPr lang="en-US" baseline="0" dirty="0" err="1" smtClean="0"/>
              <a:t>cele</a:t>
            </a:r>
            <a:r>
              <a:rPr lang="en-US" baseline="0" dirty="0" smtClean="0"/>
              <a:t> </a:t>
            </a:r>
            <a:r>
              <a:rPr lang="en-US" baseline="0" dirty="0" err="1" smtClean="0"/>
              <a:t>doua</a:t>
            </a:r>
            <a:r>
              <a:rPr lang="en-US" baseline="0" dirty="0" smtClean="0"/>
              <a:t> </a:t>
            </a:r>
            <a:r>
              <a:rPr lang="en-US" baseline="0" dirty="0" err="1" smtClean="0"/>
              <a:t>fisiere</a:t>
            </a:r>
            <a:r>
              <a:rPr lang="en-US" baseline="0" dirty="0" smtClean="0"/>
              <a:t> </a:t>
            </a:r>
            <a:r>
              <a:rPr lang="en-US" baseline="0" dirty="0" err="1" smtClean="0"/>
              <a:t>si</a:t>
            </a:r>
            <a:r>
              <a:rPr lang="en-US" baseline="0" dirty="0" smtClean="0"/>
              <a:t> un pic de metadata.</a:t>
            </a:r>
            <a:endParaRPr lang="en-US" dirty="0"/>
          </a:p>
        </p:txBody>
      </p:sp>
      <p:sp>
        <p:nvSpPr>
          <p:cNvPr id="4" name="Slide Number Placeholder 3"/>
          <p:cNvSpPr>
            <a:spLocks noGrp="1"/>
          </p:cNvSpPr>
          <p:nvPr>
            <p:ph type="sldNum" sz="quarter" idx="10"/>
          </p:nvPr>
        </p:nvSpPr>
        <p:spPr/>
        <p:txBody>
          <a:bodyPr/>
          <a:lstStyle/>
          <a:p>
            <a:fld id="{D27A3EFC-ED2C-0E4D-920D-3FD80FEA94EC}" type="slidenum">
              <a:rPr lang="en-US" smtClean="0"/>
              <a:t>21</a:t>
            </a:fld>
            <a:endParaRPr lang="en-US"/>
          </a:p>
        </p:txBody>
      </p:sp>
    </p:spTree>
    <p:extLst>
      <p:ext uri="{BB962C8B-B14F-4D97-AF65-F5344CB8AC3E}">
        <p14:creationId xmlns:p14="http://schemas.microsoft.com/office/powerpoint/2010/main" val="86451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ASP.NET Core, </a:t>
            </a:r>
            <a:r>
              <a:rPr lang="en-US" dirty="0" err="1" smtClean="0"/>
              <a:t>p.k.a</a:t>
            </a:r>
            <a:r>
              <a:rPr lang="en-US" baseline="0" dirty="0" smtClean="0"/>
              <a:t> = previously known as, ASP.NET 5, </a:t>
            </a:r>
            <a:r>
              <a:rPr lang="en-US" baseline="0" dirty="0" err="1" smtClean="0"/>
              <a:t>este</a:t>
            </a:r>
            <a:r>
              <a:rPr lang="en-US" baseline="0" dirty="0" smtClean="0"/>
              <a:t> </a:t>
            </a:r>
            <a:r>
              <a:rPr lang="en-US" baseline="0" dirty="0" err="1" smtClean="0"/>
              <a:t>noul</a:t>
            </a:r>
            <a:r>
              <a:rPr lang="en-US" baseline="0" dirty="0" smtClean="0"/>
              <a:t> framework-</a:t>
            </a:r>
            <a:r>
              <a:rPr lang="en-US" baseline="0" dirty="0" err="1" smtClean="0"/>
              <a:t>ul</a:t>
            </a:r>
            <a:r>
              <a:rPr lang="en-US" baseline="0" dirty="0" smtClean="0"/>
              <a:t> web de la Microsoft. Este open-source, merge </a:t>
            </a:r>
            <a:r>
              <a:rPr lang="en-US" baseline="0" dirty="0" err="1" smtClean="0"/>
              <a:t>pe</a:t>
            </a:r>
            <a:r>
              <a:rPr lang="en-US" baseline="0" dirty="0" smtClean="0"/>
              <a:t> </a:t>
            </a:r>
            <a:r>
              <a:rPr lang="en-US" baseline="0" dirty="0" err="1" smtClean="0"/>
              <a:t>toate</a:t>
            </a:r>
            <a:r>
              <a:rPr lang="en-US" baseline="0" dirty="0" smtClean="0"/>
              <a:t> </a:t>
            </a:r>
            <a:r>
              <a:rPr lang="en-US" baseline="0" dirty="0" err="1" smtClean="0"/>
              <a:t>platformele</a:t>
            </a:r>
            <a:r>
              <a:rPr lang="en-US" baseline="0" dirty="0" smtClean="0"/>
              <a:t> </a:t>
            </a:r>
            <a:r>
              <a:rPr lang="en-US" baseline="0" dirty="0" err="1" smtClean="0"/>
              <a:t>populare</a:t>
            </a:r>
            <a:r>
              <a:rPr lang="en-US" baseline="0" dirty="0" smtClean="0"/>
              <a:t> – Windows, Linux, </a:t>
            </a:r>
            <a:r>
              <a:rPr lang="en-US" baseline="0" dirty="0" err="1" smtClean="0"/>
              <a:t>si</a:t>
            </a:r>
            <a:r>
              <a:rPr lang="en-US" baseline="0" dirty="0" smtClean="0"/>
              <a:t> OSX,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proiectat</a:t>
            </a:r>
            <a:r>
              <a:rPr lang="en-US" baseline="0" dirty="0" smtClean="0"/>
              <a:t> </a:t>
            </a:r>
            <a:r>
              <a:rPr lang="en-US" baseline="0" dirty="0" err="1" smtClean="0"/>
              <a:t>folosind</a:t>
            </a:r>
            <a:r>
              <a:rPr lang="en-US" baseline="0" dirty="0" smtClean="0"/>
              <a:t> </a:t>
            </a:r>
            <a:r>
              <a:rPr lang="en-US" baseline="0" dirty="0" err="1" smtClean="0"/>
              <a:t>concepte</a:t>
            </a:r>
            <a:r>
              <a:rPr lang="en-US" baseline="0" dirty="0" smtClean="0"/>
              <a:t> </a:t>
            </a:r>
            <a:r>
              <a:rPr lang="en-US" baseline="0" dirty="0" err="1" smtClean="0"/>
              <a:t>moderne</a:t>
            </a:r>
            <a:r>
              <a:rPr lang="en-US" baseline="0" dirty="0" smtClean="0"/>
              <a:t> </a:t>
            </a:r>
            <a:r>
              <a:rPr lang="en-US" baseline="0" dirty="0" err="1" smtClean="0"/>
              <a:t>precum</a:t>
            </a:r>
            <a:r>
              <a:rPr lang="en-US" baseline="0" dirty="0" smtClean="0"/>
              <a:t> </a:t>
            </a:r>
            <a:r>
              <a:rPr lang="en-US" baseline="0" dirty="0" err="1" smtClean="0"/>
              <a:t>dependecy</a:t>
            </a:r>
            <a:r>
              <a:rPr lang="en-US" baseline="0" dirty="0" smtClean="0"/>
              <a:t> injection, </a:t>
            </a:r>
            <a:r>
              <a:rPr lang="en-US" baseline="0" dirty="0" err="1" smtClean="0"/>
              <a:t>modularizare</a:t>
            </a:r>
            <a:r>
              <a:rPr lang="en-US" baseline="0" dirty="0" smtClean="0"/>
              <a:t>, </a:t>
            </a:r>
            <a:r>
              <a:rPr lang="en-US" baseline="0" dirty="0" err="1" smtClean="0"/>
              <a:t>si</a:t>
            </a:r>
            <a:r>
              <a:rPr lang="en-US" baseline="0" dirty="0" smtClean="0"/>
              <a:t> manager de </a:t>
            </a:r>
            <a:r>
              <a:rPr lang="en-US" baseline="0" dirty="0" err="1" smtClean="0"/>
              <a:t>pachete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27A3EFC-ED2C-0E4D-920D-3FD80FEA94EC}" type="slidenum">
              <a:rPr lang="en-US" smtClean="0"/>
              <a:t>3</a:t>
            </a:fld>
            <a:endParaRPr lang="en-US"/>
          </a:p>
        </p:txBody>
      </p:sp>
    </p:spTree>
    <p:extLst>
      <p:ext uri="{BB962C8B-B14F-4D97-AF65-F5344CB8AC3E}">
        <p14:creationId xmlns:p14="http://schemas.microsoft.com/office/powerpoint/2010/main" val="1413094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A3EFC-ED2C-0E4D-920D-3FD80FEA94EC}" type="slidenum">
              <a:rPr lang="en-US" smtClean="0"/>
              <a:t>23</a:t>
            </a:fld>
            <a:endParaRPr lang="en-US"/>
          </a:p>
        </p:txBody>
      </p:sp>
    </p:spTree>
    <p:extLst>
      <p:ext uri="{BB962C8B-B14F-4D97-AF65-F5344CB8AC3E}">
        <p14:creationId xmlns:p14="http://schemas.microsoft.com/office/powerpoint/2010/main" val="528341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a:t>
            </a:r>
            <a:r>
              <a:rPr lang="en-US" baseline="0" dirty="0" smtClean="0"/>
              <a:t> la un </a:t>
            </a:r>
            <a:r>
              <a:rPr lang="en-US" baseline="0" dirty="0" err="1" smtClean="0"/>
              <a:t>nivel</a:t>
            </a:r>
            <a:r>
              <a:rPr lang="en-US" baseline="0" dirty="0" smtClean="0"/>
              <a:t> </a:t>
            </a:r>
            <a:r>
              <a:rPr lang="en-US" baseline="0" dirty="0" err="1" smtClean="0"/>
              <a:t>foarte</a:t>
            </a:r>
            <a:r>
              <a:rPr lang="en-US" baseline="0" dirty="0" smtClean="0"/>
              <a:t> </a:t>
            </a:r>
            <a:r>
              <a:rPr lang="en-US" baseline="0" dirty="0" err="1" smtClean="0"/>
              <a:t>inalt</a:t>
            </a:r>
            <a:r>
              <a:rPr lang="en-US" baseline="0" dirty="0" smtClean="0"/>
              <a:t>, ASP.NET Core </a:t>
            </a:r>
            <a:r>
              <a:rPr lang="en-US" baseline="0" dirty="0" err="1" smtClean="0"/>
              <a:t>este</a:t>
            </a:r>
            <a:r>
              <a:rPr lang="en-US" baseline="0" dirty="0" smtClean="0"/>
              <a:t> similar </a:t>
            </a:r>
            <a:r>
              <a:rPr lang="en-US" baseline="0" dirty="0" err="1" smtClean="0"/>
              <a:t>dar</a:t>
            </a:r>
            <a:r>
              <a:rPr lang="en-US" baseline="0" dirty="0" smtClean="0"/>
              <a:t> in </a:t>
            </a:r>
            <a:r>
              <a:rPr lang="en-US" baseline="0" dirty="0" err="1" smtClean="0"/>
              <a:t>acelasi</a:t>
            </a:r>
            <a:r>
              <a:rPr lang="en-US" baseline="0" dirty="0" smtClean="0"/>
              <a:t> </a:t>
            </a:r>
            <a:r>
              <a:rPr lang="en-US" baseline="0" dirty="0" err="1" smtClean="0"/>
              <a:t>timp</a:t>
            </a:r>
            <a:r>
              <a:rPr lang="en-US" baseline="0" dirty="0" smtClean="0"/>
              <a:t> </a:t>
            </a:r>
            <a:r>
              <a:rPr lang="en-US" baseline="0" dirty="0" err="1" smtClean="0"/>
              <a:t>diferit</a:t>
            </a:r>
            <a:r>
              <a:rPr lang="en-US" baseline="0" dirty="0" smtClean="0"/>
              <a:t>, de ASP.NET 4 </a:t>
            </a:r>
            <a:r>
              <a:rPr lang="en-US" baseline="0" dirty="0" err="1" smtClean="0"/>
              <a:t>sau</a:t>
            </a:r>
            <a:r>
              <a:rPr lang="en-US" baseline="0" dirty="0" smtClean="0"/>
              <a:t> anterior. </a:t>
            </a:r>
            <a:r>
              <a:rPr lang="en-US" baseline="0" dirty="0" err="1" smtClean="0"/>
              <a:t>Vestea</a:t>
            </a:r>
            <a:r>
              <a:rPr lang="en-US" baseline="0" dirty="0" smtClean="0"/>
              <a:t> </a:t>
            </a:r>
            <a:r>
              <a:rPr lang="en-US" baseline="0" dirty="0" err="1" smtClean="0"/>
              <a:t>buna</a:t>
            </a:r>
            <a:r>
              <a:rPr lang="en-US" baseline="0" dirty="0" smtClean="0"/>
              <a:t> </a:t>
            </a:r>
            <a:r>
              <a:rPr lang="en-US" baseline="0" dirty="0" err="1" smtClean="0"/>
              <a:t>este</a:t>
            </a:r>
            <a:r>
              <a:rPr lang="en-US" baseline="0" dirty="0" smtClean="0"/>
              <a:t> ca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schimbati</a:t>
            </a:r>
            <a:r>
              <a:rPr lang="en-US" baseline="0" dirty="0" smtClean="0"/>
              <a:t> </a:t>
            </a:r>
            <a:r>
              <a:rPr lang="en-US" baseline="0" dirty="0" err="1" smtClean="0"/>
              <a:t>platforma</a:t>
            </a:r>
            <a:r>
              <a:rPr lang="en-US" baseline="0" dirty="0" smtClean="0"/>
              <a:t> </a:t>
            </a:r>
            <a:r>
              <a:rPr lang="en-US" baseline="0" dirty="0" err="1" smtClean="0"/>
              <a:t>complet</a:t>
            </a:r>
            <a:r>
              <a:rPr lang="en-US" baseline="0" dirty="0" smtClean="0"/>
              <a:t> </a:t>
            </a:r>
            <a:r>
              <a:rPr lang="en-US" baseline="0" dirty="0" err="1" smtClean="0"/>
              <a:t>pentru</a:t>
            </a:r>
            <a:r>
              <a:rPr lang="en-US" baseline="0" dirty="0" smtClean="0"/>
              <a:t> a </a:t>
            </a:r>
            <a:r>
              <a:rPr lang="en-US" baseline="0" dirty="0" err="1" smtClean="0"/>
              <a:t>folosi</a:t>
            </a:r>
            <a:r>
              <a:rPr lang="en-US" baseline="0" dirty="0" smtClean="0"/>
              <a:t> ASP.NET Core. </a:t>
            </a:r>
            <a:r>
              <a:rPr lang="en-US" baseline="0" dirty="0" err="1" smtClean="0"/>
              <a:t>Pentru</a:t>
            </a:r>
            <a:r>
              <a:rPr lang="en-US" baseline="0" dirty="0" smtClean="0"/>
              <a:t> a face </a:t>
            </a:r>
            <a:r>
              <a:rPr lang="en-US" baseline="0" dirty="0" err="1" smtClean="0"/>
              <a:t>tranzitia</a:t>
            </a:r>
            <a:r>
              <a:rPr lang="en-US" baseline="0" dirty="0" smtClean="0"/>
              <a:t> </a:t>
            </a:r>
            <a:r>
              <a:rPr lang="en-US" baseline="0" dirty="0" err="1" smtClean="0"/>
              <a:t>mai</a:t>
            </a:r>
            <a:r>
              <a:rPr lang="en-US" baseline="0" dirty="0" smtClean="0"/>
              <a:t> </a:t>
            </a:r>
            <a:r>
              <a:rPr lang="en-US" baseline="0" dirty="0" err="1" smtClean="0"/>
              <a:t>usoara</a:t>
            </a:r>
            <a:r>
              <a:rPr lang="en-US" baseline="0" dirty="0" smtClean="0"/>
              <a:t>, </a:t>
            </a:r>
            <a:r>
              <a:rPr lang="en-US" baseline="0" dirty="0" err="1" smtClean="0"/>
              <a:t>noul</a:t>
            </a:r>
            <a:r>
              <a:rPr lang="en-US" baseline="0" dirty="0" smtClean="0"/>
              <a:t> ASP.NET </a:t>
            </a:r>
            <a:r>
              <a:rPr lang="en-US" baseline="0" dirty="0" err="1" smtClean="0"/>
              <a:t>poate</a:t>
            </a:r>
            <a:r>
              <a:rPr lang="en-US" baseline="0" dirty="0" smtClean="0"/>
              <a:t> </a:t>
            </a:r>
            <a:r>
              <a:rPr lang="en-US" baseline="0" dirty="0" err="1" smtClean="0"/>
              <a:t>rula</a:t>
            </a:r>
            <a:r>
              <a:rPr lang="en-US" baseline="0" dirty="0" smtClean="0"/>
              <a:t> </a:t>
            </a:r>
            <a:r>
              <a:rPr lang="en-US" baseline="0" dirty="0" err="1" smtClean="0"/>
              <a:t>atat</a:t>
            </a:r>
            <a:r>
              <a:rPr lang="en-US" baseline="0" dirty="0" smtClean="0"/>
              <a:t> </a:t>
            </a:r>
            <a:r>
              <a:rPr lang="en-US" baseline="0" dirty="0" err="1" smtClean="0"/>
              <a:t>pe</a:t>
            </a:r>
            <a:r>
              <a:rPr lang="en-US" baseline="0" dirty="0" smtClean="0"/>
              <a:t> </a:t>
            </a:r>
            <a:r>
              <a:rPr lang="en-US" baseline="0" dirty="0" err="1" smtClean="0"/>
              <a:t>vechiul</a:t>
            </a:r>
            <a:r>
              <a:rPr lang="en-US" baseline="0" dirty="0" smtClean="0"/>
              <a:t> .NET Framework cat </a:t>
            </a:r>
            <a:r>
              <a:rPr lang="en-US" baseline="0" dirty="0" err="1" smtClean="0"/>
              <a:t>si</a:t>
            </a:r>
            <a:r>
              <a:rPr lang="en-US" baseline="0" dirty="0" smtClean="0"/>
              <a:t> </a:t>
            </a:r>
            <a:r>
              <a:rPr lang="en-US" baseline="0" dirty="0" err="1" smtClean="0"/>
              <a:t>pe</a:t>
            </a:r>
            <a:r>
              <a:rPr lang="en-US" baseline="0" dirty="0" smtClean="0"/>
              <a:t> .NET Core.</a:t>
            </a:r>
          </a:p>
          <a:p>
            <a:endParaRPr lang="en-US" baseline="0" dirty="0" smtClean="0"/>
          </a:p>
          <a:p>
            <a:r>
              <a:rPr lang="en-US" baseline="0" dirty="0" err="1" smtClean="0"/>
              <a:t>Daca</a:t>
            </a:r>
            <a:r>
              <a:rPr lang="en-US" baseline="0" dirty="0" smtClean="0"/>
              <a:t> ne </a:t>
            </a:r>
            <a:r>
              <a:rPr lang="en-US" baseline="0" dirty="0" err="1" smtClean="0"/>
              <a:t>uitam</a:t>
            </a:r>
            <a:r>
              <a:rPr lang="en-US" baseline="0" dirty="0" smtClean="0"/>
              <a:t> la </a:t>
            </a:r>
            <a:r>
              <a:rPr lang="en-US" baseline="0" dirty="0" err="1" smtClean="0"/>
              <a:t>diagrama</a:t>
            </a:r>
            <a:r>
              <a:rPr lang="en-US" baseline="0" dirty="0" smtClean="0"/>
              <a:t> </a:t>
            </a:r>
            <a:r>
              <a:rPr lang="en-US" baseline="0" dirty="0" err="1" smtClean="0"/>
              <a:t>aceasta</a:t>
            </a:r>
            <a:r>
              <a:rPr lang="en-US" baseline="0" dirty="0" smtClean="0"/>
              <a:t>, </a:t>
            </a:r>
            <a:r>
              <a:rPr lang="en-US" baseline="0" dirty="0" err="1" smtClean="0"/>
              <a:t>putem</a:t>
            </a:r>
            <a:r>
              <a:rPr lang="en-US" baseline="0" dirty="0" smtClean="0"/>
              <a:t> </a:t>
            </a:r>
            <a:r>
              <a:rPr lang="en-US" baseline="0" dirty="0" err="1" smtClean="0"/>
              <a:t>vedea</a:t>
            </a:r>
            <a:r>
              <a:rPr lang="en-US" baseline="0" dirty="0" smtClean="0"/>
              <a:t> ca la </a:t>
            </a:r>
            <a:r>
              <a:rPr lang="en-US" baseline="0" dirty="0" err="1" smtClean="0"/>
              <a:t>baza</a:t>
            </a:r>
            <a:r>
              <a:rPr lang="en-US" baseline="0" dirty="0" smtClean="0"/>
              <a:t> </a:t>
            </a:r>
            <a:r>
              <a:rPr lang="en-US" baseline="0" dirty="0" err="1" smtClean="0"/>
              <a:t>ambelor</a:t>
            </a:r>
            <a:r>
              <a:rPr lang="en-US" baseline="0" dirty="0" smtClean="0"/>
              <a:t> framework-</a:t>
            </a:r>
            <a:r>
              <a:rPr lang="en-US" baseline="0" dirty="0" err="1" smtClean="0"/>
              <a:t>uri</a:t>
            </a:r>
            <a:r>
              <a:rPr lang="en-US" baseline="0" dirty="0" smtClean="0"/>
              <a:t>, </a:t>
            </a:r>
            <a:r>
              <a:rPr lang="en-US" baseline="0" dirty="0" err="1" smtClean="0"/>
              <a:t>avem</a:t>
            </a:r>
            <a:r>
              <a:rPr lang="en-US" baseline="0" dirty="0" smtClean="0"/>
              <a:t> </a:t>
            </a:r>
            <a:r>
              <a:rPr lang="en-US" baseline="0" dirty="0" err="1" smtClean="0"/>
              <a:t>unul</a:t>
            </a:r>
            <a:r>
              <a:rPr lang="en-US" baseline="0" dirty="0" smtClean="0"/>
              <a:t> din </a:t>
            </a:r>
            <a:r>
              <a:rPr lang="en-US" baseline="0" dirty="0" err="1" smtClean="0"/>
              <a:t>cele</a:t>
            </a:r>
            <a:r>
              <a:rPr lang="en-US" baseline="0" dirty="0" smtClean="0"/>
              <a:t> </a:t>
            </a:r>
            <a:r>
              <a:rPr lang="en-US" baseline="0" dirty="0" err="1" smtClean="0"/>
              <a:t>doua</a:t>
            </a:r>
            <a:r>
              <a:rPr lang="en-US" baseline="0" dirty="0" smtClean="0"/>
              <a:t> .NET-</a:t>
            </a:r>
            <a:r>
              <a:rPr lang="en-US" baseline="0" dirty="0" err="1" smtClean="0"/>
              <a:t>uri</a:t>
            </a:r>
            <a:r>
              <a:rPr lang="en-US" baseline="0" dirty="0" smtClean="0"/>
              <a:t>. .NET Framework 4.6 </a:t>
            </a:r>
            <a:r>
              <a:rPr lang="en-US" baseline="0" dirty="0" err="1" smtClean="0"/>
              <a:t>este</a:t>
            </a:r>
            <a:r>
              <a:rPr lang="en-US" baseline="0" dirty="0" smtClean="0"/>
              <a:t> </a:t>
            </a:r>
            <a:r>
              <a:rPr lang="en-US" baseline="0" dirty="0" err="1" smtClean="0"/>
              <a:t>vechiul</a:t>
            </a:r>
            <a:r>
              <a:rPr lang="en-US" baseline="0" dirty="0" smtClean="0"/>
              <a:t> .NET </a:t>
            </a:r>
            <a:r>
              <a:rPr lang="en-US" baseline="0" dirty="0" err="1" smtClean="0"/>
              <a:t>pe</a:t>
            </a:r>
            <a:r>
              <a:rPr lang="en-US" baseline="0" dirty="0" smtClean="0"/>
              <a:t> care multi </a:t>
            </a:r>
            <a:r>
              <a:rPr lang="en-US" baseline="0" dirty="0" err="1" smtClean="0"/>
              <a:t>dintre</a:t>
            </a:r>
            <a:r>
              <a:rPr lang="en-US" baseline="0" dirty="0" smtClean="0"/>
              <a:t> </a:t>
            </a:r>
            <a:r>
              <a:rPr lang="en-US" baseline="0" dirty="0" err="1" smtClean="0"/>
              <a:t>voi</a:t>
            </a:r>
            <a:r>
              <a:rPr lang="en-US" baseline="0" dirty="0" smtClean="0"/>
              <a:t> </a:t>
            </a:r>
            <a:r>
              <a:rPr lang="en-US" baseline="0" dirty="0" err="1" smtClean="0"/>
              <a:t>il</a:t>
            </a:r>
            <a:r>
              <a:rPr lang="en-US" baseline="0" dirty="0" smtClean="0"/>
              <a:t> </a:t>
            </a:r>
            <a:r>
              <a:rPr lang="en-US" baseline="0" dirty="0" err="1" smtClean="0"/>
              <a:t>stiti</a:t>
            </a:r>
            <a:r>
              <a:rPr lang="en-US" baseline="0" dirty="0" smtClean="0"/>
              <a:t> </a:t>
            </a:r>
            <a:r>
              <a:rPr lang="en-US" baseline="0" dirty="0" err="1" smtClean="0"/>
              <a:t>si</a:t>
            </a:r>
            <a:r>
              <a:rPr lang="en-US" baseline="0" dirty="0" smtClean="0"/>
              <a:t> l-</a:t>
            </a:r>
            <a:r>
              <a:rPr lang="en-US" baseline="0" dirty="0" err="1" smtClean="0"/>
              <a:t>ati</a:t>
            </a:r>
            <a:r>
              <a:rPr lang="en-US" baseline="0" dirty="0" smtClean="0"/>
              <a:t> </a:t>
            </a:r>
            <a:r>
              <a:rPr lang="en-US" baseline="0" dirty="0" err="1" smtClean="0"/>
              <a:t>folosit</a:t>
            </a:r>
            <a:r>
              <a:rPr lang="en-US" baseline="0" dirty="0" smtClean="0"/>
              <a:t> anterior, vine cu Windows-</a:t>
            </a:r>
            <a:r>
              <a:rPr lang="en-US" baseline="0" dirty="0" err="1" smtClean="0"/>
              <a:t>ul</a:t>
            </a:r>
            <a:r>
              <a:rPr lang="en-US" baseline="0" dirty="0" smtClean="0"/>
              <a:t> </a:t>
            </a:r>
            <a:r>
              <a:rPr lang="en-US" baseline="0" dirty="0" err="1" smtClean="0"/>
              <a:t>dar</a:t>
            </a:r>
            <a:r>
              <a:rPr lang="en-US" baseline="0" dirty="0" smtClean="0"/>
              <a:t> </a:t>
            </a:r>
            <a:r>
              <a:rPr lang="en-US" baseline="0" dirty="0" err="1" smtClean="0"/>
              <a:t>ruleaza</a:t>
            </a:r>
            <a:r>
              <a:rPr lang="en-US" baseline="0" dirty="0" smtClean="0"/>
              <a:t> </a:t>
            </a:r>
            <a:r>
              <a:rPr lang="en-US" baseline="0" dirty="0" err="1" smtClean="0"/>
              <a:t>doar</a:t>
            </a:r>
            <a:r>
              <a:rPr lang="en-US" baseline="0" dirty="0" smtClean="0"/>
              <a:t> </a:t>
            </a:r>
            <a:r>
              <a:rPr lang="en-US" baseline="0" dirty="0" err="1" smtClean="0"/>
              <a:t>pe</a:t>
            </a:r>
            <a:r>
              <a:rPr lang="en-US" baseline="0" dirty="0" smtClean="0"/>
              <a:t> </a:t>
            </a:r>
            <a:r>
              <a:rPr lang="en-US" baseline="0" dirty="0" err="1" smtClean="0"/>
              <a:t>aceasta</a:t>
            </a:r>
            <a:r>
              <a:rPr lang="en-US" baseline="0" dirty="0" smtClean="0"/>
              <a:t> </a:t>
            </a:r>
            <a:r>
              <a:rPr lang="en-US" baseline="0" dirty="0" err="1" smtClean="0"/>
              <a:t>platforma</a:t>
            </a:r>
            <a:r>
              <a:rPr lang="en-US" baseline="0" dirty="0" smtClean="0"/>
              <a:t>.</a:t>
            </a:r>
          </a:p>
          <a:p>
            <a:endParaRPr lang="en-US" baseline="0" dirty="0" smtClean="0"/>
          </a:p>
          <a:p>
            <a:r>
              <a:rPr lang="en-US" baseline="0" dirty="0" smtClean="0"/>
              <a:t>.NET Core, </a:t>
            </a:r>
            <a:r>
              <a:rPr lang="en-US" baseline="0" dirty="0" err="1" smtClean="0"/>
              <a:t>este</a:t>
            </a:r>
            <a:r>
              <a:rPr lang="en-US" baseline="0" dirty="0" smtClean="0"/>
              <a:t> </a:t>
            </a:r>
            <a:r>
              <a:rPr lang="en-US" baseline="0" dirty="0" err="1" smtClean="0"/>
              <a:t>noul</a:t>
            </a:r>
            <a:r>
              <a:rPr lang="en-US" baseline="0" dirty="0" smtClean="0"/>
              <a:t> framework care merge </a:t>
            </a:r>
            <a:r>
              <a:rPr lang="en-US" baseline="0" dirty="0" err="1" smtClean="0"/>
              <a:t>pe</a:t>
            </a:r>
            <a:r>
              <a:rPr lang="en-US" baseline="0" dirty="0" smtClean="0"/>
              <a:t> </a:t>
            </a:r>
            <a:r>
              <a:rPr lang="en-US" baseline="0" dirty="0" err="1" smtClean="0"/>
              <a:t>orice</a:t>
            </a:r>
            <a:r>
              <a:rPr lang="en-US" baseline="0" dirty="0" smtClean="0"/>
              <a:t> </a:t>
            </a:r>
            <a:r>
              <a:rPr lang="en-US" baseline="0" dirty="0" err="1" smtClean="0"/>
              <a:t>platforma</a:t>
            </a:r>
            <a:r>
              <a:rPr lang="en-US" baseline="0" dirty="0" smtClean="0"/>
              <a:t> – Windows, Linux, OSX - </a:t>
            </a:r>
            <a:r>
              <a:rPr lang="en-US" baseline="0" dirty="0" err="1" smtClean="0"/>
              <a:t>si</a:t>
            </a:r>
            <a:r>
              <a:rPr lang="en-US" baseline="0" dirty="0" smtClean="0"/>
              <a:t> </a:t>
            </a:r>
            <a:r>
              <a:rPr lang="en-US" baseline="0" dirty="0" err="1" smtClean="0"/>
              <a:t>pe</a:t>
            </a:r>
            <a:r>
              <a:rPr lang="en-US" baseline="0" dirty="0" smtClean="0"/>
              <a:t> </a:t>
            </a:r>
            <a:r>
              <a:rPr lang="en-US" baseline="0" dirty="0" err="1" smtClean="0"/>
              <a:t>multe</a:t>
            </a:r>
            <a:r>
              <a:rPr lang="en-US" baseline="0" dirty="0" smtClean="0"/>
              <a:t> </a:t>
            </a:r>
            <a:r>
              <a:rPr lang="en-US" baseline="0" dirty="0" err="1" smtClean="0"/>
              <a:t>arhitecturi</a:t>
            </a:r>
            <a:r>
              <a:rPr lang="en-US" baseline="0" dirty="0" smtClean="0"/>
              <a:t> – x86, x64 </a:t>
            </a:r>
            <a:r>
              <a:rPr lang="en-US" baseline="0" dirty="0" err="1" smtClean="0"/>
              <a:t>si</a:t>
            </a:r>
            <a:r>
              <a:rPr lang="en-US" baseline="0" dirty="0" smtClean="0"/>
              <a:t> </a:t>
            </a:r>
            <a:r>
              <a:rPr lang="en-US" baseline="0" dirty="0" err="1" smtClean="0"/>
              <a:t>chiar</a:t>
            </a:r>
            <a:r>
              <a:rPr lang="en-US" baseline="0" dirty="0" smtClean="0"/>
              <a:t> </a:t>
            </a:r>
            <a:r>
              <a:rPr lang="en-US" baseline="0" dirty="0" err="1" smtClean="0"/>
              <a:t>pe</a:t>
            </a:r>
            <a:r>
              <a:rPr lang="en-US" baseline="0" dirty="0" smtClean="0"/>
              <a:t> Raspberry Pi care e ARM, </a:t>
            </a:r>
            <a:r>
              <a:rPr lang="en-US" baseline="0" dirty="0" err="1" smtClean="0"/>
              <a:t>folosind</a:t>
            </a:r>
            <a:r>
              <a:rPr lang="en-US" baseline="0" dirty="0" smtClean="0"/>
              <a:t> </a:t>
            </a:r>
            <a:r>
              <a:rPr lang="en-US" baseline="0" dirty="0" err="1" smtClean="0"/>
              <a:t>sistemul</a:t>
            </a:r>
            <a:r>
              <a:rPr lang="en-US" baseline="0" dirty="0" smtClean="0"/>
              <a:t> de </a:t>
            </a:r>
            <a:r>
              <a:rPr lang="en-US" baseline="0" dirty="0" err="1" smtClean="0"/>
              <a:t>operare</a:t>
            </a:r>
            <a:r>
              <a:rPr lang="en-US" baseline="0" dirty="0" smtClean="0"/>
              <a:t> </a:t>
            </a:r>
            <a:r>
              <a:rPr lang="en-US" baseline="0" dirty="0" err="1" smtClean="0"/>
              <a:t>Raspbian</a:t>
            </a:r>
            <a:r>
              <a:rPr lang="en-US" baseline="0" dirty="0" smtClean="0"/>
              <a:t>. .NET Core </a:t>
            </a:r>
            <a:r>
              <a:rPr lang="en-US" baseline="0" dirty="0" err="1" smtClean="0"/>
              <a:t>este</a:t>
            </a:r>
            <a:r>
              <a:rPr lang="en-US" baseline="0" dirty="0" smtClean="0"/>
              <a:t> </a:t>
            </a:r>
            <a:r>
              <a:rPr lang="en-US" baseline="0" dirty="0" err="1" smtClean="0"/>
              <a:t>proiectat</a:t>
            </a:r>
            <a:r>
              <a:rPr lang="en-US" baseline="0" dirty="0" smtClean="0"/>
              <a:t> modern </a:t>
            </a:r>
            <a:r>
              <a:rPr lang="en-US" baseline="0" dirty="0" err="1" smtClean="0"/>
              <a:t>folosind</a:t>
            </a:r>
            <a:r>
              <a:rPr lang="en-US" baseline="0" dirty="0" smtClean="0"/>
              <a:t> o </a:t>
            </a:r>
            <a:r>
              <a:rPr lang="en-US" baseline="0" dirty="0" err="1" smtClean="0"/>
              <a:t>arhitectura</a:t>
            </a:r>
            <a:r>
              <a:rPr lang="en-US" baseline="0" dirty="0" smtClean="0"/>
              <a:t> </a:t>
            </a:r>
            <a:r>
              <a:rPr lang="en-US" baseline="0" dirty="0" err="1" smtClean="0"/>
              <a:t>modulara</a:t>
            </a:r>
            <a:r>
              <a:rPr lang="en-US" baseline="0" dirty="0" smtClean="0"/>
              <a:t>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optimizat</a:t>
            </a:r>
            <a:r>
              <a:rPr lang="en-US" baseline="0" dirty="0" smtClean="0"/>
              <a:t> </a:t>
            </a:r>
            <a:r>
              <a:rPr lang="en-US" baseline="0" dirty="0" err="1" smtClean="0"/>
              <a:t>sa</a:t>
            </a:r>
            <a:r>
              <a:rPr lang="en-US" baseline="0" dirty="0" smtClean="0"/>
              <a:t> </a:t>
            </a:r>
            <a:r>
              <a:rPr lang="en-US" baseline="0" dirty="0" err="1" smtClean="0"/>
              <a:t>ruleze</a:t>
            </a:r>
            <a:r>
              <a:rPr lang="en-US" baseline="0" dirty="0" smtClean="0"/>
              <a:t> </a:t>
            </a:r>
            <a:r>
              <a:rPr lang="en-US" baseline="0" dirty="0" err="1" smtClean="0"/>
              <a:t>pe</a:t>
            </a:r>
            <a:r>
              <a:rPr lang="en-US" baseline="0" dirty="0" smtClean="0"/>
              <a:t> </a:t>
            </a:r>
            <a:r>
              <a:rPr lang="en-US" baseline="0" dirty="0" err="1" smtClean="0"/>
              <a:t>servere</a:t>
            </a:r>
            <a:r>
              <a:rPr lang="en-US" baseline="0" dirty="0" smtClean="0"/>
              <a:t> </a:t>
            </a:r>
            <a:r>
              <a:rPr lang="en-US" baseline="0" dirty="0" err="1" smtClean="0"/>
              <a:t>si</a:t>
            </a:r>
            <a:r>
              <a:rPr lang="en-US" baseline="0" dirty="0" smtClean="0"/>
              <a:t> in cloud. </a:t>
            </a:r>
          </a:p>
          <a:p>
            <a:endParaRPr lang="en-US" baseline="0" dirty="0" smtClean="0"/>
          </a:p>
          <a:p>
            <a:r>
              <a:rPr lang="en-US" baseline="0" dirty="0" err="1" smtClean="0"/>
              <a:t>Vechiul</a:t>
            </a:r>
            <a:r>
              <a:rPr lang="en-US" baseline="0" dirty="0" smtClean="0"/>
              <a:t> ASP.NET </a:t>
            </a:r>
            <a:r>
              <a:rPr lang="en-US" baseline="0" dirty="0" err="1" smtClean="0"/>
              <a:t>este</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a:t>
            </a:r>
            <a:r>
              <a:rPr lang="en-US" baseline="0" dirty="0" err="1" smtClean="0"/>
              <a:t>System.Web</a:t>
            </a:r>
            <a:r>
              <a:rPr lang="en-US" baseline="0" dirty="0" smtClean="0"/>
              <a:t>. </a:t>
            </a:r>
            <a:r>
              <a:rPr lang="en-US" baseline="0" dirty="0" err="1" smtClean="0"/>
              <a:t>Daca</a:t>
            </a:r>
            <a:r>
              <a:rPr lang="en-US" baseline="0" dirty="0" smtClean="0"/>
              <a:t> l-</a:t>
            </a:r>
            <a:r>
              <a:rPr lang="en-US" baseline="0" dirty="0" err="1" smtClean="0"/>
              <a:t>ati</a:t>
            </a:r>
            <a:r>
              <a:rPr lang="en-US" baseline="0" dirty="0" smtClean="0"/>
              <a:t> </a:t>
            </a:r>
            <a:r>
              <a:rPr lang="en-US" baseline="0" dirty="0" err="1" smtClean="0"/>
              <a:t>folosit</a:t>
            </a:r>
            <a:r>
              <a:rPr lang="en-US" baseline="0" dirty="0" smtClean="0"/>
              <a:t> </a:t>
            </a:r>
            <a:r>
              <a:rPr lang="en-US" baseline="0" dirty="0" err="1" smtClean="0"/>
              <a:t>inainte</a:t>
            </a:r>
            <a:r>
              <a:rPr lang="en-US" baseline="0" dirty="0" smtClean="0"/>
              <a:t>, </a:t>
            </a:r>
            <a:r>
              <a:rPr lang="en-US" baseline="0" dirty="0" err="1" smtClean="0"/>
              <a:t>probabil</a:t>
            </a:r>
            <a:r>
              <a:rPr lang="en-US" baseline="0" dirty="0" smtClean="0"/>
              <a:t> ca </a:t>
            </a:r>
            <a:r>
              <a:rPr lang="en-US" baseline="0" dirty="0" err="1" smtClean="0"/>
              <a:t>stiti</a:t>
            </a:r>
            <a:r>
              <a:rPr lang="en-US" baseline="0" dirty="0" smtClean="0"/>
              <a:t> ca </a:t>
            </a:r>
            <a:r>
              <a:rPr lang="en-US" baseline="0" dirty="0" err="1" smtClean="0"/>
              <a:t>orice</a:t>
            </a:r>
            <a:r>
              <a:rPr lang="en-US" baseline="0" dirty="0" smtClean="0"/>
              <a:t> </a:t>
            </a:r>
            <a:r>
              <a:rPr lang="en-US" baseline="0" dirty="0" err="1" smtClean="0"/>
              <a:t>componenta</a:t>
            </a:r>
            <a:r>
              <a:rPr lang="en-US" baseline="0" dirty="0" smtClean="0"/>
              <a:t> web </a:t>
            </a:r>
            <a:r>
              <a:rPr lang="en-US" baseline="0" dirty="0" err="1" smtClean="0"/>
              <a:t>adaugati</a:t>
            </a:r>
            <a:r>
              <a:rPr lang="en-US" baseline="0" dirty="0" smtClean="0"/>
              <a:t>, </a:t>
            </a:r>
            <a:r>
              <a:rPr lang="en-US" baseline="0" dirty="0" err="1" smtClean="0"/>
              <a:t>veti</a:t>
            </a:r>
            <a:r>
              <a:rPr lang="en-US" baseline="0" dirty="0" smtClean="0"/>
              <a:t> </a:t>
            </a:r>
            <a:r>
              <a:rPr lang="en-US" baseline="0" dirty="0" err="1" smtClean="0"/>
              <a:t>primi</a:t>
            </a:r>
            <a:r>
              <a:rPr lang="en-US" baseline="0" dirty="0" smtClean="0"/>
              <a:t> </a:t>
            </a:r>
            <a:r>
              <a:rPr lang="en-US" baseline="0" dirty="0" err="1" smtClean="0"/>
              <a:t>si</a:t>
            </a:r>
            <a:r>
              <a:rPr lang="en-US" baseline="0" dirty="0" smtClean="0"/>
              <a:t> o </a:t>
            </a:r>
            <a:r>
              <a:rPr lang="en-US" baseline="0" dirty="0" err="1" smtClean="0"/>
              <a:t>referinta</a:t>
            </a:r>
            <a:r>
              <a:rPr lang="en-US" baseline="0" dirty="0" smtClean="0"/>
              <a:t> la </a:t>
            </a:r>
            <a:r>
              <a:rPr lang="en-US" baseline="0" dirty="0" err="1" smtClean="0"/>
              <a:t>System.Web</a:t>
            </a:r>
            <a:r>
              <a:rPr lang="en-US" baseline="0" dirty="0" smtClean="0"/>
              <a:t>. </a:t>
            </a:r>
            <a:r>
              <a:rPr lang="en-US" baseline="0" dirty="0" err="1" smtClean="0"/>
              <a:t>Practic</a:t>
            </a:r>
            <a:r>
              <a:rPr lang="en-US" baseline="0" dirty="0" smtClean="0"/>
              <a:t> </a:t>
            </a:r>
            <a:r>
              <a:rPr lang="en-US" baseline="0" dirty="0" err="1" smtClean="0"/>
              <a:t>System.Web</a:t>
            </a:r>
            <a:r>
              <a:rPr lang="en-US" baseline="0" dirty="0" smtClean="0"/>
              <a:t> </a:t>
            </a:r>
            <a:r>
              <a:rPr lang="en-US" baseline="0" dirty="0" err="1" smtClean="0"/>
              <a:t>este</a:t>
            </a:r>
            <a:r>
              <a:rPr lang="en-US" baseline="0" dirty="0" smtClean="0"/>
              <a:t> un </a:t>
            </a:r>
            <a:r>
              <a:rPr lang="en-US" baseline="0" dirty="0" err="1" smtClean="0"/>
              <a:t>monolit</a:t>
            </a:r>
            <a:r>
              <a:rPr lang="en-US" baseline="0" dirty="0" smtClean="0"/>
              <a:t> in care </a:t>
            </a:r>
            <a:r>
              <a:rPr lang="en-US" baseline="0" dirty="0" err="1" smtClean="0"/>
              <a:t>gasiti</a:t>
            </a:r>
            <a:r>
              <a:rPr lang="en-US" baseline="0" dirty="0" smtClean="0"/>
              <a:t> </a:t>
            </a:r>
            <a:r>
              <a:rPr lang="en-US" baseline="0" dirty="0" err="1" smtClean="0"/>
              <a:t>orice</a:t>
            </a:r>
            <a:r>
              <a:rPr lang="en-US" baseline="0" dirty="0" smtClean="0"/>
              <a:t> </a:t>
            </a:r>
            <a:r>
              <a:rPr lang="en-US" baseline="0" dirty="0" err="1" smtClean="0"/>
              <a:t>vreti</a:t>
            </a:r>
            <a:r>
              <a:rPr lang="en-US" baseline="0" dirty="0" smtClean="0"/>
              <a:t> de la networking, http, email, </a:t>
            </a:r>
            <a:r>
              <a:rPr lang="en-US" baseline="0" dirty="0" err="1" smtClean="0"/>
              <a:t>securitate</a:t>
            </a:r>
            <a:r>
              <a:rPr lang="en-US" baseline="0" dirty="0" smtClean="0"/>
              <a:t>, mobile, </a:t>
            </a:r>
            <a:r>
              <a:rPr lang="en-US" baseline="0" dirty="0" err="1" smtClean="0"/>
              <a:t>servicii</a:t>
            </a:r>
            <a:r>
              <a:rPr lang="en-US" baseline="0" dirty="0" smtClean="0"/>
              <a:t>, </a:t>
            </a:r>
            <a:r>
              <a:rPr lang="en-US" baseline="0" dirty="0" err="1" smtClean="0"/>
              <a:t>configurare</a:t>
            </a:r>
            <a:r>
              <a:rPr lang="en-US" baseline="0" dirty="0" smtClean="0"/>
              <a:t>, </a:t>
            </a:r>
            <a:r>
              <a:rPr lang="en-US" baseline="0" dirty="0" err="1" smtClean="0"/>
              <a:t>sesiuni</a:t>
            </a:r>
            <a:r>
              <a:rPr lang="en-US" baseline="0" dirty="0" smtClean="0"/>
              <a:t>, etc. </a:t>
            </a:r>
            <a:r>
              <a:rPr lang="en-US" baseline="0" dirty="0" err="1" smtClean="0"/>
              <a:t>Peste</a:t>
            </a:r>
            <a:r>
              <a:rPr lang="en-US" baseline="0" dirty="0" smtClean="0"/>
              <a:t> </a:t>
            </a:r>
            <a:r>
              <a:rPr lang="en-US" baseline="0" dirty="0" err="1" smtClean="0"/>
              <a:t>System.Web</a:t>
            </a:r>
            <a:r>
              <a:rPr lang="en-US" baseline="0" dirty="0" smtClean="0"/>
              <a:t> </a:t>
            </a:r>
            <a:r>
              <a:rPr lang="en-US" baseline="0" dirty="0" err="1" smtClean="0"/>
              <a:t>avem</a:t>
            </a:r>
            <a:r>
              <a:rPr lang="en-US" baseline="0" dirty="0" smtClean="0"/>
              <a:t> diverse framework-</a:t>
            </a:r>
            <a:r>
              <a:rPr lang="en-US" baseline="0" dirty="0" err="1" smtClean="0"/>
              <a:t>uri</a:t>
            </a:r>
            <a:r>
              <a:rPr lang="en-US" baseline="0" dirty="0" smtClean="0"/>
              <a:t> web </a:t>
            </a:r>
            <a:r>
              <a:rPr lang="en-US" baseline="0" dirty="0" err="1" smtClean="0"/>
              <a:t>precum</a:t>
            </a:r>
            <a:r>
              <a:rPr lang="en-US" baseline="0" dirty="0" smtClean="0"/>
              <a:t> Web Forms, MVC 5 </a:t>
            </a:r>
            <a:r>
              <a:rPr lang="en-US" baseline="0" dirty="0" err="1" smtClean="0"/>
              <a:t>sau</a:t>
            </a:r>
            <a:r>
              <a:rPr lang="en-US" baseline="0" dirty="0" smtClean="0"/>
              <a:t> </a:t>
            </a:r>
            <a:r>
              <a:rPr lang="en-US" baseline="0" dirty="0" err="1" smtClean="0"/>
              <a:t>WebAPI</a:t>
            </a:r>
            <a:r>
              <a:rPr lang="en-US" baseline="0" dirty="0" smtClean="0"/>
              <a:t> 2.</a:t>
            </a:r>
          </a:p>
          <a:p>
            <a:endParaRPr lang="en-US" baseline="0" dirty="0" smtClean="0"/>
          </a:p>
          <a:p>
            <a:r>
              <a:rPr lang="en-US" baseline="0" dirty="0" smtClean="0"/>
              <a:t>ASP.NET Core </a:t>
            </a:r>
            <a:r>
              <a:rPr lang="en-US" baseline="0" dirty="0" err="1" smtClean="0"/>
              <a:t>este</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o </a:t>
            </a:r>
            <a:r>
              <a:rPr lang="en-US" baseline="0" dirty="0" err="1" smtClean="0"/>
              <a:t>colectie</a:t>
            </a:r>
            <a:r>
              <a:rPr lang="en-US" baseline="0" dirty="0" smtClean="0"/>
              <a:t> de </a:t>
            </a:r>
            <a:r>
              <a:rPr lang="en-US" baseline="0" dirty="0" err="1" smtClean="0"/>
              <a:t>pachete</a:t>
            </a:r>
            <a:r>
              <a:rPr lang="en-US" baseline="0" dirty="0" smtClean="0"/>
              <a:t> - </a:t>
            </a:r>
            <a:r>
              <a:rPr lang="en-US" baseline="0" dirty="0" err="1" smtClean="0"/>
              <a:t>practic</a:t>
            </a:r>
            <a:r>
              <a:rPr lang="en-US" baseline="0" dirty="0" smtClean="0"/>
              <a:t> am </a:t>
            </a:r>
            <a:r>
              <a:rPr lang="en-US" baseline="0" dirty="0" err="1" smtClean="0"/>
              <a:t>spart</a:t>
            </a:r>
            <a:r>
              <a:rPr lang="en-US" baseline="0" dirty="0" smtClean="0"/>
              <a:t> </a:t>
            </a:r>
            <a:r>
              <a:rPr lang="en-US" baseline="0" dirty="0" err="1" smtClean="0"/>
              <a:t>System.Web</a:t>
            </a:r>
            <a:r>
              <a:rPr lang="en-US" baseline="0" dirty="0" smtClean="0"/>
              <a:t> in </a:t>
            </a:r>
            <a:r>
              <a:rPr lang="en-US" baseline="0" dirty="0" err="1" smtClean="0"/>
              <a:t>pachete</a:t>
            </a:r>
            <a:r>
              <a:rPr lang="en-US" baseline="0" dirty="0" smtClean="0"/>
              <a:t> </a:t>
            </a:r>
            <a:r>
              <a:rPr lang="en-US" baseline="0" dirty="0" err="1" smtClean="0"/>
              <a:t>si</a:t>
            </a:r>
            <a:r>
              <a:rPr lang="en-US" baseline="0" dirty="0" smtClean="0"/>
              <a:t> </a:t>
            </a:r>
            <a:r>
              <a:rPr lang="en-US" baseline="0" dirty="0" err="1" smtClean="0"/>
              <a:t>aplicatiile</a:t>
            </a:r>
            <a:r>
              <a:rPr lang="en-US" baseline="0" dirty="0" smtClean="0"/>
              <a:t> </a:t>
            </a:r>
            <a:r>
              <a:rPr lang="en-US" baseline="0" dirty="0" err="1" smtClean="0"/>
              <a:t>folosesc</a:t>
            </a:r>
            <a:r>
              <a:rPr lang="en-US" baseline="0" dirty="0" smtClean="0"/>
              <a:t> </a:t>
            </a:r>
            <a:r>
              <a:rPr lang="en-US" baseline="0" dirty="0" err="1" smtClean="0"/>
              <a:t>doar</a:t>
            </a:r>
            <a:r>
              <a:rPr lang="en-US" baseline="0" dirty="0" smtClean="0"/>
              <a:t> </a:t>
            </a:r>
            <a:r>
              <a:rPr lang="en-US" baseline="0" dirty="0" err="1" smtClean="0"/>
              <a:t>ce</a:t>
            </a:r>
            <a:r>
              <a:rPr lang="en-US" baseline="0" dirty="0" smtClean="0"/>
              <a:t> au </a:t>
            </a:r>
            <a:r>
              <a:rPr lang="en-US" baseline="0" dirty="0" err="1" smtClean="0"/>
              <a:t>nevoie</a:t>
            </a:r>
            <a:r>
              <a:rPr lang="en-US" baseline="0" dirty="0" smtClean="0"/>
              <a:t> – </a:t>
            </a:r>
            <a:r>
              <a:rPr lang="en-US" baseline="0" dirty="0" err="1" smtClean="0"/>
              <a:t>majoritatea</a:t>
            </a:r>
            <a:r>
              <a:rPr lang="en-US" baseline="0" dirty="0" smtClean="0"/>
              <a:t> in namespace-</a:t>
            </a:r>
            <a:r>
              <a:rPr lang="en-US" baseline="0" dirty="0" err="1" smtClean="0"/>
              <a:t>ul</a:t>
            </a:r>
            <a:r>
              <a:rPr lang="en-US" baseline="0" dirty="0" smtClean="0"/>
              <a:t> </a:t>
            </a:r>
            <a:r>
              <a:rPr lang="en-US" baseline="0" dirty="0" err="1" smtClean="0"/>
              <a:t>Microsoft.AspNetCore</a:t>
            </a:r>
            <a:r>
              <a:rPr lang="en-US" baseline="0" dirty="0" smtClean="0"/>
              <a:t>.*. </a:t>
            </a:r>
            <a:r>
              <a:rPr lang="en-US" baseline="0" dirty="0" err="1" smtClean="0"/>
              <a:t>Deasupra</a:t>
            </a:r>
            <a:r>
              <a:rPr lang="en-US" baseline="0" dirty="0" smtClean="0"/>
              <a:t> </a:t>
            </a:r>
            <a:r>
              <a:rPr lang="en-US" baseline="0" dirty="0" err="1" smtClean="0"/>
              <a:t>acestora</a:t>
            </a:r>
            <a:r>
              <a:rPr lang="en-US" baseline="0" dirty="0" smtClean="0"/>
              <a:t>, </a:t>
            </a:r>
            <a:r>
              <a:rPr lang="en-US" baseline="0" dirty="0" err="1" smtClean="0"/>
              <a:t>este</a:t>
            </a:r>
            <a:r>
              <a:rPr lang="en-US" baseline="0" dirty="0" smtClean="0"/>
              <a:t> MVC core, care </a:t>
            </a:r>
            <a:r>
              <a:rPr lang="en-US" baseline="0" dirty="0" err="1" smtClean="0"/>
              <a:t>acum</a:t>
            </a:r>
            <a:r>
              <a:rPr lang="en-US" baseline="0" dirty="0" smtClean="0"/>
              <a:t> </a:t>
            </a:r>
            <a:r>
              <a:rPr lang="en-US" baseline="0" dirty="0" err="1" smtClean="0"/>
              <a:t>unifica</a:t>
            </a:r>
            <a:r>
              <a:rPr lang="en-US" baseline="0" dirty="0" smtClean="0"/>
              <a:t> </a:t>
            </a:r>
            <a:r>
              <a:rPr lang="en-US" baseline="0" dirty="0" err="1" smtClean="0"/>
              <a:t>toate</a:t>
            </a:r>
            <a:r>
              <a:rPr lang="en-US" baseline="0" dirty="0" smtClean="0"/>
              <a:t> framework-</a:t>
            </a:r>
            <a:r>
              <a:rPr lang="en-US" baseline="0" dirty="0" err="1" smtClean="0"/>
              <a:t>urile</a:t>
            </a:r>
            <a:r>
              <a:rPr lang="en-US" baseline="0" dirty="0" smtClean="0"/>
              <a:t> web </a:t>
            </a:r>
            <a:r>
              <a:rPr lang="en-US" baseline="0" dirty="0" err="1" smtClean="0"/>
              <a:t>existente</a:t>
            </a:r>
            <a:r>
              <a:rPr lang="en-US" baseline="0" dirty="0" smtClean="0"/>
              <a:t>. O </a:t>
            </a:r>
            <a:r>
              <a:rPr lang="en-US" baseline="0" dirty="0" err="1" smtClean="0"/>
              <a:t>sa</a:t>
            </a:r>
            <a:r>
              <a:rPr lang="en-US" baseline="0" dirty="0" smtClean="0"/>
              <a:t> </a:t>
            </a:r>
            <a:r>
              <a:rPr lang="en-US" baseline="0" dirty="0" err="1" smtClean="0"/>
              <a:t>va</a:t>
            </a:r>
            <a:r>
              <a:rPr lang="en-US" baseline="0" dirty="0" smtClean="0"/>
              <a:t> </a:t>
            </a:r>
            <a:r>
              <a:rPr lang="en-US" baseline="0" dirty="0" err="1" smtClean="0"/>
              <a:t>zic</a:t>
            </a:r>
            <a:r>
              <a:rPr lang="en-US" baseline="0" dirty="0" smtClean="0"/>
              <a:t> </a:t>
            </a:r>
            <a:r>
              <a:rPr lang="en-US" baseline="0" dirty="0" err="1" smtClean="0"/>
              <a:t>despre</a:t>
            </a:r>
            <a:r>
              <a:rPr lang="en-US" baseline="0" dirty="0" smtClean="0"/>
              <a:t> </a:t>
            </a:r>
            <a:r>
              <a:rPr lang="en-US" baseline="0" dirty="0" err="1" smtClean="0"/>
              <a:t>unificare</a:t>
            </a:r>
            <a:r>
              <a:rPr lang="en-US" baseline="0" dirty="0" smtClean="0"/>
              <a:t> in </a:t>
            </a:r>
            <a:r>
              <a:rPr lang="en-US" baseline="0" dirty="0" err="1" smtClean="0"/>
              <a:t>cateva</a:t>
            </a:r>
            <a:r>
              <a:rPr lang="en-US" baseline="0" dirty="0" smtClean="0"/>
              <a:t> slide-</a:t>
            </a:r>
            <a:r>
              <a:rPr lang="en-US" baseline="0" dirty="0" err="1" smtClean="0"/>
              <a:t>uri</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27A3EFC-ED2C-0E4D-920D-3FD80FEA94EC}" type="slidenum">
              <a:rPr lang="en-US" smtClean="0"/>
              <a:t>4</a:t>
            </a:fld>
            <a:endParaRPr lang="en-US"/>
          </a:p>
        </p:txBody>
      </p:sp>
    </p:spTree>
    <p:extLst>
      <p:ext uri="{BB962C8B-B14F-4D97-AF65-F5344CB8AC3E}">
        <p14:creationId xmlns:p14="http://schemas.microsoft.com/office/powerpoint/2010/main" val="95649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Daca</a:t>
            </a:r>
            <a:r>
              <a:rPr lang="en-US" dirty="0" smtClean="0"/>
              <a:t> ne </a:t>
            </a:r>
            <a:r>
              <a:rPr lang="en-US" dirty="0" err="1" smtClean="0"/>
              <a:t>uitam</a:t>
            </a:r>
            <a:r>
              <a:rPr lang="en-US" dirty="0" smtClean="0"/>
              <a:t> la </a:t>
            </a:r>
            <a:r>
              <a:rPr lang="en-US" dirty="0" err="1" smtClean="0"/>
              <a:t>intreg</a:t>
            </a:r>
            <a:r>
              <a:rPr lang="en-US" baseline="0" dirty="0" smtClean="0"/>
              <a:t> framework-</a:t>
            </a:r>
            <a:r>
              <a:rPr lang="en-US" baseline="0" dirty="0" err="1" smtClean="0"/>
              <a:t>ul</a:t>
            </a:r>
            <a:r>
              <a:rPr lang="en-US" baseline="0" dirty="0" smtClean="0"/>
              <a:t>, </a:t>
            </a:r>
            <a:r>
              <a:rPr lang="en-US" baseline="0" dirty="0" err="1" smtClean="0"/>
              <a:t>putem</a:t>
            </a:r>
            <a:r>
              <a:rPr lang="en-US" baseline="0" dirty="0" smtClean="0"/>
              <a:t> </a:t>
            </a:r>
            <a:r>
              <a:rPr lang="en-US" baseline="0" dirty="0" err="1" smtClean="0"/>
              <a:t>observa</a:t>
            </a:r>
            <a:r>
              <a:rPr lang="en-US" baseline="0" dirty="0" smtClean="0"/>
              <a:t> </a:t>
            </a:r>
            <a:r>
              <a:rPr lang="en-US" baseline="0" dirty="0" err="1" smtClean="0"/>
              <a:t>cateva</a:t>
            </a:r>
            <a:r>
              <a:rPr lang="en-US" baseline="0" dirty="0" smtClean="0"/>
              <a:t> </a:t>
            </a:r>
            <a:r>
              <a:rPr lang="en-US" baseline="0" dirty="0" err="1" smtClean="0"/>
              <a:t>idei</a:t>
            </a:r>
            <a:r>
              <a:rPr lang="en-US" baseline="0" dirty="0" smtClean="0"/>
              <a:t> </a:t>
            </a:r>
            <a:r>
              <a:rPr lang="en-US" baseline="0" dirty="0" err="1" smtClean="0"/>
              <a:t>si</a:t>
            </a:r>
            <a:r>
              <a:rPr lang="en-US" baseline="0" dirty="0" smtClean="0"/>
              <a:t> </a:t>
            </a:r>
            <a:r>
              <a:rPr lang="en-US" baseline="0" dirty="0" err="1" smtClean="0"/>
              <a:t>concepte</a:t>
            </a:r>
            <a:r>
              <a:rPr lang="en-US" baseline="0" dirty="0" smtClean="0"/>
              <a:t> </a:t>
            </a:r>
            <a:r>
              <a:rPr lang="en-US" baseline="0" dirty="0" err="1" smtClean="0"/>
              <a:t>moderne</a:t>
            </a:r>
            <a:r>
              <a:rPr lang="en-US" baseline="0" dirty="0" smtClean="0"/>
              <a:t> care </a:t>
            </a:r>
            <a:r>
              <a:rPr lang="en-US" baseline="0" dirty="0" err="1" smtClean="0"/>
              <a:t>sunt</a:t>
            </a:r>
            <a:r>
              <a:rPr lang="en-US" baseline="0" dirty="0" smtClean="0"/>
              <a:t> </a:t>
            </a:r>
            <a:r>
              <a:rPr lang="en-US" baseline="0" dirty="0" err="1" smtClean="0"/>
              <a:t>aproape</a:t>
            </a:r>
            <a:r>
              <a:rPr lang="en-US" baseline="0" dirty="0" smtClean="0"/>
              <a:t> </a:t>
            </a:r>
            <a:r>
              <a:rPr lang="en-US" baseline="0" dirty="0" err="1" smtClean="0"/>
              <a:t>subintelese</a:t>
            </a:r>
            <a:r>
              <a:rPr lang="en-US" baseline="0" dirty="0" smtClean="0"/>
              <a:t> in </a:t>
            </a:r>
            <a:r>
              <a:rPr lang="en-US" baseline="0" dirty="0" err="1" smtClean="0"/>
              <a:t>aplicatiile</a:t>
            </a:r>
            <a:r>
              <a:rPr lang="en-US" baseline="0" dirty="0" smtClean="0"/>
              <a:t> web </a:t>
            </a:r>
            <a:r>
              <a:rPr lang="en-US" baseline="0" dirty="0" err="1" smtClean="0"/>
              <a:t>moderne</a:t>
            </a:r>
            <a:r>
              <a:rPr lang="en-US" baseline="0" dirty="0" smtClean="0"/>
              <a:t> din </a:t>
            </a:r>
            <a:r>
              <a:rPr lang="en-US" baseline="0" dirty="0" err="1" smtClean="0"/>
              <a:t>ziua</a:t>
            </a:r>
            <a:r>
              <a:rPr lang="en-US" baseline="0" dirty="0" smtClean="0"/>
              <a:t> de </a:t>
            </a:r>
            <a:r>
              <a:rPr lang="en-US" baseline="0" dirty="0" err="1" smtClean="0"/>
              <a:t>azi</a:t>
            </a:r>
            <a:r>
              <a:rPr lang="en-US" baseline="0" dirty="0" smtClean="0"/>
              <a:t>.</a:t>
            </a:r>
          </a:p>
          <a:p>
            <a:endParaRPr lang="en-US" baseline="0" dirty="0" smtClean="0"/>
          </a:p>
          <a:p>
            <a:r>
              <a:rPr lang="en-US" baseline="0" dirty="0" smtClean="0"/>
              <a:t>In </a:t>
            </a:r>
            <a:r>
              <a:rPr lang="en-US" baseline="0" dirty="0" err="1" smtClean="0"/>
              <a:t>primul</a:t>
            </a:r>
            <a:r>
              <a:rPr lang="en-US" baseline="0" dirty="0" smtClean="0"/>
              <a:t> rand, </a:t>
            </a:r>
            <a:r>
              <a:rPr lang="en-US" baseline="0" dirty="0" err="1" smtClean="0"/>
              <a:t>avem</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modele</a:t>
            </a:r>
            <a:r>
              <a:rPr lang="en-US" baseline="0" dirty="0" smtClean="0"/>
              <a:t> de hosting. </a:t>
            </a:r>
            <a:r>
              <a:rPr lang="en-US" baseline="0" dirty="0" err="1" smtClean="0"/>
              <a:t>Daca</a:t>
            </a:r>
            <a:r>
              <a:rPr lang="en-US" baseline="0" dirty="0" smtClean="0"/>
              <a:t> in </a:t>
            </a:r>
            <a:r>
              <a:rPr lang="en-US" baseline="0" dirty="0" err="1" smtClean="0"/>
              <a:t>versiunile</a:t>
            </a:r>
            <a:r>
              <a:rPr lang="en-US" baseline="0" dirty="0" smtClean="0"/>
              <a:t> </a:t>
            </a:r>
            <a:r>
              <a:rPr lang="en-US" baseline="0" dirty="0" err="1" smtClean="0"/>
              <a:t>anterioare</a:t>
            </a:r>
            <a:r>
              <a:rPr lang="en-US" baseline="0" dirty="0" smtClean="0"/>
              <a:t> de ASP.NET IIS era </a:t>
            </a:r>
            <a:r>
              <a:rPr lang="en-US" baseline="0" dirty="0" err="1" smtClean="0"/>
              <a:t>aproape</a:t>
            </a:r>
            <a:r>
              <a:rPr lang="en-US" baseline="0" dirty="0" smtClean="0"/>
              <a:t> tot </a:t>
            </a:r>
            <a:r>
              <a:rPr lang="en-US" baseline="0" dirty="0" err="1" smtClean="0"/>
              <a:t>timpul</a:t>
            </a:r>
            <a:r>
              <a:rPr lang="en-US" baseline="0" dirty="0" smtClean="0"/>
              <a:t> host-</a:t>
            </a:r>
            <a:r>
              <a:rPr lang="en-US" baseline="0" dirty="0" err="1" smtClean="0"/>
              <a:t>ul</a:t>
            </a:r>
            <a:r>
              <a:rPr lang="en-US" baseline="0" dirty="0" smtClean="0"/>
              <a:t>, in ASP.NET Core </a:t>
            </a:r>
            <a:r>
              <a:rPr lang="en-US" baseline="0" dirty="0" err="1" smtClean="0"/>
              <a:t>avem</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optiuni</a:t>
            </a:r>
            <a:r>
              <a:rPr lang="en-US" baseline="0" dirty="0" smtClean="0"/>
              <a:t>. </a:t>
            </a:r>
            <a:r>
              <a:rPr lang="en-US" baseline="0" dirty="0" err="1" smtClean="0"/>
              <a:t>Putem</a:t>
            </a:r>
            <a:r>
              <a:rPr lang="en-US" baseline="0" dirty="0" smtClean="0"/>
              <a:t> </a:t>
            </a:r>
            <a:r>
              <a:rPr lang="en-US" baseline="0" dirty="0" err="1" smtClean="0"/>
              <a:t>folosi</a:t>
            </a:r>
            <a:r>
              <a:rPr lang="en-US" baseline="0" dirty="0" smtClean="0"/>
              <a:t> IIS </a:t>
            </a:r>
            <a:r>
              <a:rPr lang="en-US" baseline="0" dirty="0" err="1" smtClean="0"/>
              <a:t>precum</a:t>
            </a:r>
            <a:r>
              <a:rPr lang="en-US" baseline="0" dirty="0" smtClean="0"/>
              <a:t> </a:t>
            </a:r>
            <a:r>
              <a:rPr lang="en-US" baseline="0" dirty="0" err="1" smtClean="0"/>
              <a:t>inainte</a:t>
            </a:r>
            <a:r>
              <a:rPr lang="en-US" baseline="0" dirty="0" smtClean="0"/>
              <a:t> in </a:t>
            </a:r>
            <a:r>
              <a:rPr lang="en-US" baseline="0" dirty="0" err="1" smtClean="0"/>
              <a:t>combinatie</a:t>
            </a:r>
            <a:r>
              <a:rPr lang="en-US" baseline="0" dirty="0" smtClean="0"/>
              <a:t> cu Kestrel. Kestrel </a:t>
            </a:r>
            <a:r>
              <a:rPr lang="en-US" baseline="0" dirty="0" err="1" smtClean="0"/>
              <a:t>este</a:t>
            </a:r>
            <a:r>
              <a:rPr lang="en-US" baseline="0" dirty="0" smtClean="0"/>
              <a:t> </a:t>
            </a:r>
            <a:r>
              <a:rPr lang="en-US" baseline="0" dirty="0" err="1" smtClean="0"/>
              <a:t>noul</a:t>
            </a:r>
            <a:r>
              <a:rPr lang="en-US" baseline="0" dirty="0" smtClean="0"/>
              <a:t> http server cross platform. </a:t>
            </a:r>
            <a:r>
              <a:rPr lang="en-US" baseline="0" dirty="0" err="1" smtClean="0"/>
              <a:t>Putem</a:t>
            </a:r>
            <a:r>
              <a:rPr lang="en-US" baseline="0" dirty="0" smtClean="0"/>
              <a:t> </a:t>
            </a:r>
            <a:r>
              <a:rPr lang="en-US" baseline="0" dirty="0" err="1" smtClean="0"/>
              <a:t>folosi</a:t>
            </a:r>
            <a:r>
              <a:rPr lang="en-US" baseline="0" dirty="0" smtClean="0"/>
              <a:t> Kestrel in </a:t>
            </a:r>
            <a:r>
              <a:rPr lang="en-US" baseline="0" dirty="0" err="1" smtClean="0"/>
              <a:t>spatele</a:t>
            </a:r>
            <a:r>
              <a:rPr lang="en-US" baseline="0" dirty="0" smtClean="0"/>
              <a:t> </a:t>
            </a:r>
            <a:r>
              <a:rPr lang="en-US" baseline="0" dirty="0" err="1" smtClean="0"/>
              <a:t>unui</a:t>
            </a:r>
            <a:r>
              <a:rPr lang="en-US" baseline="0" dirty="0" smtClean="0"/>
              <a:t> alt proxy </a:t>
            </a:r>
            <a:r>
              <a:rPr lang="en-US" baseline="0" dirty="0" err="1" smtClean="0"/>
              <a:t>precum</a:t>
            </a:r>
            <a:r>
              <a:rPr lang="en-US" baseline="0" dirty="0" smtClean="0"/>
              <a:t> </a:t>
            </a:r>
            <a:r>
              <a:rPr lang="en-US" baseline="0" dirty="0" err="1" smtClean="0"/>
              <a:t>nginx</a:t>
            </a:r>
            <a:r>
              <a:rPr lang="en-US" baseline="0" dirty="0" smtClean="0"/>
              <a:t>. Sau </a:t>
            </a:r>
            <a:r>
              <a:rPr lang="en-US" baseline="0" dirty="0" err="1" smtClean="0"/>
              <a:t>chiar</a:t>
            </a:r>
            <a:r>
              <a:rPr lang="en-US" baseline="0" dirty="0" smtClean="0"/>
              <a:t> </a:t>
            </a:r>
            <a:r>
              <a:rPr lang="en-US" baseline="0" dirty="0" err="1" smtClean="0"/>
              <a:t>puteti</a:t>
            </a:r>
            <a:r>
              <a:rPr lang="en-US" baseline="0" dirty="0" smtClean="0"/>
              <a:t> </a:t>
            </a:r>
            <a:r>
              <a:rPr lang="en-US" baseline="0" dirty="0" err="1" smtClean="0"/>
              <a:t>adopta</a:t>
            </a:r>
            <a:r>
              <a:rPr lang="en-US" baseline="0" dirty="0" smtClean="0"/>
              <a:t> </a:t>
            </a:r>
            <a:r>
              <a:rPr lang="en-US" baseline="0" dirty="0" err="1" smtClean="0"/>
              <a:t>ruta</a:t>
            </a:r>
            <a:r>
              <a:rPr lang="en-US" baseline="0" dirty="0" smtClean="0"/>
              <a:t> hardcore </a:t>
            </a:r>
            <a:r>
              <a:rPr lang="en-US" baseline="0" dirty="0" err="1" smtClean="0"/>
              <a:t>facand</a:t>
            </a:r>
            <a:r>
              <a:rPr lang="en-US" baseline="0" dirty="0" smtClean="0"/>
              <a:t> </a:t>
            </a:r>
            <a:r>
              <a:rPr lang="en-US" baseline="0" dirty="0" err="1" smtClean="0"/>
              <a:t>selfhost</a:t>
            </a:r>
            <a:r>
              <a:rPr lang="en-US" baseline="0" dirty="0" smtClean="0"/>
              <a:t> </a:t>
            </a:r>
            <a:r>
              <a:rPr lang="en-US" baseline="0" dirty="0" err="1" smtClean="0"/>
              <a:t>si</a:t>
            </a:r>
            <a:r>
              <a:rPr lang="en-US" baseline="0" dirty="0" smtClean="0"/>
              <a:t> </a:t>
            </a:r>
            <a:r>
              <a:rPr lang="en-US" baseline="0" dirty="0" err="1" smtClean="0"/>
              <a:t>controland</a:t>
            </a:r>
            <a:r>
              <a:rPr lang="en-US" baseline="0" dirty="0" smtClean="0"/>
              <a:t> </a:t>
            </a:r>
            <a:r>
              <a:rPr lang="en-US" baseline="0" dirty="0" err="1" smtClean="0"/>
              <a:t>complet</a:t>
            </a:r>
            <a:r>
              <a:rPr lang="en-US" baseline="0" dirty="0" smtClean="0"/>
              <a:t> pipeline-</a:t>
            </a:r>
            <a:r>
              <a:rPr lang="en-US" baseline="0" dirty="0" err="1" smtClean="0"/>
              <a:t>ul</a:t>
            </a:r>
            <a:r>
              <a:rPr lang="en-US" baseline="0" dirty="0" smtClean="0"/>
              <a:t>.</a:t>
            </a:r>
          </a:p>
          <a:p>
            <a:endParaRPr lang="en-US" baseline="0" dirty="0" smtClean="0"/>
          </a:p>
          <a:p>
            <a:r>
              <a:rPr lang="en-US" baseline="0" dirty="0" smtClean="0"/>
              <a:t>Pipeline-</a:t>
            </a:r>
            <a:r>
              <a:rPr lang="en-US" baseline="0" dirty="0" err="1" smtClean="0"/>
              <a:t>ul</a:t>
            </a:r>
            <a:r>
              <a:rPr lang="en-US" baseline="0" dirty="0" smtClean="0"/>
              <a:t> de ASP.NET Core </a:t>
            </a:r>
            <a:r>
              <a:rPr lang="en-US" baseline="0" dirty="0" err="1" smtClean="0"/>
              <a:t>este</a:t>
            </a:r>
            <a:r>
              <a:rPr lang="en-US" baseline="0" dirty="0" smtClean="0"/>
              <a:t> </a:t>
            </a:r>
            <a:r>
              <a:rPr lang="en-US" baseline="0" dirty="0" err="1" smtClean="0"/>
              <a:t>acum</a:t>
            </a:r>
            <a:r>
              <a:rPr lang="en-US" baseline="0" dirty="0" smtClean="0"/>
              <a:t>, similar cu OWIN (cine a </a:t>
            </a:r>
            <a:r>
              <a:rPr lang="en-US" baseline="0" dirty="0" err="1" smtClean="0"/>
              <a:t>folosit</a:t>
            </a:r>
            <a:r>
              <a:rPr lang="en-US" baseline="0" dirty="0" smtClean="0"/>
              <a:t> OWIN </a:t>
            </a:r>
            <a:r>
              <a:rPr lang="en-US" baseline="0" dirty="0" err="1" smtClean="0"/>
              <a:t>inainte</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middleware. </a:t>
            </a:r>
            <a:r>
              <a:rPr lang="en-US" baseline="0" dirty="0" err="1" smtClean="0"/>
              <a:t>Practic</a:t>
            </a:r>
            <a:r>
              <a:rPr lang="en-US" baseline="0" dirty="0" smtClean="0"/>
              <a:t> middleware </a:t>
            </a:r>
            <a:r>
              <a:rPr lang="en-US" baseline="0" dirty="0" err="1" smtClean="0"/>
              <a:t>sunt</a:t>
            </a:r>
            <a:r>
              <a:rPr lang="en-US" baseline="0" dirty="0" smtClean="0"/>
              <a:t> o </a:t>
            </a:r>
            <a:r>
              <a:rPr lang="en-US" baseline="0" dirty="0" err="1" smtClean="0"/>
              <a:t>serie</a:t>
            </a:r>
            <a:r>
              <a:rPr lang="en-US" baseline="0" dirty="0" smtClean="0"/>
              <a:t> de </a:t>
            </a:r>
            <a:r>
              <a:rPr lang="en-US" baseline="0" dirty="0" err="1" smtClean="0"/>
              <a:t>componente</a:t>
            </a:r>
            <a:r>
              <a:rPr lang="en-US" baseline="0" dirty="0" smtClean="0"/>
              <a:t>, </a:t>
            </a:r>
            <a:r>
              <a:rPr lang="en-US" baseline="0" dirty="0" err="1" smtClean="0"/>
              <a:t>toate</a:t>
            </a:r>
            <a:r>
              <a:rPr lang="en-US" baseline="0" dirty="0" smtClean="0"/>
              <a:t> </a:t>
            </a:r>
            <a:r>
              <a:rPr lang="en-US" baseline="0" dirty="0" err="1" smtClean="0"/>
              <a:t>optionale</a:t>
            </a:r>
            <a:r>
              <a:rPr lang="en-US" baseline="0" dirty="0" smtClean="0"/>
              <a:t>, </a:t>
            </a:r>
            <a:r>
              <a:rPr lang="en-US" baseline="0" dirty="0" err="1" smtClean="0"/>
              <a:t>pe</a:t>
            </a:r>
            <a:r>
              <a:rPr lang="en-US" baseline="0" dirty="0" smtClean="0"/>
              <a:t> care le </a:t>
            </a:r>
            <a:r>
              <a:rPr lang="en-US" baseline="0" dirty="0" err="1" smtClean="0"/>
              <a:t>puteti</a:t>
            </a:r>
            <a:r>
              <a:rPr lang="en-US" baseline="0" dirty="0" smtClean="0"/>
              <a:t> </a:t>
            </a:r>
            <a:r>
              <a:rPr lang="en-US" baseline="0" dirty="0" err="1" smtClean="0"/>
              <a:t>adauga</a:t>
            </a:r>
            <a:r>
              <a:rPr lang="en-US" baseline="0" dirty="0" smtClean="0"/>
              <a:t> in pipeline-</a:t>
            </a:r>
            <a:r>
              <a:rPr lang="en-US" baseline="0" dirty="0" err="1" smtClean="0"/>
              <a:t>ul</a:t>
            </a:r>
            <a:r>
              <a:rPr lang="en-US" baseline="0" dirty="0" smtClean="0"/>
              <a:t> care </a:t>
            </a:r>
            <a:r>
              <a:rPr lang="en-US" baseline="0" dirty="0" err="1" smtClean="0"/>
              <a:t>primeste</a:t>
            </a:r>
            <a:r>
              <a:rPr lang="en-US" baseline="0" dirty="0" smtClean="0"/>
              <a:t> request-</a:t>
            </a:r>
            <a:r>
              <a:rPr lang="en-US" baseline="0" dirty="0" err="1" smtClean="0"/>
              <a:t>uri</a:t>
            </a:r>
            <a:r>
              <a:rPr lang="en-US" baseline="0" dirty="0" smtClean="0"/>
              <a:t>. </a:t>
            </a:r>
            <a:r>
              <a:rPr lang="en-US" baseline="0" dirty="0" err="1" smtClean="0"/>
              <a:t>Aceste</a:t>
            </a:r>
            <a:r>
              <a:rPr lang="en-US" baseline="0" dirty="0" smtClean="0"/>
              <a:t> </a:t>
            </a:r>
            <a:r>
              <a:rPr lang="en-US" baseline="0" dirty="0" err="1" smtClean="0"/>
              <a:t>componente</a:t>
            </a:r>
            <a:r>
              <a:rPr lang="en-US" baseline="0" dirty="0" smtClean="0"/>
              <a:t> </a:t>
            </a:r>
            <a:r>
              <a:rPr lang="en-US" baseline="0" dirty="0" err="1" smtClean="0"/>
              <a:t>sunt</a:t>
            </a:r>
            <a:r>
              <a:rPr lang="en-US" baseline="0" dirty="0" smtClean="0"/>
              <a:t> </a:t>
            </a:r>
            <a:r>
              <a:rPr lang="en-US" baseline="0" dirty="0" err="1" smtClean="0"/>
              <a:t>apelate</a:t>
            </a:r>
            <a:r>
              <a:rPr lang="en-US" baseline="0" dirty="0" smtClean="0"/>
              <a:t> in </a:t>
            </a:r>
            <a:r>
              <a:rPr lang="en-US" baseline="0" dirty="0" err="1" smtClean="0"/>
              <a:t>serie</a:t>
            </a:r>
            <a:r>
              <a:rPr lang="en-US" baseline="0" dirty="0" smtClean="0"/>
              <a:t>, ca </a:t>
            </a:r>
            <a:r>
              <a:rPr lang="en-US" baseline="0" dirty="0" err="1" smtClean="0"/>
              <a:t>si</a:t>
            </a:r>
            <a:r>
              <a:rPr lang="en-US" baseline="0" dirty="0" smtClean="0"/>
              <a:t> </a:t>
            </a:r>
            <a:r>
              <a:rPr lang="en-US" baseline="0" dirty="0" err="1" smtClean="0"/>
              <a:t>cand</a:t>
            </a:r>
            <a:r>
              <a:rPr lang="en-US" baseline="0" dirty="0" smtClean="0"/>
              <a:t> </a:t>
            </a:r>
            <a:r>
              <a:rPr lang="en-US" baseline="0" dirty="0" err="1" smtClean="0"/>
              <a:t>ar</a:t>
            </a:r>
            <a:r>
              <a:rPr lang="en-US" baseline="0" dirty="0" smtClean="0"/>
              <a:t> merge </a:t>
            </a:r>
            <a:r>
              <a:rPr lang="en-US" baseline="0" dirty="0" err="1" smtClean="0"/>
              <a:t>printr</a:t>
            </a:r>
            <a:r>
              <a:rPr lang="en-US" baseline="0" dirty="0" smtClean="0"/>
              <a:t>-un tub, </a:t>
            </a:r>
            <a:r>
              <a:rPr lang="en-US" baseline="0" dirty="0" err="1" smtClean="0"/>
              <a:t>si</a:t>
            </a:r>
            <a:r>
              <a:rPr lang="en-US" baseline="0" dirty="0" smtClean="0"/>
              <a:t> pot </a:t>
            </a:r>
            <a:r>
              <a:rPr lang="en-US" baseline="0" dirty="0" err="1" smtClean="0"/>
              <a:t>modica</a:t>
            </a:r>
            <a:r>
              <a:rPr lang="en-US" baseline="0" dirty="0" smtClean="0"/>
              <a:t> request-</a:t>
            </a:r>
            <a:r>
              <a:rPr lang="en-US" baseline="0" dirty="0" err="1" smtClean="0"/>
              <a:t>uri</a:t>
            </a:r>
            <a:r>
              <a:rPr lang="en-US" baseline="0" dirty="0" smtClean="0"/>
              <a:t>, pot </a:t>
            </a:r>
            <a:r>
              <a:rPr lang="en-US" baseline="0" dirty="0" err="1" smtClean="0"/>
              <a:t>opri</a:t>
            </a:r>
            <a:r>
              <a:rPr lang="en-US" baseline="0" dirty="0" smtClean="0"/>
              <a:t> pipeline-</a:t>
            </a:r>
            <a:r>
              <a:rPr lang="en-US" baseline="0" dirty="0" err="1" smtClean="0"/>
              <a:t>ul</a:t>
            </a:r>
            <a:r>
              <a:rPr lang="en-US" baseline="0" dirty="0" smtClean="0"/>
              <a:t>, pot </a:t>
            </a:r>
            <a:r>
              <a:rPr lang="en-US" baseline="0" dirty="0" err="1" smtClean="0"/>
              <a:t>sa</a:t>
            </a:r>
            <a:r>
              <a:rPr lang="en-US" baseline="0" dirty="0" smtClean="0"/>
              <a:t> lase request-</a:t>
            </a:r>
            <a:r>
              <a:rPr lang="en-US" baseline="0" dirty="0" err="1" smtClean="0"/>
              <a:t>ul</a:t>
            </a:r>
            <a:r>
              <a:rPr lang="en-US" baseline="0" dirty="0" smtClean="0"/>
              <a:t> </a:t>
            </a:r>
            <a:r>
              <a:rPr lang="en-US" baseline="0" dirty="0" err="1" smtClean="0"/>
              <a:t>sa</a:t>
            </a:r>
            <a:r>
              <a:rPr lang="en-US" baseline="0" dirty="0" smtClean="0"/>
              <a:t> </a:t>
            </a:r>
            <a:r>
              <a:rPr lang="en-US" baseline="0" dirty="0" err="1" smtClean="0"/>
              <a:t>treaca</a:t>
            </a:r>
            <a:r>
              <a:rPr lang="en-US" baseline="0" dirty="0" smtClean="0"/>
              <a:t> </a:t>
            </a:r>
            <a:r>
              <a:rPr lang="en-US" baseline="0" dirty="0" err="1" smtClean="0"/>
              <a:t>prin</a:t>
            </a:r>
            <a:r>
              <a:rPr lang="en-US" baseline="0" dirty="0" smtClean="0"/>
              <a:t> </a:t>
            </a:r>
            <a:r>
              <a:rPr lang="en-US" baseline="0" dirty="0" err="1" smtClean="0"/>
              <a:t>ele</a:t>
            </a:r>
            <a:r>
              <a:rPr lang="en-US" baseline="0" dirty="0" smtClean="0"/>
              <a:t>. </a:t>
            </a:r>
            <a:r>
              <a:rPr lang="en-US" baseline="0" dirty="0" err="1" smtClean="0"/>
              <a:t>Cateva</a:t>
            </a:r>
            <a:r>
              <a:rPr lang="en-US" baseline="0" dirty="0" smtClean="0"/>
              <a:t> </a:t>
            </a:r>
            <a:r>
              <a:rPr lang="en-US" baseline="0" dirty="0" err="1" smtClean="0"/>
              <a:t>exemple</a:t>
            </a:r>
            <a:r>
              <a:rPr lang="en-US" baseline="0" dirty="0" smtClean="0"/>
              <a:t> de middleware-</a:t>
            </a:r>
            <a:r>
              <a:rPr lang="en-US" baseline="0" dirty="0" err="1" smtClean="0"/>
              <a:t>uri</a:t>
            </a:r>
            <a:r>
              <a:rPr lang="en-US" baseline="0" dirty="0" smtClean="0"/>
              <a:t> care vin cu framework-</a:t>
            </a:r>
            <a:r>
              <a:rPr lang="en-US" baseline="0" dirty="0" err="1" smtClean="0"/>
              <a:t>ul</a:t>
            </a:r>
            <a:r>
              <a:rPr lang="en-US" baseline="0" dirty="0" smtClean="0"/>
              <a:t> </a:t>
            </a:r>
            <a:r>
              <a:rPr lang="en-US" baseline="0" dirty="0" err="1" smtClean="0"/>
              <a:t>sunt</a:t>
            </a:r>
            <a:r>
              <a:rPr lang="en-US" baseline="0" dirty="0" smtClean="0"/>
              <a:t> routing, authentication, static files, error handling, etc.</a:t>
            </a:r>
          </a:p>
          <a:p>
            <a:endParaRPr lang="en-US" baseline="0" dirty="0" smtClean="0"/>
          </a:p>
          <a:p>
            <a:r>
              <a:rPr lang="en-US" baseline="0" dirty="0" err="1" smtClean="0"/>
              <a:t>Intregul</a:t>
            </a:r>
            <a:r>
              <a:rPr lang="en-US" baseline="0" dirty="0" smtClean="0"/>
              <a:t> framework </a:t>
            </a:r>
            <a:r>
              <a:rPr lang="en-US" baseline="0" dirty="0" err="1" smtClean="0"/>
              <a:t>foloseste</a:t>
            </a:r>
            <a:r>
              <a:rPr lang="en-US" baseline="0" dirty="0" smtClean="0"/>
              <a:t> </a:t>
            </a:r>
            <a:r>
              <a:rPr lang="en-US" baseline="0" dirty="0" err="1" smtClean="0"/>
              <a:t>dependecy</a:t>
            </a:r>
            <a:r>
              <a:rPr lang="en-US" baseline="0" dirty="0" smtClean="0"/>
              <a:t> injection </a:t>
            </a:r>
            <a:r>
              <a:rPr lang="en-US" baseline="0" dirty="0" err="1" smtClean="0"/>
              <a:t>pentru</a:t>
            </a:r>
            <a:r>
              <a:rPr lang="en-US" baseline="0" dirty="0" smtClean="0"/>
              <a:t> a </a:t>
            </a:r>
            <a:r>
              <a:rPr lang="en-US" baseline="0" dirty="0" err="1" smtClean="0"/>
              <a:t>obtine</a:t>
            </a:r>
            <a:r>
              <a:rPr lang="en-US" baseline="0" dirty="0" smtClean="0"/>
              <a:t> </a:t>
            </a:r>
            <a:r>
              <a:rPr lang="en-US" baseline="0" dirty="0" err="1" smtClean="0"/>
              <a:t>dependente</a:t>
            </a:r>
            <a:r>
              <a:rPr lang="en-US" baseline="0" dirty="0" smtClean="0"/>
              <a:t>. </a:t>
            </a:r>
            <a:r>
              <a:rPr lang="en-US" baseline="0" dirty="0" err="1" smtClean="0"/>
              <a:t>Poate</a:t>
            </a:r>
            <a:r>
              <a:rPr lang="en-US" baseline="0" dirty="0" smtClean="0"/>
              <a:t> nu </a:t>
            </a:r>
            <a:r>
              <a:rPr lang="en-US" baseline="0" dirty="0" err="1" smtClean="0"/>
              <a:t>suna</a:t>
            </a:r>
            <a:r>
              <a:rPr lang="en-US" baseline="0" dirty="0" smtClean="0"/>
              <a:t> </a:t>
            </a:r>
            <a:r>
              <a:rPr lang="en-US" baseline="0" dirty="0" err="1" smtClean="0"/>
              <a:t>foarte</a:t>
            </a:r>
            <a:r>
              <a:rPr lang="en-US" baseline="0" dirty="0" smtClean="0"/>
              <a:t> </a:t>
            </a:r>
            <a:r>
              <a:rPr lang="en-US" baseline="0" dirty="0" err="1" smtClean="0"/>
              <a:t>interesant</a:t>
            </a:r>
            <a:r>
              <a:rPr lang="en-US" baseline="0" dirty="0" smtClean="0"/>
              <a:t> initial </a:t>
            </a:r>
            <a:r>
              <a:rPr lang="en-US" baseline="0" dirty="0" err="1" smtClean="0"/>
              <a:t>dar</a:t>
            </a:r>
            <a:r>
              <a:rPr lang="en-US" baseline="0" dirty="0" smtClean="0"/>
              <a:t> in </a:t>
            </a:r>
            <a:r>
              <a:rPr lang="en-US" baseline="0" dirty="0" err="1" smtClean="0"/>
              <a:t>momentul</a:t>
            </a:r>
            <a:r>
              <a:rPr lang="en-US" baseline="0" dirty="0" smtClean="0"/>
              <a:t> in care </a:t>
            </a:r>
            <a:r>
              <a:rPr lang="en-US" baseline="0" dirty="0" err="1" smtClean="0"/>
              <a:t>incepi</a:t>
            </a:r>
            <a:r>
              <a:rPr lang="en-US" baseline="0" dirty="0" smtClean="0"/>
              <a:t> </a:t>
            </a:r>
            <a:r>
              <a:rPr lang="en-US" baseline="0" dirty="0" err="1" smtClean="0"/>
              <a:t>sa</a:t>
            </a:r>
            <a:r>
              <a:rPr lang="en-US" baseline="0" dirty="0" smtClean="0"/>
              <a:t>-l </a:t>
            </a:r>
            <a:r>
              <a:rPr lang="en-US" baseline="0" dirty="0" err="1" smtClean="0"/>
              <a:t>folositi</a:t>
            </a:r>
            <a:r>
              <a:rPr lang="en-US" baseline="0" dirty="0" smtClean="0"/>
              <a:t>, </a:t>
            </a:r>
            <a:r>
              <a:rPr lang="en-US" baseline="0" dirty="0" err="1" smtClean="0"/>
              <a:t>veti</a:t>
            </a:r>
            <a:r>
              <a:rPr lang="en-US" baseline="0" dirty="0" smtClean="0"/>
              <a:t> </a:t>
            </a:r>
            <a:r>
              <a:rPr lang="en-US" baseline="0" dirty="0" err="1" smtClean="0"/>
              <a:t>realiza</a:t>
            </a:r>
            <a:r>
              <a:rPr lang="en-US" baseline="0" dirty="0" smtClean="0"/>
              <a:t> ca </a:t>
            </a:r>
            <a:r>
              <a:rPr lang="en-US" baseline="0" dirty="0" err="1" smtClean="0"/>
              <a:t>puteti</a:t>
            </a:r>
            <a:r>
              <a:rPr lang="en-US" baseline="0" dirty="0" smtClean="0"/>
              <a:t> </a:t>
            </a:r>
            <a:r>
              <a:rPr lang="en-US" baseline="0" dirty="0" err="1" smtClean="0"/>
              <a:t>realiza</a:t>
            </a:r>
            <a:r>
              <a:rPr lang="en-US" baseline="0" dirty="0" smtClean="0"/>
              <a:t> </a:t>
            </a:r>
            <a:r>
              <a:rPr lang="en-US" baseline="0" dirty="0" err="1" smtClean="0"/>
              <a:t>scenarii</a:t>
            </a:r>
            <a:r>
              <a:rPr lang="en-US" baseline="0" dirty="0" smtClean="0"/>
              <a:t> care in </a:t>
            </a:r>
            <a:r>
              <a:rPr lang="en-US" baseline="0" dirty="0" err="1" smtClean="0"/>
              <a:t>trecut</a:t>
            </a:r>
            <a:r>
              <a:rPr lang="en-US" baseline="0" dirty="0" smtClean="0"/>
              <a:t> </a:t>
            </a:r>
            <a:r>
              <a:rPr lang="en-US" baseline="0" dirty="0" err="1" smtClean="0"/>
              <a:t>erau</a:t>
            </a:r>
            <a:r>
              <a:rPr lang="en-US" baseline="0" dirty="0" smtClean="0"/>
              <a:t> </a:t>
            </a:r>
            <a:r>
              <a:rPr lang="en-US" baseline="0" dirty="0" err="1" smtClean="0"/>
              <a:t>imposibile</a:t>
            </a:r>
            <a:r>
              <a:rPr lang="en-US" baseline="0" dirty="0" smtClean="0"/>
              <a:t>. De </a:t>
            </a:r>
            <a:r>
              <a:rPr lang="en-US" baseline="0" dirty="0" err="1" smtClean="0"/>
              <a:t>exemplu</a:t>
            </a:r>
            <a:r>
              <a:rPr lang="en-US" baseline="0" dirty="0" smtClean="0"/>
              <a:t>, </a:t>
            </a:r>
            <a:r>
              <a:rPr lang="en-US" baseline="0" dirty="0" err="1" smtClean="0"/>
              <a:t>daca</a:t>
            </a:r>
            <a:r>
              <a:rPr lang="en-US" baseline="0" dirty="0" smtClean="0"/>
              <a:t> </a:t>
            </a:r>
            <a:r>
              <a:rPr lang="en-US" baseline="0" dirty="0" err="1" smtClean="0"/>
              <a:t>folositi</a:t>
            </a:r>
            <a:r>
              <a:rPr lang="en-US" baseline="0" dirty="0" smtClean="0"/>
              <a:t> </a:t>
            </a:r>
            <a:r>
              <a:rPr lang="en-US" baseline="0" dirty="0" err="1" smtClean="0"/>
              <a:t>SignalR</a:t>
            </a:r>
            <a:r>
              <a:rPr lang="en-US" baseline="0" dirty="0" smtClean="0"/>
              <a:t>, </a:t>
            </a:r>
            <a:r>
              <a:rPr lang="en-US" baseline="0" dirty="0" err="1" smtClean="0"/>
              <a:t>putem</a:t>
            </a:r>
            <a:r>
              <a:rPr lang="en-US" baseline="0" dirty="0" smtClean="0"/>
              <a:t> </a:t>
            </a:r>
            <a:r>
              <a:rPr lang="en-US" baseline="0" dirty="0" err="1" smtClean="0"/>
              <a:t>refolosi</a:t>
            </a:r>
            <a:r>
              <a:rPr lang="en-US" baseline="0" dirty="0" smtClean="0"/>
              <a:t> </a:t>
            </a:r>
            <a:r>
              <a:rPr lang="en-US" baseline="0" dirty="0" err="1" smtClean="0"/>
              <a:t>rutele</a:t>
            </a:r>
            <a:r>
              <a:rPr lang="en-US" baseline="0" dirty="0" smtClean="0"/>
              <a:t> din MVC </a:t>
            </a:r>
            <a:r>
              <a:rPr lang="en-US" baseline="0" dirty="0" err="1" smtClean="0"/>
              <a:t>sau</a:t>
            </a:r>
            <a:r>
              <a:rPr lang="en-US" baseline="0" dirty="0" smtClean="0"/>
              <a:t> </a:t>
            </a:r>
            <a:r>
              <a:rPr lang="en-US" baseline="0" dirty="0" err="1" smtClean="0"/>
              <a:t>puteti</a:t>
            </a:r>
            <a:r>
              <a:rPr lang="en-US" baseline="0" dirty="0" smtClean="0"/>
              <a:t> </a:t>
            </a:r>
            <a:r>
              <a:rPr lang="en-US" baseline="0" dirty="0" err="1" smtClean="0"/>
              <a:t>parta</a:t>
            </a:r>
            <a:r>
              <a:rPr lang="en-US" baseline="0" dirty="0" smtClean="0"/>
              <a:t> </a:t>
            </a:r>
            <a:r>
              <a:rPr lang="en-US" baseline="0" dirty="0" err="1" smtClean="0"/>
              <a:t>configurarea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componentele</a:t>
            </a:r>
            <a:r>
              <a:rPr lang="en-US" baseline="0" dirty="0" smtClean="0"/>
              <a:t> din </a:t>
            </a:r>
            <a:r>
              <a:rPr lang="en-US" baseline="0" dirty="0" err="1" smtClean="0"/>
              <a:t>sistem</a:t>
            </a:r>
            <a:r>
              <a:rPr lang="en-US" baseline="0" dirty="0" smtClean="0"/>
              <a:t>. In </a:t>
            </a:r>
            <a:r>
              <a:rPr lang="en-US" baseline="0" dirty="0" err="1" smtClean="0"/>
              <a:t>acelasi</a:t>
            </a:r>
            <a:r>
              <a:rPr lang="en-US" baseline="0" dirty="0" smtClean="0"/>
              <a:t> </a:t>
            </a:r>
            <a:r>
              <a:rPr lang="en-US" baseline="0" dirty="0" err="1" smtClean="0"/>
              <a:t>timp</a:t>
            </a:r>
            <a:r>
              <a:rPr lang="en-US" baseline="0" dirty="0" smtClean="0"/>
              <a:t>, </a:t>
            </a:r>
            <a:r>
              <a:rPr lang="en-US" baseline="0" dirty="0" err="1" smtClean="0"/>
              <a:t>deoarece</a:t>
            </a:r>
            <a:r>
              <a:rPr lang="en-US" baseline="0" dirty="0" smtClean="0"/>
              <a:t> </a:t>
            </a:r>
            <a:r>
              <a:rPr lang="en-US" baseline="0" dirty="0" err="1" smtClean="0"/>
              <a:t>aveti</a:t>
            </a:r>
            <a:r>
              <a:rPr lang="en-US" baseline="0" dirty="0" smtClean="0"/>
              <a:t> </a:t>
            </a:r>
            <a:r>
              <a:rPr lang="en-US" baseline="0" dirty="0" err="1" smtClean="0"/>
              <a:t>acces</a:t>
            </a:r>
            <a:r>
              <a:rPr lang="en-US" baseline="0" dirty="0" smtClean="0"/>
              <a:t> la container-</a:t>
            </a:r>
            <a:r>
              <a:rPr lang="en-US" baseline="0" dirty="0" err="1" smtClean="0"/>
              <a:t>ul</a:t>
            </a:r>
            <a:r>
              <a:rPr lang="en-US" baseline="0" dirty="0" smtClean="0"/>
              <a:t> de DI, </a:t>
            </a:r>
            <a:r>
              <a:rPr lang="en-US" baseline="0" dirty="0" err="1" smtClean="0"/>
              <a:t>puteti</a:t>
            </a:r>
            <a:r>
              <a:rPr lang="en-US" baseline="0" dirty="0" smtClean="0"/>
              <a:t> </a:t>
            </a:r>
            <a:r>
              <a:rPr lang="en-US" baseline="0" dirty="0" err="1" smtClean="0"/>
              <a:t>inlocui</a:t>
            </a:r>
            <a:r>
              <a:rPr lang="en-US" baseline="0" dirty="0" smtClean="0"/>
              <a:t> </a:t>
            </a:r>
            <a:r>
              <a:rPr lang="en-US" baseline="0" dirty="0" err="1" smtClean="0"/>
              <a:t>componente</a:t>
            </a:r>
            <a:r>
              <a:rPr lang="en-US" baseline="0" dirty="0" smtClean="0"/>
              <a:t> din framework cu </a:t>
            </a:r>
            <a:r>
              <a:rPr lang="en-US" baseline="0" dirty="0" err="1" smtClean="0"/>
              <a:t>propriile</a:t>
            </a:r>
            <a:r>
              <a:rPr lang="en-US" baseline="0" dirty="0" smtClean="0"/>
              <a:t> </a:t>
            </a:r>
            <a:r>
              <a:rPr lang="en-US" baseline="0" dirty="0" err="1" smtClean="0"/>
              <a:t>voastre</a:t>
            </a:r>
            <a:r>
              <a:rPr lang="en-US" baseline="0" dirty="0" smtClean="0"/>
              <a:t> </a:t>
            </a:r>
            <a:r>
              <a:rPr lang="en-US" baseline="0" dirty="0" err="1" smtClean="0"/>
              <a:t>implementari</a:t>
            </a:r>
            <a:r>
              <a:rPr lang="en-US" baseline="0" dirty="0" smtClean="0"/>
              <a:t>.</a:t>
            </a:r>
          </a:p>
          <a:p>
            <a:endParaRPr lang="en-US" baseline="0" dirty="0" smtClean="0"/>
          </a:p>
          <a:p>
            <a:r>
              <a:rPr lang="en-US" baseline="0" dirty="0" err="1" smtClean="0"/>
              <a:t>Configurare</a:t>
            </a:r>
            <a:r>
              <a:rPr lang="en-US" baseline="0" dirty="0" smtClean="0"/>
              <a:t> </a:t>
            </a:r>
            <a:r>
              <a:rPr lang="en-US" baseline="0" dirty="0" err="1" smtClean="0"/>
              <a:t>si</a:t>
            </a:r>
            <a:r>
              <a:rPr lang="en-US" baseline="0" dirty="0" smtClean="0"/>
              <a:t> logging </a:t>
            </a:r>
            <a:r>
              <a:rPr lang="en-US" baseline="0" dirty="0" err="1" smtClean="0"/>
              <a:t>sunt</a:t>
            </a:r>
            <a:r>
              <a:rPr lang="en-US" baseline="0" dirty="0" smtClean="0"/>
              <a:t> </a:t>
            </a:r>
            <a:r>
              <a:rPr lang="en-US" baseline="0" dirty="0" err="1" smtClean="0"/>
              <a:t>partajate</a:t>
            </a:r>
            <a:r>
              <a:rPr lang="en-US" baseline="0" dirty="0" smtClean="0"/>
              <a:t> de </a:t>
            </a:r>
            <a:r>
              <a:rPr lang="en-US" baseline="0" dirty="0" err="1" smtClean="0"/>
              <a:t>toate</a:t>
            </a:r>
            <a:r>
              <a:rPr lang="en-US" baseline="0" dirty="0" smtClean="0"/>
              <a:t> </a:t>
            </a:r>
            <a:r>
              <a:rPr lang="en-US" baseline="0" dirty="0" err="1" smtClean="0"/>
              <a:t>compoenntele</a:t>
            </a:r>
            <a:r>
              <a:rPr lang="en-US" baseline="0" dirty="0" smtClean="0"/>
              <a:t> din </a:t>
            </a:r>
            <a:r>
              <a:rPr lang="en-US" baseline="0" dirty="0" err="1" smtClean="0"/>
              <a:t>sistem</a:t>
            </a:r>
            <a:r>
              <a:rPr lang="en-US" baseline="0" dirty="0" smtClean="0"/>
              <a:t>. </a:t>
            </a:r>
            <a:r>
              <a:rPr lang="en-US" baseline="0" dirty="0" err="1" smtClean="0"/>
              <a:t>Asta</a:t>
            </a:r>
            <a:r>
              <a:rPr lang="en-US" baseline="0" dirty="0" smtClean="0"/>
              <a:t> </a:t>
            </a:r>
            <a:r>
              <a:rPr lang="en-US" baseline="0" dirty="0" err="1" smtClean="0"/>
              <a:t>inseamna</a:t>
            </a:r>
            <a:r>
              <a:rPr lang="en-US" baseline="0" dirty="0" smtClean="0"/>
              <a:t> ca </a:t>
            </a:r>
            <a:r>
              <a:rPr lang="en-US" baseline="0" dirty="0" err="1" smtClean="0"/>
              <a:t>acum</a:t>
            </a:r>
            <a:r>
              <a:rPr lang="en-US" baseline="0" dirty="0" smtClean="0"/>
              <a:t> </a:t>
            </a:r>
            <a:r>
              <a:rPr lang="en-US" baseline="0" dirty="0" err="1" smtClean="0"/>
              <a:t>avem</a:t>
            </a:r>
            <a:r>
              <a:rPr lang="en-US" baseline="0" dirty="0" smtClean="0"/>
              <a:t> un mod </a:t>
            </a:r>
            <a:r>
              <a:rPr lang="en-US" baseline="0" dirty="0" err="1" smtClean="0"/>
              <a:t>comun</a:t>
            </a:r>
            <a:r>
              <a:rPr lang="en-US" baseline="0" dirty="0" smtClean="0"/>
              <a:t> de a </a:t>
            </a:r>
            <a:r>
              <a:rPr lang="en-US" baseline="0" dirty="0" err="1" smtClean="0"/>
              <a:t>configura</a:t>
            </a:r>
            <a:r>
              <a:rPr lang="en-US" baseline="0" dirty="0" smtClean="0"/>
              <a:t> </a:t>
            </a:r>
            <a:r>
              <a:rPr lang="en-US" baseline="0" dirty="0" err="1" smtClean="0"/>
              <a:t>si</a:t>
            </a:r>
            <a:r>
              <a:rPr lang="en-US" baseline="0" dirty="0" smtClean="0"/>
              <a:t> </a:t>
            </a:r>
            <a:r>
              <a:rPr lang="en-US" baseline="0" dirty="0" err="1" smtClean="0"/>
              <a:t>loga</a:t>
            </a:r>
            <a:r>
              <a:rPr lang="en-US" baseline="0" dirty="0" smtClean="0"/>
              <a:t> din diverse </a:t>
            </a:r>
            <a:r>
              <a:rPr lang="en-US" baseline="0" dirty="0" err="1" smtClean="0"/>
              <a:t>parti</a:t>
            </a:r>
            <a:r>
              <a:rPr lang="en-US" baseline="0" dirty="0" smtClean="0"/>
              <a:t> ale </a:t>
            </a:r>
            <a:r>
              <a:rPr lang="en-US" baseline="0" dirty="0" err="1" smtClean="0"/>
              <a:t>aplicatiei</a:t>
            </a:r>
            <a:r>
              <a:rPr lang="en-US" baseline="0" dirty="0" smtClean="0"/>
              <a:t>. </a:t>
            </a:r>
            <a:r>
              <a:rPr lang="en-US" baseline="0" dirty="0" err="1" smtClean="0"/>
              <a:t>Fiecare</a:t>
            </a:r>
            <a:r>
              <a:rPr lang="en-US" baseline="0" dirty="0" smtClean="0"/>
              <a:t> </a:t>
            </a:r>
            <a:r>
              <a:rPr lang="en-US" baseline="0" dirty="0" err="1" smtClean="0"/>
              <a:t>componenta</a:t>
            </a:r>
            <a:r>
              <a:rPr lang="en-US" baseline="0" dirty="0" smtClean="0"/>
              <a:t> </a:t>
            </a:r>
            <a:r>
              <a:rPr lang="en-US" baseline="0" dirty="0" err="1" smtClean="0"/>
              <a:t>poate</a:t>
            </a:r>
            <a:r>
              <a:rPr lang="en-US" baseline="0" dirty="0" smtClean="0"/>
              <a:t> fi </a:t>
            </a:r>
            <a:r>
              <a:rPr lang="en-US" baseline="0" dirty="0" err="1" smtClean="0"/>
              <a:t>configurata</a:t>
            </a:r>
            <a:r>
              <a:rPr lang="en-US" baseline="0" dirty="0" smtClean="0"/>
              <a:t> individual, </a:t>
            </a:r>
            <a:r>
              <a:rPr lang="en-US" baseline="0" dirty="0" err="1" smtClean="0"/>
              <a:t>dar</a:t>
            </a:r>
            <a:r>
              <a:rPr lang="en-US" baseline="0" dirty="0" smtClean="0"/>
              <a:t> </a:t>
            </a:r>
            <a:r>
              <a:rPr lang="en-US" baseline="0" dirty="0" err="1" smtClean="0"/>
              <a:t>daca</a:t>
            </a:r>
            <a:r>
              <a:rPr lang="en-US" baseline="0" dirty="0" smtClean="0"/>
              <a:t> </a:t>
            </a:r>
            <a:r>
              <a:rPr lang="en-US" baseline="0" dirty="0" err="1" smtClean="0"/>
              <a:t>preferati</a:t>
            </a:r>
            <a:r>
              <a:rPr lang="en-US" baseline="0" dirty="0" smtClean="0"/>
              <a:t> un mod </a:t>
            </a:r>
            <a:r>
              <a:rPr lang="en-US" baseline="0" dirty="0" err="1" smtClean="0"/>
              <a:t>centralizat</a:t>
            </a:r>
            <a:r>
              <a:rPr lang="en-US" baseline="0" dirty="0" smtClean="0"/>
              <a:t>, </a:t>
            </a:r>
            <a:r>
              <a:rPr lang="en-US" baseline="0" dirty="0" err="1" smtClean="0"/>
              <a:t>acum</a:t>
            </a:r>
            <a:r>
              <a:rPr lang="en-US" baseline="0" dirty="0" smtClean="0"/>
              <a:t> </a:t>
            </a:r>
            <a:r>
              <a:rPr lang="en-US" baseline="0" dirty="0" err="1" smtClean="0"/>
              <a:t>este</a:t>
            </a:r>
            <a:r>
              <a:rPr lang="en-US" baseline="0" dirty="0" smtClean="0"/>
              <a:t> </a:t>
            </a:r>
            <a:r>
              <a:rPr lang="en-US" baseline="0" dirty="0" err="1" smtClean="0"/>
              <a:t>posibil</a:t>
            </a:r>
            <a:r>
              <a:rPr lang="en-US" baseline="0" dirty="0" smtClean="0"/>
              <a:t>. De </a:t>
            </a:r>
            <a:r>
              <a:rPr lang="en-US" baseline="0" dirty="0" err="1" smtClean="0"/>
              <a:t>asemenea</a:t>
            </a:r>
            <a:r>
              <a:rPr lang="en-US" baseline="0" dirty="0" smtClean="0"/>
              <a:t>, </a:t>
            </a:r>
            <a:r>
              <a:rPr lang="en-US" baseline="0" dirty="0" err="1" smtClean="0"/>
              <a:t>sistem</a:t>
            </a:r>
            <a:r>
              <a:rPr lang="en-US" baseline="0" dirty="0" smtClean="0"/>
              <a:t> de </a:t>
            </a:r>
            <a:r>
              <a:rPr lang="en-US" baseline="0" dirty="0" err="1" smtClean="0"/>
              <a:t>configurare</a:t>
            </a:r>
            <a:r>
              <a:rPr lang="en-US" baseline="0" dirty="0" smtClean="0"/>
              <a:t> </a:t>
            </a:r>
            <a:r>
              <a:rPr lang="en-US" baseline="0" dirty="0" err="1" smtClean="0"/>
              <a:t>abstractizaza</a:t>
            </a:r>
            <a:r>
              <a:rPr lang="en-US" baseline="0" dirty="0" smtClean="0"/>
              <a:t> </a:t>
            </a:r>
            <a:r>
              <a:rPr lang="en-US" baseline="0" dirty="0" err="1" smtClean="0"/>
              <a:t>sursa</a:t>
            </a:r>
            <a:r>
              <a:rPr lang="en-US" baseline="0" dirty="0" smtClean="0"/>
              <a:t> </a:t>
            </a:r>
            <a:r>
              <a:rPr lang="en-US" baseline="0" dirty="0" err="1" smtClean="0"/>
              <a:t>configuratiei</a:t>
            </a:r>
            <a:r>
              <a:rPr lang="en-US" baseline="0" dirty="0" smtClean="0"/>
              <a:t>, </a:t>
            </a:r>
            <a:r>
              <a:rPr lang="en-US" baseline="0" dirty="0" err="1" smtClean="0"/>
              <a:t>ceea</a:t>
            </a:r>
            <a:r>
              <a:rPr lang="en-US" baseline="0" dirty="0" smtClean="0"/>
              <a:t> </a:t>
            </a:r>
            <a:r>
              <a:rPr lang="en-US" baseline="0" dirty="0" err="1" smtClean="0"/>
              <a:t>ce</a:t>
            </a:r>
            <a:r>
              <a:rPr lang="en-US" baseline="0" dirty="0" smtClean="0"/>
              <a:t> </a:t>
            </a:r>
            <a:r>
              <a:rPr lang="en-US" baseline="0" dirty="0" err="1" smtClean="0"/>
              <a:t>inseamna</a:t>
            </a:r>
            <a:r>
              <a:rPr lang="en-US" baseline="0" dirty="0" smtClean="0"/>
              <a:t> ca </a:t>
            </a:r>
            <a:r>
              <a:rPr lang="en-US" baseline="0" dirty="0" err="1" smtClean="0"/>
              <a:t>acum</a:t>
            </a:r>
            <a:r>
              <a:rPr lang="en-US" baseline="0" dirty="0" smtClean="0"/>
              <a:t> </a:t>
            </a:r>
            <a:r>
              <a:rPr lang="en-US" baseline="0" dirty="0" err="1" smtClean="0"/>
              <a:t>puteti</a:t>
            </a:r>
            <a:r>
              <a:rPr lang="en-US" baseline="0" dirty="0" smtClean="0"/>
              <a:t> </a:t>
            </a:r>
            <a:r>
              <a:rPr lang="en-US" baseline="0" dirty="0" err="1" smtClean="0"/>
              <a:t>avea</a:t>
            </a:r>
            <a:r>
              <a:rPr lang="en-US" baseline="0" dirty="0" smtClean="0"/>
              <a:t> </a:t>
            </a:r>
            <a:r>
              <a:rPr lang="en-US" baseline="0" dirty="0" err="1" smtClean="0"/>
              <a:t>surse</a:t>
            </a:r>
            <a:r>
              <a:rPr lang="en-US" baseline="0" dirty="0" smtClean="0"/>
              <a:t> </a:t>
            </a:r>
            <a:r>
              <a:rPr lang="en-US" baseline="0" dirty="0" err="1" smtClean="0"/>
              <a:t>diferite</a:t>
            </a:r>
            <a:r>
              <a:rPr lang="en-US" baseline="0" dirty="0" smtClean="0"/>
              <a:t> de date </a:t>
            </a:r>
            <a:r>
              <a:rPr lang="en-US" baseline="0" dirty="0" err="1" smtClean="0"/>
              <a:t>precum</a:t>
            </a:r>
            <a:r>
              <a:rPr lang="en-US" baseline="0" dirty="0" smtClean="0"/>
              <a:t> </a:t>
            </a:r>
            <a:r>
              <a:rPr lang="en-US" baseline="0" dirty="0" err="1" smtClean="0"/>
              <a:t>fisiere</a:t>
            </a:r>
            <a:r>
              <a:rPr lang="en-US" baseline="0" dirty="0" smtClean="0"/>
              <a:t>, environment variables, </a:t>
            </a:r>
            <a:r>
              <a:rPr lang="en-US" baseline="0" dirty="0" err="1" smtClean="0"/>
              <a:t>parametrii</a:t>
            </a:r>
            <a:r>
              <a:rPr lang="en-US" baseline="0" dirty="0" smtClean="0"/>
              <a:t> in </a:t>
            </a:r>
            <a:r>
              <a:rPr lang="en-US" baseline="0" dirty="0" err="1" smtClean="0"/>
              <a:t>linie</a:t>
            </a:r>
            <a:r>
              <a:rPr lang="en-US" baseline="0" dirty="0" smtClean="0"/>
              <a:t> de </a:t>
            </a:r>
            <a:r>
              <a:rPr lang="en-US" baseline="0" dirty="0" err="1" smtClean="0"/>
              <a:t>comada</a:t>
            </a:r>
            <a:r>
              <a:rPr lang="en-US" baseline="0" dirty="0" smtClean="0"/>
              <a:t>, </a:t>
            </a:r>
            <a:r>
              <a:rPr lang="en-US" baseline="0" dirty="0" err="1" smtClean="0"/>
              <a:t>etc</a:t>
            </a:r>
            <a:r>
              <a:rPr lang="en-US" baseline="0" dirty="0" smtClean="0"/>
              <a:t> </a:t>
            </a:r>
            <a:r>
              <a:rPr lang="en-US" baseline="0" dirty="0" err="1" smtClean="0"/>
              <a:t>si</a:t>
            </a:r>
            <a:r>
              <a:rPr lang="en-US" baseline="0" dirty="0" smtClean="0"/>
              <a:t> </a:t>
            </a:r>
            <a:r>
              <a:rPr lang="en-US" baseline="0" dirty="0" err="1" smtClean="0"/>
              <a:t>totul</a:t>
            </a:r>
            <a:r>
              <a:rPr lang="en-US" baseline="0" dirty="0" smtClean="0"/>
              <a:t> merge </a:t>
            </a:r>
            <a:r>
              <a:rPr lang="en-US" baseline="0" dirty="0" err="1" smtClean="0"/>
              <a:t>fara</a:t>
            </a:r>
            <a:r>
              <a:rPr lang="en-US" baseline="0" dirty="0" smtClean="0"/>
              <a:t> a </a:t>
            </a:r>
            <a:r>
              <a:rPr lang="en-US" baseline="0" dirty="0" err="1" smtClean="0"/>
              <a:t>necesita</a:t>
            </a:r>
            <a:r>
              <a:rPr lang="en-US" baseline="0" dirty="0" smtClean="0"/>
              <a:t> </a:t>
            </a:r>
            <a:r>
              <a:rPr lang="en-US" baseline="0" dirty="0" err="1" smtClean="0"/>
              <a:t>schimbari</a:t>
            </a:r>
            <a:r>
              <a:rPr lang="en-US" baseline="0" dirty="0" smtClean="0"/>
              <a:t>.</a:t>
            </a:r>
          </a:p>
          <a:p>
            <a:endParaRPr lang="en-US" baseline="0" dirty="0" smtClean="0"/>
          </a:p>
          <a:p>
            <a:r>
              <a:rPr lang="en-US" baseline="0" dirty="0" err="1" smtClean="0"/>
              <a:t>Dupa</a:t>
            </a:r>
            <a:r>
              <a:rPr lang="en-US" baseline="0" dirty="0" smtClean="0"/>
              <a:t> cum am </a:t>
            </a:r>
            <a:r>
              <a:rPr lang="en-US" baseline="0" dirty="0" err="1" smtClean="0"/>
              <a:t>mentionat</a:t>
            </a:r>
            <a:r>
              <a:rPr lang="en-US" baseline="0" dirty="0" smtClean="0"/>
              <a:t> anterior, </a:t>
            </a:r>
            <a:r>
              <a:rPr lang="en-US" baseline="0" dirty="0" err="1" smtClean="0"/>
              <a:t>avem</a:t>
            </a:r>
            <a:r>
              <a:rPr lang="en-US" baseline="0" dirty="0" smtClean="0"/>
              <a:t> </a:t>
            </a:r>
            <a:r>
              <a:rPr lang="en-US" baseline="0" dirty="0" err="1" smtClean="0"/>
              <a:t>si</a:t>
            </a:r>
            <a:r>
              <a:rPr lang="en-US" baseline="0" dirty="0" smtClean="0"/>
              <a:t> framework-</a:t>
            </a:r>
            <a:r>
              <a:rPr lang="en-US" baseline="0" dirty="0" err="1" smtClean="0"/>
              <a:t>urile</a:t>
            </a:r>
            <a:r>
              <a:rPr lang="en-US" baseline="0" dirty="0" smtClean="0"/>
              <a:t>: MVC, Identity, </a:t>
            </a:r>
            <a:r>
              <a:rPr lang="en-US" baseline="0" dirty="0" err="1" smtClean="0"/>
              <a:t>EntityFramework</a:t>
            </a:r>
            <a:r>
              <a:rPr lang="en-US" baseline="0" dirty="0" smtClean="0"/>
              <a:t> </a:t>
            </a:r>
            <a:r>
              <a:rPr lang="en-US" baseline="0" dirty="0" err="1" smtClean="0"/>
              <a:t>si</a:t>
            </a:r>
            <a:r>
              <a:rPr lang="en-US" baseline="0" dirty="0" smtClean="0"/>
              <a:t>, </a:t>
            </a:r>
            <a:r>
              <a:rPr lang="en-US" baseline="0" dirty="0" err="1" smtClean="0"/>
              <a:t>intru</a:t>
            </a:r>
            <a:r>
              <a:rPr lang="en-US" baseline="0" dirty="0" smtClean="0"/>
              <a:t>-un </a:t>
            </a:r>
            <a:r>
              <a:rPr lang="en-US" baseline="0" dirty="0" err="1" smtClean="0"/>
              <a:t>viitor</a:t>
            </a:r>
            <a:r>
              <a:rPr lang="en-US" baseline="0" dirty="0" smtClean="0"/>
              <a:t> </a:t>
            </a:r>
            <a:r>
              <a:rPr lang="en-US" baseline="0" dirty="0" err="1" smtClean="0"/>
              <a:t>apropiat</a:t>
            </a:r>
            <a:r>
              <a:rPr lang="en-US" baseline="0" dirty="0" smtClean="0"/>
              <a:t>, o </a:t>
            </a:r>
            <a:r>
              <a:rPr lang="en-US" baseline="0" dirty="0" err="1" smtClean="0"/>
              <a:t>sa</a:t>
            </a:r>
            <a:r>
              <a:rPr lang="en-US" baseline="0" dirty="0" smtClean="0"/>
              <a:t> </a:t>
            </a:r>
            <a:r>
              <a:rPr lang="en-US" baseline="0" dirty="0" err="1" smtClean="0"/>
              <a:t>adaugam</a:t>
            </a:r>
            <a:r>
              <a:rPr lang="en-US" baseline="0" dirty="0" smtClean="0"/>
              <a:t> </a:t>
            </a:r>
            <a:r>
              <a:rPr lang="en-US" baseline="0" dirty="0" err="1" smtClean="0"/>
              <a:t>suport</a:t>
            </a:r>
            <a:r>
              <a:rPr lang="en-US" baseline="0" dirty="0" smtClean="0"/>
              <a:t> </a:t>
            </a:r>
            <a:r>
              <a:rPr lang="en-US" baseline="0" dirty="0" err="1" smtClean="0"/>
              <a:t>pentru</a:t>
            </a:r>
            <a:r>
              <a:rPr lang="en-US" baseline="0" dirty="0" smtClean="0"/>
              <a:t> .NET core in </a:t>
            </a:r>
            <a:r>
              <a:rPr lang="en-US" baseline="0" dirty="0" err="1" smtClean="0"/>
              <a:t>SignalR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27A3EFC-ED2C-0E4D-920D-3FD80FEA94EC}" type="slidenum">
              <a:rPr lang="en-US" smtClean="0"/>
              <a:t>5</a:t>
            </a:fld>
            <a:endParaRPr lang="en-US"/>
          </a:p>
        </p:txBody>
      </p:sp>
    </p:spTree>
    <p:extLst>
      <p:ext uri="{BB962C8B-B14F-4D97-AF65-F5344CB8AC3E}">
        <p14:creationId xmlns:p14="http://schemas.microsoft.com/office/powerpoint/2010/main" val="1225798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t>
            </a:r>
            <a:r>
              <a:rPr lang="en-US" baseline="0" dirty="0" err="1" smtClean="0"/>
              <a:t>trecut</a:t>
            </a:r>
            <a:r>
              <a:rPr lang="en-US" baseline="0" dirty="0" smtClean="0"/>
              <a:t>, framework-</a:t>
            </a:r>
            <a:r>
              <a:rPr lang="en-US" baseline="0" dirty="0" err="1" smtClean="0"/>
              <a:t>urile</a:t>
            </a:r>
            <a:r>
              <a:rPr lang="en-US" baseline="0" dirty="0" smtClean="0"/>
              <a:t> web de la Microsoft care </a:t>
            </a:r>
            <a:r>
              <a:rPr lang="en-US" baseline="0" dirty="0" err="1" smtClean="0"/>
              <a:t>rulau</a:t>
            </a:r>
            <a:r>
              <a:rPr lang="en-US" baseline="0" dirty="0" smtClean="0"/>
              <a:t> </a:t>
            </a:r>
            <a:r>
              <a:rPr lang="en-US" baseline="0" dirty="0" err="1" smtClean="0"/>
              <a:t>pe</a:t>
            </a:r>
            <a:r>
              <a:rPr lang="en-US" baseline="0" dirty="0" smtClean="0"/>
              <a:t> .NET </a:t>
            </a:r>
            <a:r>
              <a:rPr lang="en-US" baseline="0" dirty="0" err="1" smtClean="0"/>
              <a:t>erau</a:t>
            </a:r>
            <a:r>
              <a:rPr lang="en-US" baseline="0" dirty="0" smtClean="0"/>
              <a:t> 3: </a:t>
            </a:r>
            <a:r>
              <a:rPr lang="en-US" baseline="0" dirty="0" err="1" smtClean="0"/>
              <a:t>WebPages</a:t>
            </a:r>
            <a:r>
              <a:rPr lang="en-US" baseline="0" dirty="0" smtClean="0"/>
              <a:t>, MVC, </a:t>
            </a:r>
            <a:r>
              <a:rPr lang="en-US" baseline="0" dirty="0" err="1" smtClean="0"/>
              <a:t>si</a:t>
            </a:r>
            <a:r>
              <a:rPr lang="en-US" baseline="0" dirty="0" smtClean="0"/>
              <a:t> </a:t>
            </a:r>
            <a:r>
              <a:rPr lang="en-US" baseline="0" dirty="0" err="1" smtClean="0"/>
              <a:t>WebAPI</a:t>
            </a:r>
            <a:r>
              <a:rPr lang="en-US" baseline="0" dirty="0" smtClean="0"/>
              <a:t>. </a:t>
            </a:r>
            <a:r>
              <a:rPr lang="en-US" baseline="0" dirty="0" err="1" smtClean="0"/>
              <a:t>Erau</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a:t>
            </a:r>
            <a:r>
              <a:rPr lang="en-US" baseline="0" dirty="0" err="1" smtClean="0"/>
              <a:t>comune</a:t>
            </a:r>
            <a:r>
              <a:rPr lang="en-US" baseline="0" dirty="0" smtClean="0"/>
              <a:t> </a:t>
            </a:r>
            <a:r>
              <a:rPr lang="en-US" baseline="0" dirty="0" err="1" smtClean="0"/>
              <a:t>intre</a:t>
            </a:r>
            <a:r>
              <a:rPr lang="en-US" baseline="0" dirty="0" smtClean="0"/>
              <a:t> </a:t>
            </a:r>
            <a:r>
              <a:rPr lang="en-US" baseline="0" dirty="0" err="1" smtClean="0"/>
              <a:t>ele</a:t>
            </a:r>
            <a:r>
              <a:rPr lang="en-US" baseline="0" dirty="0" smtClean="0"/>
              <a:t> </a:t>
            </a:r>
            <a:r>
              <a:rPr lang="en-US" baseline="0" dirty="0" err="1" smtClean="0"/>
              <a:t>dar</a:t>
            </a:r>
            <a:r>
              <a:rPr lang="en-US" baseline="0" dirty="0" smtClean="0"/>
              <a:t> din </a:t>
            </a:r>
            <a:r>
              <a:rPr lang="en-US" baseline="0" dirty="0" err="1" smtClean="0"/>
              <a:t>cauza</a:t>
            </a:r>
            <a:r>
              <a:rPr lang="en-US" baseline="0" dirty="0" smtClean="0"/>
              <a:t> </a:t>
            </a:r>
            <a:r>
              <a:rPr lang="en-US" baseline="0" dirty="0" err="1" smtClean="0"/>
              <a:t>unor</a:t>
            </a:r>
            <a:r>
              <a:rPr lang="en-US" baseline="0" dirty="0" smtClean="0"/>
              <a:t> </a:t>
            </a:r>
            <a:r>
              <a:rPr lang="en-US" baseline="0" dirty="0" err="1" smtClean="0"/>
              <a:t>tehnicalitati</a:t>
            </a:r>
            <a:r>
              <a:rPr lang="en-US" baseline="0" dirty="0" smtClean="0"/>
              <a:t>, </a:t>
            </a:r>
            <a:r>
              <a:rPr lang="en-US" baseline="0" dirty="0" err="1" smtClean="0"/>
              <a:t>implementarile</a:t>
            </a:r>
            <a:r>
              <a:rPr lang="en-US" baseline="0" dirty="0" smtClean="0"/>
              <a:t> </a:t>
            </a:r>
            <a:r>
              <a:rPr lang="en-US" baseline="0" dirty="0" err="1" smtClean="0"/>
              <a:t>erau</a:t>
            </a:r>
            <a:r>
              <a:rPr lang="en-US" baseline="0" dirty="0" smtClean="0"/>
              <a:t> </a:t>
            </a:r>
            <a:r>
              <a:rPr lang="en-US" baseline="0" dirty="0" err="1" smtClean="0"/>
              <a:t>diferite</a:t>
            </a:r>
            <a:r>
              <a:rPr lang="en-US" baseline="0" dirty="0" smtClean="0"/>
              <a:t>. </a:t>
            </a:r>
            <a:r>
              <a:rPr lang="en-US" baseline="0" dirty="0" err="1" smtClean="0"/>
              <a:t>Cati</a:t>
            </a:r>
            <a:r>
              <a:rPr lang="en-US" baseline="0" dirty="0" smtClean="0"/>
              <a:t> </a:t>
            </a:r>
            <a:r>
              <a:rPr lang="en-US" baseline="0" dirty="0" err="1" smtClean="0"/>
              <a:t>dintre</a:t>
            </a:r>
            <a:r>
              <a:rPr lang="en-US" baseline="0" dirty="0" smtClean="0"/>
              <a:t> </a:t>
            </a:r>
            <a:r>
              <a:rPr lang="en-US" baseline="0" dirty="0" err="1" smtClean="0"/>
              <a:t>voi</a:t>
            </a:r>
            <a:r>
              <a:rPr lang="en-US" baseline="0" dirty="0" smtClean="0"/>
              <a:t> au </a:t>
            </a:r>
            <a:r>
              <a:rPr lang="en-US" baseline="0" dirty="0" err="1" smtClean="0"/>
              <a:t>fost</a:t>
            </a:r>
            <a:r>
              <a:rPr lang="en-US" baseline="0" dirty="0" smtClean="0"/>
              <a:t> </a:t>
            </a:r>
            <a:r>
              <a:rPr lang="en-US" baseline="0" dirty="0" err="1" smtClean="0"/>
              <a:t>frustrati</a:t>
            </a:r>
            <a:r>
              <a:rPr lang="en-US" baseline="0" dirty="0" smtClean="0"/>
              <a:t> de </a:t>
            </a:r>
            <a:r>
              <a:rPr lang="en-US" baseline="0" dirty="0" err="1" smtClean="0"/>
              <a:t>faptul</a:t>
            </a:r>
            <a:r>
              <a:rPr lang="en-US" baseline="0" dirty="0" smtClean="0"/>
              <a:t> ca </a:t>
            </a:r>
            <a:r>
              <a:rPr lang="en-US" baseline="0" dirty="0" err="1" smtClean="0"/>
              <a:t>rutele</a:t>
            </a:r>
            <a:r>
              <a:rPr lang="en-US" baseline="0" dirty="0" smtClean="0"/>
              <a:t> din MVC </a:t>
            </a:r>
            <a:r>
              <a:rPr lang="en-US" baseline="0" dirty="0" err="1" smtClean="0"/>
              <a:t>si</a:t>
            </a:r>
            <a:r>
              <a:rPr lang="en-US" baseline="0" dirty="0" smtClean="0"/>
              <a:t> </a:t>
            </a:r>
            <a:r>
              <a:rPr lang="en-US" baseline="0" dirty="0" err="1" smtClean="0"/>
              <a:t>rutele</a:t>
            </a:r>
            <a:r>
              <a:rPr lang="en-US" baseline="0" dirty="0" smtClean="0"/>
              <a:t> din </a:t>
            </a:r>
            <a:r>
              <a:rPr lang="en-US" baseline="0" dirty="0" err="1" smtClean="0"/>
              <a:t>WebAPI</a:t>
            </a:r>
            <a:r>
              <a:rPr lang="en-US" baseline="0" dirty="0" smtClean="0"/>
              <a:t>, desi </a:t>
            </a:r>
            <a:r>
              <a:rPr lang="en-US" baseline="0" dirty="0" err="1" smtClean="0"/>
              <a:t>aratau</a:t>
            </a:r>
            <a:r>
              <a:rPr lang="en-US" baseline="0" dirty="0" smtClean="0"/>
              <a:t> la </a:t>
            </a:r>
            <a:r>
              <a:rPr lang="en-US" baseline="0" dirty="0" err="1" smtClean="0"/>
              <a:t>fel</a:t>
            </a:r>
            <a:r>
              <a:rPr lang="en-US" baseline="0" dirty="0" smtClean="0"/>
              <a:t>, nu </a:t>
            </a:r>
            <a:r>
              <a:rPr lang="en-US" baseline="0" dirty="0" err="1" smtClean="0"/>
              <a:t>erau</a:t>
            </a:r>
            <a:r>
              <a:rPr lang="en-US" baseline="0" dirty="0" smtClean="0"/>
              <a:t> </a:t>
            </a:r>
            <a:r>
              <a:rPr lang="en-US" baseline="0" dirty="0" err="1" smtClean="0"/>
              <a:t>acelasi</a:t>
            </a:r>
            <a:r>
              <a:rPr lang="en-US" baseline="0" dirty="0" smtClean="0"/>
              <a:t> cod?</a:t>
            </a:r>
          </a:p>
          <a:p>
            <a:endParaRPr lang="en-US" baseline="0" dirty="0" smtClean="0"/>
          </a:p>
          <a:p>
            <a:r>
              <a:rPr lang="en-US" baseline="0" dirty="0" err="1" smtClean="0"/>
              <a:t>WebPages</a:t>
            </a:r>
            <a:r>
              <a:rPr lang="en-US" baseline="0" dirty="0" smtClean="0"/>
              <a:t> </a:t>
            </a:r>
            <a:r>
              <a:rPr lang="en-US" baseline="0" dirty="0" err="1" smtClean="0"/>
              <a:t>si</a:t>
            </a:r>
            <a:r>
              <a:rPr lang="en-US" baseline="0" dirty="0" smtClean="0"/>
              <a:t> MVC </a:t>
            </a:r>
            <a:r>
              <a:rPr lang="en-US" baseline="0" dirty="0" err="1" smtClean="0"/>
              <a:t>folosc</a:t>
            </a:r>
            <a:r>
              <a:rPr lang="en-US" baseline="0" dirty="0" smtClean="0"/>
              <a:t> </a:t>
            </a:r>
            <a:r>
              <a:rPr lang="en-US" baseline="0" dirty="0" err="1" smtClean="0"/>
              <a:t>acelasi</a:t>
            </a:r>
            <a:r>
              <a:rPr lang="en-US" baseline="0" dirty="0" smtClean="0"/>
              <a:t> view engine: Razor. Dar</a:t>
            </a:r>
            <a:r>
              <a:rPr lang="is-IS" baseline="0" dirty="0" smtClean="0"/>
              <a:t>, desi ambele au HTML Helpers, implementarile sunt diferite. WebAPI, nu are nevoie de nici una din cele doua componente.</a:t>
            </a:r>
          </a:p>
          <a:p>
            <a:endParaRPr lang="is-IS" baseline="0" dirty="0" smtClean="0"/>
          </a:p>
          <a:p>
            <a:r>
              <a:rPr lang="is-IS" baseline="0" dirty="0" smtClean="0"/>
              <a:t>Daca ne uitam la restul stack-ului, vom vedea ca MVC si WebAPI au exact acelasi componente dar implementarile lor sunt fie duplicate, fie diferite dar codul nu este direct partajat. </a:t>
            </a:r>
          </a:p>
          <a:p>
            <a:endParaRPr lang="is-IS" baseline="0" dirty="0" smtClean="0"/>
          </a:p>
          <a:p>
            <a:r>
              <a:rPr lang="is-IS" baseline="0" dirty="0" smtClean="0"/>
              <a:t>Suna ca un cosmar ar oricarui programator, nu? Ei bine, in ASP.NET Core, toate cele 3 framework-uri au fost combinate in unul singur.</a:t>
            </a:r>
            <a:endParaRPr lang="en-US" baseline="0" dirty="0" smtClean="0"/>
          </a:p>
        </p:txBody>
      </p:sp>
      <p:sp>
        <p:nvSpPr>
          <p:cNvPr id="4" name="Slide Number Placeholder 3"/>
          <p:cNvSpPr>
            <a:spLocks noGrp="1"/>
          </p:cNvSpPr>
          <p:nvPr>
            <p:ph type="sldNum" sz="quarter" idx="10"/>
          </p:nvPr>
        </p:nvSpPr>
        <p:spPr/>
        <p:txBody>
          <a:bodyPr/>
          <a:lstStyle/>
          <a:p>
            <a:fld id="{D27A3EFC-ED2C-0E4D-920D-3FD80FEA94EC}" type="slidenum">
              <a:rPr lang="en-US" smtClean="0"/>
              <a:t>6</a:t>
            </a:fld>
            <a:endParaRPr lang="en-US"/>
          </a:p>
        </p:txBody>
      </p:sp>
    </p:spTree>
    <p:extLst>
      <p:ext uri="{BB962C8B-B14F-4D97-AF65-F5344CB8AC3E}">
        <p14:creationId xmlns:p14="http://schemas.microsoft.com/office/powerpoint/2010/main" val="500537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ASP.NET</a:t>
            </a:r>
            <a:r>
              <a:rPr lang="en-US" baseline="0" dirty="0" smtClean="0"/>
              <a:t> Core MVC </a:t>
            </a:r>
            <a:r>
              <a:rPr lang="en-US" baseline="0" dirty="0" err="1" smtClean="0"/>
              <a:t>este</a:t>
            </a:r>
            <a:r>
              <a:rPr lang="en-US" baseline="0" dirty="0" smtClean="0"/>
              <a:t> </a:t>
            </a:r>
            <a:r>
              <a:rPr lang="en-US" baseline="0" dirty="0" err="1" smtClean="0"/>
              <a:t>unicul</a:t>
            </a:r>
            <a:r>
              <a:rPr lang="en-US" baseline="0" dirty="0" smtClean="0"/>
              <a:t> framework care </a:t>
            </a:r>
            <a:r>
              <a:rPr lang="en-US" baseline="0" dirty="0" err="1" smtClean="0"/>
              <a:t>ofera</a:t>
            </a:r>
            <a:r>
              <a:rPr lang="en-US" baseline="0" dirty="0" smtClean="0"/>
              <a:t> </a:t>
            </a:r>
            <a:r>
              <a:rPr lang="en-US" baseline="0" dirty="0" err="1" smtClean="0"/>
              <a:t>toate</a:t>
            </a:r>
            <a:r>
              <a:rPr lang="en-US" baseline="0" dirty="0" smtClean="0"/>
              <a:t> </a:t>
            </a:r>
            <a:r>
              <a:rPr lang="en-US" baseline="0" dirty="0" err="1" smtClean="0"/>
              <a:t>cele</a:t>
            </a:r>
            <a:r>
              <a:rPr lang="en-US" baseline="0" dirty="0" smtClean="0"/>
              <a:t> </a:t>
            </a:r>
            <a:r>
              <a:rPr lang="en-US" baseline="0" dirty="0" err="1" smtClean="0"/>
              <a:t>functionalitati</a:t>
            </a:r>
            <a:r>
              <a:rPr lang="en-US" baseline="0" dirty="0" smtClean="0"/>
              <a:t> </a:t>
            </a:r>
            <a:r>
              <a:rPr lang="en-US" baseline="0" dirty="0" err="1" smtClean="0"/>
              <a:t>anterioare</a:t>
            </a:r>
            <a:r>
              <a:rPr lang="en-US" baseline="0" dirty="0" smtClean="0"/>
              <a:t> </a:t>
            </a:r>
            <a:r>
              <a:rPr lang="en-US" baseline="0" dirty="0" err="1" smtClean="0"/>
              <a:t>si</a:t>
            </a:r>
            <a:r>
              <a:rPr lang="en-US" baseline="0" dirty="0" smtClean="0"/>
              <a:t> </a:t>
            </a:r>
            <a:r>
              <a:rPr lang="en-US" baseline="0" dirty="0" err="1" smtClean="0"/>
              <a:t>elimina</a:t>
            </a:r>
            <a:r>
              <a:rPr lang="en-US" baseline="0" dirty="0" smtClean="0"/>
              <a:t> </a:t>
            </a:r>
            <a:r>
              <a:rPr lang="en-US" baseline="0" dirty="0" err="1" smtClean="0"/>
              <a:t>duplicare</a:t>
            </a:r>
            <a:r>
              <a:rPr lang="en-US" baseline="0" dirty="0" smtClean="0"/>
              <a:t>. </a:t>
            </a:r>
            <a:r>
              <a:rPr lang="en-US" baseline="0" dirty="0" err="1" smtClean="0"/>
              <a:t>Facand</a:t>
            </a:r>
            <a:r>
              <a:rPr lang="en-US" baseline="0" dirty="0" smtClean="0"/>
              <a:t> </a:t>
            </a:r>
            <a:r>
              <a:rPr lang="en-US" baseline="0" dirty="0" err="1" smtClean="0"/>
              <a:t>asta</a:t>
            </a:r>
            <a:r>
              <a:rPr lang="en-US" baseline="0" dirty="0" smtClean="0"/>
              <a:t>, </a:t>
            </a:r>
            <a:r>
              <a:rPr lang="en-US" baseline="0" dirty="0" err="1" smtClean="0"/>
              <a:t>acum</a:t>
            </a:r>
            <a:r>
              <a:rPr lang="en-US" baseline="0" dirty="0" smtClean="0"/>
              <a:t> </a:t>
            </a:r>
            <a:r>
              <a:rPr lang="en-US" baseline="0" dirty="0" err="1" smtClean="0"/>
              <a:t>putem</a:t>
            </a:r>
            <a:r>
              <a:rPr lang="en-US" baseline="0" dirty="0" smtClean="0"/>
              <a:t> </a:t>
            </a:r>
            <a:r>
              <a:rPr lang="en-US" baseline="0" dirty="0" err="1" smtClean="0"/>
              <a:t>partaja</a:t>
            </a:r>
            <a:r>
              <a:rPr lang="en-US" baseline="0" dirty="0" smtClean="0"/>
              <a:t> </a:t>
            </a:r>
            <a:r>
              <a:rPr lang="en-US" baseline="0" dirty="0" err="1" smtClean="0"/>
              <a:t>codul</a:t>
            </a:r>
            <a:r>
              <a:rPr lang="en-US" baseline="0" dirty="0" smtClean="0"/>
              <a:t> </a:t>
            </a:r>
            <a:r>
              <a:rPr lang="en-US" baseline="0" dirty="0" err="1" smtClean="0"/>
              <a:t>intre</a:t>
            </a:r>
            <a:r>
              <a:rPr lang="en-US" baseline="0" dirty="0" smtClean="0"/>
              <a:t> </a:t>
            </a:r>
            <a:r>
              <a:rPr lang="en-US" baseline="0" dirty="0" err="1" smtClean="0"/>
              <a:t>ele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27A3EFC-ED2C-0E4D-920D-3FD80FEA94EC}" type="slidenum">
              <a:rPr lang="en-US" smtClean="0"/>
              <a:t>7</a:t>
            </a:fld>
            <a:endParaRPr lang="en-US"/>
          </a:p>
        </p:txBody>
      </p:sp>
    </p:spTree>
    <p:extLst>
      <p:ext uri="{BB962C8B-B14F-4D97-AF65-F5344CB8AC3E}">
        <p14:creationId xmlns:p14="http://schemas.microsoft.com/office/powerpoint/2010/main" val="1120382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Daca</a:t>
            </a:r>
            <a:r>
              <a:rPr lang="en-US" baseline="0" dirty="0" smtClean="0"/>
              <a:t> ne </a:t>
            </a:r>
            <a:r>
              <a:rPr lang="en-US" baseline="0" dirty="0" err="1" smtClean="0"/>
              <a:t>uitam</a:t>
            </a:r>
            <a:r>
              <a:rPr lang="en-US" baseline="0" dirty="0" smtClean="0"/>
              <a:t> la </a:t>
            </a:r>
            <a:r>
              <a:rPr lang="en-US" baseline="0" dirty="0" err="1" smtClean="0"/>
              <a:t>baza</a:t>
            </a:r>
            <a:r>
              <a:rPr lang="en-US" baseline="0" dirty="0" smtClean="0"/>
              <a:t> framework-</a:t>
            </a:r>
            <a:r>
              <a:rPr lang="en-US" baseline="0" dirty="0" err="1" smtClean="0"/>
              <a:t>ului</a:t>
            </a:r>
            <a:r>
              <a:rPr lang="en-US" baseline="0" dirty="0" smtClean="0"/>
              <a:t>, </a:t>
            </a:r>
            <a:r>
              <a:rPr lang="en-US" baseline="0" dirty="0" err="1" smtClean="0"/>
              <a:t>sunt</a:t>
            </a:r>
            <a:r>
              <a:rPr lang="en-US" baseline="0" dirty="0" smtClean="0"/>
              <a:t> </a:t>
            </a:r>
            <a:r>
              <a:rPr lang="en-US" baseline="0" dirty="0" err="1" smtClean="0"/>
              <a:t>cateva</a:t>
            </a:r>
            <a:r>
              <a:rPr lang="en-US" baseline="0" dirty="0" smtClean="0"/>
              <a:t> </a:t>
            </a:r>
            <a:r>
              <a:rPr lang="en-US" baseline="0" dirty="0" err="1" smtClean="0"/>
              <a:t>lucruri</a:t>
            </a:r>
            <a:r>
              <a:rPr lang="en-US" baseline="0" dirty="0" smtClean="0"/>
              <a:t> de </a:t>
            </a:r>
            <a:r>
              <a:rPr lang="en-US" baseline="0" dirty="0" err="1" smtClean="0"/>
              <a:t>remarcat</a:t>
            </a:r>
            <a:r>
              <a:rPr lang="en-US" baseline="0" dirty="0" smtClean="0"/>
              <a:t>.</a:t>
            </a:r>
          </a:p>
          <a:p>
            <a:endParaRPr lang="en-US" baseline="0" dirty="0" smtClean="0"/>
          </a:p>
          <a:p>
            <a:r>
              <a:rPr lang="en-US" baseline="0" dirty="0" err="1" smtClean="0"/>
              <a:t>Dupa</a:t>
            </a:r>
            <a:r>
              <a:rPr lang="en-US" baseline="0" dirty="0" smtClean="0"/>
              <a:t> cum am </a:t>
            </a:r>
            <a:r>
              <a:rPr lang="en-US" baseline="0" dirty="0" err="1" smtClean="0"/>
              <a:t>mentionat</a:t>
            </a:r>
            <a:r>
              <a:rPr lang="en-US" baseline="0" dirty="0" smtClean="0"/>
              <a:t> anterior, .NET Core </a:t>
            </a:r>
            <a:r>
              <a:rPr lang="en-US" baseline="0" dirty="0" err="1" smtClean="0"/>
              <a:t>ruleaza</a:t>
            </a:r>
            <a:r>
              <a:rPr lang="en-US" baseline="0" dirty="0" smtClean="0"/>
              <a:t> </a:t>
            </a:r>
            <a:r>
              <a:rPr lang="en-US" baseline="0" dirty="0" err="1" smtClean="0"/>
              <a:t>pe</a:t>
            </a:r>
            <a:r>
              <a:rPr lang="en-US" baseline="0" dirty="0" smtClean="0"/>
              <a:t> </a:t>
            </a:r>
            <a:r>
              <a:rPr lang="en-US" baseline="0" dirty="0" err="1" smtClean="0"/>
              <a:t>orice</a:t>
            </a:r>
            <a:r>
              <a:rPr lang="en-US" baseline="0" dirty="0" smtClean="0"/>
              <a:t> </a:t>
            </a:r>
            <a:r>
              <a:rPr lang="en-US" baseline="0" dirty="0" err="1" smtClean="0"/>
              <a:t>sistem</a:t>
            </a:r>
            <a:r>
              <a:rPr lang="en-US" baseline="0" dirty="0" smtClean="0"/>
              <a:t> de </a:t>
            </a:r>
            <a:r>
              <a:rPr lang="en-US" baseline="0" dirty="0" err="1" smtClean="0"/>
              <a:t>operare</a:t>
            </a:r>
            <a:r>
              <a:rPr lang="en-US" baseline="0" dirty="0" smtClean="0"/>
              <a:t> popular in </a:t>
            </a:r>
            <a:r>
              <a:rPr lang="en-US" baseline="0" dirty="0" err="1" smtClean="0"/>
              <a:t>ziua</a:t>
            </a:r>
            <a:r>
              <a:rPr lang="en-US" baseline="0" dirty="0" smtClean="0"/>
              <a:t> de </a:t>
            </a:r>
            <a:r>
              <a:rPr lang="en-US" baseline="0" dirty="0" err="1" smtClean="0"/>
              <a:t>azi</a:t>
            </a:r>
            <a:r>
              <a:rPr lang="en-US" baseline="0" dirty="0" smtClean="0"/>
              <a:t>.</a:t>
            </a:r>
          </a:p>
          <a:p>
            <a:endParaRPr lang="en-US" baseline="0" dirty="0" smtClean="0"/>
          </a:p>
          <a:p>
            <a:r>
              <a:rPr lang="en-US" baseline="0" dirty="0" smtClean="0"/>
              <a:t>De </a:t>
            </a:r>
            <a:r>
              <a:rPr lang="en-US" baseline="0" dirty="0" err="1" smtClean="0"/>
              <a:t>asemenea</a:t>
            </a:r>
            <a:r>
              <a:rPr lang="en-US" baseline="0" dirty="0" smtClean="0"/>
              <a:t>, CLI </a:t>
            </a:r>
            <a:r>
              <a:rPr lang="en-US" baseline="0" dirty="0" err="1" smtClean="0"/>
              <a:t>sau</a:t>
            </a:r>
            <a:r>
              <a:rPr lang="en-US" baseline="0" dirty="0" smtClean="0"/>
              <a:t> Command Line Interface, </a:t>
            </a:r>
            <a:r>
              <a:rPr lang="en-US" baseline="0" dirty="0" err="1" smtClean="0"/>
              <a:t>este</a:t>
            </a:r>
            <a:r>
              <a:rPr lang="en-US" baseline="0" dirty="0" smtClean="0"/>
              <a:t> </a:t>
            </a:r>
            <a:r>
              <a:rPr lang="en-US" baseline="0" dirty="0" err="1" smtClean="0"/>
              <a:t>modul</a:t>
            </a:r>
            <a:r>
              <a:rPr lang="en-US" baseline="0" dirty="0" smtClean="0"/>
              <a:t> principal in care </a:t>
            </a:r>
            <a:r>
              <a:rPr lang="en-US" baseline="0" dirty="0" err="1" smtClean="0"/>
              <a:t>interactionati</a:t>
            </a:r>
            <a:r>
              <a:rPr lang="en-US" baseline="0" dirty="0" smtClean="0"/>
              <a:t> cu framework-</a:t>
            </a:r>
            <a:r>
              <a:rPr lang="en-US" baseline="0" dirty="0" err="1" smtClean="0"/>
              <a:t>ul</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Visual Studio </a:t>
            </a:r>
            <a:r>
              <a:rPr lang="en-US" baseline="0" dirty="0" err="1" smtClean="0"/>
              <a:t>sau</a:t>
            </a:r>
            <a:r>
              <a:rPr lang="en-US" baseline="0" dirty="0" smtClean="0"/>
              <a:t> </a:t>
            </a:r>
            <a:r>
              <a:rPr lang="en-US" baseline="0" dirty="0" err="1" smtClean="0"/>
              <a:t>alte</a:t>
            </a:r>
            <a:r>
              <a:rPr lang="en-US" baseline="0" dirty="0" smtClean="0"/>
              <a:t> IDE-</a:t>
            </a:r>
            <a:r>
              <a:rPr lang="en-US" baseline="0" dirty="0" err="1" smtClean="0"/>
              <a:t>uril</a:t>
            </a:r>
            <a:r>
              <a:rPr lang="en-US" baseline="0" dirty="0" smtClean="0"/>
              <a:t> </a:t>
            </a:r>
            <a:r>
              <a:rPr lang="en-US" baseline="0" dirty="0" err="1" smtClean="0"/>
              <a:t>comunica</a:t>
            </a:r>
            <a:r>
              <a:rPr lang="en-US" baseline="0" dirty="0" smtClean="0"/>
              <a:t> </a:t>
            </a:r>
            <a:r>
              <a:rPr lang="en-US" baseline="0" dirty="0" err="1" smtClean="0"/>
              <a:t>prin</a:t>
            </a:r>
            <a:r>
              <a:rPr lang="en-US" baseline="0" dirty="0" smtClean="0"/>
              <a:t> </a:t>
            </a:r>
            <a:r>
              <a:rPr lang="en-US" baseline="0" dirty="0" err="1" smtClean="0"/>
              <a:t>acelasi</a:t>
            </a:r>
            <a:r>
              <a:rPr lang="en-US" baseline="0" dirty="0" smtClean="0"/>
              <a:t> </a:t>
            </a:r>
            <a:r>
              <a:rPr lang="en-US" baseline="0" dirty="0" err="1" smtClean="0"/>
              <a:t>mecanism</a:t>
            </a:r>
            <a:r>
              <a:rPr lang="en-US" baseline="0" dirty="0" smtClean="0"/>
              <a:t>. </a:t>
            </a:r>
            <a:r>
              <a:rPr lang="en-US" baseline="0" dirty="0" err="1" smtClean="0"/>
              <a:t>Asta</a:t>
            </a:r>
            <a:r>
              <a:rPr lang="en-US" baseline="0" dirty="0" smtClean="0"/>
              <a:t> </a:t>
            </a:r>
            <a:r>
              <a:rPr lang="en-US" baseline="0" dirty="0" err="1" smtClean="0"/>
              <a:t>inseamna</a:t>
            </a:r>
            <a:r>
              <a:rPr lang="en-US" baseline="0" dirty="0" smtClean="0"/>
              <a:t> ca </a:t>
            </a:r>
            <a:r>
              <a:rPr lang="en-US" baseline="0" dirty="0" err="1" smtClean="0"/>
              <a:t>orice</a:t>
            </a:r>
            <a:r>
              <a:rPr lang="en-US" baseline="0" dirty="0" smtClean="0"/>
              <a:t> </a:t>
            </a:r>
            <a:r>
              <a:rPr lang="en-US" baseline="0" dirty="0" err="1" smtClean="0"/>
              <a:t>poate</a:t>
            </a:r>
            <a:r>
              <a:rPr lang="en-US" baseline="0" dirty="0" smtClean="0"/>
              <a:t> un IDE, </a:t>
            </a:r>
            <a:r>
              <a:rPr lang="en-US" baseline="0" dirty="0" err="1" smtClean="0"/>
              <a:t>puteti</a:t>
            </a:r>
            <a:r>
              <a:rPr lang="en-US" baseline="0" dirty="0" smtClean="0"/>
              <a:t> face </a:t>
            </a:r>
            <a:r>
              <a:rPr lang="en-US" baseline="0" dirty="0" err="1" smtClean="0"/>
              <a:t>si</a:t>
            </a:r>
            <a:r>
              <a:rPr lang="en-US" baseline="0" dirty="0" smtClean="0"/>
              <a:t> </a:t>
            </a:r>
            <a:r>
              <a:rPr lang="en-US" baseline="0" dirty="0" err="1" smtClean="0"/>
              <a:t>voi</a:t>
            </a:r>
            <a:r>
              <a:rPr lang="en-US" baseline="0" dirty="0" smtClean="0"/>
              <a:t> manual din </a:t>
            </a:r>
            <a:r>
              <a:rPr lang="en-US" baseline="0" dirty="0" err="1" smtClean="0"/>
              <a:t>linie</a:t>
            </a:r>
            <a:r>
              <a:rPr lang="en-US" baseline="0" dirty="0" smtClean="0"/>
              <a:t> de </a:t>
            </a:r>
            <a:r>
              <a:rPr lang="en-US" baseline="0" dirty="0" err="1" smtClean="0"/>
              <a:t>comanda</a:t>
            </a:r>
            <a:r>
              <a:rPr lang="en-US" baseline="0" dirty="0" smtClean="0"/>
              <a:t>. </a:t>
            </a:r>
            <a:r>
              <a:rPr lang="en-US" baseline="0" dirty="0" err="1" smtClean="0"/>
              <a:t>Automatizarea</a:t>
            </a:r>
            <a:r>
              <a:rPr lang="en-US" baseline="0" dirty="0" smtClean="0"/>
              <a:t> </a:t>
            </a:r>
            <a:r>
              <a:rPr lang="en-US" baseline="0" dirty="0" err="1" smtClean="0"/>
              <a:t>este</a:t>
            </a:r>
            <a:r>
              <a:rPr lang="en-US" baseline="0" dirty="0" smtClean="0"/>
              <a:t> </a:t>
            </a:r>
            <a:r>
              <a:rPr lang="en-US" baseline="0" dirty="0" err="1" smtClean="0"/>
              <a:t>asa</a:t>
            </a:r>
            <a:r>
              <a:rPr lang="en-US" baseline="0" dirty="0" smtClean="0"/>
              <a:t> de </a:t>
            </a:r>
            <a:r>
              <a:rPr lang="en-US" baseline="0" dirty="0" err="1" smtClean="0"/>
              <a:t>simpla</a:t>
            </a:r>
            <a:r>
              <a:rPr lang="en-US" baseline="0" dirty="0" smtClean="0"/>
              <a:t> </a:t>
            </a:r>
            <a:r>
              <a:rPr lang="en-US" baseline="0" dirty="0" err="1" smtClean="0"/>
              <a:t>si</a:t>
            </a:r>
            <a:r>
              <a:rPr lang="en-US" baseline="0" dirty="0" smtClean="0"/>
              <a:t> </a:t>
            </a:r>
            <a:r>
              <a:rPr lang="en-US" baseline="0" dirty="0" err="1" smtClean="0"/>
              <a:t>placuta</a:t>
            </a:r>
            <a:r>
              <a:rPr lang="en-US" baseline="0" dirty="0" smtClean="0"/>
              <a:t> </a:t>
            </a:r>
            <a:r>
              <a:rPr lang="en-US" baseline="0" dirty="0" err="1" smtClean="0"/>
              <a:t>acum</a:t>
            </a:r>
            <a:r>
              <a:rPr lang="en-US" baseline="0" dirty="0" smtClean="0"/>
              <a:t>. Nu </a:t>
            </a:r>
            <a:r>
              <a:rPr lang="en-US" baseline="0" dirty="0" err="1" smtClean="0"/>
              <a:t>va</a:t>
            </a:r>
            <a:r>
              <a:rPr lang="en-US" baseline="0" dirty="0" smtClean="0"/>
              <a:t> </a:t>
            </a:r>
            <a:r>
              <a:rPr lang="en-US" baseline="0" dirty="0" err="1" smtClean="0"/>
              <a:t>puteti</a:t>
            </a:r>
            <a:r>
              <a:rPr lang="en-US" baseline="0" dirty="0" smtClean="0"/>
              <a:t> </a:t>
            </a:r>
            <a:r>
              <a:rPr lang="en-US" baseline="0" dirty="0" err="1" smtClean="0"/>
              <a:t>imagina</a:t>
            </a:r>
            <a:r>
              <a:rPr lang="en-US" baseline="0" dirty="0" smtClean="0"/>
              <a:t> cat de </a:t>
            </a:r>
            <a:r>
              <a:rPr lang="en-US" baseline="0" dirty="0" err="1" smtClean="0"/>
              <a:t>fericit</a:t>
            </a:r>
            <a:r>
              <a:rPr lang="en-US" baseline="0" dirty="0" smtClean="0"/>
              <a:t> </a:t>
            </a:r>
            <a:r>
              <a:rPr lang="en-US" baseline="0" dirty="0" err="1" smtClean="0"/>
              <a:t>sunt</a:t>
            </a:r>
            <a:r>
              <a:rPr lang="en-US" baseline="0" dirty="0" smtClean="0"/>
              <a:t> </a:t>
            </a:r>
            <a:r>
              <a:rPr lang="en-US" baseline="0" dirty="0" err="1" smtClean="0"/>
              <a:t>acum</a:t>
            </a:r>
            <a:r>
              <a:rPr lang="en-US" baseline="0" dirty="0" smtClean="0"/>
              <a:t> ca nu </a:t>
            </a:r>
            <a:r>
              <a:rPr lang="en-US" baseline="0" dirty="0" err="1" smtClean="0"/>
              <a:t>trebuie</a:t>
            </a:r>
            <a:r>
              <a:rPr lang="en-US" baseline="0" dirty="0" smtClean="0"/>
              <a:t> </a:t>
            </a:r>
            <a:r>
              <a:rPr lang="en-US" baseline="0" dirty="0" err="1" smtClean="0"/>
              <a:t>sa</a:t>
            </a:r>
            <a:r>
              <a:rPr lang="en-US" baseline="0" dirty="0" smtClean="0"/>
              <a:t> am un IDE </a:t>
            </a:r>
            <a:r>
              <a:rPr lang="en-US" baseline="0" dirty="0" err="1" smtClean="0"/>
              <a:t>instalat</a:t>
            </a:r>
            <a:r>
              <a:rPr lang="en-US" baseline="0" dirty="0" smtClean="0"/>
              <a:t> </a:t>
            </a:r>
            <a:r>
              <a:rPr lang="en-US" baseline="0" dirty="0" err="1" smtClean="0"/>
              <a:t>si</a:t>
            </a:r>
            <a:r>
              <a:rPr lang="en-US" baseline="0" dirty="0" smtClean="0"/>
              <a:t> </a:t>
            </a:r>
            <a:r>
              <a:rPr lang="en-US" baseline="0" dirty="0" err="1" smtClean="0"/>
              <a:t>sa</a:t>
            </a:r>
            <a:r>
              <a:rPr lang="en-US" baseline="0" dirty="0" smtClean="0"/>
              <a:t> </a:t>
            </a:r>
            <a:r>
              <a:rPr lang="en-US" baseline="0" dirty="0" err="1" smtClean="0"/>
              <a:t>folosesc</a:t>
            </a:r>
            <a:r>
              <a:rPr lang="en-US" baseline="0" dirty="0" smtClean="0"/>
              <a:t> tot </a:t>
            </a:r>
            <a:r>
              <a:rPr lang="en-US" baseline="0" dirty="0" err="1" smtClean="0"/>
              <a:t>felul</a:t>
            </a:r>
            <a:r>
              <a:rPr lang="en-US" baseline="0" dirty="0" smtClean="0"/>
              <a:t> de tool-</a:t>
            </a:r>
            <a:r>
              <a:rPr lang="en-US" baseline="0" dirty="0" err="1" smtClean="0"/>
              <a:t>uri</a:t>
            </a:r>
            <a:r>
              <a:rPr lang="en-US" baseline="0" dirty="0" smtClean="0"/>
              <a:t> </a:t>
            </a:r>
            <a:r>
              <a:rPr lang="en-US" baseline="0" dirty="0" err="1" smtClean="0"/>
              <a:t>pentru</a:t>
            </a:r>
            <a:r>
              <a:rPr lang="en-US" baseline="0" dirty="0" smtClean="0"/>
              <a:t> a face build </a:t>
            </a:r>
            <a:r>
              <a:rPr lang="en-US" baseline="0" dirty="0" err="1" smtClean="0"/>
              <a:t>sau</a:t>
            </a:r>
            <a:r>
              <a:rPr lang="en-US" baseline="0" dirty="0" smtClean="0"/>
              <a:t> publish din </a:t>
            </a:r>
            <a:r>
              <a:rPr lang="en-US" baseline="0" dirty="0" err="1" smtClean="0"/>
              <a:t>linie</a:t>
            </a:r>
            <a:r>
              <a:rPr lang="en-US" baseline="0" dirty="0" smtClean="0"/>
              <a:t> de </a:t>
            </a:r>
            <a:r>
              <a:rPr lang="en-US" baseline="0" dirty="0" err="1" smtClean="0"/>
              <a:t>comanda</a:t>
            </a:r>
            <a:r>
              <a:rPr lang="en-US" baseline="0" dirty="0" smtClean="0"/>
              <a:t>.</a:t>
            </a:r>
          </a:p>
          <a:p>
            <a:endParaRPr lang="en-US" baseline="0" dirty="0" smtClean="0"/>
          </a:p>
          <a:p>
            <a:r>
              <a:rPr lang="en-US" baseline="0" dirty="0" smtClean="0"/>
              <a:t>No global</a:t>
            </a:r>
            <a:r>
              <a:rPr lang="is-IS" baseline="0" dirty="0" smtClean="0"/>
              <a:t>… Versiunile anterioare de .NET veneau cu Windows. Unde erau instalate? In Windows\.NET Framework\something. Aia inseamna ca erau instalate global, aveai nevoie de permisini de administrator sa le instalezi si daca cumva faceai un upgrade, riscai sa strici aplicatia. Ca sa nu mentionez aplicatiile care rulau pe aceiasi masina si aveau nevoie de versiuni diferite de .NET. Cine a incercat sa ruleze aplicatii complete care folosesc .NET 2, .NET 3, si .NET 4 simultan pe aceiasi masina? Cu .NET core, framework-ul si toolurile sunt doar fisiere distribuite intr-o arhiva. Asta inseamna ca puteti avea aplicatii care folosesc acelasi framework sau puteti avea aplicatii care folosesc versiuni diferite. Nu e nici un conflict pentru ca nimic nu e global si nu necesita permisiuni de administrator.</a:t>
            </a:r>
          </a:p>
          <a:p>
            <a:endParaRPr lang="is-IS" baseline="0" dirty="0" smtClean="0"/>
          </a:p>
          <a:p>
            <a:r>
              <a:rPr lang="is-IS" baseline="0" dirty="0" smtClean="0"/>
              <a:t>NuGet este manager-ul de pachete folosit peste tot in .NET core. Toate componentele pe care le-am mentionat anterior, inclusiv cele dezvoltate de voi, inclusiv apliatiille, devin pachete NuGet. Daca nu ati folosit NuGet, o analogie ar fi pachetele npm. Diferenta majora este ca NuGet, in general, contine fisiere binare, nu cod sursa dar nu este obligatoriu.</a:t>
            </a:r>
          </a:p>
          <a:p>
            <a:endParaRPr lang="is-IS" baseline="0" dirty="0" smtClean="0"/>
          </a:p>
          <a:p>
            <a:r>
              <a:rPr lang="is-IS" baseline="0" dirty="0" smtClean="0"/>
              <a:t>In final, totul este opt-in. Ce inseamna asta? Inseamna ca daca nu ai nevoie de ceva, nu o sa te fortam sa adaugi componenta aia la aplicatie. Cu System.Web, din cauza ca era un monolit, daca voriai HTTP adaugai tot – networking, email, securitate, etc. Nu puteai alege sa nu incluzi ceva. In ASP.NET Core, pentru ca totul e in pachete NuGet mici, adaugi doar ce ai nevoie. Care e avantajul? In primul rand, aplicatia finala este mica in dimensiune ceea ce face transferul intre masini rapid - in ziua de azi, cu micro servicii si instante care apar si dispar in secunde, marimea aplicatiei poate face o diferenta. Mai putin RAM consumat. In cele din urma, incluzad totul in aplicatie, riscati sa fiti atacati mai mult pentru ca suprafata de atac este mai mare. De exmeplu, cu sistem web, chiar daca aplicatia foloseste doar networking, daca cineva gaseste un bug in codul e email si il exploateaza, va poate ataca aplicatia prin cod de care nici nu stiti.</a:t>
            </a:r>
            <a:endParaRPr lang="en-US" dirty="0"/>
          </a:p>
        </p:txBody>
      </p:sp>
      <p:sp>
        <p:nvSpPr>
          <p:cNvPr id="4" name="Slide Number Placeholder 3"/>
          <p:cNvSpPr>
            <a:spLocks noGrp="1"/>
          </p:cNvSpPr>
          <p:nvPr>
            <p:ph type="sldNum" sz="quarter" idx="10"/>
          </p:nvPr>
        </p:nvSpPr>
        <p:spPr/>
        <p:txBody>
          <a:bodyPr/>
          <a:lstStyle/>
          <a:p>
            <a:fld id="{D27A3EFC-ED2C-0E4D-920D-3FD80FEA94EC}" type="slidenum">
              <a:rPr lang="en-US" smtClean="0"/>
              <a:t>8</a:t>
            </a:fld>
            <a:endParaRPr lang="en-US"/>
          </a:p>
        </p:txBody>
      </p:sp>
    </p:spTree>
    <p:extLst>
      <p:ext uri="{BB962C8B-B14F-4D97-AF65-F5344CB8AC3E}">
        <p14:creationId xmlns:p14="http://schemas.microsoft.com/office/powerpoint/2010/main" val="223501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Astea</a:t>
            </a:r>
            <a:r>
              <a:rPr lang="en-US" baseline="0" dirty="0" smtClean="0"/>
              <a:t> </a:t>
            </a:r>
            <a:r>
              <a:rPr lang="en-US" baseline="0" dirty="0" err="1" smtClean="0"/>
              <a:t>fiind</a:t>
            </a:r>
            <a:r>
              <a:rPr lang="en-US" baseline="0" dirty="0" smtClean="0"/>
              <a:t> </a:t>
            </a:r>
            <a:r>
              <a:rPr lang="en-US" baseline="0" dirty="0" err="1" smtClean="0"/>
              <a:t>zise</a:t>
            </a:r>
            <a:r>
              <a:rPr lang="en-US" baseline="0" dirty="0" smtClean="0"/>
              <a:t>, </a:t>
            </a:r>
            <a:r>
              <a:rPr lang="en-US" baseline="0" dirty="0" err="1" smtClean="0"/>
              <a:t>haideti</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cum </a:t>
            </a:r>
            <a:r>
              <a:rPr lang="en-US" baseline="0" dirty="0" err="1" smtClean="0"/>
              <a:t>facem</a:t>
            </a:r>
            <a:r>
              <a:rPr lang="en-US" baseline="0" dirty="0" smtClean="0"/>
              <a:t> o </a:t>
            </a:r>
            <a:r>
              <a:rPr lang="en-US" baseline="0" dirty="0" err="1" smtClean="0"/>
              <a:t>aplicatie</a:t>
            </a:r>
            <a:r>
              <a:rPr lang="en-US" baseline="0" dirty="0" smtClean="0"/>
              <a:t> ASP.NET Core </a:t>
            </a:r>
            <a:r>
              <a:rPr lang="en-US" baseline="0" dirty="0" err="1" smtClean="0"/>
              <a:t>si</a:t>
            </a:r>
            <a:r>
              <a:rPr lang="en-US" baseline="0" dirty="0" smtClean="0"/>
              <a:t> </a:t>
            </a:r>
            <a:r>
              <a:rPr lang="en-US" baseline="0" dirty="0" err="1" smtClean="0"/>
              <a:t>ce</a:t>
            </a:r>
            <a:r>
              <a:rPr lang="en-US" baseline="0" dirty="0" smtClean="0"/>
              <a:t> </a:t>
            </a:r>
            <a:r>
              <a:rPr lang="en-US" baseline="0" dirty="0" err="1" smtClean="0"/>
              <a:t>putem</a:t>
            </a:r>
            <a:r>
              <a:rPr lang="en-US" baseline="0" dirty="0" smtClean="0"/>
              <a:t> face.</a:t>
            </a:r>
          </a:p>
          <a:p>
            <a:endParaRPr lang="en-US" baseline="0" dirty="0" smtClean="0"/>
          </a:p>
          <a:p>
            <a:r>
              <a:rPr lang="en-US" baseline="0" dirty="0" err="1" smtClean="0"/>
              <a:t>Dupa</a:t>
            </a:r>
            <a:r>
              <a:rPr lang="en-US" baseline="0" dirty="0" smtClean="0"/>
              <a:t> cum </a:t>
            </a:r>
            <a:r>
              <a:rPr lang="en-US" baseline="0" dirty="0" err="1" smtClean="0"/>
              <a:t>vedeti</a:t>
            </a:r>
            <a:r>
              <a:rPr lang="en-US" baseline="0" dirty="0" smtClean="0"/>
              <a:t>, </a:t>
            </a:r>
            <a:r>
              <a:rPr lang="en-US" baseline="0" dirty="0" err="1" smtClean="0"/>
              <a:t>folosesc</a:t>
            </a:r>
            <a:r>
              <a:rPr lang="en-US" baseline="0" dirty="0" smtClean="0"/>
              <a:t> un Mac </a:t>
            </a:r>
            <a:r>
              <a:rPr lang="en-US" baseline="0" dirty="0" err="1" smtClean="0"/>
              <a:t>dar</a:t>
            </a:r>
            <a:r>
              <a:rPr lang="en-US" baseline="0" dirty="0" smtClean="0"/>
              <a:t> tot </a:t>
            </a:r>
            <a:r>
              <a:rPr lang="en-US" baseline="0" dirty="0" err="1" smtClean="0"/>
              <a:t>ceea</a:t>
            </a:r>
            <a:r>
              <a:rPr lang="en-US" baseline="0" dirty="0" smtClean="0"/>
              <a:t> </a:t>
            </a:r>
            <a:r>
              <a:rPr lang="en-US" baseline="0" dirty="0" err="1" smtClean="0"/>
              <a:t>ce</a:t>
            </a:r>
            <a:r>
              <a:rPr lang="en-US" baseline="0" dirty="0" smtClean="0"/>
              <a:t> </a:t>
            </a:r>
            <a:r>
              <a:rPr lang="en-US" baseline="0" dirty="0" err="1" smtClean="0"/>
              <a:t>va</a:t>
            </a:r>
            <a:r>
              <a:rPr lang="en-US" baseline="0" dirty="0" smtClean="0"/>
              <a:t> </a:t>
            </a:r>
            <a:r>
              <a:rPr lang="en-US" baseline="0" dirty="0" err="1" smtClean="0"/>
              <a:t>arat</a:t>
            </a:r>
            <a:r>
              <a:rPr lang="en-US" baseline="0" dirty="0" smtClean="0"/>
              <a:t> </a:t>
            </a:r>
            <a:r>
              <a:rPr lang="en-US" baseline="0" dirty="0" err="1" smtClean="0"/>
              <a:t>azi</a:t>
            </a:r>
            <a:r>
              <a:rPr lang="en-US" baseline="0" dirty="0" smtClean="0"/>
              <a:t> merge </a:t>
            </a:r>
            <a:r>
              <a:rPr lang="en-US" baseline="0" dirty="0" err="1" smtClean="0"/>
              <a:t>si</a:t>
            </a:r>
            <a:r>
              <a:rPr lang="en-US" baseline="0" dirty="0" smtClean="0"/>
              <a:t> </a:t>
            </a:r>
            <a:r>
              <a:rPr lang="en-US" baseline="0" dirty="0" err="1" smtClean="0"/>
              <a:t>pe</a:t>
            </a:r>
            <a:r>
              <a:rPr lang="en-US" baseline="0" dirty="0" smtClean="0"/>
              <a:t> Windows. Ca </a:t>
            </a:r>
            <a:r>
              <a:rPr lang="en-US" baseline="0" dirty="0" err="1" smtClean="0"/>
              <a:t>si</a:t>
            </a:r>
            <a:r>
              <a:rPr lang="en-US" baseline="0" dirty="0" smtClean="0"/>
              <a:t> editor de cod o </a:t>
            </a:r>
            <a:r>
              <a:rPr lang="en-US" baseline="0" dirty="0" err="1" smtClean="0"/>
              <a:t>sa</a:t>
            </a:r>
            <a:r>
              <a:rPr lang="en-US" baseline="0" dirty="0" smtClean="0"/>
              <a:t> </a:t>
            </a:r>
            <a:r>
              <a:rPr lang="en-US" baseline="0" dirty="0" err="1" smtClean="0"/>
              <a:t>folosesc</a:t>
            </a:r>
            <a:r>
              <a:rPr lang="en-US" baseline="0" dirty="0" smtClean="0"/>
              <a:t> Visual Studio Code (l-a </a:t>
            </a:r>
            <a:r>
              <a:rPr lang="en-US" baseline="0" dirty="0" err="1" smtClean="0"/>
              <a:t>folosit</a:t>
            </a:r>
            <a:r>
              <a:rPr lang="en-US" baseline="0" dirty="0" smtClean="0"/>
              <a:t> </a:t>
            </a:r>
            <a:r>
              <a:rPr lang="en-US" baseline="0" dirty="0" err="1" smtClean="0"/>
              <a:t>careva</a:t>
            </a:r>
            <a:r>
              <a:rPr lang="en-US" baseline="0" dirty="0" smtClean="0"/>
              <a:t>?) </a:t>
            </a:r>
            <a:r>
              <a:rPr lang="en-US" baseline="0" dirty="0" err="1" smtClean="0"/>
              <a:t>dar</a:t>
            </a:r>
            <a:r>
              <a:rPr lang="en-US" baseline="0" dirty="0" smtClean="0"/>
              <a:t> Visual Studio </a:t>
            </a:r>
            <a:r>
              <a:rPr lang="en-US" baseline="0" dirty="0" err="1" smtClean="0"/>
              <a:t>pentru</a:t>
            </a:r>
            <a:r>
              <a:rPr lang="en-US" baseline="0" dirty="0" smtClean="0"/>
              <a:t> Windows </a:t>
            </a:r>
            <a:r>
              <a:rPr lang="en-US" baseline="0" dirty="0" err="1" smtClean="0"/>
              <a:t>este</a:t>
            </a:r>
            <a:r>
              <a:rPr lang="en-US" baseline="0" dirty="0" smtClean="0"/>
              <a:t> o </a:t>
            </a:r>
            <a:r>
              <a:rPr lang="en-US" baseline="0" dirty="0" err="1" smtClean="0"/>
              <a:t>alta</a:t>
            </a:r>
            <a:r>
              <a:rPr lang="en-US" baseline="0" dirty="0" smtClean="0"/>
              <a:t> </a:t>
            </a:r>
            <a:r>
              <a:rPr lang="en-US" baseline="0" dirty="0" err="1" smtClean="0"/>
              <a:t>optiune</a:t>
            </a:r>
            <a:r>
              <a:rPr lang="en-US" baseline="0" dirty="0" smtClean="0"/>
              <a:t>.</a:t>
            </a:r>
          </a:p>
        </p:txBody>
      </p:sp>
      <p:sp>
        <p:nvSpPr>
          <p:cNvPr id="4" name="Slide Number Placeholder 3"/>
          <p:cNvSpPr>
            <a:spLocks noGrp="1"/>
          </p:cNvSpPr>
          <p:nvPr>
            <p:ph type="sldNum" sz="quarter" idx="10"/>
          </p:nvPr>
        </p:nvSpPr>
        <p:spPr/>
        <p:txBody>
          <a:bodyPr/>
          <a:lstStyle/>
          <a:p>
            <a:fld id="{D27A3EFC-ED2C-0E4D-920D-3FD80FEA94EC}" type="slidenum">
              <a:rPr lang="en-US" smtClean="0"/>
              <a:t>9</a:t>
            </a:fld>
            <a:endParaRPr lang="en-US"/>
          </a:p>
        </p:txBody>
      </p:sp>
    </p:spTree>
    <p:extLst>
      <p:ext uri="{BB962C8B-B14F-4D97-AF65-F5344CB8AC3E}">
        <p14:creationId xmlns:p14="http://schemas.microsoft.com/office/powerpoint/2010/main" val="2066267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Asadar</a:t>
            </a:r>
            <a:r>
              <a:rPr lang="en-US" dirty="0" smtClean="0"/>
              <a:t>,</a:t>
            </a:r>
            <a:r>
              <a:rPr lang="en-US" baseline="0" dirty="0" smtClean="0"/>
              <a:t> </a:t>
            </a:r>
            <a:r>
              <a:rPr lang="en-US" baseline="0" dirty="0" err="1" smtClean="0"/>
              <a:t>despre</a:t>
            </a:r>
            <a:r>
              <a:rPr lang="en-US" baseline="0" dirty="0" smtClean="0"/>
              <a:t> ASP.NET core,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retineti</a:t>
            </a:r>
            <a:r>
              <a:rPr lang="en-US" baseline="0" dirty="0" smtClean="0"/>
              <a:t>:</a:t>
            </a:r>
          </a:p>
          <a:p>
            <a:endParaRPr lang="en-US" baseline="0" dirty="0" smtClean="0"/>
          </a:p>
          <a:p>
            <a:r>
              <a:rPr lang="en-US" baseline="0" dirty="0" err="1" smtClean="0"/>
              <a:t>Daca</a:t>
            </a:r>
            <a:r>
              <a:rPr lang="en-US" baseline="0" dirty="0" smtClean="0"/>
              <a:t> </a:t>
            </a:r>
            <a:r>
              <a:rPr lang="en-US" baseline="0" dirty="0" err="1" smtClean="0"/>
              <a:t>folositi</a:t>
            </a:r>
            <a:r>
              <a:rPr lang="en-US" baseline="0" dirty="0" smtClean="0"/>
              <a:t> .NET Core </a:t>
            </a:r>
            <a:r>
              <a:rPr lang="en-US" baseline="0" dirty="0" err="1" smtClean="0"/>
              <a:t>puteti</a:t>
            </a:r>
            <a:r>
              <a:rPr lang="en-US" baseline="0" dirty="0" smtClean="0"/>
              <a:t> </a:t>
            </a:r>
            <a:r>
              <a:rPr lang="en-US" baseline="0" dirty="0" err="1" smtClean="0"/>
              <a:t>rula</a:t>
            </a:r>
            <a:r>
              <a:rPr lang="en-US" baseline="0" dirty="0" smtClean="0"/>
              <a:t> </a:t>
            </a:r>
            <a:r>
              <a:rPr lang="en-US" baseline="0" dirty="0" err="1" smtClean="0"/>
              <a:t>pe</a:t>
            </a:r>
            <a:r>
              <a:rPr lang="en-US" baseline="0" dirty="0" smtClean="0"/>
              <a:t> </a:t>
            </a:r>
            <a:r>
              <a:rPr lang="en-US" baseline="0" dirty="0" err="1" smtClean="0"/>
              <a:t>orice</a:t>
            </a:r>
            <a:r>
              <a:rPr lang="en-US" baseline="0" dirty="0" smtClean="0"/>
              <a:t> </a:t>
            </a:r>
            <a:r>
              <a:rPr lang="en-US" baseline="0" dirty="0" err="1" smtClean="0"/>
              <a:t>platforma</a:t>
            </a:r>
            <a:r>
              <a:rPr lang="en-US" baseline="0" dirty="0" smtClean="0"/>
              <a:t>. </a:t>
            </a:r>
            <a:r>
              <a:rPr lang="en-US" baseline="0" dirty="0" err="1" smtClean="0"/>
              <a:t>Daca</a:t>
            </a:r>
            <a:r>
              <a:rPr lang="en-US" baseline="0" dirty="0" smtClean="0"/>
              <a:t> </a:t>
            </a:r>
            <a:r>
              <a:rPr lang="en-US" baseline="0" dirty="0" err="1" smtClean="0"/>
              <a:t>folosit</a:t>
            </a:r>
            <a:r>
              <a:rPr lang="en-US" baseline="0" dirty="0" smtClean="0"/>
              <a:t> .NET Framework, </a:t>
            </a:r>
            <a:r>
              <a:rPr lang="en-US" baseline="0" dirty="0" err="1" smtClean="0"/>
              <a:t>rulati</a:t>
            </a:r>
            <a:r>
              <a:rPr lang="en-US" baseline="0" dirty="0" smtClean="0"/>
              <a:t> </a:t>
            </a:r>
            <a:r>
              <a:rPr lang="en-US" baseline="0" dirty="0" err="1" smtClean="0"/>
              <a:t>doar</a:t>
            </a:r>
            <a:r>
              <a:rPr lang="en-US" baseline="0" dirty="0" smtClean="0"/>
              <a:t> </a:t>
            </a:r>
            <a:r>
              <a:rPr lang="en-US" baseline="0" dirty="0" err="1" smtClean="0"/>
              <a:t>pe</a:t>
            </a:r>
            <a:r>
              <a:rPr lang="en-US" baseline="0" dirty="0" smtClean="0"/>
              <a:t> Windows.</a:t>
            </a:r>
          </a:p>
          <a:p>
            <a:endParaRPr lang="en-US" baseline="0" dirty="0" smtClean="0"/>
          </a:p>
          <a:p>
            <a:r>
              <a:rPr lang="en-US" baseline="0" dirty="0" smtClean="0"/>
              <a:t>MVC Core </a:t>
            </a:r>
            <a:r>
              <a:rPr lang="en-US" baseline="0" dirty="0" err="1" smtClean="0"/>
              <a:t>este</a:t>
            </a:r>
            <a:r>
              <a:rPr lang="en-US" baseline="0" dirty="0" smtClean="0"/>
              <a:t> </a:t>
            </a:r>
            <a:r>
              <a:rPr lang="en-US" baseline="0" dirty="0" err="1" smtClean="0"/>
              <a:t>unificarea</a:t>
            </a:r>
            <a:r>
              <a:rPr lang="en-US" baseline="0" dirty="0" smtClean="0"/>
              <a:t> MVC </a:t>
            </a:r>
            <a:r>
              <a:rPr lang="en-US" baseline="0" dirty="0" err="1" smtClean="0"/>
              <a:t>si</a:t>
            </a:r>
            <a:r>
              <a:rPr lang="en-US" baseline="0" dirty="0" smtClean="0"/>
              <a:t> </a:t>
            </a:r>
            <a:r>
              <a:rPr lang="en-US" baseline="0" dirty="0" err="1" smtClean="0"/>
              <a:t>WebAPI</a:t>
            </a:r>
            <a:endParaRPr lang="en-US" baseline="0" dirty="0" smtClean="0"/>
          </a:p>
          <a:p>
            <a:endParaRPr lang="en-US" baseline="0" dirty="0" smtClean="0"/>
          </a:p>
          <a:p>
            <a:r>
              <a:rPr lang="en-US" baseline="0" dirty="0" err="1" smtClean="0"/>
              <a:t>Pachete</a:t>
            </a:r>
            <a:r>
              <a:rPr lang="en-US" baseline="0" dirty="0" smtClean="0"/>
              <a:t>, </a:t>
            </a:r>
            <a:r>
              <a:rPr lang="en-US" baseline="0" dirty="0" err="1" smtClean="0"/>
              <a:t>pachete</a:t>
            </a:r>
            <a:r>
              <a:rPr lang="en-US" baseline="0" dirty="0" smtClean="0"/>
              <a:t>, </a:t>
            </a:r>
            <a:r>
              <a:rPr lang="en-US" baseline="0" dirty="0" err="1" smtClean="0"/>
              <a:t>pachete</a:t>
            </a:r>
            <a:r>
              <a:rPr lang="en-US" baseline="0" dirty="0" smtClean="0"/>
              <a:t>. </a:t>
            </a:r>
            <a:r>
              <a:rPr lang="en-US" baseline="0" dirty="0" err="1" smtClean="0"/>
              <a:t>Totul</a:t>
            </a:r>
            <a:r>
              <a:rPr lang="en-US" baseline="0" dirty="0" smtClean="0"/>
              <a:t> </a:t>
            </a:r>
            <a:r>
              <a:rPr lang="en-US" baseline="0" dirty="0" err="1" smtClean="0"/>
              <a:t>este</a:t>
            </a:r>
            <a:r>
              <a:rPr lang="en-US" baseline="0" dirty="0" smtClean="0"/>
              <a:t> </a:t>
            </a:r>
            <a:r>
              <a:rPr lang="en-US" baseline="0" dirty="0" err="1" smtClean="0"/>
              <a:t>pachete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27A3EFC-ED2C-0E4D-920D-3FD80FEA94EC}" type="slidenum">
              <a:rPr lang="en-US" smtClean="0"/>
              <a:t>10</a:t>
            </a:fld>
            <a:endParaRPr lang="en-US"/>
          </a:p>
        </p:txBody>
      </p:sp>
    </p:spTree>
    <p:extLst>
      <p:ext uri="{BB962C8B-B14F-4D97-AF65-F5344CB8AC3E}">
        <p14:creationId xmlns:p14="http://schemas.microsoft.com/office/powerpoint/2010/main" val="1808485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noFill/>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6FF325E-84F1-8C4D-8DE4-D30BE7544A2D}" type="datetimeFigureOut">
              <a:rPr lang="en-US" smtClean="0"/>
              <a:t>8/8/16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629DB-6368-A64F-9F92-17D21863B233}" type="slidenum">
              <a:rPr lang="en-US" smtClean="0"/>
              <a:t>‹#›</a:t>
            </a:fld>
            <a:endParaRPr lang="en-US"/>
          </a:p>
        </p:txBody>
      </p:sp>
    </p:spTree>
    <p:extLst>
      <p:ext uri="{BB962C8B-B14F-4D97-AF65-F5344CB8AC3E}">
        <p14:creationId xmlns:p14="http://schemas.microsoft.com/office/powerpoint/2010/main" val="580329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F325E-84F1-8C4D-8DE4-D30BE7544A2D}" type="datetimeFigureOut">
              <a:rPr lang="en-US" smtClean="0"/>
              <a:t>8/8/16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629DB-6368-A64F-9F92-17D21863B233}" type="slidenum">
              <a:rPr lang="en-US" smtClean="0"/>
              <a:t>‹#›</a:t>
            </a:fld>
            <a:endParaRPr lang="en-US"/>
          </a:p>
        </p:txBody>
      </p:sp>
    </p:spTree>
    <p:extLst>
      <p:ext uri="{BB962C8B-B14F-4D97-AF65-F5344CB8AC3E}">
        <p14:creationId xmlns:p14="http://schemas.microsoft.com/office/powerpoint/2010/main" val="1818415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F325E-84F1-8C4D-8DE4-D30BE7544A2D}" type="datetimeFigureOut">
              <a:rPr lang="en-US" smtClean="0"/>
              <a:t>8/8/16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629DB-6368-A64F-9F92-17D21863B233}" type="slidenum">
              <a:rPr lang="en-US" smtClean="0"/>
              <a:t>‹#›</a:t>
            </a:fld>
            <a:endParaRPr lang="en-US"/>
          </a:p>
        </p:txBody>
      </p:sp>
    </p:spTree>
    <p:extLst>
      <p:ext uri="{BB962C8B-B14F-4D97-AF65-F5344CB8AC3E}">
        <p14:creationId xmlns:p14="http://schemas.microsoft.com/office/powerpoint/2010/main" val="1267948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F325E-84F1-8C4D-8DE4-D30BE7544A2D}" type="datetimeFigureOut">
              <a:rPr lang="en-US" smtClean="0"/>
              <a:t>8/8/16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629DB-6368-A64F-9F92-17D21863B233}" type="slidenum">
              <a:rPr lang="en-US" smtClean="0"/>
              <a:t>‹#›</a:t>
            </a:fld>
            <a:endParaRPr lang="en-US"/>
          </a:p>
        </p:txBody>
      </p:sp>
    </p:spTree>
    <p:extLst>
      <p:ext uri="{BB962C8B-B14F-4D97-AF65-F5344CB8AC3E}">
        <p14:creationId xmlns:p14="http://schemas.microsoft.com/office/powerpoint/2010/main" val="276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FF325E-84F1-8C4D-8DE4-D30BE7544A2D}" type="datetimeFigureOut">
              <a:rPr lang="en-US" smtClean="0"/>
              <a:t>8/8/16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629DB-6368-A64F-9F92-17D21863B233}" type="slidenum">
              <a:rPr lang="en-US" smtClean="0"/>
              <a:t>‹#›</a:t>
            </a:fld>
            <a:endParaRPr lang="en-US"/>
          </a:p>
        </p:txBody>
      </p:sp>
    </p:spTree>
    <p:extLst>
      <p:ext uri="{BB962C8B-B14F-4D97-AF65-F5344CB8AC3E}">
        <p14:creationId xmlns:p14="http://schemas.microsoft.com/office/powerpoint/2010/main" val="134008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FF325E-84F1-8C4D-8DE4-D30BE7544A2D}" type="datetimeFigureOut">
              <a:rPr lang="en-US" smtClean="0"/>
              <a:t>8/8/16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629DB-6368-A64F-9F92-17D21863B233}" type="slidenum">
              <a:rPr lang="en-US" smtClean="0"/>
              <a:t>‹#›</a:t>
            </a:fld>
            <a:endParaRPr lang="en-US"/>
          </a:p>
        </p:txBody>
      </p:sp>
    </p:spTree>
    <p:extLst>
      <p:ext uri="{BB962C8B-B14F-4D97-AF65-F5344CB8AC3E}">
        <p14:creationId xmlns:p14="http://schemas.microsoft.com/office/powerpoint/2010/main" val="2066965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FF325E-84F1-8C4D-8DE4-D30BE7544A2D}" type="datetimeFigureOut">
              <a:rPr lang="en-US" smtClean="0"/>
              <a:t>8/8/16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629DB-6368-A64F-9F92-17D21863B233}" type="slidenum">
              <a:rPr lang="en-US" smtClean="0"/>
              <a:t>‹#›</a:t>
            </a:fld>
            <a:endParaRPr lang="en-US"/>
          </a:p>
        </p:txBody>
      </p:sp>
    </p:spTree>
    <p:extLst>
      <p:ext uri="{BB962C8B-B14F-4D97-AF65-F5344CB8AC3E}">
        <p14:creationId xmlns:p14="http://schemas.microsoft.com/office/powerpoint/2010/main" val="179758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FF325E-84F1-8C4D-8DE4-D30BE7544A2D}" type="datetimeFigureOut">
              <a:rPr lang="en-US" smtClean="0"/>
              <a:t>8/8/16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629DB-6368-A64F-9F92-17D21863B233}" type="slidenum">
              <a:rPr lang="en-US" smtClean="0"/>
              <a:t>‹#›</a:t>
            </a:fld>
            <a:endParaRPr lang="en-US"/>
          </a:p>
        </p:txBody>
      </p:sp>
    </p:spTree>
    <p:extLst>
      <p:ext uri="{BB962C8B-B14F-4D97-AF65-F5344CB8AC3E}">
        <p14:creationId xmlns:p14="http://schemas.microsoft.com/office/powerpoint/2010/main" val="119185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F325E-84F1-8C4D-8DE4-D30BE7544A2D}" type="datetimeFigureOut">
              <a:rPr lang="en-US" smtClean="0"/>
              <a:t>8/8/16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1629DB-6368-A64F-9F92-17D21863B233}" type="slidenum">
              <a:rPr lang="en-US" smtClean="0"/>
              <a:t>‹#›</a:t>
            </a:fld>
            <a:endParaRPr lang="en-US"/>
          </a:p>
        </p:txBody>
      </p:sp>
    </p:spTree>
    <p:extLst>
      <p:ext uri="{BB962C8B-B14F-4D97-AF65-F5344CB8AC3E}">
        <p14:creationId xmlns:p14="http://schemas.microsoft.com/office/powerpoint/2010/main" val="1919748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FF325E-84F1-8C4D-8DE4-D30BE7544A2D}" type="datetimeFigureOut">
              <a:rPr lang="en-US" smtClean="0"/>
              <a:t>8/8/16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629DB-6368-A64F-9F92-17D21863B233}" type="slidenum">
              <a:rPr lang="en-US" smtClean="0"/>
              <a:t>‹#›</a:t>
            </a:fld>
            <a:endParaRPr lang="en-US"/>
          </a:p>
        </p:txBody>
      </p:sp>
    </p:spTree>
    <p:extLst>
      <p:ext uri="{BB962C8B-B14F-4D97-AF65-F5344CB8AC3E}">
        <p14:creationId xmlns:p14="http://schemas.microsoft.com/office/powerpoint/2010/main" val="1423886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FF325E-84F1-8C4D-8DE4-D30BE7544A2D}" type="datetimeFigureOut">
              <a:rPr lang="en-US" smtClean="0"/>
              <a:t>8/8/16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629DB-6368-A64F-9F92-17D21863B233}" type="slidenum">
              <a:rPr lang="en-US" smtClean="0"/>
              <a:t>‹#›</a:t>
            </a:fld>
            <a:endParaRPr lang="en-US"/>
          </a:p>
        </p:txBody>
      </p:sp>
    </p:spTree>
    <p:extLst>
      <p:ext uri="{BB962C8B-B14F-4D97-AF65-F5344CB8AC3E}">
        <p14:creationId xmlns:p14="http://schemas.microsoft.com/office/powerpoint/2010/main" val="18538413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DD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F325E-84F1-8C4D-8DE4-D30BE7544A2D}" type="datetimeFigureOut">
              <a:rPr lang="en-US" smtClean="0"/>
              <a:t>8/8/16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629DB-6368-A64F-9F92-17D21863B233}" type="slidenum">
              <a:rPr lang="en-US" smtClean="0"/>
              <a:t>‹#›</a:t>
            </a:fld>
            <a:endParaRPr lang="en-US" dirty="0"/>
          </a:p>
        </p:txBody>
      </p:sp>
    </p:spTree>
    <p:extLst>
      <p:ext uri="{BB962C8B-B14F-4D97-AF65-F5344CB8AC3E}">
        <p14:creationId xmlns:p14="http://schemas.microsoft.com/office/powerpoint/2010/main" val="512660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1" Type="http://schemas.openxmlformats.org/officeDocument/2006/relationships/image" Target="../media/image16.png"/><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spnet/ho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ASP.NET Core + Docker</a:t>
            </a:r>
            <a:endParaRPr lang="en-US" dirty="0"/>
          </a:p>
        </p:txBody>
      </p:sp>
      <p:sp>
        <p:nvSpPr>
          <p:cNvPr id="3" name="Subtitle 2"/>
          <p:cNvSpPr>
            <a:spLocks noGrp="1"/>
          </p:cNvSpPr>
          <p:nvPr>
            <p:ph type="subTitle" idx="1"/>
          </p:nvPr>
        </p:nvSpPr>
        <p:spPr/>
        <p:txBody>
          <a:bodyPr/>
          <a:lstStyle/>
          <a:p>
            <a:r>
              <a:rPr lang="en-US" dirty="0" smtClean="0"/>
              <a:t>Victor Hurdugaci</a:t>
            </a:r>
          </a:p>
          <a:p>
            <a:r>
              <a:rPr lang="en-US" dirty="0" smtClean="0"/>
              <a:t>https://</a:t>
            </a:r>
            <a:r>
              <a:rPr lang="en-US" dirty="0" err="1" smtClean="0"/>
              <a:t>victorhurdugaci.com</a:t>
            </a:r>
            <a:endParaRPr lang="en-US" dirty="0"/>
          </a:p>
        </p:txBody>
      </p:sp>
    </p:spTree>
    <p:extLst>
      <p:ext uri="{BB962C8B-B14F-4D97-AF65-F5344CB8AC3E}">
        <p14:creationId xmlns:p14="http://schemas.microsoft.com/office/powerpoint/2010/main" val="1869791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.NET Core -&gt; Windows, Linux, OSX; </a:t>
            </a:r>
            <a:r>
              <a:rPr lang="en-US" dirty="0" err="1" smtClean="0"/>
              <a:t>SxS</a:t>
            </a:r>
            <a:r>
              <a:rPr lang="en-US" dirty="0" smtClean="0"/>
              <a:t>; </a:t>
            </a:r>
            <a:r>
              <a:rPr lang="en-US" dirty="0" err="1" smtClean="0"/>
              <a:t>Selfcontained</a:t>
            </a:r>
            <a:endParaRPr lang="en-US" dirty="0" smtClean="0"/>
          </a:p>
          <a:p>
            <a:r>
              <a:rPr lang="en-US" dirty="0" smtClean="0"/>
              <a:t>.NET Framework 4.x -&gt; Windows; GAC; Global</a:t>
            </a:r>
          </a:p>
          <a:p>
            <a:r>
              <a:rPr lang="en-US" dirty="0" smtClean="0"/>
              <a:t>ASP.NET Core MVC = MVC + </a:t>
            </a:r>
            <a:r>
              <a:rPr lang="en-US" dirty="0" err="1" smtClean="0"/>
              <a:t>WebAPI</a:t>
            </a:r>
            <a:endParaRPr lang="en-US" dirty="0" smtClean="0"/>
          </a:p>
          <a:p>
            <a:r>
              <a:rPr lang="en-US" dirty="0" err="1" smtClean="0"/>
              <a:t>NuGet</a:t>
            </a:r>
            <a:r>
              <a:rPr lang="en-US" dirty="0" smtClean="0"/>
              <a:t> everywhere and opt-in</a:t>
            </a:r>
          </a:p>
          <a:p>
            <a:endParaRPr lang="en-US" dirty="0"/>
          </a:p>
          <a:p>
            <a:r>
              <a:rPr lang="en-US" dirty="0" smtClean="0"/>
              <a:t>https://</a:t>
            </a:r>
            <a:r>
              <a:rPr lang="en-US" dirty="0" err="1" smtClean="0"/>
              <a:t>asp.net</a:t>
            </a:r>
            <a:endParaRPr lang="en-US" dirty="0" smtClean="0"/>
          </a:p>
          <a:p>
            <a:r>
              <a:rPr lang="en-US" dirty="0" smtClean="0"/>
              <a:t>https://</a:t>
            </a:r>
            <a:r>
              <a:rPr lang="en-US" dirty="0" err="1" smtClean="0"/>
              <a:t>docs.asp.net</a:t>
            </a:r>
            <a:endParaRPr lang="en-US" dirty="0"/>
          </a:p>
        </p:txBody>
      </p:sp>
    </p:spTree>
    <p:extLst>
      <p:ext uri="{BB962C8B-B14F-4D97-AF65-F5344CB8AC3E}">
        <p14:creationId xmlns:p14="http://schemas.microsoft.com/office/powerpoint/2010/main" val="1203104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70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clrChange>
              <a:clrFrom>
                <a:srgbClr val="14AFE5"/>
              </a:clrFrom>
              <a:clrTo>
                <a:srgbClr val="14AFE5">
                  <a:alpha val="0"/>
                </a:srgbClr>
              </a:clrTo>
            </a:clrChange>
            <a:extLst>
              <a:ext uri="{28A0092B-C50C-407E-A947-70E740481C1C}">
                <a14:useLocalDpi xmlns:a14="http://schemas.microsoft.com/office/drawing/2010/main" val="0"/>
              </a:ext>
            </a:extLst>
          </a:blip>
          <a:srcRect l="3434" t="10780" r="4660" b="8615"/>
          <a:stretch/>
        </p:blipFill>
        <p:spPr>
          <a:xfrm>
            <a:off x="427038" y="754062"/>
            <a:ext cx="11430000" cy="5638800"/>
          </a:xfrm>
          <a:prstGeom prst="rect">
            <a:avLst/>
          </a:prstGeom>
        </p:spPr>
      </p:pic>
    </p:spTree>
    <p:extLst>
      <p:ext uri="{BB962C8B-B14F-4D97-AF65-F5344CB8AC3E}">
        <p14:creationId xmlns:p14="http://schemas.microsoft.com/office/powerpoint/2010/main" val="524164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Docker mean?</a:t>
            </a:r>
            <a:endParaRPr lang="en-US" dirty="0"/>
          </a:p>
        </p:txBody>
      </p:sp>
      <p:sp>
        <p:nvSpPr>
          <p:cNvPr id="3" name="Content Placeholder 2"/>
          <p:cNvSpPr>
            <a:spLocks noGrp="1"/>
          </p:cNvSpPr>
          <p:nvPr>
            <p:ph idx="1"/>
          </p:nvPr>
        </p:nvSpPr>
        <p:spPr/>
        <p:txBody>
          <a:bodyPr/>
          <a:lstStyle/>
          <a:p>
            <a:r>
              <a:rPr lang="en-US" dirty="0" smtClean="0"/>
              <a:t>A way to deploy your app and it’s environment</a:t>
            </a:r>
          </a:p>
          <a:p>
            <a:r>
              <a:rPr lang="en-US" dirty="0" smtClean="0"/>
              <a:t>Immutable – build, deploy, replace</a:t>
            </a:r>
          </a:p>
          <a:p>
            <a:r>
              <a:rPr lang="en-US" dirty="0" smtClean="0"/>
              <a:t>Abstraction of where services are running</a:t>
            </a:r>
          </a:p>
          <a:p>
            <a:r>
              <a:rPr lang="en-US" dirty="0" smtClean="0"/>
              <a:t>Optimized for fast deployment, instancing, updating</a:t>
            </a:r>
          </a:p>
          <a:p>
            <a:r>
              <a:rPr lang="en-US" dirty="0" smtClean="0"/>
              <a:t>Services have complete isolation – </a:t>
            </a:r>
            <a:r>
              <a:rPr lang="en-US" i="1" dirty="0" smtClean="0"/>
              <a:t>can deploy conflicting stacks</a:t>
            </a:r>
          </a:p>
          <a:p>
            <a:endParaRPr lang="en-US" dirty="0"/>
          </a:p>
        </p:txBody>
      </p:sp>
    </p:spTree>
    <p:extLst>
      <p:ext uri="{BB962C8B-B14F-4D97-AF65-F5344CB8AC3E}">
        <p14:creationId xmlns:p14="http://schemas.microsoft.com/office/powerpoint/2010/main" val="610010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502" y="5914748"/>
            <a:ext cx="4491051" cy="449105"/>
          </a:xfrm>
          <a:prstGeom prst="rect">
            <a:avLst/>
          </a:prstGeom>
          <a:solidFill>
            <a:srgbClr val="FFFFFF"/>
          </a:solidFill>
          <a:ln w="10795" cap="flat" cmpd="sng" algn="ctr">
            <a:solidFill>
              <a:srgbClr val="D83B01">
                <a:shade val="50000"/>
              </a:srgbClr>
            </a:solidFill>
            <a:prstDash val="solid"/>
          </a:ln>
          <a:effectLst/>
        </p:spPr>
        <p:txBody>
          <a:bodyPr rtlCol="0" anchor="ctr"/>
          <a:lstStyle/>
          <a:p>
            <a:pPr algn="ctr" defTabSz="1268436">
              <a:defRPr/>
            </a:pPr>
            <a:r>
              <a:rPr lang="en-US" sz="1632" kern="0" dirty="0">
                <a:solidFill>
                  <a:srgbClr val="505050"/>
                </a:solidFill>
                <a:latin typeface="Segoe UI"/>
              </a:rPr>
              <a:t>Server</a:t>
            </a:r>
          </a:p>
        </p:txBody>
      </p:sp>
      <p:sp>
        <p:nvSpPr>
          <p:cNvPr id="3" name="Rectangle 2"/>
          <p:cNvSpPr/>
          <p:nvPr/>
        </p:nvSpPr>
        <p:spPr>
          <a:xfrm>
            <a:off x="785502" y="5465644"/>
            <a:ext cx="4491051" cy="449105"/>
          </a:xfrm>
          <a:prstGeom prst="rect">
            <a:avLst/>
          </a:prstGeom>
          <a:solidFill>
            <a:srgbClr val="0078D7"/>
          </a:solidFill>
          <a:ln w="10795" cap="flat" cmpd="sng" algn="ctr">
            <a:solidFill>
              <a:srgbClr val="D83B01">
                <a:shade val="50000"/>
              </a:srgbClr>
            </a:solidFill>
            <a:prstDash val="solid"/>
          </a:ln>
          <a:effectLst/>
        </p:spPr>
        <p:txBody>
          <a:bodyPr rtlCol="0" anchor="ctr"/>
          <a:lstStyle/>
          <a:p>
            <a:pPr algn="ctr" defTabSz="1268436">
              <a:defRPr/>
            </a:pPr>
            <a:r>
              <a:rPr lang="en-US" sz="1632" kern="0" dirty="0">
                <a:solidFill>
                  <a:srgbClr val="FFFFFF"/>
                </a:solidFill>
                <a:latin typeface="Segoe UI"/>
              </a:rPr>
              <a:t>Host OS</a:t>
            </a:r>
          </a:p>
        </p:txBody>
      </p:sp>
      <p:sp>
        <p:nvSpPr>
          <p:cNvPr id="4" name="Rectangle 3"/>
          <p:cNvSpPr/>
          <p:nvPr/>
        </p:nvSpPr>
        <p:spPr>
          <a:xfrm>
            <a:off x="785502" y="5016539"/>
            <a:ext cx="4491051" cy="449105"/>
          </a:xfrm>
          <a:prstGeom prst="rect">
            <a:avLst/>
          </a:prstGeom>
          <a:solidFill>
            <a:srgbClr val="FFB900"/>
          </a:solidFill>
          <a:ln w="10795" cap="flat" cmpd="sng" algn="ctr">
            <a:solidFill>
              <a:srgbClr val="D83B01">
                <a:shade val="50000"/>
              </a:srgbClr>
            </a:solidFill>
            <a:prstDash val="solid"/>
          </a:ln>
          <a:effectLst/>
        </p:spPr>
        <p:txBody>
          <a:bodyPr rtlCol="0" anchor="ctr"/>
          <a:lstStyle/>
          <a:p>
            <a:pPr algn="ctr" defTabSz="1268436">
              <a:defRPr/>
            </a:pPr>
            <a:r>
              <a:rPr lang="en-US" sz="1632" kern="0" dirty="0">
                <a:solidFill>
                  <a:srgbClr val="FFFFFF"/>
                </a:solidFill>
                <a:latin typeface="Segoe UI"/>
              </a:rPr>
              <a:t>Hypervisor</a:t>
            </a:r>
          </a:p>
        </p:txBody>
      </p:sp>
      <p:sp>
        <p:nvSpPr>
          <p:cNvPr id="5" name="Rectangle 4"/>
          <p:cNvSpPr/>
          <p:nvPr/>
        </p:nvSpPr>
        <p:spPr>
          <a:xfrm>
            <a:off x="6317126" y="5914748"/>
            <a:ext cx="4491051" cy="449105"/>
          </a:xfrm>
          <a:prstGeom prst="rect">
            <a:avLst/>
          </a:prstGeom>
          <a:solidFill>
            <a:srgbClr val="FFFFFF"/>
          </a:solidFill>
          <a:ln w="10795" cap="flat" cmpd="sng" algn="ctr">
            <a:solidFill>
              <a:srgbClr val="D83B01">
                <a:shade val="50000"/>
              </a:srgbClr>
            </a:solidFill>
            <a:prstDash val="solid"/>
          </a:ln>
          <a:effectLst/>
        </p:spPr>
        <p:txBody>
          <a:bodyPr rtlCol="0" anchor="ctr"/>
          <a:lstStyle/>
          <a:p>
            <a:pPr algn="ctr" defTabSz="1268436">
              <a:defRPr/>
            </a:pPr>
            <a:r>
              <a:rPr lang="en-US" sz="1632" kern="0" dirty="0">
                <a:solidFill>
                  <a:srgbClr val="505050"/>
                </a:solidFill>
                <a:latin typeface="Segoe UI"/>
              </a:rPr>
              <a:t>Server</a:t>
            </a:r>
          </a:p>
        </p:txBody>
      </p:sp>
      <p:sp>
        <p:nvSpPr>
          <p:cNvPr id="6" name="Rectangle 5"/>
          <p:cNvSpPr/>
          <p:nvPr/>
        </p:nvSpPr>
        <p:spPr>
          <a:xfrm>
            <a:off x="6317126" y="5465644"/>
            <a:ext cx="4491051" cy="449105"/>
          </a:xfrm>
          <a:prstGeom prst="rect">
            <a:avLst/>
          </a:prstGeom>
          <a:solidFill>
            <a:srgbClr val="0078D7"/>
          </a:solidFill>
          <a:ln w="10795" cap="flat" cmpd="sng" algn="ctr">
            <a:solidFill>
              <a:srgbClr val="D83B01">
                <a:shade val="50000"/>
              </a:srgbClr>
            </a:solidFill>
            <a:prstDash val="solid"/>
          </a:ln>
          <a:effectLst/>
        </p:spPr>
        <p:txBody>
          <a:bodyPr rtlCol="0" anchor="ctr"/>
          <a:lstStyle/>
          <a:p>
            <a:pPr algn="ctr" defTabSz="1268436">
              <a:defRPr/>
            </a:pPr>
            <a:r>
              <a:rPr lang="en-US" sz="1632" kern="0" dirty="0">
                <a:solidFill>
                  <a:srgbClr val="FFFFFF"/>
                </a:solidFill>
                <a:latin typeface="Segoe UI"/>
              </a:rPr>
              <a:t>Host OS</a:t>
            </a:r>
          </a:p>
        </p:txBody>
      </p:sp>
      <p:sp>
        <p:nvSpPr>
          <p:cNvPr id="7" name="Rectangle 6"/>
          <p:cNvSpPr/>
          <p:nvPr/>
        </p:nvSpPr>
        <p:spPr>
          <a:xfrm>
            <a:off x="6317126" y="5016539"/>
            <a:ext cx="4491051" cy="449105"/>
          </a:xfrm>
          <a:prstGeom prst="rect">
            <a:avLst/>
          </a:prstGeom>
          <a:solidFill>
            <a:srgbClr val="5C2D91"/>
          </a:solidFill>
          <a:ln w="10795" cap="flat" cmpd="sng" algn="ctr">
            <a:solidFill>
              <a:srgbClr val="D83B01">
                <a:shade val="50000"/>
              </a:srgbClr>
            </a:solidFill>
            <a:prstDash val="solid"/>
          </a:ln>
          <a:effectLst/>
        </p:spPr>
        <p:txBody>
          <a:bodyPr rtlCol="0" anchor="ctr"/>
          <a:lstStyle/>
          <a:p>
            <a:pPr algn="ctr" defTabSz="1268436">
              <a:defRPr/>
            </a:pPr>
            <a:r>
              <a:rPr lang="en-US" sz="1632" kern="0" dirty="0">
                <a:solidFill>
                  <a:srgbClr val="FFFFFF"/>
                </a:solidFill>
                <a:latin typeface="Segoe UI"/>
              </a:rPr>
              <a:t>Docker Engine</a:t>
            </a:r>
          </a:p>
        </p:txBody>
      </p:sp>
      <p:sp>
        <p:nvSpPr>
          <p:cNvPr id="8" name="Rectangle 7"/>
          <p:cNvSpPr/>
          <p:nvPr/>
        </p:nvSpPr>
        <p:spPr>
          <a:xfrm>
            <a:off x="785503" y="2533252"/>
            <a:ext cx="1003883" cy="2483287"/>
          </a:xfrm>
          <a:prstGeom prst="rect">
            <a:avLst/>
          </a:prstGeom>
          <a:solidFill>
            <a:srgbClr val="D83B01"/>
          </a:solidFill>
          <a:ln w="10795" cap="flat" cmpd="sng" algn="ctr">
            <a:solidFill>
              <a:srgbClr val="D83B01">
                <a:shade val="50000"/>
              </a:srgbClr>
            </a:solidFill>
            <a:prstDash val="solid"/>
          </a:ln>
          <a:effectLst/>
        </p:spPr>
        <p:txBody>
          <a:bodyPr rtlCol="0" anchor="ctr"/>
          <a:lstStyle/>
          <a:p>
            <a:pPr algn="ctr" defTabSz="1268436">
              <a:defRPr/>
            </a:pPr>
            <a:r>
              <a:rPr lang="en-US" sz="1632" kern="0" dirty="0">
                <a:solidFill>
                  <a:srgbClr val="FFFFFF"/>
                </a:solidFill>
                <a:latin typeface="Segoe UI"/>
              </a:rPr>
              <a:t>Guest OS</a:t>
            </a:r>
          </a:p>
        </p:txBody>
      </p:sp>
      <p:sp>
        <p:nvSpPr>
          <p:cNvPr id="9" name="Rectangle 8"/>
          <p:cNvSpPr/>
          <p:nvPr/>
        </p:nvSpPr>
        <p:spPr>
          <a:xfrm>
            <a:off x="2529088" y="2533252"/>
            <a:ext cx="1003883" cy="2483287"/>
          </a:xfrm>
          <a:prstGeom prst="rect">
            <a:avLst/>
          </a:prstGeom>
          <a:solidFill>
            <a:srgbClr val="D83B01"/>
          </a:solidFill>
          <a:ln w="10795" cap="flat" cmpd="sng" algn="ctr">
            <a:solidFill>
              <a:srgbClr val="D83B01">
                <a:shade val="50000"/>
              </a:srgbClr>
            </a:solidFill>
            <a:prstDash val="solid"/>
          </a:ln>
          <a:effectLst/>
        </p:spPr>
        <p:txBody>
          <a:bodyPr rtlCol="0" anchor="ctr"/>
          <a:lstStyle/>
          <a:p>
            <a:pPr algn="ctr" defTabSz="1268436">
              <a:defRPr/>
            </a:pPr>
            <a:r>
              <a:rPr lang="en-US" sz="1632" kern="0" dirty="0">
                <a:solidFill>
                  <a:srgbClr val="FFFFFF"/>
                </a:solidFill>
                <a:latin typeface="Segoe UI"/>
              </a:rPr>
              <a:t>Guest OS</a:t>
            </a:r>
          </a:p>
        </p:txBody>
      </p:sp>
      <p:sp>
        <p:nvSpPr>
          <p:cNvPr id="10" name="Rectangle 9"/>
          <p:cNvSpPr/>
          <p:nvPr/>
        </p:nvSpPr>
        <p:spPr>
          <a:xfrm>
            <a:off x="4272671" y="2533252"/>
            <a:ext cx="1003883" cy="2483287"/>
          </a:xfrm>
          <a:prstGeom prst="rect">
            <a:avLst/>
          </a:prstGeom>
          <a:solidFill>
            <a:srgbClr val="D83B01"/>
          </a:solidFill>
          <a:ln w="10795" cap="flat" cmpd="sng" algn="ctr">
            <a:solidFill>
              <a:srgbClr val="D83B01">
                <a:shade val="50000"/>
              </a:srgbClr>
            </a:solidFill>
            <a:prstDash val="solid"/>
          </a:ln>
          <a:effectLst/>
        </p:spPr>
        <p:txBody>
          <a:bodyPr rtlCol="0" anchor="ctr"/>
          <a:lstStyle/>
          <a:p>
            <a:pPr algn="ctr" defTabSz="1268436">
              <a:defRPr/>
            </a:pPr>
            <a:r>
              <a:rPr lang="en-US" sz="1632" kern="0" dirty="0">
                <a:solidFill>
                  <a:srgbClr val="FFFFFF"/>
                </a:solidFill>
                <a:latin typeface="Segoe UI"/>
              </a:rPr>
              <a:t>Guest OS</a:t>
            </a:r>
          </a:p>
        </p:txBody>
      </p:sp>
      <p:sp>
        <p:nvSpPr>
          <p:cNvPr id="11" name="Rectangle 10"/>
          <p:cNvSpPr/>
          <p:nvPr/>
        </p:nvSpPr>
        <p:spPr>
          <a:xfrm>
            <a:off x="785504" y="1793550"/>
            <a:ext cx="1005350" cy="739702"/>
          </a:xfrm>
          <a:prstGeom prst="rect">
            <a:avLst/>
          </a:prstGeom>
          <a:solidFill>
            <a:srgbClr val="BAD80A"/>
          </a:solidFill>
          <a:ln w="10795" cap="flat" cmpd="sng" algn="ctr">
            <a:solidFill>
              <a:srgbClr val="D83B01">
                <a:shade val="50000"/>
              </a:srgbClr>
            </a:solidFill>
            <a:prstDash val="solid"/>
          </a:ln>
          <a:effectLst/>
        </p:spPr>
        <p:txBody>
          <a:bodyPr rtlCol="0" anchor="ctr"/>
          <a:lstStyle/>
          <a:p>
            <a:pPr algn="ctr" defTabSz="1268436">
              <a:defRPr/>
            </a:pPr>
            <a:r>
              <a:rPr lang="en-US" sz="1496" kern="0" dirty="0">
                <a:solidFill>
                  <a:srgbClr val="FFFFFF"/>
                </a:solidFill>
                <a:latin typeface="Segoe UI"/>
              </a:rPr>
              <a:t>Bins/Libs</a:t>
            </a:r>
            <a:endParaRPr lang="en-US" sz="1632" kern="0" dirty="0">
              <a:solidFill>
                <a:srgbClr val="FFFFFF"/>
              </a:solidFill>
              <a:latin typeface="Segoe UI"/>
            </a:endParaRPr>
          </a:p>
        </p:txBody>
      </p:sp>
      <p:sp>
        <p:nvSpPr>
          <p:cNvPr id="12" name="Rectangle 11"/>
          <p:cNvSpPr/>
          <p:nvPr/>
        </p:nvSpPr>
        <p:spPr>
          <a:xfrm>
            <a:off x="2526883" y="1793548"/>
            <a:ext cx="1005350" cy="739702"/>
          </a:xfrm>
          <a:prstGeom prst="rect">
            <a:avLst/>
          </a:prstGeom>
          <a:solidFill>
            <a:srgbClr val="BAD80A"/>
          </a:solidFill>
          <a:ln w="10795" cap="flat" cmpd="sng" algn="ctr">
            <a:solidFill>
              <a:srgbClr val="D83B01">
                <a:shade val="50000"/>
              </a:srgbClr>
            </a:solidFill>
            <a:prstDash val="solid"/>
          </a:ln>
          <a:effectLst/>
        </p:spPr>
        <p:txBody>
          <a:bodyPr rtlCol="0" anchor="ctr"/>
          <a:lstStyle/>
          <a:p>
            <a:pPr algn="ctr" defTabSz="1268436">
              <a:defRPr/>
            </a:pPr>
            <a:r>
              <a:rPr lang="en-US" sz="1496" kern="0" dirty="0">
                <a:solidFill>
                  <a:srgbClr val="FFFFFF"/>
                </a:solidFill>
                <a:latin typeface="Segoe UI"/>
              </a:rPr>
              <a:t>Bins/Libs</a:t>
            </a:r>
          </a:p>
        </p:txBody>
      </p:sp>
      <p:sp>
        <p:nvSpPr>
          <p:cNvPr id="13" name="Rectangle 12"/>
          <p:cNvSpPr/>
          <p:nvPr/>
        </p:nvSpPr>
        <p:spPr>
          <a:xfrm>
            <a:off x="4271203" y="1793550"/>
            <a:ext cx="1005350" cy="739702"/>
          </a:xfrm>
          <a:prstGeom prst="rect">
            <a:avLst/>
          </a:prstGeom>
          <a:solidFill>
            <a:srgbClr val="505050"/>
          </a:solidFill>
          <a:ln w="10795" cap="flat" cmpd="sng" algn="ctr">
            <a:solidFill>
              <a:srgbClr val="D83B01">
                <a:shade val="50000"/>
              </a:srgbClr>
            </a:solidFill>
            <a:prstDash val="solid"/>
          </a:ln>
          <a:effectLst/>
        </p:spPr>
        <p:txBody>
          <a:bodyPr rtlCol="0" anchor="ctr"/>
          <a:lstStyle/>
          <a:p>
            <a:pPr algn="ctr" defTabSz="1268436">
              <a:defRPr/>
            </a:pPr>
            <a:r>
              <a:rPr lang="en-US" sz="1496" kern="0" dirty="0">
                <a:solidFill>
                  <a:srgbClr val="FFFFFF"/>
                </a:solidFill>
                <a:latin typeface="Segoe UI"/>
              </a:rPr>
              <a:t>Bins/Libs</a:t>
            </a:r>
          </a:p>
        </p:txBody>
      </p:sp>
      <p:sp>
        <p:nvSpPr>
          <p:cNvPr id="14" name="Rectangle 13"/>
          <p:cNvSpPr/>
          <p:nvPr/>
        </p:nvSpPr>
        <p:spPr>
          <a:xfrm>
            <a:off x="781094" y="340563"/>
            <a:ext cx="1005350" cy="1452985"/>
          </a:xfrm>
          <a:prstGeom prst="rect">
            <a:avLst/>
          </a:prstGeom>
          <a:solidFill>
            <a:srgbClr val="002050"/>
          </a:solidFill>
          <a:ln w="10795" cap="flat" cmpd="sng" algn="ctr">
            <a:solidFill>
              <a:srgbClr val="D83B01">
                <a:shade val="50000"/>
              </a:srgbClr>
            </a:solidFill>
            <a:prstDash val="solid"/>
          </a:ln>
          <a:effectLst/>
        </p:spPr>
        <p:txBody>
          <a:bodyPr rtlCol="0" anchor="ctr"/>
          <a:lstStyle/>
          <a:p>
            <a:pPr algn="ctr" defTabSz="1268436">
              <a:defRPr/>
            </a:pPr>
            <a:r>
              <a:rPr lang="en-US" sz="1632" kern="0" dirty="0">
                <a:solidFill>
                  <a:srgbClr val="FFFFFF"/>
                </a:solidFill>
                <a:latin typeface="Segoe UI"/>
              </a:rPr>
              <a:t>App A</a:t>
            </a:r>
          </a:p>
        </p:txBody>
      </p:sp>
      <p:sp>
        <p:nvSpPr>
          <p:cNvPr id="15" name="Rectangle 14"/>
          <p:cNvSpPr/>
          <p:nvPr/>
        </p:nvSpPr>
        <p:spPr>
          <a:xfrm>
            <a:off x="2521003" y="353773"/>
            <a:ext cx="1005350" cy="1452985"/>
          </a:xfrm>
          <a:prstGeom prst="rect">
            <a:avLst/>
          </a:prstGeom>
          <a:solidFill>
            <a:srgbClr val="002050"/>
          </a:solidFill>
          <a:ln w="10795" cap="flat" cmpd="sng" algn="ctr">
            <a:solidFill>
              <a:srgbClr val="D83B01">
                <a:shade val="50000"/>
              </a:srgbClr>
            </a:solidFill>
            <a:prstDash val="solid"/>
          </a:ln>
          <a:effectLst/>
        </p:spPr>
        <p:txBody>
          <a:bodyPr rtlCol="0" anchor="ctr"/>
          <a:lstStyle/>
          <a:p>
            <a:pPr algn="ctr" defTabSz="1268436">
              <a:defRPr/>
            </a:pPr>
            <a:r>
              <a:rPr lang="en-US" sz="1632" kern="0" dirty="0">
                <a:solidFill>
                  <a:srgbClr val="FFFFFF"/>
                </a:solidFill>
                <a:latin typeface="Segoe UI"/>
              </a:rPr>
              <a:t>App A’</a:t>
            </a:r>
          </a:p>
        </p:txBody>
      </p:sp>
      <p:sp>
        <p:nvSpPr>
          <p:cNvPr id="16" name="Rectangle 15"/>
          <p:cNvSpPr/>
          <p:nvPr/>
        </p:nvSpPr>
        <p:spPr>
          <a:xfrm>
            <a:off x="4271203" y="353773"/>
            <a:ext cx="1005350" cy="1452985"/>
          </a:xfrm>
          <a:prstGeom prst="rect">
            <a:avLst/>
          </a:prstGeom>
          <a:solidFill>
            <a:srgbClr val="002050"/>
          </a:solidFill>
          <a:ln w="10795" cap="flat" cmpd="sng" algn="ctr">
            <a:solidFill>
              <a:srgbClr val="D83B01">
                <a:shade val="50000"/>
              </a:srgbClr>
            </a:solidFill>
            <a:prstDash val="solid"/>
          </a:ln>
          <a:effectLst/>
        </p:spPr>
        <p:txBody>
          <a:bodyPr rtlCol="0" anchor="ctr"/>
          <a:lstStyle/>
          <a:p>
            <a:pPr algn="ctr" defTabSz="1268436">
              <a:defRPr/>
            </a:pPr>
            <a:r>
              <a:rPr lang="en-US" sz="1632" kern="0" dirty="0">
                <a:solidFill>
                  <a:srgbClr val="FFFFFF"/>
                </a:solidFill>
                <a:latin typeface="Segoe UI"/>
              </a:rPr>
              <a:t>App B</a:t>
            </a:r>
          </a:p>
        </p:txBody>
      </p:sp>
      <p:sp>
        <p:nvSpPr>
          <p:cNvPr id="17" name="Rectangle 16"/>
          <p:cNvSpPr/>
          <p:nvPr/>
        </p:nvSpPr>
        <p:spPr>
          <a:xfrm>
            <a:off x="6317127" y="4725942"/>
            <a:ext cx="1072861" cy="281790"/>
          </a:xfrm>
          <a:prstGeom prst="rect">
            <a:avLst/>
          </a:prstGeom>
          <a:solidFill>
            <a:srgbClr val="BAD80A"/>
          </a:solidFill>
          <a:ln w="10795" cap="flat" cmpd="sng" algn="ctr">
            <a:solidFill>
              <a:srgbClr val="D83B01">
                <a:shade val="50000"/>
              </a:srgbClr>
            </a:solidFill>
            <a:prstDash val="solid"/>
          </a:ln>
          <a:effectLst/>
        </p:spPr>
        <p:txBody>
          <a:bodyPr rtlCol="0" anchor="ctr"/>
          <a:lstStyle/>
          <a:p>
            <a:pPr algn="ctr" defTabSz="1268436">
              <a:defRPr/>
            </a:pPr>
            <a:r>
              <a:rPr lang="en-US" sz="1632" kern="0" dirty="0">
                <a:solidFill>
                  <a:srgbClr val="FFFFFF"/>
                </a:solidFill>
                <a:latin typeface="Segoe UI"/>
              </a:rPr>
              <a:t>Bins/Libs</a:t>
            </a:r>
          </a:p>
        </p:txBody>
      </p:sp>
      <p:sp>
        <p:nvSpPr>
          <p:cNvPr id="18" name="Rectangle 17"/>
          <p:cNvSpPr/>
          <p:nvPr/>
        </p:nvSpPr>
        <p:spPr>
          <a:xfrm>
            <a:off x="7522076" y="4725942"/>
            <a:ext cx="3286100" cy="290597"/>
          </a:xfrm>
          <a:prstGeom prst="rect">
            <a:avLst/>
          </a:prstGeom>
          <a:solidFill>
            <a:srgbClr val="505050">
              <a:lumMod val="85000"/>
            </a:srgbClr>
          </a:solidFill>
          <a:ln w="10795" cap="flat" cmpd="sng" algn="ctr">
            <a:solidFill>
              <a:srgbClr val="D83B01">
                <a:shade val="50000"/>
              </a:srgbClr>
            </a:solidFill>
            <a:prstDash val="solid"/>
          </a:ln>
          <a:effectLst/>
        </p:spPr>
        <p:txBody>
          <a:bodyPr rtlCol="0" anchor="ctr"/>
          <a:lstStyle/>
          <a:p>
            <a:pPr algn="ctr" defTabSz="1268436">
              <a:defRPr/>
            </a:pPr>
            <a:r>
              <a:rPr lang="en-US" sz="1632" kern="0" dirty="0">
                <a:solidFill>
                  <a:srgbClr val="FFFFFF"/>
                </a:solidFill>
                <a:latin typeface="Segoe UI"/>
              </a:rPr>
              <a:t>Bins/Libs</a:t>
            </a:r>
          </a:p>
        </p:txBody>
      </p:sp>
      <p:sp>
        <p:nvSpPr>
          <p:cNvPr id="19" name="Rectangle 18"/>
          <p:cNvSpPr/>
          <p:nvPr/>
        </p:nvSpPr>
        <p:spPr>
          <a:xfrm>
            <a:off x="6317126" y="3387433"/>
            <a:ext cx="412412" cy="1334106"/>
          </a:xfrm>
          <a:prstGeom prst="rect">
            <a:avLst/>
          </a:prstGeom>
          <a:solidFill>
            <a:srgbClr val="002050"/>
          </a:solidFill>
          <a:ln w="10795" cap="flat" cmpd="sng" algn="ctr">
            <a:solidFill>
              <a:srgbClr val="D83B01">
                <a:shade val="50000"/>
              </a:srgbClr>
            </a:solidFill>
            <a:prstDash val="solid"/>
          </a:ln>
          <a:effectLst/>
        </p:spPr>
        <p:txBody>
          <a:bodyPr vert="vert" rtlCol="0" anchor="ctr"/>
          <a:lstStyle/>
          <a:p>
            <a:pPr algn="ctr" defTabSz="1268436">
              <a:defRPr/>
            </a:pPr>
            <a:r>
              <a:rPr lang="en-US" sz="1632" kern="0" dirty="0">
                <a:solidFill>
                  <a:srgbClr val="FFFFFF"/>
                </a:solidFill>
                <a:latin typeface="Segoe UI"/>
              </a:rPr>
              <a:t>App A</a:t>
            </a:r>
          </a:p>
        </p:txBody>
      </p:sp>
      <p:sp>
        <p:nvSpPr>
          <p:cNvPr id="20" name="Rectangle 19"/>
          <p:cNvSpPr/>
          <p:nvPr/>
        </p:nvSpPr>
        <p:spPr>
          <a:xfrm>
            <a:off x="6978309" y="3391834"/>
            <a:ext cx="412412" cy="1334106"/>
          </a:xfrm>
          <a:prstGeom prst="rect">
            <a:avLst/>
          </a:prstGeom>
          <a:solidFill>
            <a:srgbClr val="002050"/>
          </a:solidFill>
          <a:ln w="10795" cap="flat" cmpd="sng" algn="ctr">
            <a:solidFill>
              <a:srgbClr val="D83B01">
                <a:shade val="50000"/>
              </a:srgbClr>
            </a:solidFill>
            <a:prstDash val="solid"/>
          </a:ln>
          <a:effectLst/>
        </p:spPr>
        <p:txBody>
          <a:bodyPr vert="vert" rtlCol="0" anchor="ctr"/>
          <a:lstStyle/>
          <a:p>
            <a:pPr algn="ctr" defTabSz="1268436">
              <a:defRPr/>
            </a:pPr>
            <a:r>
              <a:rPr lang="en-US" sz="1632" kern="0" dirty="0">
                <a:solidFill>
                  <a:srgbClr val="FFFFFF"/>
                </a:solidFill>
                <a:latin typeface="Segoe UI"/>
              </a:rPr>
              <a:t>App A’</a:t>
            </a:r>
          </a:p>
        </p:txBody>
      </p:sp>
      <p:sp>
        <p:nvSpPr>
          <p:cNvPr id="21" name="Rectangle 20"/>
          <p:cNvSpPr/>
          <p:nvPr/>
        </p:nvSpPr>
        <p:spPr>
          <a:xfrm>
            <a:off x="7522079" y="3387432"/>
            <a:ext cx="412412" cy="1334106"/>
          </a:xfrm>
          <a:prstGeom prst="rect">
            <a:avLst/>
          </a:prstGeom>
          <a:solidFill>
            <a:srgbClr val="002050"/>
          </a:solidFill>
          <a:ln w="10795" cap="flat" cmpd="sng" algn="ctr">
            <a:solidFill>
              <a:srgbClr val="D83B01">
                <a:shade val="50000"/>
              </a:srgbClr>
            </a:solidFill>
            <a:prstDash val="solid"/>
          </a:ln>
          <a:effectLst/>
        </p:spPr>
        <p:txBody>
          <a:bodyPr vert="vert" rtlCol="0" anchor="ctr"/>
          <a:lstStyle/>
          <a:p>
            <a:pPr algn="ctr" defTabSz="1268436">
              <a:defRPr/>
            </a:pPr>
            <a:r>
              <a:rPr lang="en-US" sz="1632" kern="0" dirty="0">
                <a:solidFill>
                  <a:srgbClr val="FFFFFF"/>
                </a:solidFill>
                <a:latin typeface="Segoe UI"/>
              </a:rPr>
              <a:t>App B</a:t>
            </a:r>
          </a:p>
        </p:txBody>
      </p:sp>
      <p:sp>
        <p:nvSpPr>
          <p:cNvPr id="22" name="Rectangle 21"/>
          <p:cNvSpPr/>
          <p:nvPr/>
        </p:nvSpPr>
        <p:spPr>
          <a:xfrm>
            <a:off x="8065847" y="3387431"/>
            <a:ext cx="412412" cy="1334106"/>
          </a:xfrm>
          <a:prstGeom prst="rect">
            <a:avLst/>
          </a:prstGeom>
          <a:solidFill>
            <a:srgbClr val="002050"/>
          </a:solidFill>
          <a:ln w="10795" cap="flat" cmpd="sng" algn="ctr">
            <a:solidFill>
              <a:srgbClr val="D83B01">
                <a:shade val="50000"/>
              </a:srgbClr>
            </a:solidFill>
            <a:prstDash val="solid"/>
          </a:ln>
          <a:effectLst/>
        </p:spPr>
        <p:txBody>
          <a:bodyPr vert="vert" rtlCol="0" anchor="ctr"/>
          <a:lstStyle/>
          <a:p>
            <a:pPr algn="ctr" defTabSz="1268436">
              <a:defRPr/>
            </a:pPr>
            <a:r>
              <a:rPr lang="en-US" sz="1632" kern="0" dirty="0">
                <a:solidFill>
                  <a:srgbClr val="FFFFFF"/>
                </a:solidFill>
                <a:latin typeface="Segoe UI"/>
              </a:rPr>
              <a:t>App B’</a:t>
            </a:r>
          </a:p>
        </p:txBody>
      </p:sp>
      <p:sp>
        <p:nvSpPr>
          <p:cNvPr id="23" name="Rectangle 22"/>
          <p:cNvSpPr/>
          <p:nvPr/>
        </p:nvSpPr>
        <p:spPr>
          <a:xfrm>
            <a:off x="8693276" y="3387431"/>
            <a:ext cx="412412" cy="1334106"/>
          </a:xfrm>
          <a:prstGeom prst="rect">
            <a:avLst/>
          </a:prstGeom>
          <a:solidFill>
            <a:srgbClr val="002050"/>
          </a:solidFill>
          <a:ln w="10795" cap="flat" cmpd="sng" algn="ctr">
            <a:solidFill>
              <a:srgbClr val="D83B01">
                <a:shade val="50000"/>
              </a:srgbClr>
            </a:solidFill>
            <a:prstDash val="solid"/>
          </a:ln>
          <a:effectLst/>
        </p:spPr>
        <p:txBody>
          <a:bodyPr vert="vert" rtlCol="0" anchor="ctr"/>
          <a:lstStyle/>
          <a:p>
            <a:pPr algn="ctr" defTabSz="1268436">
              <a:defRPr/>
            </a:pPr>
            <a:r>
              <a:rPr lang="en-US" sz="1632" kern="0" dirty="0">
                <a:solidFill>
                  <a:srgbClr val="FFFFFF"/>
                </a:solidFill>
                <a:latin typeface="Segoe UI"/>
              </a:rPr>
              <a:t>App B</a:t>
            </a:r>
          </a:p>
        </p:txBody>
      </p:sp>
      <p:sp>
        <p:nvSpPr>
          <p:cNvPr id="24" name="Rectangle 23"/>
          <p:cNvSpPr/>
          <p:nvPr/>
        </p:nvSpPr>
        <p:spPr>
          <a:xfrm>
            <a:off x="9237043" y="3387429"/>
            <a:ext cx="412412" cy="1334106"/>
          </a:xfrm>
          <a:prstGeom prst="rect">
            <a:avLst/>
          </a:prstGeom>
          <a:solidFill>
            <a:srgbClr val="002050"/>
          </a:solidFill>
          <a:ln w="10795" cap="flat" cmpd="sng" algn="ctr">
            <a:solidFill>
              <a:srgbClr val="D83B01">
                <a:shade val="50000"/>
              </a:srgbClr>
            </a:solidFill>
            <a:prstDash val="solid"/>
          </a:ln>
          <a:effectLst/>
        </p:spPr>
        <p:txBody>
          <a:bodyPr vert="vert" rtlCol="0" anchor="ctr"/>
          <a:lstStyle/>
          <a:p>
            <a:pPr algn="ctr" defTabSz="1268436">
              <a:defRPr/>
            </a:pPr>
            <a:r>
              <a:rPr lang="en-US" sz="1632" kern="0" dirty="0">
                <a:solidFill>
                  <a:srgbClr val="FFFFFF"/>
                </a:solidFill>
                <a:latin typeface="Segoe UI"/>
              </a:rPr>
              <a:t>App B’</a:t>
            </a:r>
          </a:p>
        </p:txBody>
      </p:sp>
      <p:sp>
        <p:nvSpPr>
          <p:cNvPr id="25" name="Rectangle 24"/>
          <p:cNvSpPr/>
          <p:nvPr/>
        </p:nvSpPr>
        <p:spPr>
          <a:xfrm>
            <a:off x="9843187" y="3387429"/>
            <a:ext cx="412412" cy="1334106"/>
          </a:xfrm>
          <a:prstGeom prst="rect">
            <a:avLst/>
          </a:prstGeom>
          <a:solidFill>
            <a:srgbClr val="002050"/>
          </a:solidFill>
          <a:ln w="10795" cap="flat" cmpd="sng" algn="ctr">
            <a:solidFill>
              <a:srgbClr val="D83B01">
                <a:shade val="50000"/>
              </a:srgbClr>
            </a:solidFill>
            <a:prstDash val="solid"/>
          </a:ln>
          <a:effectLst/>
        </p:spPr>
        <p:txBody>
          <a:bodyPr vert="vert" rtlCol="0" anchor="ctr"/>
          <a:lstStyle/>
          <a:p>
            <a:pPr algn="ctr" defTabSz="1268436">
              <a:defRPr/>
            </a:pPr>
            <a:r>
              <a:rPr lang="en-US" sz="1632" kern="0" dirty="0">
                <a:solidFill>
                  <a:srgbClr val="FFFFFF"/>
                </a:solidFill>
                <a:latin typeface="Segoe UI"/>
              </a:rPr>
              <a:t>App B</a:t>
            </a:r>
          </a:p>
        </p:txBody>
      </p:sp>
      <p:sp>
        <p:nvSpPr>
          <p:cNvPr id="26" name="Rectangle 25"/>
          <p:cNvSpPr/>
          <p:nvPr/>
        </p:nvSpPr>
        <p:spPr>
          <a:xfrm>
            <a:off x="10386956" y="3387428"/>
            <a:ext cx="412412" cy="1334106"/>
          </a:xfrm>
          <a:prstGeom prst="rect">
            <a:avLst/>
          </a:prstGeom>
          <a:solidFill>
            <a:srgbClr val="002050"/>
          </a:solidFill>
          <a:ln w="10795" cap="flat" cmpd="sng" algn="ctr">
            <a:solidFill>
              <a:srgbClr val="D83B01">
                <a:shade val="50000"/>
              </a:srgbClr>
            </a:solidFill>
            <a:prstDash val="solid"/>
          </a:ln>
          <a:effectLst/>
        </p:spPr>
        <p:txBody>
          <a:bodyPr vert="vert" rtlCol="0" anchor="ctr"/>
          <a:lstStyle/>
          <a:p>
            <a:pPr algn="ctr" defTabSz="1268436">
              <a:defRPr/>
            </a:pPr>
            <a:r>
              <a:rPr lang="en-US" sz="1632" kern="0" dirty="0">
                <a:solidFill>
                  <a:srgbClr val="FFFFFF"/>
                </a:solidFill>
                <a:latin typeface="Segoe UI"/>
              </a:rPr>
              <a:t>App B’</a:t>
            </a:r>
          </a:p>
        </p:txBody>
      </p:sp>
      <p:sp>
        <p:nvSpPr>
          <p:cNvPr id="27" name="TextBox 26"/>
          <p:cNvSpPr txBox="1"/>
          <p:nvPr/>
        </p:nvSpPr>
        <p:spPr>
          <a:xfrm>
            <a:off x="6227598" y="736832"/>
            <a:ext cx="4860902" cy="1599284"/>
          </a:xfrm>
          <a:prstGeom prst="rect">
            <a:avLst/>
          </a:prstGeom>
          <a:noFill/>
        </p:spPr>
        <p:txBody>
          <a:bodyPr wrap="square" rtlCol="0">
            <a:spAutoFit/>
          </a:bodyPr>
          <a:lstStyle/>
          <a:p>
            <a:pPr defTabSz="1268436"/>
            <a:r>
              <a:rPr lang="en-US" sz="3264" dirty="0">
                <a:solidFill>
                  <a:schemeClr val="bg1"/>
                </a:solidFill>
                <a:latin typeface="Segoe UI"/>
              </a:rPr>
              <a:t>Containers are isolated, but share OS and, where appropriate, bins/libraries</a:t>
            </a:r>
          </a:p>
        </p:txBody>
      </p:sp>
    </p:spTree>
    <p:extLst>
      <p:ext uri="{BB962C8B-B14F-4D97-AF65-F5344CB8AC3E}">
        <p14:creationId xmlns:p14="http://schemas.microsoft.com/office/powerpoint/2010/main" val="257915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Containers</a:t>
            </a:r>
            <a:endParaRPr lang="en-US" dirty="0"/>
          </a:p>
        </p:txBody>
      </p:sp>
      <p:sp>
        <p:nvSpPr>
          <p:cNvPr id="13" name="Content Placeholder 2"/>
          <p:cNvSpPr>
            <a:spLocks noGrp="1"/>
          </p:cNvSpPr>
          <p:nvPr>
            <p:ph idx="1"/>
          </p:nvPr>
        </p:nvSpPr>
        <p:spPr>
          <a:xfrm>
            <a:off x="153990" y="1830388"/>
            <a:ext cx="11887198" cy="1373187"/>
          </a:xfrm>
        </p:spPr>
        <p:txBody>
          <a:bodyPr/>
          <a:lstStyle/>
          <a:p>
            <a:r>
              <a:rPr lang="en-US" dirty="0"/>
              <a:t>How will your app scale?</a:t>
            </a:r>
          </a:p>
        </p:txBody>
      </p:sp>
      <p:pic>
        <p:nvPicPr>
          <p:cNvPr id="14" name="Picture 8" descr="http://hominic.com/wp-content/uploads/2014/12/Two-storey-red-shipping-container-house-2.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9864" y="3203575"/>
            <a:ext cx="5715000" cy="3790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5" name="Picture 10" descr="https://pbs.twimg.com/media/CEqAC_hUgAAA1CA.jp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69864" y="3194050"/>
            <a:ext cx="5715000" cy="381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68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2000" fill="hold"/>
                                        <p:tgtEl>
                                          <p:spTgt spid="15"/>
                                        </p:tgtEl>
                                        <p:attrNameLst>
                                          <p:attrName>ppt_w</p:attrName>
                                        </p:attrNameLst>
                                      </p:cBhvr>
                                      <p:tavLst>
                                        <p:tav tm="0">
                                          <p:val>
                                            <p:fltVal val="0"/>
                                          </p:val>
                                        </p:tav>
                                        <p:tav tm="100000">
                                          <p:val>
                                            <p:strVal val="#ppt_w"/>
                                          </p:val>
                                        </p:tav>
                                      </p:tavLst>
                                    </p:anim>
                                    <p:anim calcmode="lin" valueType="num">
                                      <p:cBhvr>
                                        <p:cTn id="8" dur="2000" fill="hold"/>
                                        <p:tgtEl>
                                          <p:spTgt spid="15"/>
                                        </p:tgtEl>
                                        <p:attrNameLst>
                                          <p:attrName>ppt_h</p:attrName>
                                        </p:attrNameLst>
                                      </p:cBhvr>
                                      <p:tavLst>
                                        <p:tav tm="0">
                                          <p:val>
                                            <p:fltVal val="0"/>
                                          </p:val>
                                        </p:tav>
                                        <p:tav tm="100000">
                                          <p:val>
                                            <p:strVal val="#ppt_h"/>
                                          </p:val>
                                        </p:tav>
                                      </p:tavLst>
                                    </p:anim>
                                    <p:animEffect transition="in" filter="fade">
                                      <p:cBhvr>
                                        <p:cTn id="9" dur="2000"/>
                                        <p:tgtEl>
                                          <p:spTgt spid="15"/>
                                        </p:tgtEl>
                                      </p:cBhvr>
                                    </p:animEffect>
                                  </p:childTnLst>
                                </p:cTn>
                              </p:par>
                              <p:par>
                                <p:cTn id="10" presetID="42" presetClass="path" presetSubtype="0" accel="50000" decel="50000" fill="hold" nodeType="withEffect">
                                  <p:stCondLst>
                                    <p:cond delay="0"/>
                                  </p:stCondLst>
                                  <p:childTnLst>
                                    <p:animMotion origin="layout" path="M 3.9086E-6 4.09896E-6 L 0.49553 -0.10259 " pathEditMode="relative" rAng="0" ptsTypes="AA">
                                      <p:cBhvr>
                                        <p:cTn id="11" dur="2000" fill="hold"/>
                                        <p:tgtEl>
                                          <p:spTgt spid="15"/>
                                        </p:tgtEl>
                                        <p:attrNameLst>
                                          <p:attrName>ppt_x</p:attrName>
                                          <p:attrName>ppt_y</p:attrName>
                                        </p:attrNameLst>
                                      </p:cBhvr>
                                      <p:rCtr x="24777" y="-51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(Run a container)</a:t>
            </a:r>
            <a:endParaRPr lang="en-US" dirty="0"/>
          </a:p>
        </p:txBody>
      </p:sp>
    </p:spTree>
    <p:extLst>
      <p:ext uri="{BB962C8B-B14F-4D97-AF65-F5344CB8AC3E}">
        <p14:creationId xmlns:p14="http://schemas.microsoft.com/office/powerpoint/2010/main" val="930260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Registry</a:t>
            </a:r>
            <a:endParaRPr lang="en-US" dirty="0"/>
          </a:p>
        </p:txBody>
      </p:sp>
      <p:sp>
        <p:nvSpPr>
          <p:cNvPr id="3" name="Content Placeholder 2"/>
          <p:cNvSpPr>
            <a:spLocks noGrp="1"/>
          </p:cNvSpPr>
          <p:nvPr>
            <p:ph idx="1"/>
          </p:nvPr>
        </p:nvSpPr>
        <p:spPr/>
        <p:txBody>
          <a:bodyPr/>
          <a:lstStyle/>
          <a:p>
            <a:r>
              <a:rPr lang="en-US" dirty="0" smtClean="0"/>
              <a:t>Stores </a:t>
            </a:r>
            <a:r>
              <a:rPr lang="en-US" dirty="0" err="1" smtClean="0"/>
              <a:t>docker</a:t>
            </a:r>
            <a:r>
              <a:rPr lang="en-US" dirty="0" smtClean="0"/>
              <a:t> images</a:t>
            </a:r>
          </a:p>
          <a:p>
            <a:r>
              <a:rPr lang="en-US" dirty="0" smtClean="0"/>
              <a:t>Searchable</a:t>
            </a:r>
          </a:p>
          <a:p>
            <a:r>
              <a:rPr lang="en-US" dirty="0" smtClean="0"/>
              <a:t>Public Registry – </a:t>
            </a:r>
            <a:r>
              <a:rPr lang="en-US" dirty="0" err="1" smtClean="0"/>
              <a:t>Hub.Docker.com</a:t>
            </a:r>
            <a:endParaRPr lang="en-US" dirty="0" smtClean="0"/>
          </a:p>
          <a:p>
            <a:r>
              <a:rPr lang="en-US" dirty="0" smtClean="0"/>
              <a:t>Private Registries – Instanced for you</a:t>
            </a:r>
          </a:p>
          <a:p>
            <a:pPr lvl="1"/>
            <a:r>
              <a:rPr lang="en-US" dirty="0" smtClean="0"/>
              <a:t>Can be hosted in Docker, Azure, AWS, Google, …</a:t>
            </a:r>
          </a:p>
          <a:p>
            <a:r>
              <a:rPr lang="en-US" dirty="0" smtClean="0"/>
              <a:t>The registry is a </a:t>
            </a:r>
            <a:r>
              <a:rPr lang="en-US" dirty="0" err="1" smtClean="0"/>
              <a:t>docker</a:t>
            </a:r>
            <a:r>
              <a:rPr lang="en-US" dirty="0" smtClean="0"/>
              <a:t> image </a:t>
            </a:r>
          </a:p>
        </p:txBody>
      </p:sp>
      <p:pic>
        <p:nvPicPr>
          <p:cNvPr id="4" name="Picture 2" descr="C:\Users\SteveLas\AppData\Local\Temp\SNAGHTML3b526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984" y="0"/>
            <a:ext cx="5562016" cy="3351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518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API</a:t>
            </a:r>
            <a:endParaRPr lang="en-US" dirty="0"/>
          </a:p>
        </p:txBody>
      </p:sp>
      <p:grpSp>
        <p:nvGrpSpPr>
          <p:cNvPr id="57" name="Group 56"/>
          <p:cNvGrpSpPr/>
          <p:nvPr/>
        </p:nvGrpSpPr>
        <p:grpSpPr>
          <a:xfrm>
            <a:off x="4179277" y="2215519"/>
            <a:ext cx="3593978" cy="3147498"/>
            <a:chOff x="4156030" y="3448050"/>
            <a:chExt cx="2566671" cy="2250456"/>
          </a:xfrm>
        </p:grpSpPr>
        <p:sp>
          <p:nvSpPr>
            <p:cNvPr id="58" name="Rectangle 57"/>
            <p:cNvSpPr/>
            <p:nvPr/>
          </p:nvSpPr>
          <p:spPr>
            <a:xfrm>
              <a:off x="4156031" y="3562350"/>
              <a:ext cx="2566670" cy="2136156"/>
            </a:xfrm>
            <a:prstGeom prst="rect">
              <a:avLst/>
            </a:prstGeom>
            <a:solidFill>
              <a:srgbClr val="ADE5F9"/>
            </a:solidFill>
            <a:ln w="19050" cap="flat" cmpd="sng" algn="ctr">
              <a:solidFill>
                <a:srgbClr val="00506E"/>
              </a:solid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dirty="0">
                <a:ln>
                  <a:noFill/>
                </a:ln>
                <a:solidFill>
                  <a:sysClr val="windowText" lastClr="000000"/>
                </a:solidFill>
                <a:effectLst/>
                <a:uLnTx/>
                <a:uFillTx/>
                <a:latin typeface="Calibri"/>
                <a:ea typeface=""/>
                <a:cs typeface=""/>
              </a:endParaRPr>
            </a:p>
          </p:txBody>
        </p:sp>
        <p:sp>
          <p:nvSpPr>
            <p:cNvPr id="59" name="Flowchart: Alternate Process 5"/>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marL="0" marR="0" lvl="0" indent="0" defTabSz="1243493" eaLnBrk="1" fontAlgn="auto" latinLnBrk="0" hangingPunct="1">
                <a:lnSpc>
                  <a:spcPct val="100000"/>
                </a:lnSpc>
                <a:spcBef>
                  <a:spcPts val="0"/>
                </a:spcBef>
                <a:spcAft>
                  <a:spcPts val="0"/>
                </a:spcAft>
                <a:buClrTx/>
                <a:buSzTx/>
                <a:buFontTx/>
                <a:buNone/>
                <a:tabLst/>
                <a:defRPr/>
              </a:pPr>
              <a:r>
                <a:rPr kumimoji="0" lang="en-US" sz="1496" b="1" i="0" u="none" strike="noStrike" kern="0" cap="none" spc="0" normalizeH="0" baseline="0" noProof="0" dirty="0">
                  <a:ln>
                    <a:noFill/>
                  </a:ln>
                  <a:solidFill>
                    <a:prstClr val="black"/>
                  </a:solidFill>
                  <a:effectLst/>
                  <a:uLnTx/>
                  <a:uFillTx/>
                  <a:latin typeface="Lucida Console" panose="020B0609040504020204" pitchFamily="49" charset="0"/>
                  <a:ea typeface=""/>
                  <a:cs typeface=""/>
                </a:rPr>
                <a:t>DOCKER_HOST</a:t>
              </a:r>
            </a:p>
          </p:txBody>
        </p:sp>
      </p:grpSp>
      <p:grpSp>
        <p:nvGrpSpPr>
          <p:cNvPr id="60" name="Group 59"/>
          <p:cNvGrpSpPr/>
          <p:nvPr/>
        </p:nvGrpSpPr>
        <p:grpSpPr>
          <a:xfrm>
            <a:off x="6086526" y="2875526"/>
            <a:ext cx="1544326" cy="2306797"/>
            <a:chOff x="7441366" y="1793260"/>
            <a:chExt cx="1135637" cy="1696328"/>
          </a:xfrm>
        </p:grpSpPr>
        <p:sp>
          <p:nvSpPr>
            <p:cNvPr id="61" name="Rectangle 60"/>
            <p:cNvSpPr/>
            <p:nvPr/>
          </p:nvSpPr>
          <p:spPr>
            <a:xfrm>
              <a:off x="7441367" y="1933398"/>
              <a:ext cx="1135636" cy="1556190"/>
            </a:xfrm>
            <a:prstGeom prst="rect">
              <a:avLst/>
            </a:prstGeom>
            <a:solidFill>
              <a:sysClr val="window" lastClr="FFFFFF"/>
            </a:solidFill>
            <a:ln w="12700" cap="flat" cmpd="sng" algn="ctr">
              <a:solidFill>
                <a:srgbClr val="32788F"/>
              </a:solid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
                <a:cs typeface=""/>
              </a:endParaRPr>
            </a:p>
          </p:txBody>
        </p:sp>
        <p:sp>
          <p:nvSpPr>
            <p:cNvPr id="62" name="Flowchart: Alternate Process 8"/>
            <p:cNvSpPr/>
            <p:nvPr/>
          </p:nvSpPr>
          <p:spPr>
            <a:xfrm>
              <a:off x="7441366" y="1793260"/>
              <a:ext cx="1011255"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marL="0" marR="0" lvl="0" indent="0" defTabSz="1243493" eaLnBrk="1" fontAlgn="auto" latinLnBrk="0" hangingPunct="1">
                <a:lnSpc>
                  <a:spcPct val="100000"/>
                </a:lnSpc>
                <a:spcBef>
                  <a:spcPts val="0"/>
                </a:spcBef>
                <a:spcAft>
                  <a:spcPts val="0"/>
                </a:spcAft>
                <a:buClrTx/>
                <a:buSzTx/>
                <a:buFontTx/>
                <a:buNone/>
                <a:tabLst/>
                <a:defRPr/>
              </a:pPr>
              <a:r>
                <a:rPr kumimoji="0" lang="en-US" sz="1496" b="1" i="0" u="none" strike="noStrike" kern="0" cap="none" spc="0" normalizeH="0" baseline="0" noProof="0" dirty="0">
                  <a:ln>
                    <a:noFill/>
                  </a:ln>
                  <a:solidFill>
                    <a:prstClr val="black"/>
                  </a:solidFill>
                  <a:effectLst/>
                  <a:uLnTx/>
                  <a:uFillTx/>
                  <a:latin typeface="Calibri"/>
                  <a:ea typeface=""/>
                  <a:cs typeface=""/>
                </a:rPr>
                <a:t>Images Cache</a:t>
              </a:r>
            </a:p>
          </p:txBody>
        </p:sp>
      </p:grpSp>
      <p:sp>
        <p:nvSpPr>
          <p:cNvPr id="63" name="Rectangle 62"/>
          <p:cNvSpPr/>
          <p:nvPr/>
        </p:nvSpPr>
        <p:spPr>
          <a:xfrm>
            <a:off x="6608345" y="3331629"/>
            <a:ext cx="568407" cy="568407"/>
          </a:xfrm>
          <a:prstGeom prst="rect">
            <a:avLst/>
          </a:prstGeom>
          <a:solidFill>
            <a:srgbClr val="22B8EB"/>
          </a:solidFill>
          <a:ln w="25400" cap="flat" cmpd="sng" algn="ctr">
            <a:no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
              <a:cs typeface=""/>
            </a:endParaRPr>
          </a:p>
        </p:txBody>
      </p:sp>
      <p:grpSp>
        <p:nvGrpSpPr>
          <p:cNvPr id="64" name="Group 63"/>
          <p:cNvGrpSpPr/>
          <p:nvPr/>
        </p:nvGrpSpPr>
        <p:grpSpPr>
          <a:xfrm>
            <a:off x="4330335" y="2875526"/>
            <a:ext cx="1544325" cy="2306797"/>
            <a:chOff x="6172291" y="1793260"/>
            <a:chExt cx="1135636" cy="1696328"/>
          </a:xfrm>
        </p:grpSpPr>
        <p:sp>
          <p:nvSpPr>
            <p:cNvPr id="65" name="Rectangle 64"/>
            <p:cNvSpPr/>
            <p:nvPr/>
          </p:nvSpPr>
          <p:spPr>
            <a:xfrm>
              <a:off x="6172291" y="1933398"/>
              <a:ext cx="1135636" cy="1556190"/>
            </a:xfrm>
            <a:prstGeom prst="rect">
              <a:avLst/>
            </a:prstGeom>
            <a:solidFill>
              <a:sysClr val="window" lastClr="FFFFFF"/>
            </a:solidFill>
            <a:ln w="12700" cap="flat" cmpd="sng" algn="ctr">
              <a:solidFill>
                <a:srgbClr val="32788F"/>
              </a:solid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
                <a:cs typeface=""/>
              </a:endParaRPr>
            </a:p>
          </p:txBody>
        </p:sp>
        <p:sp>
          <p:nvSpPr>
            <p:cNvPr id="66" name="Flowchart: Alternate Process 11"/>
            <p:cNvSpPr/>
            <p:nvPr/>
          </p:nvSpPr>
          <p:spPr>
            <a:xfrm>
              <a:off x="6172291" y="1793260"/>
              <a:ext cx="894492"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marL="0" marR="0" lvl="0" indent="0" defTabSz="1243493" eaLnBrk="1" fontAlgn="auto" latinLnBrk="0" hangingPunct="1">
                <a:lnSpc>
                  <a:spcPct val="100000"/>
                </a:lnSpc>
                <a:spcBef>
                  <a:spcPts val="0"/>
                </a:spcBef>
                <a:spcAft>
                  <a:spcPts val="0"/>
                </a:spcAft>
                <a:buClrTx/>
                <a:buSzTx/>
                <a:buFontTx/>
                <a:buNone/>
                <a:tabLst/>
                <a:defRPr/>
              </a:pPr>
              <a:r>
                <a:rPr kumimoji="0" lang="en-US" sz="1496" b="1" i="0" u="none" strike="noStrike" kern="0" cap="none" spc="0" normalizeH="0" baseline="0" noProof="0" dirty="0">
                  <a:ln>
                    <a:noFill/>
                  </a:ln>
                  <a:solidFill>
                    <a:prstClr val="black"/>
                  </a:solidFill>
                  <a:effectLst/>
                  <a:uLnTx/>
                  <a:uFillTx/>
                  <a:latin typeface="Calibri"/>
                  <a:ea typeface=""/>
                  <a:cs typeface=""/>
                </a:rPr>
                <a:t>Containers</a:t>
              </a:r>
            </a:p>
          </p:txBody>
        </p:sp>
      </p:grpSp>
      <p:grpSp>
        <p:nvGrpSpPr>
          <p:cNvPr id="67" name="Group 66"/>
          <p:cNvGrpSpPr/>
          <p:nvPr/>
        </p:nvGrpSpPr>
        <p:grpSpPr>
          <a:xfrm>
            <a:off x="8083444" y="1949165"/>
            <a:ext cx="3441097" cy="2383904"/>
            <a:chOff x="288952" y="329375"/>
            <a:chExt cx="2530448" cy="1753030"/>
          </a:xfrm>
        </p:grpSpPr>
        <p:sp>
          <p:nvSpPr>
            <p:cNvPr id="68" name="Rectangle 67"/>
            <p:cNvSpPr/>
            <p:nvPr/>
          </p:nvSpPr>
          <p:spPr>
            <a:xfrm>
              <a:off x="304800" y="634605"/>
              <a:ext cx="2514600" cy="1447800"/>
            </a:xfrm>
            <a:prstGeom prst="rect">
              <a:avLst/>
            </a:prstGeom>
            <a:solidFill>
              <a:srgbClr val="ADE5F9"/>
            </a:solidFill>
            <a:ln w="19050" cap="flat" cmpd="sng" algn="ctr">
              <a:solidFill>
                <a:srgbClr val="00506E"/>
              </a:solid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dirty="0">
                <a:ln>
                  <a:noFill/>
                </a:ln>
                <a:solidFill>
                  <a:sysClr val="windowText" lastClr="000000"/>
                </a:solidFill>
                <a:effectLst/>
                <a:uLnTx/>
                <a:uFillTx/>
                <a:latin typeface="Calibri"/>
                <a:ea typeface=""/>
                <a:cs typeface=""/>
              </a:endParaRPr>
            </a:p>
          </p:txBody>
        </p:sp>
        <p:sp>
          <p:nvSpPr>
            <p:cNvPr id="69" name="Flowchart: Alternate Process 20"/>
            <p:cNvSpPr/>
            <p:nvPr/>
          </p:nvSpPr>
          <p:spPr>
            <a:xfrm>
              <a:off x="288952" y="525388"/>
              <a:ext cx="804347" cy="241652"/>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marL="0" marR="0" lvl="0" indent="0" defTabSz="1243493" eaLnBrk="1" fontAlgn="auto" latinLnBrk="0" hangingPunct="1">
                <a:lnSpc>
                  <a:spcPct val="100000"/>
                </a:lnSpc>
                <a:spcBef>
                  <a:spcPts val="0"/>
                </a:spcBef>
                <a:spcAft>
                  <a:spcPts val="0"/>
                </a:spcAft>
                <a:buClrTx/>
                <a:buSzTx/>
                <a:buFontTx/>
                <a:buNone/>
                <a:tabLst/>
                <a:defRPr/>
              </a:pPr>
              <a:r>
                <a:rPr kumimoji="0" lang="en-US" sz="1496" b="1" i="0" u="none" strike="noStrike" kern="0" cap="none" spc="0" normalizeH="0" baseline="0" noProof="0" dirty="0">
                  <a:ln>
                    <a:noFill/>
                  </a:ln>
                  <a:solidFill>
                    <a:prstClr val="black"/>
                  </a:solidFill>
                  <a:effectLst/>
                  <a:uLnTx/>
                  <a:uFillTx/>
                  <a:latin typeface="Calibri"/>
                  <a:ea typeface=""/>
                  <a:cs typeface=""/>
                </a:rPr>
                <a:t>Registry</a:t>
              </a:r>
            </a:p>
          </p:txBody>
        </p:sp>
        <p:pic>
          <p:nvPicPr>
            <p:cNvPr id="70" name="Picture 6" descr="https://camo.githubusercontent.com/1e11d429705bf6695b79d24966cb1267c00b7df6/68747470733a2f2f7777772e646f636b65722e636f6d2f73697465732f64656661756c742f66696c65732f6f79737465722d72656769737472792d332e706e6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91" y="329375"/>
              <a:ext cx="514243" cy="503958"/>
            </a:xfrm>
            <a:prstGeom prst="rect">
              <a:avLst/>
            </a:prstGeom>
            <a:noFill/>
            <a:ln w="19050">
              <a:noFill/>
            </a:ln>
            <a:extLst>
              <a:ext uri="{909E8E84-426E-40DD-AFC4-6F175D3DCCD1}">
                <a14:hiddenFill xmlns:a14="http://schemas.microsoft.com/office/drawing/2010/main">
                  <a:solidFill>
                    <a:srgbClr val="FFFFFF"/>
                  </a:solidFill>
                </a14:hiddenFill>
              </a:ext>
            </a:extLst>
          </p:spPr>
        </p:pic>
      </p:grpSp>
      <p:grpSp>
        <p:nvGrpSpPr>
          <p:cNvPr id="71" name="Group 70"/>
          <p:cNvGrpSpPr/>
          <p:nvPr/>
        </p:nvGrpSpPr>
        <p:grpSpPr>
          <a:xfrm>
            <a:off x="10669157" y="3015278"/>
            <a:ext cx="557233" cy="1135603"/>
            <a:chOff x="2190384" y="1113353"/>
            <a:chExt cx="409767" cy="835078"/>
          </a:xfrm>
        </p:grpSpPr>
        <p:pic>
          <p:nvPicPr>
            <p:cNvPr id="72" name="Picture 12" descr="https://hub.docker.com/public/images/official/ngin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384" y="1113353"/>
              <a:ext cx="409767" cy="40976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4" descr="https://hub.docker.com/public/images/official/busybo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0384" y="1538663"/>
              <a:ext cx="409767" cy="4097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 name="Group 73"/>
          <p:cNvGrpSpPr/>
          <p:nvPr/>
        </p:nvGrpSpPr>
        <p:grpSpPr>
          <a:xfrm>
            <a:off x="8273121" y="3015278"/>
            <a:ext cx="557233" cy="1135603"/>
            <a:chOff x="428433" y="1113353"/>
            <a:chExt cx="409767" cy="835078"/>
          </a:xfrm>
        </p:grpSpPr>
        <p:pic>
          <p:nvPicPr>
            <p:cNvPr id="75" name="Picture 10" descr="https://hub.docker.com/public/images/official/ubuntu.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33" y="1538663"/>
              <a:ext cx="409767" cy="409768"/>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16" descr="https://hub.docker.com/public/images/official/mon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33" y="1113353"/>
              <a:ext cx="409767" cy="409768"/>
            </a:xfrm>
            <a:prstGeom prst="rect">
              <a:avLst/>
            </a:prstGeom>
            <a:noFill/>
            <a:extLst>
              <a:ext uri="{909E8E84-426E-40DD-AFC4-6F175D3DCCD1}">
                <a14:hiddenFill xmlns:a14="http://schemas.microsoft.com/office/drawing/2010/main">
                  <a:solidFill>
                    <a:srgbClr val="FFFFFF"/>
                  </a:solidFill>
                </a14:hiddenFill>
              </a:ext>
            </a:extLst>
          </p:spPr>
        </p:pic>
      </p:grpSp>
      <p:pic>
        <p:nvPicPr>
          <p:cNvPr id="77" name="Picture 22" descr="https://hub.docker.com/public/images/official/jenkin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71800" y="3015278"/>
            <a:ext cx="557233" cy="557234"/>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oup 77"/>
          <p:cNvGrpSpPr/>
          <p:nvPr/>
        </p:nvGrpSpPr>
        <p:grpSpPr>
          <a:xfrm>
            <a:off x="9870478" y="3015278"/>
            <a:ext cx="557233" cy="1135603"/>
            <a:chOff x="1548167" y="1113353"/>
            <a:chExt cx="409767" cy="835078"/>
          </a:xfrm>
        </p:grpSpPr>
        <p:pic>
          <p:nvPicPr>
            <p:cNvPr id="79" name="Picture 18" descr="https://hub.docker.com/public/images/official/nod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8167" y="1538663"/>
              <a:ext cx="409767" cy="409768"/>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6" descr="https://hub.docker.com/public/images/official/mariadb.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8167" y="1113353"/>
              <a:ext cx="409767" cy="4097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1" name="Group 80"/>
          <p:cNvGrpSpPr/>
          <p:nvPr/>
        </p:nvGrpSpPr>
        <p:grpSpPr>
          <a:xfrm>
            <a:off x="829826" y="2208601"/>
            <a:ext cx="2327251" cy="1545851"/>
            <a:chOff x="4156031" y="3448050"/>
            <a:chExt cx="1711369" cy="952500"/>
          </a:xfrm>
        </p:grpSpPr>
        <p:sp>
          <p:nvSpPr>
            <p:cNvPr id="82" name="Rectangle 81"/>
            <p:cNvSpPr/>
            <p:nvPr/>
          </p:nvSpPr>
          <p:spPr>
            <a:xfrm>
              <a:off x="4156031" y="3562350"/>
              <a:ext cx="1711369" cy="838200"/>
            </a:xfrm>
            <a:prstGeom prst="rect">
              <a:avLst/>
            </a:prstGeom>
            <a:solidFill>
              <a:srgbClr val="ADE5F9"/>
            </a:solidFill>
            <a:ln w="19050" cap="flat" cmpd="sng" algn="ctr">
              <a:solidFill>
                <a:srgbClr val="00506E"/>
              </a:solid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dirty="0">
                <a:ln>
                  <a:noFill/>
                </a:ln>
                <a:solidFill>
                  <a:sysClr val="windowText" lastClr="000000"/>
                </a:solidFill>
                <a:effectLst/>
                <a:uLnTx/>
                <a:uFillTx/>
                <a:latin typeface="Calibri"/>
                <a:ea typeface=""/>
                <a:cs typeface=""/>
              </a:endParaRPr>
            </a:p>
          </p:txBody>
        </p:sp>
        <p:sp>
          <p:nvSpPr>
            <p:cNvPr id="83" name="Flowchart: Alternate Process 36"/>
            <p:cNvSpPr/>
            <p:nvPr/>
          </p:nvSpPr>
          <p:spPr>
            <a:xfrm>
              <a:off x="4156031" y="3448050"/>
              <a:ext cx="804347"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marL="0" marR="0" lvl="0" indent="0" defTabSz="1243493" eaLnBrk="1" fontAlgn="auto" latinLnBrk="0" hangingPunct="1">
                <a:lnSpc>
                  <a:spcPct val="100000"/>
                </a:lnSpc>
                <a:spcBef>
                  <a:spcPts val="0"/>
                </a:spcBef>
                <a:spcAft>
                  <a:spcPts val="0"/>
                </a:spcAft>
                <a:buClrTx/>
                <a:buSzTx/>
                <a:buFontTx/>
                <a:buNone/>
                <a:tabLst/>
                <a:defRPr/>
              </a:pPr>
              <a:r>
                <a:rPr kumimoji="0" lang="en-US" sz="1496" b="1" i="0" u="none" strike="noStrike" kern="0" cap="none" spc="0" normalizeH="0" baseline="0" noProof="0" dirty="0">
                  <a:ln>
                    <a:noFill/>
                  </a:ln>
                  <a:solidFill>
                    <a:prstClr val="black"/>
                  </a:solidFill>
                  <a:effectLst/>
                  <a:uLnTx/>
                  <a:uFillTx/>
                  <a:latin typeface="Calibri"/>
                  <a:ea typeface=""/>
                  <a:cs typeface=""/>
                </a:rPr>
                <a:t>Client</a:t>
              </a:r>
            </a:p>
          </p:txBody>
        </p:sp>
      </p:grpSp>
      <p:sp>
        <p:nvSpPr>
          <p:cNvPr id="84" name="Flowchart: Alternate Process 37"/>
          <p:cNvSpPr/>
          <p:nvPr/>
        </p:nvSpPr>
        <p:spPr>
          <a:xfrm>
            <a:off x="1081581" y="2618507"/>
            <a:ext cx="1664047" cy="310868"/>
          </a:xfrm>
          <a:prstGeom prst="flowChartAlternateProcess">
            <a:avLst/>
          </a:prstGeom>
          <a:solidFill>
            <a:sysClr val="window" lastClr="FFFFFF"/>
          </a:solidFill>
          <a:ln w="25400" cap="flat" cmpd="sng" algn="ctr">
            <a:solidFill>
              <a:srgbClr val="D4DCE1"/>
            </a:solidFill>
            <a:prstDash val="solid"/>
          </a:ln>
          <a:effectLst/>
        </p:spPr>
        <p:txBody>
          <a:bodyPr rtlCol="0" anchor="ctr"/>
          <a:lstStyle/>
          <a:p>
            <a:pPr marL="0" marR="0" lvl="0" indent="0" defTabSz="1243493" eaLnBrk="1" fontAlgn="auto" latinLnBrk="0" hangingPunct="1">
              <a:lnSpc>
                <a:spcPct val="100000"/>
              </a:lnSpc>
              <a:spcBef>
                <a:spcPts val="0"/>
              </a:spcBef>
              <a:spcAft>
                <a:spcPts val="0"/>
              </a:spcAft>
              <a:buClrTx/>
              <a:buSzTx/>
              <a:buFontTx/>
              <a:buNone/>
              <a:tabLst/>
              <a:defRPr/>
            </a:pPr>
            <a:r>
              <a:rPr kumimoji="0" lang="en-US" sz="1496" b="0" i="0" u="none" strike="noStrike" kern="0" cap="none" spc="0" normalizeH="0" baseline="0" noProof="0" dirty="0">
                <a:ln>
                  <a:noFill/>
                </a:ln>
                <a:solidFill>
                  <a:prstClr val="black"/>
                </a:solidFill>
                <a:effectLst/>
                <a:uLnTx/>
                <a:uFillTx/>
                <a:latin typeface="Lucida Console" panose="020B0609040504020204" pitchFamily="49" charset="0"/>
                <a:ea typeface=""/>
                <a:cs typeface=""/>
              </a:rPr>
              <a:t>Docker pull</a:t>
            </a:r>
          </a:p>
        </p:txBody>
      </p:sp>
      <p:sp>
        <p:nvSpPr>
          <p:cNvPr id="85" name="Rectangle 84"/>
          <p:cNvSpPr/>
          <p:nvPr/>
        </p:nvSpPr>
        <p:spPr>
          <a:xfrm>
            <a:off x="4353708" y="2586258"/>
            <a:ext cx="3277143" cy="223919"/>
          </a:xfrm>
          <a:prstGeom prst="rect">
            <a:avLst/>
          </a:prstGeom>
          <a:solidFill>
            <a:sysClr val="window" lastClr="FFFFFF"/>
          </a:solidFill>
          <a:ln w="12700" cap="flat" cmpd="sng" algn="ctr">
            <a:solidFill>
              <a:srgbClr val="32788F"/>
            </a:solid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r>
              <a:rPr kumimoji="0" lang="en-US" sz="1496" b="0" i="0" u="none" strike="noStrike" kern="0" cap="none" spc="0" normalizeH="0" baseline="0" noProof="0" dirty="0">
                <a:ln>
                  <a:noFill/>
                </a:ln>
                <a:solidFill>
                  <a:sysClr val="windowText" lastClr="000000"/>
                </a:solidFill>
                <a:effectLst/>
                <a:uLnTx/>
                <a:uFillTx/>
                <a:latin typeface="Calibri"/>
                <a:ea typeface=""/>
                <a:cs typeface=""/>
              </a:rPr>
              <a:t>Docker daemon</a:t>
            </a:r>
          </a:p>
        </p:txBody>
      </p:sp>
      <p:pic>
        <p:nvPicPr>
          <p:cNvPr id="86" name="Picture 4" descr="http://www.mi2.hr/wp-content/uploads/2015/10/docker-log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880639" y="2064136"/>
            <a:ext cx="885945" cy="503773"/>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Straight Arrow Connector 86"/>
          <p:cNvCxnSpPr>
            <a:endCxn id="61" idx="1"/>
          </p:cNvCxnSpPr>
          <p:nvPr/>
        </p:nvCxnSpPr>
        <p:spPr>
          <a:xfrm flipV="1">
            <a:off x="3163657" y="2375380"/>
            <a:ext cx="1015620" cy="398562"/>
          </a:xfrm>
          <a:prstGeom prst="straightConnector1">
            <a:avLst/>
          </a:prstGeom>
          <a:noFill/>
          <a:ln w="38100" cap="flat" cmpd="sng" algn="ctr">
            <a:solidFill>
              <a:srgbClr val="4F81BD"/>
            </a:solidFill>
            <a:prstDash val="sysDash"/>
            <a:tailEnd type="triangle"/>
          </a:ln>
          <a:effectLst>
            <a:outerShdw blurRad="40000" dist="20000" dir="5400000" rotWithShape="0">
              <a:srgbClr val="000000">
                <a:alpha val="38000"/>
              </a:srgbClr>
            </a:outerShdw>
          </a:effectLst>
        </p:spPr>
      </p:cxnSp>
      <p:sp>
        <p:nvSpPr>
          <p:cNvPr id="88" name="Flowchart: Alternate Process 51"/>
          <p:cNvSpPr/>
          <p:nvPr/>
        </p:nvSpPr>
        <p:spPr>
          <a:xfrm>
            <a:off x="1083923" y="2949334"/>
            <a:ext cx="1664047" cy="310868"/>
          </a:xfrm>
          <a:prstGeom prst="flowChartAlternateProcess">
            <a:avLst/>
          </a:prstGeom>
          <a:solidFill>
            <a:sysClr val="window" lastClr="FFFFFF"/>
          </a:solidFill>
          <a:ln w="25400" cap="flat" cmpd="sng" algn="ctr">
            <a:solidFill>
              <a:srgbClr val="D4DCE1"/>
            </a:solidFill>
            <a:prstDash val="solid"/>
          </a:ln>
          <a:effectLst/>
        </p:spPr>
        <p:txBody>
          <a:bodyPr rtlCol="0" anchor="ctr"/>
          <a:lstStyle/>
          <a:p>
            <a:pPr marL="0" marR="0" lvl="0" indent="0" defTabSz="1243493" eaLnBrk="1" fontAlgn="auto" latinLnBrk="0" hangingPunct="1">
              <a:lnSpc>
                <a:spcPct val="100000"/>
              </a:lnSpc>
              <a:spcBef>
                <a:spcPts val="0"/>
              </a:spcBef>
              <a:spcAft>
                <a:spcPts val="0"/>
              </a:spcAft>
              <a:buClrTx/>
              <a:buSzTx/>
              <a:buFontTx/>
              <a:buNone/>
              <a:tabLst/>
              <a:defRPr/>
            </a:pPr>
            <a:r>
              <a:rPr kumimoji="0" lang="en-US" sz="1496" b="0" i="0" u="none" strike="noStrike" kern="0" cap="none" spc="0" normalizeH="0" baseline="0" noProof="0" dirty="0">
                <a:ln>
                  <a:noFill/>
                </a:ln>
                <a:solidFill>
                  <a:prstClr val="black"/>
                </a:solidFill>
                <a:effectLst/>
                <a:uLnTx/>
                <a:uFillTx/>
                <a:latin typeface="Lucida Console" panose="020B0609040504020204" pitchFamily="49" charset="0"/>
                <a:ea typeface=""/>
                <a:cs typeface=""/>
              </a:rPr>
              <a:t>Docker run</a:t>
            </a:r>
          </a:p>
        </p:txBody>
      </p:sp>
      <p:cxnSp>
        <p:nvCxnSpPr>
          <p:cNvPr id="89" name="Straight Arrow Connector 88"/>
          <p:cNvCxnSpPr>
            <a:endCxn id="76" idx="1"/>
          </p:cNvCxnSpPr>
          <p:nvPr/>
        </p:nvCxnSpPr>
        <p:spPr>
          <a:xfrm flipV="1">
            <a:off x="7631330" y="2380028"/>
            <a:ext cx="452114" cy="300520"/>
          </a:xfrm>
          <a:prstGeom prst="straightConnector1">
            <a:avLst/>
          </a:prstGeom>
          <a:noFill/>
          <a:ln w="38100" cap="flat" cmpd="sng" algn="ctr">
            <a:solidFill>
              <a:srgbClr val="4F81BD"/>
            </a:solidFill>
            <a:prstDash val="sysDash"/>
            <a:tailEnd type="triangle"/>
          </a:ln>
          <a:effectLst>
            <a:outerShdw blurRad="40000" dist="20000" dir="5400000" rotWithShape="0">
              <a:srgbClr val="000000">
                <a:alpha val="38000"/>
              </a:srgbClr>
            </a:outerShdw>
          </a:effectLst>
        </p:spPr>
      </p:cxnSp>
      <p:sp>
        <p:nvSpPr>
          <p:cNvPr id="90" name="Rectangle 89"/>
          <p:cNvSpPr/>
          <p:nvPr/>
        </p:nvSpPr>
        <p:spPr>
          <a:xfrm>
            <a:off x="9129679" y="3552560"/>
            <a:ext cx="489236" cy="58477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Dot</a:t>
            </a:r>
            <a:br>
              <a:rPr kumimoji="0" lang="en-US" sz="1600" b="0" i="0" u="none" strike="noStrike" kern="0" cap="none" spc="0" normalizeH="0" baseline="0" noProof="0" dirty="0">
                <a:ln>
                  <a:noFill/>
                </a:ln>
                <a:solidFill>
                  <a:sysClr val="windowText" lastClr="000000"/>
                </a:solidFill>
                <a:effectLst/>
                <a:uLnTx/>
                <a:uFillTx/>
              </a:rPr>
            </a:br>
            <a:r>
              <a:rPr kumimoji="0" lang="en-US" sz="1600" b="0" i="0" u="none" strike="noStrike" kern="0" cap="none" spc="0" normalizeH="0" baseline="0" noProof="0" dirty="0">
                <a:ln>
                  <a:noFill/>
                </a:ln>
                <a:solidFill>
                  <a:sysClr val="windowText" lastClr="000000"/>
                </a:solidFill>
                <a:effectLst/>
                <a:uLnTx/>
                <a:uFillTx/>
              </a:rPr>
              <a:t>Net</a:t>
            </a:r>
          </a:p>
        </p:txBody>
      </p:sp>
      <p:sp>
        <p:nvSpPr>
          <p:cNvPr id="91" name="Rectangle 90"/>
          <p:cNvSpPr/>
          <p:nvPr/>
        </p:nvSpPr>
        <p:spPr>
          <a:xfrm>
            <a:off x="9139190" y="3552560"/>
            <a:ext cx="489236" cy="58477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Dot</a:t>
            </a:r>
            <a:br>
              <a:rPr kumimoji="0" lang="en-US" sz="1600" b="0" i="0" u="none" strike="noStrike" kern="0" cap="none" spc="0" normalizeH="0" baseline="0" noProof="0" dirty="0">
                <a:ln>
                  <a:noFill/>
                </a:ln>
                <a:solidFill>
                  <a:sysClr val="windowText" lastClr="000000"/>
                </a:solidFill>
                <a:effectLst/>
                <a:uLnTx/>
                <a:uFillTx/>
              </a:rPr>
            </a:br>
            <a:r>
              <a:rPr kumimoji="0" lang="en-US" sz="1600" b="0" i="0" u="none" strike="noStrike" kern="0" cap="none" spc="0" normalizeH="0" baseline="0" noProof="0" dirty="0">
                <a:ln>
                  <a:noFill/>
                </a:ln>
                <a:solidFill>
                  <a:sysClr val="windowText" lastClr="000000"/>
                </a:solidFill>
                <a:effectLst/>
                <a:uLnTx/>
                <a:uFillTx/>
              </a:rPr>
              <a:t>Net</a:t>
            </a:r>
          </a:p>
        </p:txBody>
      </p:sp>
      <p:sp>
        <p:nvSpPr>
          <p:cNvPr id="92" name="Rectangle 91"/>
          <p:cNvSpPr/>
          <p:nvPr/>
        </p:nvSpPr>
        <p:spPr>
          <a:xfrm>
            <a:off x="6607786" y="3325365"/>
            <a:ext cx="568967" cy="568407"/>
          </a:xfrm>
          <a:prstGeom prst="rect">
            <a:avLst/>
          </a:prstGeom>
          <a:solidFill>
            <a:srgbClr val="22B8E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a:ea typeface=""/>
                <a:cs typeface=""/>
              </a:rPr>
              <a:t>Dot</a:t>
            </a:r>
            <a:br>
              <a:rPr kumimoji="0" lang="en-US" sz="1600" b="0" i="0" u="none" strike="noStrike" kern="0" cap="none" spc="0" normalizeH="0" baseline="0" noProof="0" dirty="0">
                <a:ln>
                  <a:noFill/>
                </a:ln>
                <a:solidFill>
                  <a:sysClr val="windowText" lastClr="000000"/>
                </a:solidFill>
                <a:effectLst/>
                <a:uLnTx/>
                <a:uFillTx/>
                <a:latin typeface="Calibri"/>
                <a:ea typeface=""/>
                <a:cs typeface=""/>
              </a:rPr>
            </a:br>
            <a:r>
              <a:rPr kumimoji="0" lang="en-US" sz="1600" b="0" i="0" u="none" strike="noStrike" kern="0" cap="none" spc="0" normalizeH="0" baseline="0" noProof="0" dirty="0">
                <a:ln>
                  <a:noFill/>
                </a:ln>
                <a:solidFill>
                  <a:sysClr val="windowText" lastClr="000000"/>
                </a:solidFill>
                <a:effectLst/>
                <a:uLnTx/>
                <a:uFillTx/>
                <a:latin typeface="Calibri"/>
                <a:ea typeface=""/>
                <a:cs typeface=""/>
              </a:rPr>
              <a:t>Net</a:t>
            </a:r>
          </a:p>
        </p:txBody>
      </p:sp>
      <p:grpSp>
        <p:nvGrpSpPr>
          <p:cNvPr id="93" name="Group 92"/>
          <p:cNvGrpSpPr/>
          <p:nvPr/>
        </p:nvGrpSpPr>
        <p:grpSpPr>
          <a:xfrm>
            <a:off x="4407780" y="3243553"/>
            <a:ext cx="735495" cy="453124"/>
            <a:chOff x="4407780" y="3243553"/>
            <a:chExt cx="735495" cy="453124"/>
          </a:xfrm>
        </p:grpSpPr>
        <p:grpSp>
          <p:nvGrpSpPr>
            <p:cNvPr id="94" name="Group 93"/>
            <p:cNvGrpSpPr/>
            <p:nvPr/>
          </p:nvGrpSpPr>
          <p:grpSpPr>
            <a:xfrm>
              <a:off x="4407780" y="3243553"/>
              <a:ext cx="735495" cy="453124"/>
              <a:chOff x="1926169" y="1632181"/>
              <a:chExt cx="540854" cy="333210"/>
            </a:xfrm>
          </p:grpSpPr>
          <p:sp>
            <p:nvSpPr>
              <p:cNvPr id="96" name="Rectangle 95"/>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
                  <a:cs typeface=""/>
                </a:endParaRPr>
              </a:p>
            </p:txBody>
          </p:sp>
          <p:sp>
            <p:nvSpPr>
              <p:cNvPr id="97" name="Rectangle 96"/>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
                  <a:cs typeface=""/>
                </a:endParaRPr>
              </a:p>
            </p:txBody>
          </p:sp>
          <p:grpSp>
            <p:nvGrpSpPr>
              <p:cNvPr id="98" name="Group 97"/>
              <p:cNvGrpSpPr/>
              <p:nvPr/>
            </p:nvGrpSpPr>
            <p:grpSpPr>
              <a:xfrm>
                <a:off x="1989961" y="1665409"/>
                <a:ext cx="413499" cy="266755"/>
                <a:chOff x="1371600" y="2038342"/>
                <a:chExt cx="609600" cy="393263"/>
              </a:xfrm>
            </p:grpSpPr>
            <p:cxnSp>
              <p:nvCxnSpPr>
                <p:cNvPr id="102" name="Straight Connector 101"/>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3" name="Straight Connector 102"/>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4" name="Straight Connector 103"/>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5" name="Straight Connector 104"/>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6" name="Straight Connector 105"/>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7" name="Straight Connector 106"/>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8" name="Straight Connector 107"/>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9" name="Straight Connector 108"/>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10" name="Straight Connector 109"/>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9" name="Rectangle 98"/>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
                  <a:cs typeface=""/>
                </a:endParaRPr>
              </a:p>
            </p:txBody>
          </p:sp>
          <p:sp>
            <p:nvSpPr>
              <p:cNvPr id="100" name="Rectangle 99"/>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
                  <a:cs typeface=""/>
                </a:endParaRPr>
              </a:p>
            </p:txBody>
          </p:sp>
          <p:sp>
            <p:nvSpPr>
              <p:cNvPr id="101" name="Rectangle 100"/>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
                  <a:cs typeface=""/>
                </a:endParaRPr>
              </a:p>
            </p:txBody>
          </p:sp>
        </p:grpSp>
        <p:sp>
          <p:nvSpPr>
            <p:cNvPr id="95" name="Rectangle 94"/>
            <p:cNvSpPr/>
            <p:nvPr/>
          </p:nvSpPr>
          <p:spPr>
            <a:xfrm>
              <a:off x="4553261" y="3361611"/>
              <a:ext cx="440927" cy="223857"/>
            </a:xfrm>
            <a:prstGeom prst="rect">
              <a:avLst/>
            </a:prstGeom>
            <a:solidFill>
              <a:srgbClr val="4F81BD"/>
            </a:solidFill>
            <a:ln w="25400" cap="flat" cmpd="sng" algn="ctr">
              <a:no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a:ea typeface=""/>
                  <a:cs typeface=""/>
                </a:rPr>
                <a:t>Dot</a:t>
              </a:r>
              <a:br>
                <a:rPr kumimoji="0" lang="en-US" sz="800" b="0" i="0" u="none" strike="noStrike" kern="0" cap="none" spc="0" normalizeH="0" baseline="0" noProof="0" dirty="0">
                  <a:ln>
                    <a:noFill/>
                  </a:ln>
                  <a:solidFill>
                    <a:sysClr val="windowText" lastClr="000000"/>
                  </a:solidFill>
                  <a:effectLst/>
                  <a:uLnTx/>
                  <a:uFillTx/>
                  <a:latin typeface="Calibri"/>
                  <a:ea typeface=""/>
                  <a:cs typeface=""/>
                </a:rPr>
              </a:br>
              <a:r>
                <a:rPr kumimoji="0" lang="en-US" sz="800" b="0" i="0" u="none" strike="noStrike" kern="0" cap="none" spc="0" normalizeH="0" baseline="0" noProof="0" dirty="0">
                  <a:ln>
                    <a:noFill/>
                  </a:ln>
                  <a:solidFill>
                    <a:sysClr val="windowText" lastClr="000000"/>
                  </a:solidFill>
                  <a:effectLst/>
                  <a:uLnTx/>
                  <a:uFillTx/>
                  <a:latin typeface="Calibri"/>
                  <a:ea typeface=""/>
                  <a:cs typeface=""/>
                </a:rPr>
                <a:t>Net</a:t>
              </a:r>
            </a:p>
          </p:txBody>
        </p:sp>
      </p:grpSp>
    </p:spTree>
    <p:extLst>
      <p:ext uri="{BB962C8B-B14F-4D97-AF65-F5344CB8AC3E}">
        <p14:creationId xmlns:p14="http://schemas.microsoft.com/office/powerpoint/2010/main" val="55957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down)">
                                      <p:cBhvr>
                                        <p:cTn id="11" dur="500"/>
                                        <p:tgtEl>
                                          <p:spTgt spid="8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wipe(down)">
                                      <p:cBhvr>
                                        <p:cTn id="15" dur="500"/>
                                        <p:tgtEl>
                                          <p:spTgt spid="89"/>
                                        </p:tgtEl>
                                      </p:cBhvr>
                                    </p:animEffect>
                                  </p:childTnLst>
                                </p:cTn>
                              </p:par>
                            </p:childTnLst>
                          </p:cTn>
                        </p:par>
                        <p:par>
                          <p:cTn id="16" fill="hold">
                            <p:stCondLst>
                              <p:cond delay="1500"/>
                            </p:stCondLst>
                            <p:childTnLst>
                              <p:par>
                                <p:cTn id="17" presetID="42" presetClass="path" presetSubtype="0" accel="50000" decel="50000" fill="hold" grpId="0" nodeType="afterEffect">
                                  <p:stCondLst>
                                    <p:cond delay="0"/>
                                  </p:stCondLst>
                                  <p:childTnLst>
                                    <p:animMotion origin="layout" path="M 0.00012 -4.9478E-6 L -0.20054 -0.03245 " pathEditMode="relative" rAng="0" ptsTypes="AA">
                                      <p:cBhvr>
                                        <p:cTn id="18" dur="2000" fill="hold"/>
                                        <p:tgtEl>
                                          <p:spTgt spid="90"/>
                                        </p:tgtEl>
                                        <p:attrNameLst>
                                          <p:attrName>ppt_x</p:attrName>
                                          <p:attrName>ppt_y</p:attrName>
                                        </p:attrNameLst>
                                      </p:cBhvr>
                                      <p:rCtr x="-10033" y="-1634"/>
                                    </p:animMotion>
                                  </p:childTnLst>
                                </p:cTn>
                              </p:par>
                              <p:par>
                                <p:cTn id="19" presetID="10" presetClass="entr" presetSubtype="0" fill="hold" grpId="0" nodeType="withEffect">
                                  <p:stCondLst>
                                    <p:cond delay="1500"/>
                                  </p:stCondLst>
                                  <p:childTnLst>
                                    <p:set>
                                      <p:cBhvr>
                                        <p:cTn id="20" dur="1" fill="hold">
                                          <p:stCondLst>
                                            <p:cond delay="0"/>
                                          </p:stCondLst>
                                        </p:cTn>
                                        <p:tgtEl>
                                          <p:spTgt spid="92"/>
                                        </p:tgtEl>
                                        <p:attrNameLst>
                                          <p:attrName>style.visibility</p:attrName>
                                        </p:attrNameLst>
                                      </p:cBhvr>
                                      <p:to>
                                        <p:strVal val="visible"/>
                                      </p:to>
                                    </p:set>
                                    <p:animEffect transition="in" filter="fade">
                                      <p:cBhvr>
                                        <p:cTn id="21" dur="500"/>
                                        <p:tgtEl>
                                          <p:spTgt spid="92"/>
                                        </p:tgtEl>
                                      </p:cBhvr>
                                    </p:animEffect>
                                  </p:childTnLst>
                                </p:cTn>
                              </p:par>
                              <p:par>
                                <p:cTn id="22" presetID="10" presetClass="entr" presetSubtype="0" fill="hold" grpId="0" nodeType="withEffect">
                                  <p:stCondLst>
                                    <p:cond delay="1500"/>
                                  </p:stCondLst>
                                  <p:childTnLst>
                                    <p:set>
                                      <p:cBhvr>
                                        <p:cTn id="23" dur="1" fill="hold">
                                          <p:stCondLst>
                                            <p:cond delay="0"/>
                                          </p:stCondLst>
                                        </p:cTn>
                                        <p:tgtEl>
                                          <p:spTgt spid="63"/>
                                        </p:tgtEl>
                                        <p:attrNameLst>
                                          <p:attrName>style.visibility</p:attrName>
                                        </p:attrNameLst>
                                      </p:cBhvr>
                                      <p:to>
                                        <p:strVal val="visible"/>
                                      </p:to>
                                    </p:set>
                                    <p:animEffect transition="in" filter="fade">
                                      <p:cBhvr>
                                        <p:cTn id="24" dur="500"/>
                                        <p:tgtEl>
                                          <p:spTgt spid="6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8"/>
                                        </p:tgtEl>
                                        <p:attrNameLst>
                                          <p:attrName>style.visibility</p:attrName>
                                        </p:attrNameLst>
                                      </p:cBhvr>
                                      <p:to>
                                        <p:strVal val="visible"/>
                                      </p:to>
                                    </p:set>
                                    <p:animEffect transition="in" filter="fade">
                                      <p:cBhvr>
                                        <p:cTn id="29" dur="500"/>
                                        <p:tgtEl>
                                          <p:spTgt spid="88"/>
                                        </p:tgtEl>
                                      </p:cBhvr>
                                    </p:animEffect>
                                  </p:childTnLst>
                                </p:cTn>
                              </p:par>
                            </p:childTnLst>
                          </p:cTn>
                        </p:par>
                        <p:par>
                          <p:cTn id="30" fill="hold">
                            <p:stCondLst>
                              <p:cond delay="500"/>
                            </p:stCondLst>
                            <p:childTnLst>
                              <p:par>
                                <p:cTn id="31" presetID="42" presetClass="path" presetSubtype="0" accel="50000" decel="50000" fill="hold" grpId="1" nodeType="afterEffect">
                                  <p:stCondLst>
                                    <p:cond delay="0"/>
                                  </p:stCondLst>
                                  <p:childTnLst>
                                    <p:animMotion origin="layout" path="M -0.20054 -0.03246 L -0.37019 -0.05492 " pathEditMode="relative" rAng="0" ptsTypes="AA">
                                      <p:cBhvr>
                                        <p:cTn id="32" dur="2000" fill="hold"/>
                                        <p:tgtEl>
                                          <p:spTgt spid="90"/>
                                        </p:tgtEl>
                                        <p:attrNameLst>
                                          <p:attrName>ppt_x</p:attrName>
                                          <p:attrName>ppt_y</p:attrName>
                                        </p:attrNameLst>
                                      </p:cBhvr>
                                      <p:rCtr x="-8489" y="-1112"/>
                                    </p:animMotion>
                                  </p:childTnLst>
                                </p:cTn>
                              </p:par>
                              <p:par>
                                <p:cTn id="33" presetID="10" presetClass="entr" presetSubtype="0" fill="hold" nodeType="withEffect">
                                  <p:stCondLst>
                                    <p:cond delay="1700"/>
                                  </p:stCondLst>
                                  <p:childTnLst>
                                    <p:set>
                                      <p:cBhvr>
                                        <p:cTn id="34" dur="1" fill="hold">
                                          <p:stCondLst>
                                            <p:cond delay="0"/>
                                          </p:stCondLst>
                                        </p:cTn>
                                        <p:tgtEl>
                                          <p:spTgt spid="93"/>
                                        </p:tgtEl>
                                        <p:attrNameLst>
                                          <p:attrName>style.visibility</p:attrName>
                                        </p:attrNameLst>
                                      </p:cBhvr>
                                      <p:to>
                                        <p:strVal val="visible"/>
                                      </p:to>
                                    </p:set>
                                    <p:animEffect transition="in" filter="fade">
                                      <p:cBhvr>
                                        <p:cTn id="35" dur="500"/>
                                        <p:tgtEl>
                                          <p:spTgt spid="93"/>
                                        </p:tgtEl>
                                      </p:cBhvr>
                                    </p:animEffect>
                                  </p:childTnLst>
                                </p:cTn>
                              </p:par>
                              <p:par>
                                <p:cTn id="36" presetID="10" presetClass="exit" presetSubtype="0" fill="hold" grpId="2" nodeType="withEffect">
                                  <p:stCondLst>
                                    <p:cond delay="1700"/>
                                  </p:stCondLst>
                                  <p:childTnLst>
                                    <p:animEffect transition="out" filter="fade">
                                      <p:cBhvr>
                                        <p:cTn id="37" dur="500"/>
                                        <p:tgtEl>
                                          <p:spTgt spid="90"/>
                                        </p:tgtEl>
                                      </p:cBhvr>
                                    </p:animEffect>
                                    <p:set>
                                      <p:cBhvr>
                                        <p:cTn id="38" dur="1" fill="hold">
                                          <p:stCondLst>
                                            <p:cond delay="499"/>
                                          </p:stCondLst>
                                        </p:cTn>
                                        <p:tgtEl>
                                          <p:spTgt spid="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4" grpId="0" animBg="1"/>
      <p:bldP spid="88" grpId="0" animBg="1"/>
      <p:bldP spid="90" grpId="0"/>
      <p:bldP spid="90" grpId="1"/>
      <p:bldP spid="90" grpId="2"/>
      <p:bldP spid="9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(Build a container)</a:t>
            </a:r>
            <a:endParaRPr lang="en-US" dirty="0"/>
          </a:p>
        </p:txBody>
      </p:sp>
    </p:spTree>
    <p:extLst>
      <p:ext uri="{BB962C8B-B14F-4D97-AF65-F5344CB8AC3E}">
        <p14:creationId xmlns:p14="http://schemas.microsoft.com/office/powerpoint/2010/main" val="1456339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Core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3282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build</a:t>
            </a:r>
            <a:endParaRPr lang="en-US" dirty="0"/>
          </a:p>
        </p:txBody>
      </p:sp>
      <p:grpSp>
        <p:nvGrpSpPr>
          <p:cNvPr id="58" name="Group 57"/>
          <p:cNvGrpSpPr/>
          <p:nvPr/>
        </p:nvGrpSpPr>
        <p:grpSpPr>
          <a:xfrm>
            <a:off x="1340558" y="1384248"/>
            <a:ext cx="3419546" cy="2383904"/>
            <a:chOff x="304800" y="329375"/>
            <a:chExt cx="2514600" cy="1753030"/>
          </a:xfrm>
        </p:grpSpPr>
        <p:sp>
          <p:nvSpPr>
            <p:cNvPr id="59" name="Rectangle 58"/>
            <p:cNvSpPr/>
            <p:nvPr/>
          </p:nvSpPr>
          <p:spPr>
            <a:xfrm>
              <a:off x="304800" y="634605"/>
              <a:ext cx="2514600" cy="1447800"/>
            </a:xfrm>
            <a:prstGeom prst="rect">
              <a:avLst/>
            </a:prstGeom>
            <a:solidFill>
              <a:srgbClr val="ADE5F9"/>
            </a:solidFill>
            <a:ln w="19050" cap="flat" cmpd="sng" algn="ctr">
              <a:solidFill>
                <a:srgbClr val="00506E"/>
              </a:solid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dirty="0">
                <a:ln>
                  <a:noFill/>
                </a:ln>
                <a:solidFill>
                  <a:sysClr val="windowText" lastClr="000000"/>
                </a:solidFill>
                <a:effectLst/>
                <a:uLnTx/>
                <a:uFillTx/>
                <a:latin typeface="Calibri"/>
                <a:ea typeface=""/>
                <a:cs typeface=""/>
              </a:endParaRPr>
            </a:p>
          </p:txBody>
        </p:sp>
        <p:sp>
          <p:nvSpPr>
            <p:cNvPr id="60" name="Flowchart: Alternate Process 7"/>
            <p:cNvSpPr/>
            <p:nvPr/>
          </p:nvSpPr>
          <p:spPr>
            <a:xfrm>
              <a:off x="304800" y="520305"/>
              <a:ext cx="804347"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marL="0" marR="0" lvl="0" indent="0" defTabSz="1243493" eaLnBrk="1" fontAlgn="auto" latinLnBrk="0" hangingPunct="1">
                <a:lnSpc>
                  <a:spcPct val="100000"/>
                </a:lnSpc>
                <a:spcBef>
                  <a:spcPts val="0"/>
                </a:spcBef>
                <a:spcAft>
                  <a:spcPts val="0"/>
                </a:spcAft>
                <a:buClrTx/>
                <a:buSzTx/>
                <a:buFontTx/>
                <a:buNone/>
                <a:tabLst/>
                <a:defRPr/>
              </a:pPr>
              <a:r>
                <a:rPr kumimoji="0" lang="en-US" sz="1496" b="1" i="0" u="none" strike="noStrike" kern="0" cap="none" spc="0" normalizeH="0" baseline="0" noProof="0" dirty="0">
                  <a:ln>
                    <a:noFill/>
                  </a:ln>
                  <a:solidFill>
                    <a:prstClr val="black"/>
                  </a:solidFill>
                  <a:effectLst/>
                  <a:uLnTx/>
                  <a:uFillTx/>
                  <a:latin typeface="Calibri"/>
                  <a:ea typeface=""/>
                  <a:cs typeface=""/>
                </a:rPr>
                <a:t>Registry</a:t>
              </a:r>
            </a:p>
          </p:txBody>
        </p:sp>
        <p:pic>
          <p:nvPicPr>
            <p:cNvPr id="61" name="Picture 6" descr="https://camo.githubusercontent.com/1e11d429705bf6695b79d24966cb1267c00b7df6/68747470733a2f2f7777772e646f636b65722e636f6d2f73697465732f64656661756c742f66696c65732f6f79737465722d72656769737472792d332e706e6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91" y="329375"/>
              <a:ext cx="514243" cy="503958"/>
            </a:xfrm>
            <a:prstGeom prst="rect">
              <a:avLst/>
            </a:prstGeom>
            <a:noFill/>
            <a:ln w="19050">
              <a:noFill/>
            </a:ln>
            <a:extLst>
              <a:ext uri="{909E8E84-426E-40DD-AFC4-6F175D3DCCD1}">
                <a14:hiddenFill xmlns:a14="http://schemas.microsoft.com/office/drawing/2010/main">
                  <a:solidFill>
                    <a:srgbClr val="FFFFFF"/>
                  </a:solidFill>
                </a14:hiddenFill>
              </a:ext>
            </a:extLst>
          </p:spPr>
        </p:pic>
      </p:grpSp>
      <p:grpSp>
        <p:nvGrpSpPr>
          <p:cNvPr id="62" name="Group 61"/>
          <p:cNvGrpSpPr/>
          <p:nvPr/>
        </p:nvGrpSpPr>
        <p:grpSpPr>
          <a:xfrm>
            <a:off x="7398934" y="1643890"/>
            <a:ext cx="3593978" cy="3147498"/>
            <a:chOff x="4156030" y="3448050"/>
            <a:chExt cx="2566671" cy="2250456"/>
          </a:xfrm>
        </p:grpSpPr>
        <p:sp>
          <p:nvSpPr>
            <p:cNvPr id="63" name="Rectangle 62"/>
            <p:cNvSpPr/>
            <p:nvPr/>
          </p:nvSpPr>
          <p:spPr>
            <a:xfrm>
              <a:off x="4156031" y="3562350"/>
              <a:ext cx="2566670" cy="2136156"/>
            </a:xfrm>
            <a:prstGeom prst="rect">
              <a:avLst/>
            </a:prstGeom>
            <a:solidFill>
              <a:srgbClr val="ADE5F9"/>
            </a:solidFill>
            <a:ln w="19050" cap="flat" cmpd="sng" algn="ctr">
              <a:solidFill>
                <a:srgbClr val="00506E"/>
              </a:solid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dirty="0">
                <a:ln>
                  <a:noFill/>
                </a:ln>
                <a:solidFill>
                  <a:sysClr val="windowText" lastClr="000000"/>
                </a:solidFill>
                <a:effectLst/>
                <a:uLnTx/>
                <a:uFillTx/>
                <a:latin typeface="Calibri"/>
                <a:ea typeface=""/>
                <a:cs typeface=""/>
              </a:endParaRPr>
            </a:p>
          </p:txBody>
        </p:sp>
        <p:sp>
          <p:nvSpPr>
            <p:cNvPr id="64" name="Flowchart: Alternate Process 38"/>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marL="0" marR="0" lvl="0" indent="0" defTabSz="1243493" eaLnBrk="1" fontAlgn="auto" latinLnBrk="0" hangingPunct="1">
                <a:lnSpc>
                  <a:spcPct val="100000"/>
                </a:lnSpc>
                <a:spcBef>
                  <a:spcPts val="0"/>
                </a:spcBef>
                <a:spcAft>
                  <a:spcPts val="0"/>
                </a:spcAft>
                <a:buClrTx/>
                <a:buSzTx/>
                <a:buFontTx/>
                <a:buNone/>
                <a:tabLst/>
                <a:defRPr/>
              </a:pPr>
              <a:r>
                <a:rPr kumimoji="0" lang="en-US" sz="1496" b="1" i="0" u="none" strike="noStrike" kern="0" cap="none" spc="0" normalizeH="0" baseline="0" noProof="0" dirty="0">
                  <a:ln>
                    <a:noFill/>
                  </a:ln>
                  <a:solidFill>
                    <a:prstClr val="black"/>
                  </a:solidFill>
                  <a:effectLst/>
                  <a:uLnTx/>
                  <a:uFillTx/>
                  <a:latin typeface="Lucida Console" panose="020B0609040504020204" pitchFamily="49" charset="0"/>
                  <a:ea typeface=""/>
                  <a:cs typeface=""/>
                </a:rPr>
                <a:t>DOCKER_HOST</a:t>
              </a:r>
            </a:p>
          </p:txBody>
        </p:sp>
      </p:grpSp>
      <p:grpSp>
        <p:nvGrpSpPr>
          <p:cNvPr id="65" name="Group 64"/>
          <p:cNvGrpSpPr/>
          <p:nvPr/>
        </p:nvGrpSpPr>
        <p:grpSpPr>
          <a:xfrm>
            <a:off x="9306184" y="2303897"/>
            <a:ext cx="1544325" cy="2306797"/>
            <a:chOff x="7441367" y="1793260"/>
            <a:chExt cx="1135636" cy="1696328"/>
          </a:xfrm>
        </p:grpSpPr>
        <p:sp>
          <p:nvSpPr>
            <p:cNvPr id="66" name="Rectangle 65"/>
            <p:cNvSpPr/>
            <p:nvPr/>
          </p:nvSpPr>
          <p:spPr>
            <a:xfrm>
              <a:off x="7441367" y="1933398"/>
              <a:ext cx="1135636" cy="1556190"/>
            </a:xfrm>
            <a:prstGeom prst="rect">
              <a:avLst/>
            </a:prstGeom>
            <a:solidFill>
              <a:sysClr val="window" lastClr="FFFFFF"/>
            </a:solidFill>
            <a:ln w="12700" cap="flat" cmpd="sng" algn="ctr">
              <a:solidFill>
                <a:srgbClr val="32788F"/>
              </a:solid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
                <a:cs typeface=""/>
              </a:endParaRPr>
            </a:p>
          </p:txBody>
        </p:sp>
        <p:sp>
          <p:nvSpPr>
            <p:cNvPr id="67" name="Flowchart: Alternate Process 42"/>
            <p:cNvSpPr/>
            <p:nvPr/>
          </p:nvSpPr>
          <p:spPr>
            <a:xfrm>
              <a:off x="7441367" y="1793260"/>
              <a:ext cx="667160"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marL="0" marR="0" lvl="0" indent="0" defTabSz="1243493" eaLnBrk="1" fontAlgn="auto" latinLnBrk="0" hangingPunct="1">
                <a:lnSpc>
                  <a:spcPct val="100000"/>
                </a:lnSpc>
                <a:spcBef>
                  <a:spcPts val="0"/>
                </a:spcBef>
                <a:spcAft>
                  <a:spcPts val="0"/>
                </a:spcAft>
                <a:buClrTx/>
                <a:buSzTx/>
                <a:buFontTx/>
                <a:buNone/>
                <a:tabLst/>
                <a:defRPr/>
              </a:pPr>
              <a:r>
                <a:rPr kumimoji="0" lang="en-US" sz="1496" b="1" i="0" u="none" strike="noStrike" kern="0" cap="none" spc="0" normalizeH="0" baseline="0" noProof="0" dirty="0">
                  <a:ln>
                    <a:noFill/>
                  </a:ln>
                  <a:solidFill>
                    <a:prstClr val="black"/>
                  </a:solidFill>
                  <a:effectLst/>
                  <a:uLnTx/>
                  <a:uFillTx/>
                  <a:latin typeface="Calibri"/>
                  <a:ea typeface=""/>
                  <a:cs typeface=""/>
                </a:rPr>
                <a:t>Images</a:t>
              </a:r>
            </a:p>
          </p:txBody>
        </p:sp>
      </p:grpSp>
      <p:grpSp>
        <p:nvGrpSpPr>
          <p:cNvPr id="68" name="Group 67"/>
          <p:cNvGrpSpPr/>
          <p:nvPr/>
        </p:nvGrpSpPr>
        <p:grpSpPr>
          <a:xfrm>
            <a:off x="7580397" y="2303897"/>
            <a:ext cx="1544325" cy="2306797"/>
            <a:chOff x="6172291" y="1793260"/>
            <a:chExt cx="1135636" cy="1696328"/>
          </a:xfrm>
        </p:grpSpPr>
        <p:sp>
          <p:nvSpPr>
            <p:cNvPr id="69" name="Rectangle 68"/>
            <p:cNvSpPr/>
            <p:nvPr/>
          </p:nvSpPr>
          <p:spPr>
            <a:xfrm>
              <a:off x="6172291" y="1933398"/>
              <a:ext cx="1135636" cy="1556190"/>
            </a:xfrm>
            <a:prstGeom prst="rect">
              <a:avLst/>
            </a:prstGeom>
            <a:solidFill>
              <a:sysClr val="window" lastClr="FFFFFF"/>
            </a:solidFill>
            <a:ln w="12700" cap="flat" cmpd="sng" algn="ctr">
              <a:solidFill>
                <a:srgbClr val="32788F"/>
              </a:solid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
                <a:cs typeface=""/>
              </a:endParaRPr>
            </a:p>
          </p:txBody>
        </p:sp>
        <p:sp>
          <p:nvSpPr>
            <p:cNvPr id="70" name="Flowchart: Alternate Process 44"/>
            <p:cNvSpPr/>
            <p:nvPr/>
          </p:nvSpPr>
          <p:spPr>
            <a:xfrm>
              <a:off x="6172291" y="1793260"/>
              <a:ext cx="894492"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marL="0" marR="0" lvl="0" indent="0" defTabSz="1243493" eaLnBrk="1" fontAlgn="auto" latinLnBrk="0" hangingPunct="1">
                <a:lnSpc>
                  <a:spcPct val="100000"/>
                </a:lnSpc>
                <a:spcBef>
                  <a:spcPts val="0"/>
                </a:spcBef>
                <a:spcAft>
                  <a:spcPts val="0"/>
                </a:spcAft>
                <a:buClrTx/>
                <a:buSzTx/>
                <a:buFontTx/>
                <a:buNone/>
                <a:tabLst/>
                <a:defRPr/>
              </a:pPr>
              <a:r>
                <a:rPr kumimoji="0" lang="en-US" sz="1496" b="1" i="0" u="none" strike="noStrike" kern="0" cap="none" spc="0" normalizeH="0" baseline="0" noProof="0" dirty="0">
                  <a:ln>
                    <a:noFill/>
                  </a:ln>
                  <a:solidFill>
                    <a:prstClr val="black"/>
                  </a:solidFill>
                  <a:effectLst/>
                  <a:uLnTx/>
                  <a:uFillTx/>
                  <a:latin typeface="Calibri"/>
                  <a:ea typeface=""/>
                  <a:cs typeface=""/>
                </a:rPr>
                <a:t>Containers</a:t>
              </a:r>
            </a:p>
          </p:txBody>
        </p:sp>
      </p:grpSp>
      <p:grpSp>
        <p:nvGrpSpPr>
          <p:cNvPr id="71" name="Group 70"/>
          <p:cNvGrpSpPr/>
          <p:nvPr/>
        </p:nvGrpSpPr>
        <p:grpSpPr>
          <a:xfrm>
            <a:off x="9453559" y="3363109"/>
            <a:ext cx="568407" cy="568407"/>
            <a:chOff x="4194073" y="1320138"/>
            <a:chExt cx="600586" cy="600586"/>
          </a:xfrm>
        </p:grpSpPr>
        <p:sp>
          <p:nvSpPr>
            <p:cNvPr id="72" name="Rectangle 71"/>
            <p:cNvSpPr/>
            <p:nvPr/>
          </p:nvSpPr>
          <p:spPr>
            <a:xfrm>
              <a:off x="4194073" y="1320138"/>
              <a:ext cx="600586" cy="600586"/>
            </a:xfrm>
            <a:prstGeom prst="rect">
              <a:avLst/>
            </a:prstGeom>
            <a:solidFill>
              <a:srgbClr val="22B8EB"/>
            </a:solidFill>
            <a:ln w="25400" cap="flat" cmpd="sng" algn="ctr">
              <a:no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
                <a:cs typeface=""/>
              </a:endParaRPr>
            </a:p>
          </p:txBody>
        </p:sp>
        <p:pic>
          <p:nvPicPr>
            <p:cNvPr id="73" name="Picture 28" descr="https://hub.docker.com/public/images/logos/mini-logo-white-ins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8616" y="1334681"/>
              <a:ext cx="571500" cy="5715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 name="Group 73"/>
          <p:cNvGrpSpPr/>
          <p:nvPr/>
        </p:nvGrpSpPr>
        <p:grpSpPr>
          <a:xfrm>
            <a:off x="1406930" y="4044809"/>
            <a:ext cx="3419547" cy="2124263"/>
            <a:chOff x="304799" y="3058449"/>
            <a:chExt cx="2514601" cy="1562100"/>
          </a:xfrm>
        </p:grpSpPr>
        <p:sp>
          <p:nvSpPr>
            <p:cNvPr id="75" name="Rectangle 74"/>
            <p:cNvSpPr/>
            <p:nvPr/>
          </p:nvSpPr>
          <p:spPr>
            <a:xfrm>
              <a:off x="304800" y="3172749"/>
              <a:ext cx="2514600" cy="1447800"/>
            </a:xfrm>
            <a:prstGeom prst="rect">
              <a:avLst/>
            </a:prstGeom>
            <a:solidFill>
              <a:srgbClr val="ADE5F9"/>
            </a:solidFill>
            <a:ln w="19050" cap="flat" cmpd="sng" algn="ctr">
              <a:solidFill>
                <a:srgbClr val="00506E"/>
              </a:solid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prstClr val="black"/>
                  </a:solidFill>
                  <a:effectLst/>
                  <a:uLnTx/>
                  <a:uFillTx/>
                  <a:latin typeface="Calibri"/>
                  <a:ea typeface=""/>
                  <a:cs typeface=""/>
                </a:rPr>
                <a:t>0001</a:t>
              </a:r>
              <a:r>
                <a:rPr kumimoji="0" lang="en-US" sz="1632" b="1" i="0" u="none" strike="noStrike" kern="0" cap="none" spc="0" normalizeH="0" baseline="0" noProof="0" dirty="0">
                  <a:ln>
                    <a:noFill/>
                  </a:ln>
                  <a:solidFill>
                    <a:prstClr val="black"/>
                  </a:solidFill>
                  <a:effectLst/>
                  <a:uLnTx/>
                  <a:uFillTx/>
                  <a:latin typeface="Calibri"/>
                  <a:ea typeface=""/>
                  <a:cs typeface=""/>
                </a:rPr>
                <a:t>Program.cs</a:t>
              </a:r>
              <a:r>
                <a:rPr kumimoji="0" lang="en-US" sz="1632" b="0" i="0" u="none" strike="noStrike" kern="0" cap="none" spc="0" normalizeH="0" baseline="0" noProof="0" dirty="0">
                  <a:ln>
                    <a:noFill/>
                  </a:ln>
                  <a:solidFill>
                    <a:prstClr val="black"/>
                  </a:solidFill>
                  <a:effectLst/>
                  <a:uLnTx/>
                  <a:uFillTx/>
                  <a:latin typeface="Calibri"/>
                  <a:ea typeface=""/>
                  <a:cs typeface=""/>
                </a:rPr>
                <a:t>110</a:t>
              </a:r>
            </a:p>
            <a:p>
              <a:pPr marL="0" marR="0" lvl="0" indent="0" algn="ctr" defTabSz="1243493" eaLnBrk="1" fontAlgn="auto" latinLnBrk="0" hangingPunct="1">
                <a:lnSpc>
                  <a:spcPct val="100000"/>
                </a:lnSpc>
                <a:spcBef>
                  <a:spcPts val="0"/>
                </a:spcBef>
                <a:spcAft>
                  <a:spcPts val="0"/>
                </a:spcAft>
                <a:buClrTx/>
                <a:buSzTx/>
                <a:buFontTx/>
                <a:buNone/>
                <a:tabLst/>
                <a:defRPr/>
              </a:pPr>
              <a:r>
                <a:rPr kumimoji="0" lang="en-US" sz="2448" b="1" i="0" u="none" strike="noStrike" kern="0" cap="none" spc="0" normalizeH="0" baseline="0" noProof="0" dirty="0">
                  <a:ln>
                    <a:noFill/>
                  </a:ln>
                  <a:solidFill>
                    <a:prstClr val="black"/>
                  </a:solidFill>
                  <a:effectLst/>
                  <a:uLnTx/>
                  <a:uFillTx/>
                  <a:latin typeface="Calibri"/>
                  <a:ea typeface=""/>
                  <a:cs typeface=""/>
                </a:rPr>
                <a:t>HelloWorld.dll</a:t>
              </a:r>
            </a:p>
            <a:p>
              <a:pPr marL="0" marR="0" lvl="0" indent="0" algn="ctr" defTabSz="1243493"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prstClr val="black"/>
                  </a:solidFill>
                  <a:effectLst/>
                  <a:uLnTx/>
                  <a:uFillTx/>
                  <a:latin typeface="Calibri"/>
                  <a:ea typeface=""/>
                  <a:cs typeface=""/>
                </a:rPr>
                <a:t>111010111011011010</a:t>
              </a:r>
            </a:p>
          </p:txBody>
        </p:sp>
        <p:sp>
          <p:nvSpPr>
            <p:cNvPr id="76" name="Flowchart: Alternate Process 13"/>
            <p:cNvSpPr/>
            <p:nvPr/>
          </p:nvSpPr>
          <p:spPr>
            <a:xfrm>
              <a:off x="304799" y="3058449"/>
              <a:ext cx="1066801"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marL="0" marR="0" lvl="0" indent="0" defTabSz="1243493" eaLnBrk="1" fontAlgn="auto" latinLnBrk="0" hangingPunct="1">
                <a:lnSpc>
                  <a:spcPct val="100000"/>
                </a:lnSpc>
                <a:spcBef>
                  <a:spcPts val="0"/>
                </a:spcBef>
                <a:spcAft>
                  <a:spcPts val="0"/>
                </a:spcAft>
                <a:buClrTx/>
                <a:buSzTx/>
                <a:buFontTx/>
                <a:buNone/>
                <a:tabLst/>
                <a:defRPr/>
              </a:pPr>
              <a:r>
                <a:rPr kumimoji="0" lang="en-US" sz="1496" b="1" i="0" u="none" strike="noStrike" kern="0" cap="none" spc="0" normalizeH="0" baseline="0" noProof="0" dirty="0">
                  <a:ln>
                    <a:noFill/>
                  </a:ln>
                  <a:solidFill>
                    <a:prstClr val="black"/>
                  </a:solidFill>
                  <a:effectLst/>
                  <a:uLnTx/>
                  <a:uFillTx/>
                  <a:latin typeface="Calibri"/>
                  <a:ea typeface=""/>
                  <a:cs typeface=""/>
                </a:rPr>
                <a:t>Code/Binaries</a:t>
              </a:r>
            </a:p>
          </p:txBody>
        </p:sp>
      </p:grpSp>
      <p:grpSp>
        <p:nvGrpSpPr>
          <p:cNvPr id="77" name="Group 76"/>
          <p:cNvGrpSpPr/>
          <p:nvPr/>
        </p:nvGrpSpPr>
        <p:grpSpPr>
          <a:xfrm>
            <a:off x="3933296" y="2450361"/>
            <a:ext cx="557233" cy="1135603"/>
            <a:chOff x="2190384" y="1113353"/>
            <a:chExt cx="409767" cy="835078"/>
          </a:xfrm>
        </p:grpSpPr>
        <p:pic>
          <p:nvPicPr>
            <p:cNvPr id="78" name="Picture 12" descr="https://hub.docker.com/public/images/official/ngin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0384" y="1113353"/>
              <a:ext cx="409767" cy="409768"/>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4" descr="https://hub.docker.com/public/images/official/busybox.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384" y="1538663"/>
              <a:ext cx="409767" cy="4097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0" name="Group 79"/>
          <p:cNvGrpSpPr/>
          <p:nvPr/>
        </p:nvGrpSpPr>
        <p:grpSpPr>
          <a:xfrm>
            <a:off x="1537260" y="2450361"/>
            <a:ext cx="557233" cy="1135603"/>
            <a:chOff x="428433" y="1113353"/>
            <a:chExt cx="409767" cy="835078"/>
          </a:xfrm>
        </p:grpSpPr>
        <p:pic>
          <p:nvPicPr>
            <p:cNvPr id="81" name="Picture 10" descr="https://hub.docker.com/public/images/official/ubuntu.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33" y="1538663"/>
              <a:ext cx="409767" cy="409768"/>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16" descr="https://hub.docker.com/public/images/official/mon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33" y="1113353"/>
              <a:ext cx="409767" cy="4097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3" name="Group 82"/>
          <p:cNvGrpSpPr/>
          <p:nvPr/>
        </p:nvGrpSpPr>
        <p:grpSpPr>
          <a:xfrm>
            <a:off x="2335939" y="2450361"/>
            <a:ext cx="557233" cy="1135603"/>
            <a:chOff x="859497" y="1113353"/>
            <a:chExt cx="409767" cy="835078"/>
          </a:xfrm>
        </p:grpSpPr>
        <p:pic>
          <p:nvPicPr>
            <p:cNvPr id="84" name="Picture 22" descr="https://hub.docker.com/public/images/official/jenkin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9497" y="1113353"/>
              <a:ext cx="409767" cy="40976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4" descr="https://hub.docker.com/public/images/official/hello-world.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9497" y="1538663"/>
              <a:ext cx="409767" cy="409768"/>
            </a:xfrm>
            <a:prstGeom prst="rect">
              <a:avLst/>
            </a:prstGeom>
            <a:noFill/>
            <a:extLst>
              <a:ext uri="{909E8E84-426E-40DD-AFC4-6F175D3DCCD1}">
                <a14:hiddenFill xmlns:a14="http://schemas.microsoft.com/office/drawing/2010/main">
                  <a:solidFill>
                    <a:srgbClr val="FFFFFF"/>
                  </a:solidFill>
                </a14:hiddenFill>
              </a:ext>
            </a:extLst>
          </p:spPr>
        </p:pic>
      </p:grpSp>
      <p:pic>
        <p:nvPicPr>
          <p:cNvPr id="86" name="Picture 26" descr="https://hub.docker.com/public/images/official/mariadb.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4618" y="2450361"/>
            <a:ext cx="557233" cy="557234"/>
          </a:xfrm>
          <a:prstGeom prst="rect">
            <a:avLst/>
          </a:prstGeom>
          <a:noFill/>
          <a:extLst>
            <a:ext uri="{909E8E84-426E-40DD-AFC4-6F175D3DCCD1}">
              <a14:hiddenFill xmlns:a14="http://schemas.microsoft.com/office/drawing/2010/main">
                <a:solidFill>
                  <a:srgbClr val="FFFFFF"/>
                </a:solidFill>
              </a14:hiddenFill>
            </a:ext>
          </a:extLst>
        </p:spPr>
      </p:pic>
      <p:grpSp>
        <p:nvGrpSpPr>
          <p:cNvPr id="87" name="Group 86"/>
          <p:cNvGrpSpPr/>
          <p:nvPr/>
        </p:nvGrpSpPr>
        <p:grpSpPr>
          <a:xfrm>
            <a:off x="5026694" y="5232790"/>
            <a:ext cx="2327251" cy="1545851"/>
            <a:chOff x="4156031" y="3448050"/>
            <a:chExt cx="1711369" cy="952500"/>
          </a:xfrm>
        </p:grpSpPr>
        <p:sp>
          <p:nvSpPr>
            <p:cNvPr id="88" name="Rectangle 87"/>
            <p:cNvSpPr/>
            <p:nvPr/>
          </p:nvSpPr>
          <p:spPr>
            <a:xfrm>
              <a:off x="4156031" y="3562350"/>
              <a:ext cx="1711369" cy="838200"/>
            </a:xfrm>
            <a:prstGeom prst="rect">
              <a:avLst/>
            </a:prstGeom>
            <a:solidFill>
              <a:srgbClr val="ADE5F9"/>
            </a:solidFill>
            <a:ln w="19050" cap="flat" cmpd="sng" algn="ctr">
              <a:solidFill>
                <a:srgbClr val="00506E"/>
              </a:solid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dirty="0">
                <a:ln>
                  <a:noFill/>
                </a:ln>
                <a:solidFill>
                  <a:sysClr val="windowText" lastClr="000000"/>
                </a:solidFill>
                <a:effectLst/>
                <a:uLnTx/>
                <a:uFillTx/>
                <a:latin typeface="Calibri"/>
                <a:ea typeface=""/>
                <a:cs typeface=""/>
              </a:endParaRPr>
            </a:p>
          </p:txBody>
        </p:sp>
        <p:sp>
          <p:nvSpPr>
            <p:cNvPr id="89" name="Flowchart: Alternate Process 31"/>
            <p:cNvSpPr/>
            <p:nvPr/>
          </p:nvSpPr>
          <p:spPr>
            <a:xfrm>
              <a:off x="4156031" y="3448050"/>
              <a:ext cx="804347"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marL="0" marR="0" lvl="0" indent="0" defTabSz="1243493" eaLnBrk="1" fontAlgn="auto" latinLnBrk="0" hangingPunct="1">
                <a:lnSpc>
                  <a:spcPct val="100000"/>
                </a:lnSpc>
                <a:spcBef>
                  <a:spcPts val="0"/>
                </a:spcBef>
                <a:spcAft>
                  <a:spcPts val="0"/>
                </a:spcAft>
                <a:buClrTx/>
                <a:buSzTx/>
                <a:buFontTx/>
                <a:buNone/>
                <a:tabLst/>
                <a:defRPr/>
              </a:pPr>
              <a:r>
                <a:rPr kumimoji="0" lang="en-US" sz="1496" b="1" i="0" u="none" strike="noStrike" kern="0" cap="none" spc="0" normalizeH="0" baseline="0" noProof="0" dirty="0">
                  <a:ln>
                    <a:noFill/>
                  </a:ln>
                  <a:solidFill>
                    <a:prstClr val="black"/>
                  </a:solidFill>
                  <a:effectLst/>
                  <a:uLnTx/>
                  <a:uFillTx/>
                  <a:latin typeface="Calibri"/>
                  <a:ea typeface=""/>
                  <a:cs typeface=""/>
                </a:rPr>
                <a:t>Client</a:t>
              </a:r>
            </a:p>
          </p:txBody>
        </p:sp>
      </p:grpSp>
      <p:sp>
        <p:nvSpPr>
          <p:cNvPr id="90" name="Flowchart: Alternate Process 32"/>
          <p:cNvSpPr/>
          <p:nvPr/>
        </p:nvSpPr>
        <p:spPr>
          <a:xfrm>
            <a:off x="5278450" y="5642696"/>
            <a:ext cx="1664047" cy="310868"/>
          </a:xfrm>
          <a:prstGeom prst="flowChartAlternateProcess">
            <a:avLst/>
          </a:prstGeom>
          <a:solidFill>
            <a:sysClr val="window" lastClr="FFFFFF"/>
          </a:solidFill>
          <a:ln w="25400" cap="flat" cmpd="sng" algn="ctr">
            <a:solidFill>
              <a:srgbClr val="D4DCE1"/>
            </a:solidFill>
            <a:prstDash val="solid"/>
          </a:ln>
          <a:effectLst/>
        </p:spPr>
        <p:txBody>
          <a:bodyPr rtlCol="0" anchor="ctr"/>
          <a:lstStyle/>
          <a:p>
            <a:pPr marL="0" marR="0" lvl="0" indent="0" defTabSz="1243493" eaLnBrk="1" fontAlgn="auto" latinLnBrk="0" hangingPunct="1">
              <a:lnSpc>
                <a:spcPct val="100000"/>
              </a:lnSpc>
              <a:spcBef>
                <a:spcPts val="0"/>
              </a:spcBef>
              <a:spcAft>
                <a:spcPts val="0"/>
              </a:spcAft>
              <a:buClrTx/>
              <a:buSzTx/>
              <a:buFontTx/>
              <a:buNone/>
              <a:tabLst/>
              <a:defRPr/>
            </a:pPr>
            <a:r>
              <a:rPr kumimoji="0" lang="en-US" sz="1496" b="0" i="0" u="none" strike="noStrike" kern="0" cap="none" spc="0" normalizeH="0" baseline="0" noProof="0" dirty="0">
                <a:ln>
                  <a:noFill/>
                </a:ln>
                <a:solidFill>
                  <a:prstClr val="black"/>
                </a:solidFill>
                <a:effectLst/>
                <a:uLnTx/>
                <a:uFillTx/>
                <a:latin typeface="Lucida Console" panose="020B0609040504020204" pitchFamily="49" charset="0"/>
                <a:ea typeface=""/>
                <a:cs typeface=""/>
              </a:rPr>
              <a:t>Docker build</a:t>
            </a:r>
          </a:p>
        </p:txBody>
      </p:sp>
      <p:sp>
        <p:nvSpPr>
          <p:cNvPr id="91" name="Rectangle 90"/>
          <p:cNvSpPr/>
          <p:nvPr/>
        </p:nvSpPr>
        <p:spPr>
          <a:xfrm>
            <a:off x="7573366" y="2014629"/>
            <a:ext cx="3277143" cy="223919"/>
          </a:xfrm>
          <a:prstGeom prst="rect">
            <a:avLst/>
          </a:prstGeom>
          <a:solidFill>
            <a:sysClr val="window" lastClr="FFFFFF"/>
          </a:solidFill>
          <a:ln w="12700" cap="flat" cmpd="sng" algn="ctr">
            <a:solidFill>
              <a:srgbClr val="32788F"/>
            </a:solid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r>
              <a:rPr kumimoji="0" lang="en-US" sz="1496" b="0" i="0" u="none" strike="noStrike" kern="0" cap="none" spc="0" normalizeH="0" baseline="0" noProof="0" dirty="0">
                <a:ln>
                  <a:noFill/>
                </a:ln>
                <a:solidFill>
                  <a:sysClr val="windowText" lastClr="000000"/>
                </a:solidFill>
                <a:effectLst/>
                <a:uLnTx/>
                <a:uFillTx/>
                <a:latin typeface="Calibri"/>
                <a:ea typeface=""/>
                <a:cs typeface=""/>
              </a:rPr>
              <a:t>Docker daemon</a:t>
            </a:r>
          </a:p>
        </p:txBody>
      </p:sp>
      <p:grpSp>
        <p:nvGrpSpPr>
          <p:cNvPr id="92" name="Group 91"/>
          <p:cNvGrpSpPr/>
          <p:nvPr/>
        </p:nvGrpSpPr>
        <p:grpSpPr>
          <a:xfrm>
            <a:off x="4856309" y="2016944"/>
            <a:ext cx="2497634" cy="1245218"/>
            <a:chOff x="3212282" y="2183300"/>
            <a:chExt cx="1836663" cy="915685"/>
          </a:xfrm>
        </p:grpSpPr>
        <p:sp>
          <p:nvSpPr>
            <p:cNvPr id="93" name="Snip Single Corner Rectangle 92"/>
            <p:cNvSpPr/>
            <p:nvPr/>
          </p:nvSpPr>
          <p:spPr>
            <a:xfrm>
              <a:off x="3212282" y="2295112"/>
              <a:ext cx="1836663" cy="803873"/>
            </a:xfrm>
            <a:prstGeom prst="snip1Rect">
              <a:avLst/>
            </a:prstGeom>
            <a:solidFill>
              <a:srgbClr val="ADE5F9"/>
            </a:solidFill>
            <a:ln w="19050" cap="flat" cmpd="sng" algn="ctr">
              <a:solidFill>
                <a:srgbClr val="00506E"/>
              </a:solidFill>
              <a:prstDash val="solid"/>
            </a:ln>
            <a:effectLst/>
          </p:spPr>
          <p:txBody>
            <a:bodyPr rot="0" spcFirstLastPara="0" vertOverflow="overflow" horzOverflow="overflow" vert="horz" wrap="square" lIns="62174" tIns="62174" rIns="0" bIns="0" numCol="1" spcCol="0" rtlCol="0" fromWordArt="0" anchor="b" anchorCtr="0" forceAA="0" compatLnSpc="1">
              <a:prstTxWarp prst="textNoShape">
                <a:avLst/>
              </a:prstTxWarp>
              <a:noAutofit/>
            </a:bodyPr>
            <a:lstStyle/>
            <a:p>
              <a:pPr marL="0" marR="0" lvl="0" indent="0" defTabSz="1243493" eaLnBrk="1" fontAlgn="auto" latinLnBrk="0" hangingPunct="1">
                <a:lnSpc>
                  <a:spcPct val="100000"/>
                </a:lnSpc>
                <a:spcBef>
                  <a:spcPts val="0"/>
                </a:spcBef>
                <a:spcAft>
                  <a:spcPts val="0"/>
                </a:spcAft>
                <a:buClrTx/>
                <a:buSzTx/>
                <a:buFontTx/>
                <a:buNone/>
                <a:tabLst/>
                <a:defRPr/>
              </a:pPr>
              <a:r>
                <a:rPr kumimoji="0" lang="en-US" sz="1428" b="1" i="0" u="none" strike="noStrike" kern="0" cap="none" spc="0" normalizeH="0" baseline="0" noProof="0" dirty="0">
                  <a:ln>
                    <a:noFill/>
                  </a:ln>
                  <a:solidFill>
                    <a:srgbClr val="0070C0"/>
                  </a:solidFill>
                  <a:effectLst/>
                  <a:uLnTx/>
                  <a:uFillTx/>
                  <a:latin typeface="Calibri"/>
                  <a:ea typeface=""/>
                  <a:cs typeface=""/>
                </a:rPr>
                <a:t>FROM </a:t>
              </a:r>
              <a:r>
                <a:rPr kumimoji="0" lang="en-US" sz="1200" b="0" i="0" u="none" strike="noStrike" kern="0" cap="none" spc="0" normalizeH="0" baseline="0" noProof="0" dirty="0" err="1">
                  <a:ln>
                    <a:noFill/>
                  </a:ln>
                  <a:solidFill>
                    <a:prstClr val="black"/>
                  </a:solidFill>
                  <a:effectLst/>
                  <a:uLnTx/>
                  <a:uFillTx/>
                  <a:latin typeface="Calibri"/>
                  <a:ea typeface=""/>
                  <a:cs typeface=""/>
                </a:rPr>
                <a:t>microsoft</a:t>
              </a:r>
              <a:r>
                <a:rPr kumimoji="0" lang="en-US" sz="1200" b="0" i="0" u="none" strike="noStrike" kern="0" cap="none" spc="0" normalizeH="0" baseline="0" noProof="0" dirty="0">
                  <a:ln>
                    <a:noFill/>
                  </a:ln>
                  <a:solidFill>
                    <a:prstClr val="black"/>
                  </a:solidFill>
                  <a:effectLst/>
                  <a:uLnTx/>
                  <a:uFillTx/>
                  <a:latin typeface="Calibri"/>
                  <a:ea typeface=""/>
                  <a:cs typeface=""/>
                </a:rPr>
                <a:t>/</a:t>
              </a:r>
              <a:r>
                <a:rPr kumimoji="0" lang="en-US" sz="1600" b="0" i="0" u="none" strike="noStrike" kern="0" cap="none" spc="0" normalizeH="0" baseline="0" noProof="0" dirty="0">
                  <a:ln>
                    <a:noFill/>
                  </a:ln>
                  <a:solidFill>
                    <a:prstClr val="black"/>
                  </a:solidFill>
                  <a:effectLst/>
                  <a:uLnTx/>
                  <a:uFillTx/>
                  <a:latin typeface="Calibri"/>
                  <a:ea typeface=""/>
                  <a:cs typeface=""/>
                </a:rPr>
                <a:t>dotnet</a:t>
              </a:r>
              <a:r>
                <a:rPr kumimoji="0" lang="en-US" sz="1200" b="0" i="0" u="none" strike="noStrike" kern="0" cap="none" spc="0" normalizeH="0" baseline="0" noProof="0" dirty="0">
                  <a:ln>
                    <a:noFill/>
                  </a:ln>
                  <a:solidFill>
                    <a:prstClr val="black"/>
                  </a:solidFill>
                  <a:effectLst/>
                  <a:uLnTx/>
                  <a:uFillTx/>
                  <a:latin typeface="Calibri"/>
                  <a:ea typeface=""/>
                  <a:cs typeface=""/>
                </a:rPr>
                <a:t>:</a:t>
              </a:r>
              <a:r>
                <a:rPr kumimoji="0" lang="en-US" sz="700" b="0" i="0" u="none" strike="noStrike" kern="0" cap="none" spc="0" normalizeH="0" baseline="0" noProof="0" dirty="0">
                  <a:ln>
                    <a:noFill/>
                  </a:ln>
                  <a:solidFill>
                    <a:prstClr val="black"/>
                  </a:solidFill>
                  <a:effectLst/>
                  <a:uLnTx/>
                  <a:uFillTx/>
                  <a:latin typeface="Calibri"/>
                  <a:ea typeface=""/>
                  <a:cs typeface=""/>
                </a:rPr>
                <a:t>1.0.0-rc2-core</a:t>
              </a:r>
              <a:endParaRPr kumimoji="0" lang="en-US" sz="1428" b="0" i="0" u="none" strike="noStrike" kern="0" cap="none" spc="0" normalizeH="0" baseline="0" noProof="0" dirty="0">
                <a:ln>
                  <a:noFill/>
                </a:ln>
                <a:solidFill>
                  <a:prstClr val="black"/>
                </a:solidFill>
                <a:effectLst/>
                <a:uLnTx/>
                <a:uFillTx/>
                <a:latin typeface="Calibri"/>
                <a:ea typeface=""/>
                <a:cs typeface=""/>
              </a:endParaRPr>
            </a:p>
            <a:p>
              <a:pPr marL="0" marR="0" lvl="0" indent="0" defTabSz="1243493" eaLnBrk="1" fontAlgn="auto" latinLnBrk="0" hangingPunct="1">
                <a:lnSpc>
                  <a:spcPct val="100000"/>
                </a:lnSpc>
                <a:spcBef>
                  <a:spcPts val="0"/>
                </a:spcBef>
                <a:spcAft>
                  <a:spcPts val="0"/>
                </a:spcAft>
                <a:buClrTx/>
                <a:buSzTx/>
                <a:buFontTx/>
                <a:buNone/>
                <a:tabLst/>
                <a:defRPr/>
              </a:pPr>
              <a:r>
                <a:rPr kumimoji="0" lang="en-US" sz="1428" b="1" i="0" u="none" strike="noStrike" kern="0" cap="none" spc="0" normalizeH="0" baseline="0" noProof="0" dirty="0">
                  <a:ln>
                    <a:noFill/>
                  </a:ln>
                  <a:solidFill>
                    <a:srgbClr val="0070C0"/>
                  </a:solidFill>
                  <a:effectLst/>
                  <a:uLnTx/>
                  <a:uFillTx/>
                  <a:latin typeface="Calibri"/>
                  <a:ea typeface=""/>
                  <a:cs typeface=""/>
                </a:rPr>
                <a:t>WORKDIR</a:t>
              </a:r>
              <a:r>
                <a:rPr kumimoji="0" lang="en-US" sz="1428" b="0" i="0" u="none" strike="noStrike" kern="0" cap="none" spc="0" normalizeH="0" baseline="0" noProof="0" dirty="0">
                  <a:ln>
                    <a:noFill/>
                  </a:ln>
                  <a:solidFill>
                    <a:prstClr val="black"/>
                  </a:solidFill>
                  <a:effectLst/>
                  <a:uLnTx/>
                  <a:uFillTx/>
                  <a:latin typeface="Calibri"/>
                  <a:ea typeface=""/>
                  <a:cs typeface=""/>
                </a:rPr>
                <a:t> /app</a:t>
              </a:r>
            </a:p>
            <a:p>
              <a:pPr marL="0" marR="0" lvl="0" indent="0" defTabSz="1243493" eaLnBrk="1" fontAlgn="auto" latinLnBrk="0" hangingPunct="1">
                <a:lnSpc>
                  <a:spcPct val="100000"/>
                </a:lnSpc>
                <a:spcBef>
                  <a:spcPts val="0"/>
                </a:spcBef>
                <a:spcAft>
                  <a:spcPts val="0"/>
                </a:spcAft>
                <a:buClrTx/>
                <a:buSzTx/>
                <a:buFontTx/>
                <a:buNone/>
                <a:tabLst/>
                <a:defRPr/>
              </a:pPr>
              <a:r>
                <a:rPr kumimoji="0" lang="en-US" sz="1428" b="1" i="0" u="none" strike="noStrike" kern="0" cap="none" spc="0" normalizeH="0" baseline="0" noProof="0" dirty="0">
                  <a:ln>
                    <a:noFill/>
                  </a:ln>
                  <a:solidFill>
                    <a:srgbClr val="0070C0"/>
                  </a:solidFill>
                  <a:effectLst/>
                  <a:uLnTx/>
                  <a:uFillTx/>
                  <a:latin typeface="Calibri"/>
                  <a:ea typeface=""/>
                  <a:cs typeface=""/>
                </a:rPr>
                <a:t>COPY </a:t>
              </a:r>
              <a:r>
                <a:rPr kumimoji="0" lang="en-US" sz="1428" b="0" i="0" u="none" strike="noStrike" kern="0" cap="none" spc="0" normalizeH="0" baseline="0" noProof="0" dirty="0">
                  <a:ln>
                    <a:noFill/>
                  </a:ln>
                  <a:solidFill>
                    <a:prstClr val="black"/>
                  </a:solidFill>
                  <a:effectLst/>
                  <a:uLnTx/>
                  <a:uFillTx/>
                  <a:latin typeface="Calibri"/>
                  <a:ea typeface=""/>
                  <a:cs typeface=""/>
                </a:rPr>
                <a:t>/app /app</a:t>
              </a:r>
            </a:p>
            <a:p>
              <a:pPr marL="0" marR="0" lvl="0" indent="0" defTabSz="1243493" eaLnBrk="1" fontAlgn="auto" latinLnBrk="0" hangingPunct="1">
                <a:lnSpc>
                  <a:spcPct val="100000"/>
                </a:lnSpc>
                <a:spcBef>
                  <a:spcPts val="0"/>
                </a:spcBef>
                <a:spcAft>
                  <a:spcPts val="0"/>
                </a:spcAft>
                <a:buClrTx/>
                <a:buSzTx/>
                <a:buFontTx/>
                <a:buNone/>
                <a:tabLst/>
                <a:defRPr/>
              </a:pPr>
              <a:r>
                <a:rPr kumimoji="0" lang="en-US" sz="1428" b="1" i="0" u="none" strike="noStrike" kern="0" cap="none" spc="0" normalizeH="0" baseline="0" noProof="0" dirty="0">
                  <a:ln>
                    <a:noFill/>
                  </a:ln>
                  <a:solidFill>
                    <a:srgbClr val="0070C0"/>
                  </a:solidFill>
                  <a:effectLst/>
                  <a:uLnTx/>
                  <a:uFillTx/>
                  <a:latin typeface="Calibri"/>
                  <a:ea typeface=""/>
                  <a:cs typeface=""/>
                </a:rPr>
                <a:t>ENTRYPOINT</a:t>
              </a:r>
              <a:r>
                <a:rPr kumimoji="0" lang="en-US" sz="1428" b="0" i="0" u="none" strike="noStrike" kern="0" cap="none" spc="0" normalizeH="0" baseline="0" noProof="0" dirty="0">
                  <a:ln>
                    <a:noFill/>
                  </a:ln>
                  <a:solidFill>
                    <a:prstClr val="black"/>
                  </a:solidFill>
                  <a:effectLst/>
                  <a:uLnTx/>
                  <a:uFillTx/>
                  <a:latin typeface="Calibri"/>
                  <a:ea typeface=""/>
                  <a:cs typeface=""/>
                </a:rPr>
                <a:t> </a:t>
              </a:r>
              <a:r>
                <a:rPr kumimoji="0" lang="en-US" sz="1200" b="0" i="0" u="none" strike="noStrike" kern="0" cap="none" spc="0" normalizeH="0" baseline="0" noProof="0" dirty="0" err="1">
                  <a:ln>
                    <a:noFill/>
                  </a:ln>
                  <a:solidFill>
                    <a:prstClr val="black"/>
                  </a:solidFill>
                  <a:effectLst/>
                  <a:uLnTx/>
                  <a:uFillTx/>
                  <a:latin typeface="Calibri"/>
                  <a:ea typeface=""/>
                  <a:cs typeface=""/>
                </a:rPr>
                <a:t>dotnet</a:t>
              </a:r>
              <a:r>
                <a:rPr kumimoji="0" lang="en-US" sz="1200" b="0" i="0" u="none" strike="noStrike" kern="0" cap="none" spc="0" normalizeH="0" baseline="0" noProof="0" dirty="0">
                  <a:ln>
                    <a:noFill/>
                  </a:ln>
                  <a:solidFill>
                    <a:prstClr val="black"/>
                  </a:solidFill>
                  <a:effectLst/>
                  <a:uLnTx/>
                  <a:uFillTx/>
                  <a:latin typeface="Calibri"/>
                  <a:ea typeface=""/>
                  <a:cs typeface=""/>
                </a:rPr>
                <a:t> </a:t>
              </a:r>
              <a:r>
                <a:rPr kumimoji="0" lang="en-US" sz="1050" b="0" i="0" u="none" strike="noStrike" kern="0" cap="none" spc="0" normalizeH="0" baseline="0" noProof="0" dirty="0">
                  <a:ln>
                    <a:noFill/>
                  </a:ln>
                  <a:solidFill>
                    <a:prstClr val="black"/>
                  </a:solidFill>
                  <a:effectLst/>
                  <a:uLnTx/>
                  <a:uFillTx/>
                  <a:latin typeface="Calibri"/>
                  <a:ea typeface=""/>
                  <a:cs typeface=""/>
                </a:rPr>
                <a:t>HelloWorld.dll</a:t>
              </a:r>
              <a:endParaRPr kumimoji="0" lang="en-US" sz="1428" b="0" i="0" u="none" strike="noStrike" kern="0" cap="none" spc="0" normalizeH="0" baseline="0" noProof="0" dirty="0">
                <a:ln>
                  <a:noFill/>
                </a:ln>
                <a:solidFill>
                  <a:prstClr val="black"/>
                </a:solidFill>
                <a:effectLst/>
                <a:uLnTx/>
                <a:uFillTx/>
                <a:latin typeface="Calibri"/>
                <a:ea typeface=""/>
                <a:cs typeface=""/>
              </a:endParaRPr>
            </a:p>
          </p:txBody>
        </p:sp>
        <p:sp>
          <p:nvSpPr>
            <p:cNvPr id="94" name="Flowchart: Alternate Process 29"/>
            <p:cNvSpPr/>
            <p:nvPr/>
          </p:nvSpPr>
          <p:spPr>
            <a:xfrm>
              <a:off x="3212282" y="2183300"/>
              <a:ext cx="847658"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marL="0" marR="0" lvl="0" indent="0" defTabSz="1243493" eaLnBrk="1" fontAlgn="auto" latinLnBrk="0" hangingPunct="1">
                <a:lnSpc>
                  <a:spcPct val="100000"/>
                </a:lnSpc>
                <a:spcBef>
                  <a:spcPts val="0"/>
                </a:spcBef>
                <a:spcAft>
                  <a:spcPts val="0"/>
                </a:spcAft>
                <a:buClrTx/>
                <a:buSzTx/>
                <a:buFontTx/>
                <a:buNone/>
                <a:tabLst/>
                <a:defRPr/>
              </a:pPr>
              <a:r>
                <a:rPr kumimoji="0" lang="en-US" sz="1496" b="1" i="0" u="none" strike="noStrike" kern="0" cap="none" spc="0" normalizeH="0" baseline="0" noProof="0" dirty="0">
                  <a:ln>
                    <a:noFill/>
                  </a:ln>
                  <a:solidFill>
                    <a:prstClr val="black"/>
                  </a:solidFill>
                  <a:effectLst/>
                  <a:uLnTx/>
                  <a:uFillTx/>
                  <a:latin typeface="Calibri"/>
                  <a:ea typeface=""/>
                  <a:cs typeface=""/>
                </a:rPr>
                <a:t>dockerfile</a:t>
              </a:r>
            </a:p>
          </p:txBody>
        </p:sp>
      </p:grpSp>
      <p:pic>
        <p:nvPicPr>
          <p:cNvPr id="95" name="Picture 4" descr="http://www.mi2.hr/wp-content/uploads/2015/10/docker-logo.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073841" y="1492507"/>
            <a:ext cx="885945" cy="503773"/>
          </a:xfrm>
          <a:prstGeom prst="rect">
            <a:avLst/>
          </a:prstGeom>
          <a:noFill/>
          <a:extLst>
            <a:ext uri="{909E8E84-426E-40DD-AFC4-6F175D3DCCD1}">
              <a14:hiddenFill xmlns:a14="http://schemas.microsoft.com/office/drawing/2010/main">
                <a:solidFill>
                  <a:srgbClr val="FFFFFF"/>
                </a:solidFill>
              </a14:hiddenFill>
            </a:ext>
          </a:extLst>
        </p:spPr>
      </p:pic>
      <p:cxnSp>
        <p:nvCxnSpPr>
          <p:cNvPr id="96" name="Straight Arrow Connector 95"/>
          <p:cNvCxnSpPr/>
          <p:nvPr/>
        </p:nvCxnSpPr>
        <p:spPr>
          <a:xfrm flipV="1">
            <a:off x="7038641" y="2256896"/>
            <a:ext cx="641180" cy="3131328"/>
          </a:xfrm>
          <a:prstGeom prst="straightConnector1">
            <a:avLst/>
          </a:prstGeom>
          <a:noFill/>
          <a:ln w="38100" cap="flat" cmpd="sng" algn="ctr">
            <a:solidFill>
              <a:srgbClr val="4F81BD"/>
            </a:solidFill>
            <a:prstDash val="sysDash"/>
            <a:tailEnd type="triangle"/>
          </a:ln>
          <a:effectLst>
            <a:outerShdw blurRad="40000" dist="20000" dir="5400000" rotWithShape="0">
              <a:srgbClr val="000000">
                <a:alpha val="38000"/>
              </a:srgbClr>
            </a:outerShdw>
          </a:effectLst>
        </p:spPr>
      </p:cxnSp>
      <p:cxnSp>
        <p:nvCxnSpPr>
          <p:cNvPr id="97" name="Straight Arrow Connector 96"/>
          <p:cNvCxnSpPr>
            <a:endCxn id="82" idx="1"/>
          </p:cNvCxnSpPr>
          <p:nvPr/>
        </p:nvCxnSpPr>
        <p:spPr>
          <a:xfrm flipV="1">
            <a:off x="4660938" y="3647313"/>
            <a:ext cx="4792621" cy="1123242"/>
          </a:xfrm>
          <a:prstGeom prst="straightConnector1">
            <a:avLst/>
          </a:prstGeom>
          <a:noFill/>
          <a:ln w="38100" cap="flat" cmpd="sng" algn="ctr">
            <a:solidFill>
              <a:srgbClr val="4F81BD"/>
            </a:solidFill>
            <a:prstDash val="sysDash"/>
            <a:tailEnd type="triangle"/>
          </a:ln>
          <a:effectLst>
            <a:outerShdw blurRad="40000" dist="20000" dir="5400000" rotWithShape="0">
              <a:srgbClr val="000000">
                <a:alpha val="38000"/>
              </a:srgbClr>
            </a:outerShdw>
          </a:effectLst>
        </p:spPr>
      </p:cxnSp>
      <p:sp>
        <p:nvSpPr>
          <p:cNvPr id="98" name="Rectangle 97"/>
          <p:cNvSpPr/>
          <p:nvPr/>
        </p:nvSpPr>
        <p:spPr>
          <a:xfrm>
            <a:off x="9445125" y="2693755"/>
            <a:ext cx="568407" cy="568407"/>
          </a:xfrm>
          <a:prstGeom prst="rect">
            <a:avLst/>
          </a:prstGeom>
          <a:solidFill>
            <a:srgbClr val="22B8EB"/>
          </a:solidFill>
          <a:ln w="25400" cap="flat" cmpd="sng" algn="ctr">
            <a:no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
              <a:cs typeface=""/>
            </a:endParaRPr>
          </a:p>
        </p:txBody>
      </p:sp>
      <p:sp>
        <p:nvSpPr>
          <p:cNvPr id="103" name="Flowchart: Alternate Process 71"/>
          <p:cNvSpPr/>
          <p:nvPr/>
        </p:nvSpPr>
        <p:spPr>
          <a:xfrm>
            <a:off x="5280792" y="5973523"/>
            <a:ext cx="1664047" cy="310868"/>
          </a:xfrm>
          <a:prstGeom prst="flowChartAlternateProcess">
            <a:avLst/>
          </a:prstGeom>
          <a:solidFill>
            <a:sysClr val="window" lastClr="FFFFFF"/>
          </a:solidFill>
          <a:ln w="25400" cap="flat" cmpd="sng" algn="ctr">
            <a:solidFill>
              <a:srgbClr val="D4DCE1"/>
            </a:solidFill>
            <a:prstDash val="solid"/>
          </a:ln>
          <a:effectLst/>
        </p:spPr>
        <p:txBody>
          <a:bodyPr rtlCol="0" anchor="ctr"/>
          <a:lstStyle/>
          <a:p>
            <a:pPr marL="0" marR="0" lvl="0" indent="0" defTabSz="1243493" eaLnBrk="1" fontAlgn="auto" latinLnBrk="0" hangingPunct="1">
              <a:lnSpc>
                <a:spcPct val="100000"/>
              </a:lnSpc>
              <a:spcBef>
                <a:spcPts val="0"/>
              </a:spcBef>
              <a:spcAft>
                <a:spcPts val="0"/>
              </a:spcAft>
              <a:buClrTx/>
              <a:buSzTx/>
              <a:buFontTx/>
              <a:buNone/>
              <a:tabLst/>
              <a:defRPr/>
            </a:pPr>
            <a:r>
              <a:rPr kumimoji="0" lang="en-US" sz="1496" b="0" i="0" u="none" strike="noStrike" kern="0" cap="none" spc="0" normalizeH="0" baseline="0" noProof="0" dirty="0">
                <a:ln>
                  <a:noFill/>
                </a:ln>
                <a:solidFill>
                  <a:prstClr val="black"/>
                </a:solidFill>
                <a:effectLst/>
                <a:uLnTx/>
                <a:uFillTx/>
                <a:latin typeface="Lucida Console" panose="020B0609040504020204" pitchFamily="49" charset="0"/>
                <a:ea typeface=""/>
                <a:cs typeface=""/>
              </a:rPr>
              <a:t>Docker run</a:t>
            </a:r>
          </a:p>
        </p:txBody>
      </p:sp>
      <p:sp>
        <p:nvSpPr>
          <p:cNvPr id="104" name="Flowchart: Alternate Process 72"/>
          <p:cNvSpPr/>
          <p:nvPr/>
        </p:nvSpPr>
        <p:spPr>
          <a:xfrm>
            <a:off x="5278450" y="6316243"/>
            <a:ext cx="1664047" cy="310868"/>
          </a:xfrm>
          <a:prstGeom prst="flowChartAlternateProcess">
            <a:avLst/>
          </a:prstGeom>
          <a:solidFill>
            <a:sysClr val="window" lastClr="FFFFFF"/>
          </a:solidFill>
          <a:ln w="25400" cap="flat" cmpd="sng" algn="ctr">
            <a:solidFill>
              <a:srgbClr val="D4DCE1"/>
            </a:solidFill>
            <a:prstDash val="solid"/>
          </a:ln>
          <a:effectLst/>
        </p:spPr>
        <p:txBody>
          <a:bodyPr rtlCol="0" anchor="ctr"/>
          <a:lstStyle/>
          <a:p>
            <a:pPr marL="0" marR="0" lvl="0" indent="0" defTabSz="1243493" eaLnBrk="1" fontAlgn="auto" latinLnBrk="0" hangingPunct="1">
              <a:lnSpc>
                <a:spcPct val="100000"/>
              </a:lnSpc>
              <a:spcBef>
                <a:spcPts val="0"/>
              </a:spcBef>
              <a:spcAft>
                <a:spcPts val="0"/>
              </a:spcAft>
              <a:buClrTx/>
              <a:buSzTx/>
              <a:buFontTx/>
              <a:buNone/>
              <a:tabLst/>
              <a:defRPr/>
            </a:pPr>
            <a:r>
              <a:rPr kumimoji="0" lang="en-US" sz="1496" b="0" i="0" u="none" strike="noStrike" kern="0" cap="none" spc="0" normalizeH="0" baseline="0" noProof="0" dirty="0">
                <a:ln>
                  <a:noFill/>
                </a:ln>
                <a:solidFill>
                  <a:prstClr val="black"/>
                </a:solidFill>
                <a:effectLst/>
                <a:uLnTx/>
                <a:uFillTx/>
                <a:latin typeface="Lucida Console" panose="020B0609040504020204" pitchFamily="49" charset="0"/>
                <a:ea typeface=""/>
                <a:cs typeface=""/>
              </a:rPr>
              <a:t>Docker push</a:t>
            </a:r>
          </a:p>
        </p:txBody>
      </p:sp>
      <p:grpSp>
        <p:nvGrpSpPr>
          <p:cNvPr id="105" name="Group 104"/>
          <p:cNvGrpSpPr/>
          <p:nvPr/>
        </p:nvGrpSpPr>
        <p:grpSpPr>
          <a:xfrm>
            <a:off x="9453559" y="3363109"/>
            <a:ext cx="568407" cy="568407"/>
            <a:chOff x="4194073" y="1320138"/>
            <a:chExt cx="600586" cy="600586"/>
          </a:xfrm>
        </p:grpSpPr>
        <p:sp>
          <p:nvSpPr>
            <p:cNvPr id="106" name="Rectangle 105"/>
            <p:cNvSpPr/>
            <p:nvPr/>
          </p:nvSpPr>
          <p:spPr>
            <a:xfrm>
              <a:off x="4194073" y="1320138"/>
              <a:ext cx="600586" cy="600586"/>
            </a:xfrm>
            <a:prstGeom prst="rect">
              <a:avLst/>
            </a:prstGeom>
            <a:solidFill>
              <a:srgbClr val="22B8EB"/>
            </a:solidFill>
            <a:ln w="25400" cap="flat" cmpd="sng" algn="ctr">
              <a:no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
                <a:cs typeface=""/>
              </a:endParaRPr>
            </a:p>
          </p:txBody>
        </p:sp>
        <p:pic>
          <p:nvPicPr>
            <p:cNvPr id="107" name="Picture 28" descr="https://hub.docker.com/public/images/logos/mini-logo-white-ins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8616" y="1334681"/>
              <a:ext cx="571500" cy="5715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8" name="Group 107"/>
          <p:cNvGrpSpPr/>
          <p:nvPr/>
        </p:nvGrpSpPr>
        <p:grpSpPr>
          <a:xfrm>
            <a:off x="9453559" y="3363109"/>
            <a:ext cx="568407" cy="568407"/>
            <a:chOff x="4194073" y="1320138"/>
            <a:chExt cx="600586" cy="600586"/>
          </a:xfrm>
        </p:grpSpPr>
        <p:sp>
          <p:nvSpPr>
            <p:cNvPr id="109" name="Rectangle 108"/>
            <p:cNvSpPr/>
            <p:nvPr/>
          </p:nvSpPr>
          <p:spPr>
            <a:xfrm>
              <a:off x="4194073" y="1320138"/>
              <a:ext cx="600586" cy="600586"/>
            </a:xfrm>
            <a:prstGeom prst="rect">
              <a:avLst/>
            </a:prstGeom>
            <a:solidFill>
              <a:srgbClr val="22B8EB"/>
            </a:solidFill>
            <a:ln w="25400" cap="flat" cmpd="sng" algn="ctr">
              <a:noFill/>
              <a:prstDash val="solid"/>
            </a:ln>
            <a:effectLst/>
          </p:spPr>
          <p:txBody>
            <a:bodyPr rtlCol="0" anchor="ctr"/>
            <a:lstStyle/>
            <a:p>
              <a:pPr marL="0" marR="0" lvl="0" indent="0" algn="ctr"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
                <a:cs typeface=""/>
              </a:endParaRPr>
            </a:p>
          </p:txBody>
        </p:sp>
        <p:pic>
          <p:nvPicPr>
            <p:cNvPr id="110" name="Picture 28" descr="https://hub.docker.com/public/images/logos/mini-logo-white-ins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8616" y="1334681"/>
              <a:ext cx="571500" cy="571501"/>
            </a:xfrm>
            <a:prstGeom prst="rect">
              <a:avLst/>
            </a:prstGeom>
            <a:noFill/>
            <a:extLst>
              <a:ext uri="{909E8E84-426E-40DD-AFC4-6F175D3DCCD1}">
                <a14:hiddenFill xmlns:a14="http://schemas.microsoft.com/office/drawing/2010/main">
                  <a:solidFill>
                    <a:srgbClr val="FFFFFF"/>
                  </a:solidFill>
                </a14:hiddenFill>
              </a:ext>
            </a:extLst>
          </p:spPr>
        </p:pic>
      </p:grpSp>
      <p:pic>
        <p:nvPicPr>
          <p:cNvPr id="111" name="Picture 2" descr="http://yaplex.com/Media/Default/logos/dotnet-logo.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83473" y="3092163"/>
            <a:ext cx="479254" cy="468362"/>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http://yaplex.com/Media/Default/logos/dotnet-logo.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71929" y="3082651"/>
            <a:ext cx="479254" cy="468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6"/>
                                        </p:tgtEl>
                                        <p:attrNameLst>
                                          <p:attrName>style.visibility</p:attrName>
                                        </p:attrNameLst>
                                      </p:cBhvr>
                                      <p:to>
                                        <p:strVal val="visible"/>
                                      </p:to>
                                    </p:set>
                                    <p:animEffect transition="in" filter="wipe(down)">
                                      <p:cBhvr>
                                        <p:cTn id="11" dur="500"/>
                                        <p:tgtEl>
                                          <p:spTgt spid="96"/>
                                        </p:tgtEl>
                                      </p:cBhvr>
                                    </p:animEffect>
                                  </p:childTnLst>
                                </p:cTn>
                              </p:par>
                            </p:childTnLst>
                          </p:cTn>
                        </p:par>
                        <p:par>
                          <p:cTn id="12" fill="hold">
                            <p:stCondLst>
                              <p:cond delay="1000"/>
                            </p:stCondLst>
                            <p:childTnLst>
                              <p:par>
                                <p:cTn id="13" presetID="42" presetClass="path" presetSubtype="0" accel="50000" decel="50000" fill="hold" nodeType="afterEffect">
                                  <p:stCondLst>
                                    <p:cond delay="0"/>
                                  </p:stCondLst>
                                  <p:childTnLst>
                                    <p:animMotion origin="layout" path="M 4.83533E-6 6.7635E-7 L 0.51544 -0.05016 " pathEditMode="relative" rAng="0" ptsTypes="AA">
                                      <p:cBhvr>
                                        <p:cTn id="14" dur="2000" fill="hold"/>
                                        <p:tgtEl>
                                          <p:spTgt spid="111"/>
                                        </p:tgtEl>
                                        <p:attrNameLst>
                                          <p:attrName>ppt_x</p:attrName>
                                          <p:attrName>ppt_y</p:attrName>
                                        </p:attrNameLst>
                                      </p:cBhvr>
                                      <p:rCtr x="25772" y="-2519"/>
                                    </p:animMotion>
                                  </p:childTnLst>
                                </p:cTn>
                              </p:par>
                              <p:par>
                                <p:cTn id="15" presetID="10" presetClass="entr" presetSubtype="0" fill="hold" grpId="0" nodeType="withEffect">
                                  <p:stCondLst>
                                    <p:cond delay="1500"/>
                                  </p:stCondLst>
                                  <p:childTnLst>
                                    <p:set>
                                      <p:cBhvr>
                                        <p:cTn id="16" dur="1" fill="hold">
                                          <p:stCondLst>
                                            <p:cond delay="0"/>
                                          </p:stCondLst>
                                        </p:cTn>
                                        <p:tgtEl>
                                          <p:spTgt spid="98"/>
                                        </p:tgtEl>
                                        <p:attrNameLst>
                                          <p:attrName>style.visibility</p:attrName>
                                        </p:attrNameLst>
                                      </p:cBhvr>
                                      <p:to>
                                        <p:strVal val="visible"/>
                                      </p:to>
                                    </p:set>
                                    <p:animEffect transition="in" filter="fade">
                                      <p:cBhvr>
                                        <p:cTn id="17" dur="500"/>
                                        <p:tgtEl>
                                          <p:spTgt spid="9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97"/>
                                        </p:tgtEl>
                                        <p:attrNameLst>
                                          <p:attrName>style.visibility</p:attrName>
                                        </p:attrNameLst>
                                      </p:cBhvr>
                                      <p:to>
                                        <p:strVal val="visible"/>
                                      </p:to>
                                    </p:set>
                                    <p:animEffect transition="in" filter="wipe(down)">
                                      <p:cBhvr>
                                        <p:cTn id="26" dur="500"/>
                                        <p:tgtEl>
                                          <p:spTgt spid="9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96"/>
                                        </p:tgtEl>
                                      </p:cBhvr>
                                    </p:animEffect>
                                    <p:set>
                                      <p:cBhvr>
                                        <p:cTn id="31" dur="1" fill="hold">
                                          <p:stCondLst>
                                            <p:cond delay="499"/>
                                          </p:stCondLst>
                                        </p:cTn>
                                        <p:tgtEl>
                                          <p:spTgt spid="96"/>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97"/>
                                        </p:tgtEl>
                                      </p:cBhvr>
                                    </p:animEffect>
                                    <p:set>
                                      <p:cBhvr>
                                        <p:cTn id="34" dur="1" fill="hold">
                                          <p:stCondLst>
                                            <p:cond delay="499"/>
                                          </p:stCondLst>
                                        </p:cTn>
                                        <p:tgtEl>
                                          <p:spTgt spid="9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3"/>
                                        </p:tgtEl>
                                        <p:attrNameLst>
                                          <p:attrName>style.visibility</p:attrName>
                                        </p:attrNameLst>
                                      </p:cBhvr>
                                      <p:to>
                                        <p:strVal val="visible"/>
                                      </p:to>
                                    </p:set>
                                    <p:animEffect transition="in" filter="fade">
                                      <p:cBhvr>
                                        <p:cTn id="39" dur="500"/>
                                        <p:tgtEl>
                                          <p:spTgt spid="103"/>
                                        </p:tgtEl>
                                      </p:cBhvr>
                                    </p:animEffec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96"/>
                                        </p:tgtEl>
                                        <p:attrNameLst>
                                          <p:attrName>style.visibility</p:attrName>
                                        </p:attrNameLst>
                                      </p:cBhvr>
                                      <p:to>
                                        <p:strVal val="visible"/>
                                      </p:to>
                                    </p:set>
                                    <p:animEffect transition="in" filter="wipe(down)">
                                      <p:cBhvr>
                                        <p:cTn id="43" dur="500"/>
                                        <p:tgtEl>
                                          <p:spTgt spid="96"/>
                                        </p:tgtEl>
                                      </p:cBhvr>
                                    </p:animEffect>
                                  </p:childTnLst>
                                </p:cTn>
                              </p:par>
                            </p:childTnLst>
                          </p:cTn>
                        </p:par>
                        <p:par>
                          <p:cTn id="44" fill="hold">
                            <p:stCondLst>
                              <p:cond delay="1000"/>
                            </p:stCondLst>
                            <p:childTnLst>
                              <p:par>
                                <p:cTn id="45" presetID="10" presetClass="entr" presetSubtype="0" fill="hold" nodeType="afterEffect">
                                  <p:stCondLst>
                                    <p:cond delay="0"/>
                                  </p:stCondLst>
                                  <p:childTnLst>
                                    <p:set>
                                      <p:cBhvr>
                                        <p:cTn id="46" dur="1" fill="hold">
                                          <p:stCondLst>
                                            <p:cond delay="0"/>
                                          </p:stCondLst>
                                        </p:cTn>
                                        <p:tgtEl>
                                          <p:spTgt spid="108"/>
                                        </p:tgtEl>
                                        <p:attrNameLst>
                                          <p:attrName>style.visibility</p:attrName>
                                        </p:attrNameLst>
                                      </p:cBhvr>
                                      <p:to>
                                        <p:strVal val="visible"/>
                                      </p:to>
                                    </p:set>
                                    <p:animEffect transition="in" filter="fade">
                                      <p:cBhvr>
                                        <p:cTn id="47" dur="500"/>
                                        <p:tgtEl>
                                          <p:spTgt spid="108"/>
                                        </p:tgtEl>
                                      </p:cBhvr>
                                    </p:animEffect>
                                  </p:childTnLst>
                                </p:cTn>
                              </p:par>
                            </p:childTnLst>
                          </p:cTn>
                        </p:par>
                        <p:par>
                          <p:cTn id="48" fill="hold">
                            <p:stCondLst>
                              <p:cond delay="1500"/>
                            </p:stCondLst>
                            <p:childTnLst>
                              <p:par>
                                <p:cTn id="49" presetID="42" presetClass="path" presetSubtype="0" accel="50000" decel="50000" fill="hold" nodeType="afterEffect">
                                  <p:stCondLst>
                                    <p:cond delay="0"/>
                                  </p:stCondLst>
                                  <p:childTnLst>
                                    <p:animMotion origin="layout" path="M -3.61111E-6 -4.32099E-6 L -0.13593 -0.0895 " pathEditMode="relative" rAng="0" ptsTypes="AA">
                                      <p:cBhvr>
                                        <p:cTn id="50" dur="2000" fill="hold"/>
                                        <p:tgtEl>
                                          <p:spTgt spid="108"/>
                                        </p:tgtEl>
                                        <p:attrNameLst>
                                          <p:attrName>ppt_x</p:attrName>
                                          <p:attrName>ppt_y</p:attrName>
                                        </p:attrNameLst>
                                      </p:cBhvr>
                                      <p:rCtr x="-6806" y="-4475"/>
                                    </p:animMotion>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96"/>
                                        </p:tgtEl>
                                        <p:attrNameLst>
                                          <p:attrName>style.visibility</p:attrName>
                                        </p:attrNameLst>
                                      </p:cBhvr>
                                      <p:to>
                                        <p:strVal val="visible"/>
                                      </p:to>
                                    </p:set>
                                    <p:animEffect transition="in" filter="wipe(down)">
                                      <p:cBhvr>
                                        <p:cTn id="55" dur="500"/>
                                        <p:tgtEl>
                                          <p:spTgt spid="96"/>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04"/>
                                        </p:tgtEl>
                                        <p:attrNameLst>
                                          <p:attrName>style.visibility</p:attrName>
                                        </p:attrNameLst>
                                      </p:cBhvr>
                                      <p:to>
                                        <p:strVal val="visible"/>
                                      </p:to>
                                    </p:set>
                                    <p:animEffect transition="in" filter="fade">
                                      <p:cBhvr>
                                        <p:cTn id="59" dur="500"/>
                                        <p:tgtEl>
                                          <p:spTgt spid="104"/>
                                        </p:tgtEl>
                                      </p:cBhvr>
                                    </p:animEffect>
                                  </p:childTnLst>
                                </p:cTn>
                              </p:par>
                            </p:childTnLst>
                          </p:cTn>
                        </p:par>
                        <p:par>
                          <p:cTn id="60" fill="hold">
                            <p:stCondLst>
                              <p:cond delay="1000"/>
                            </p:stCondLst>
                            <p:childTnLst>
                              <p:par>
                                <p:cTn id="61" presetID="10" presetClass="entr" presetSubtype="0" fill="hold" nodeType="after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fade">
                                      <p:cBhvr>
                                        <p:cTn id="63" dur="500"/>
                                        <p:tgtEl>
                                          <p:spTgt spid="105"/>
                                        </p:tgtEl>
                                      </p:cBhvr>
                                    </p:animEffect>
                                  </p:childTnLst>
                                </p:cTn>
                              </p:par>
                            </p:childTnLst>
                          </p:cTn>
                        </p:par>
                        <p:par>
                          <p:cTn id="64" fill="hold">
                            <p:stCondLst>
                              <p:cond delay="1500"/>
                            </p:stCondLst>
                            <p:childTnLst>
                              <p:par>
                                <p:cTn id="65" presetID="42" presetClass="path" presetSubtype="0" accel="50000" decel="50000" fill="hold" nodeType="afterEffect">
                                  <p:stCondLst>
                                    <p:cond delay="0"/>
                                  </p:stCondLst>
                                  <p:childTnLst>
                                    <p:animMotion origin="layout" path="M 2.08333E-6 -2.96296E-6 L -0.54584 -0.22083 " pathEditMode="relative" rAng="0" ptsTypes="AA">
                                      <p:cBhvr>
                                        <p:cTn id="66" dur="2000" fill="hold"/>
                                        <p:tgtEl>
                                          <p:spTgt spid="105"/>
                                        </p:tgtEl>
                                        <p:attrNameLst>
                                          <p:attrName>ppt_x</p:attrName>
                                          <p:attrName>ppt_y</p:attrName>
                                        </p:attrNameLst>
                                      </p:cBhvr>
                                      <p:rCtr x="-27292" y="-110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8" grpId="0" animBg="1"/>
      <p:bldP spid="103" grpId="0" animBg="1"/>
      <p:bldP spid="10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layers</a:t>
            </a:r>
            <a:endParaRPr lang="en-US" dirty="0"/>
          </a:p>
        </p:txBody>
      </p:sp>
      <p:pic>
        <p:nvPicPr>
          <p:cNvPr id="5" name="Picture 2" descr="http://joao-parana.com.br/blog/wp-content/uploads/2015/07/docker-filesystems-multilayer-upd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17" y="1601217"/>
            <a:ext cx="6113733" cy="4914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747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(Compose containers)</a:t>
            </a:r>
            <a:endParaRPr lang="en-US" dirty="0"/>
          </a:p>
        </p:txBody>
      </p:sp>
      <p:grpSp>
        <p:nvGrpSpPr>
          <p:cNvPr id="21" name="Group 20"/>
          <p:cNvGrpSpPr/>
          <p:nvPr/>
        </p:nvGrpSpPr>
        <p:grpSpPr>
          <a:xfrm>
            <a:off x="2638271" y="1690688"/>
            <a:ext cx="6915459" cy="4659083"/>
            <a:chOff x="2471429" y="1690688"/>
            <a:chExt cx="6915459" cy="4659083"/>
          </a:xfrm>
        </p:grpSpPr>
        <p:sp>
          <p:nvSpPr>
            <p:cNvPr id="6" name="Rectangle 5"/>
            <p:cNvSpPr/>
            <p:nvPr/>
          </p:nvSpPr>
          <p:spPr>
            <a:xfrm>
              <a:off x="2471429" y="3650378"/>
              <a:ext cx="1529071" cy="739702"/>
            </a:xfrm>
            <a:prstGeom prst="rect">
              <a:avLst/>
            </a:prstGeom>
            <a:solidFill>
              <a:srgbClr val="BAD80A"/>
            </a:solidFill>
            <a:ln w="10795" cap="flat" cmpd="sng" algn="ctr">
              <a:solidFill>
                <a:srgbClr val="D83B01">
                  <a:shade val="50000"/>
                </a:srgbClr>
              </a:solidFill>
              <a:prstDash val="solid"/>
            </a:ln>
            <a:effectLst/>
          </p:spPr>
          <p:txBody>
            <a:bodyPr rtlCol="0" anchor="ctr"/>
            <a:lstStyle/>
            <a:p>
              <a:pPr algn="ctr" defTabSz="1268436">
                <a:defRPr/>
              </a:pPr>
              <a:r>
                <a:rPr lang="en-US" sz="1496" kern="0" dirty="0" err="1" smtClean="0">
                  <a:latin typeface="Segoe UI"/>
                </a:rPr>
                <a:t>Ngnix</a:t>
              </a:r>
              <a:endParaRPr lang="en-US" sz="1496" kern="0" dirty="0" smtClean="0">
                <a:latin typeface="Segoe UI"/>
              </a:endParaRPr>
            </a:p>
            <a:p>
              <a:pPr algn="ctr" defTabSz="1268436">
                <a:defRPr/>
              </a:pPr>
              <a:r>
                <a:rPr lang="en-US" sz="1496" kern="0" dirty="0" smtClean="0">
                  <a:latin typeface="Segoe UI"/>
                </a:rPr>
                <a:t>(Load Balancer)</a:t>
              </a:r>
              <a:endParaRPr lang="en-US" sz="1632" kern="0" dirty="0">
                <a:latin typeface="Segoe UI"/>
              </a:endParaRPr>
            </a:p>
          </p:txBody>
        </p:sp>
        <p:sp>
          <p:nvSpPr>
            <p:cNvPr id="7" name="Rectangle 6"/>
            <p:cNvSpPr/>
            <p:nvPr/>
          </p:nvSpPr>
          <p:spPr>
            <a:xfrm>
              <a:off x="7867340" y="1690688"/>
              <a:ext cx="1519548" cy="1452985"/>
            </a:xfrm>
            <a:prstGeom prst="rect">
              <a:avLst/>
            </a:prstGeom>
            <a:solidFill>
              <a:srgbClr val="002050"/>
            </a:solidFill>
            <a:ln w="10795" cap="flat" cmpd="sng" algn="ctr">
              <a:solidFill>
                <a:srgbClr val="D83B01">
                  <a:shade val="50000"/>
                </a:srgbClr>
              </a:solidFill>
              <a:prstDash val="solid"/>
            </a:ln>
            <a:effectLst/>
          </p:spPr>
          <p:txBody>
            <a:bodyPr rtlCol="0" anchor="ctr"/>
            <a:lstStyle/>
            <a:p>
              <a:pPr algn="ctr" defTabSz="1268436">
                <a:defRPr/>
              </a:pPr>
              <a:r>
                <a:rPr lang="en-US" sz="1632" kern="0" dirty="0" smtClean="0">
                  <a:solidFill>
                    <a:srgbClr val="FFFFFF"/>
                  </a:solidFill>
                  <a:latin typeface="Segoe UI"/>
                </a:rPr>
                <a:t>App Instance 1</a:t>
              </a:r>
            </a:p>
            <a:p>
              <a:pPr algn="ctr" defTabSz="1268436">
                <a:defRPr/>
              </a:pPr>
              <a:r>
                <a:rPr lang="en-US" sz="1632" kern="0" dirty="0" smtClean="0">
                  <a:solidFill>
                    <a:srgbClr val="FFFFFF"/>
                  </a:solidFill>
                  <a:latin typeface="Segoe UI"/>
                </a:rPr>
                <a:t>(</a:t>
              </a:r>
              <a:r>
                <a:rPr lang="en-US" sz="1632" kern="0" dirty="0" err="1" smtClean="0">
                  <a:solidFill>
                    <a:srgbClr val="FFFFFF"/>
                  </a:solidFill>
                  <a:latin typeface="Segoe UI"/>
                </a:rPr>
                <a:t>appprod</a:t>
              </a:r>
              <a:r>
                <a:rPr lang="en-US" sz="1632" kern="0" dirty="0" smtClean="0">
                  <a:solidFill>
                    <a:srgbClr val="FFFFFF"/>
                  </a:solidFill>
                  <a:latin typeface="Segoe UI"/>
                </a:rPr>
                <a:t>)</a:t>
              </a:r>
              <a:endParaRPr lang="en-US" sz="1632" kern="0" dirty="0">
                <a:solidFill>
                  <a:srgbClr val="FFFFFF"/>
                </a:solidFill>
                <a:latin typeface="Segoe UI"/>
              </a:endParaRPr>
            </a:p>
          </p:txBody>
        </p:sp>
        <p:sp>
          <p:nvSpPr>
            <p:cNvPr id="8" name="Rectangle 7"/>
            <p:cNvSpPr/>
            <p:nvPr/>
          </p:nvSpPr>
          <p:spPr>
            <a:xfrm>
              <a:off x="7867340" y="3293737"/>
              <a:ext cx="1519548" cy="1452985"/>
            </a:xfrm>
            <a:prstGeom prst="rect">
              <a:avLst/>
            </a:prstGeom>
            <a:solidFill>
              <a:srgbClr val="002050"/>
            </a:solidFill>
            <a:ln w="10795" cap="flat" cmpd="sng" algn="ctr">
              <a:solidFill>
                <a:srgbClr val="D83B01">
                  <a:shade val="50000"/>
                </a:srgbClr>
              </a:solidFill>
              <a:prstDash val="solid"/>
            </a:ln>
            <a:effectLst/>
          </p:spPr>
          <p:txBody>
            <a:bodyPr rtlCol="0" anchor="ctr"/>
            <a:lstStyle/>
            <a:p>
              <a:pPr algn="ctr" defTabSz="1268436">
                <a:defRPr/>
              </a:pPr>
              <a:r>
                <a:rPr lang="en-US" sz="1632" kern="0" dirty="0" smtClean="0">
                  <a:solidFill>
                    <a:srgbClr val="FFFFFF"/>
                  </a:solidFill>
                  <a:latin typeface="Segoe UI"/>
                </a:rPr>
                <a:t>App Instance 2</a:t>
              </a:r>
            </a:p>
            <a:p>
              <a:pPr algn="ctr" defTabSz="1268436">
                <a:defRPr/>
              </a:pPr>
              <a:r>
                <a:rPr lang="en-US" sz="1632" kern="0" dirty="0" smtClean="0">
                  <a:solidFill>
                    <a:srgbClr val="FFFFFF"/>
                  </a:solidFill>
                  <a:latin typeface="Segoe UI"/>
                </a:rPr>
                <a:t>(</a:t>
              </a:r>
              <a:r>
                <a:rPr lang="en-US" sz="1632" kern="0" dirty="0" err="1" smtClean="0">
                  <a:solidFill>
                    <a:srgbClr val="FFFFFF"/>
                  </a:solidFill>
                  <a:latin typeface="Segoe UI"/>
                </a:rPr>
                <a:t>appprod</a:t>
              </a:r>
              <a:r>
                <a:rPr lang="en-US" sz="1632" kern="0" dirty="0" smtClean="0">
                  <a:solidFill>
                    <a:srgbClr val="FFFFFF"/>
                  </a:solidFill>
                  <a:latin typeface="Segoe UI"/>
                </a:rPr>
                <a:t>)</a:t>
              </a:r>
            </a:p>
          </p:txBody>
        </p:sp>
        <p:sp>
          <p:nvSpPr>
            <p:cNvPr id="9" name="Rectangle 8"/>
            <p:cNvSpPr/>
            <p:nvPr/>
          </p:nvSpPr>
          <p:spPr>
            <a:xfrm>
              <a:off x="7867340" y="4896786"/>
              <a:ext cx="1519548" cy="1452985"/>
            </a:xfrm>
            <a:prstGeom prst="rect">
              <a:avLst/>
            </a:prstGeom>
            <a:solidFill>
              <a:srgbClr val="002050"/>
            </a:solidFill>
            <a:ln w="10795" cap="flat" cmpd="sng" algn="ctr">
              <a:solidFill>
                <a:srgbClr val="D83B01">
                  <a:shade val="50000"/>
                </a:srgbClr>
              </a:solidFill>
              <a:prstDash val="solid"/>
            </a:ln>
            <a:effectLst/>
          </p:spPr>
          <p:txBody>
            <a:bodyPr rtlCol="0" anchor="ctr"/>
            <a:lstStyle/>
            <a:p>
              <a:pPr algn="ctr" defTabSz="1268436">
                <a:defRPr/>
              </a:pPr>
              <a:r>
                <a:rPr lang="en-US" sz="1632" kern="0" dirty="0" smtClean="0">
                  <a:solidFill>
                    <a:srgbClr val="FFFFFF"/>
                  </a:solidFill>
                  <a:latin typeface="Segoe UI"/>
                </a:rPr>
                <a:t>App Instance 3</a:t>
              </a:r>
            </a:p>
            <a:p>
              <a:pPr algn="ctr" defTabSz="1268436">
                <a:defRPr/>
              </a:pPr>
              <a:r>
                <a:rPr lang="en-US" sz="1632" kern="0" dirty="0" smtClean="0">
                  <a:solidFill>
                    <a:srgbClr val="FFFFFF"/>
                  </a:solidFill>
                  <a:latin typeface="Segoe UI"/>
                </a:rPr>
                <a:t>(</a:t>
              </a:r>
              <a:r>
                <a:rPr lang="en-US" sz="1632" kern="0" dirty="0" err="1" smtClean="0">
                  <a:solidFill>
                    <a:srgbClr val="FFFFFF"/>
                  </a:solidFill>
                  <a:latin typeface="Segoe UI"/>
                </a:rPr>
                <a:t>appprod</a:t>
              </a:r>
              <a:r>
                <a:rPr lang="en-US" sz="1632" kern="0" dirty="0" smtClean="0">
                  <a:solidFill>
                    <a:srgbClr val="FFFFFF"/>
                  </a:solidFill>
                  <a:latin typeface="Segoe UI"/>
                </a:rPr>
                <a:t>)</a:t>
              </a:r>
              <a:endParaRPr lang="en-US" sz="1632" kern="0" dirty="0">
                <a:solidFill>
                  <a:srgbClr val="FFFFFF"/>
                </a:solidFill>
                <a:latin typeface="Segoe UI"/>
              </a:endParaRPr>
            </a:p>
          </p:txBody>
        </p:sp>
        <p:cxnSp>
          <p:nvCxnSpPr>
            <p:cNvPr id="11" name="Straight Arrow Connector 10"/>
            <p:cNvCxnSpPr>
              <a:stCxn id="6" idx="3"/>
              <a:endCxn id="7" idx="1"/>
            </p:cNvCxnSpPr>
            <p:nvPr/>
          </p:nvCxnSpPr>
          <p:spPr>
            <a:xfrm flipV="1">
              <a:off x="4000500" y="2417181"/>
              <a:ext cx="3866840" cy="1603048"/>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8" idx="1"/>
            </p:cNvCxnSpPr>
            <p:nvPr/>
          </p:nvCxnSpPr>
          <p:spPr>
            <a:xfrm>
              <a:off x="4000500" y="4020229"/>
              <a:ext cx="386684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9" idx="1"/>
            </p:cNvCxnSpPr>
            <p:nvPr/>
          </p:nvCxnSpPr>
          <p:spPr>
            <a:xfrm>
              <a:off x="4000500" y="4020229"/>
              <a:ext cx="3866840" cy="160305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617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 do not contain</a:t>
            </a:r>
            <a:r>
              <a:rPr lang="en-US" baseline="30000" dirty="0" smtClean="0"/>
              <a:t>1</a:t>
            </a:r>
            <a:endParaRPr lang="en-US" baseline="30000" dirty="0"/>
          </a:p>
        </p:txBody>
      </p:sp>
      <p:sp>
        <p:nvSpPr>
          <p:cNvPr id="3" name="Content Placeholder 2"/>
          <p:cNvSpPr>
            <a:spLocks noGrp="1"/>
          </p:cNvSpPr>
          <p:nvPr>
            <p:ph idx="1"/>
          </p:nvPr>
        </p:nvSpPr>
        <p:spPr/>
        <p:txBody>
          <a:bodyPr>
            <a:normAutofit fontScale="92500" lnSpcReduction="10000"/>
          </a:bodyPr>
          <a:lstStyle/>
          <a:p>
            <a:r>
              <a:rPr lang="en-US" dirty="0" err="1" smtClean="0"/>
              <a:t>Namespaced</a:t>
            </a:r>
            <a:r>
              <a:rPr lang="en-US" dirty="0" smtClean="0"/>
              <a:t>: Process</a:t>
            </a:r>
            <a:r>
              <a:rPr lang="en-US" dirty="0"/>
              <a:t>, Network, Mount, Hostname, Shared </a:t>
            </a:r>
            <a:r>
              <a:rPr lang="en-US" dirty="0" smtClean="0"/>
              <a:t>Memory, CGroups</a:t>
            </a:r>
            <a:r>
              <a:rPr lang="en-US" baseline="30000" dirty="0"/>
              <a:t>2</a:t>
            </a:r>
            <a:endParaRPr lang="en-US" baseline="30000" dirty="0" smtClean="0"/>
          </a:p>
          <a:p>
            <a:r>
              <a:rPr lang="en-US" dirty="0" smtClean="0"/>
              <a:t>Not </a:t>
            </a:r>
            <a:r>
              <a:rPr lang="en-US" dirty="0" err="1" smtClean="0"/>
              <a:t>namespaced</a:t>
            </a:r>
            <a:r>
              <a:rPr lang="en-US" dirty="0" smtClean="0"/>
              <a:t>:</a:t>
            </a:r>
          </a:p>
          <a:p>
            <a:pPr lvl="1"/>
            <a:r>
              <a:rPr lang="en-US" dirty="0" smtClean="0"/>
              <a:t>Cgroups</a:t>
            </a:r>
            <a:r>
              <a:rPr lang="en-US" baseline="30000" dirty="0" smtClean="0"/>
              <a:t>2</a:t>
            </a:r>
          </a:p>
          <a:p>
            <a:pPr lvl="1"/>
            <a:r>
              <a:rPr lang="en-US" dirty="0" err="1" smtClean="0"/>
              <a:t>SELinux</a:t>
            </a:r>
            <a:endParaRPr lang="en-US" dirty="0"/>
          </a:p>
          <a:p>
            <a:pPr lvl="1"/>
            <a:r>
              <a:rPr lang="en-US" dirty="0" smtClean="0"/>
              <a:t>file </a:t>
            </a:r>
            <a:r>
              <a:rPr lang="en-US" dirty="0"/>
              <a:t>systems under </a:t>
            </a:r>
            <a:r>
              <a:rPr lang="en-US" i="1" dirty="0"/>
              <a:t>/sys</a:t>
            </a:r>
            <a:endParaRPr lang="en-US" dirty="0"/>
          </a:p>
          <a:p>
            <a:pPr lvl="1"/>
            <a:r>
              <a:rPr lang="en-US" i="1" dirty="0"/>
              <a:t>/proc/sys</a:t>
            </a:r>
            <a:r>
              <a:rPr lang="en-US" dirty="0"/>
              <a:t>, </a:t>
            </a:r>
            <a:r>
              <a:rPr lang="en-US" i="1" dirty="0"/>
              <a:t>/proc/</a:t>
            </a:r>
            <a:r>
              <a:rPr lang="en-US" i="1" dirty="0" err="1"/>
              <a:t>sysrq</a:t>
            </a:r>
            <a:r>
              <a:rPr lang="en-US" i="1" dirty="0"/>
              <a:t>-trigger</a:t>
            </a:r>
            <a:r>
              <a:rPr lang="en-US" dirty="0"/>
              <a:t>, </a:t>
            </a:r>
            <a:r>
              <a:rPr lang="en-US" i="1" dirty="0"/>
              <a:t>/proc/</a:t>
            </a:r>
            <a:r>
              <a:rPr lang="en-US" i="1" dirty="0" err="1"/>
              <a:t>irq</a:t>
            </a:r>
            <a:r>
              <a:rPr lang="en-US" dirty="0"/>
              <a:t>, </a:t>
            </a:r>
            <a:r>
              <a:rPr lang="en-US" i="1" dirty="0"/>
              <a:t>/</a:t>
            </a:r>
            <a:r>
              <a:rPr lang="en-US" i="1" dirty="0" smtClean="0"/>
              <a:t>proc/bus</a:t>
            </a:r>
          </a:p>
          <a:p>
            <a:pPr lvl="1"/>
            <a:r>
              <a:rPr lang="en-US" i="1" dirty="0"/>
              <a:t>/dev/mem</a:t>
            </a:r>
            <a:endParaRPr lang="en-US" dirty="0"/>
          </a:p>
          <a:p>
            <a:pPr lvl="1"/>
            <a:r>
              <a:rPr lang="en-US" i="1" dirty="0"/>
              <a:t>/dev/</a:t>
            </a:r>
            <a:r>
              <a:rPr lang="en-US" i="1" dirty="0" err="1"/>
              <a:t>sd</a:t>
            </a:r>
            <a:r>
              <a:rPr lang="en-US" i="1" dirty="0"/>
              <a:t>*</a:t>
            </a:r>
            <a:r>
              <a:rPr lang="en-US" dirty="0"/>
              <a:t> file system devices</a:t>
            </a:r>
          </a:p>
          <a:p>
            <a:pPr lvl="1"/>
            <a:r>
              <a:rPr lang="en-US" dirty="0"/>
              <a:t>Kernel </a:t>
            </a:r>
            <a:r>
              <a:rPr lang="en-US" dirty="0" smtClean="0"/>
              <a:t>Modules</a:t>
            </a:r>
          </a:p>
          <a:p>
            <a:pPr lvl="1"/>
            <a:endParaRPr lang="en-US" dirty="0" smtClean="0"/>
          </a:p>
          <a:p>
            <a:pPr marL="457200" lvl="1" indent="0" algn="r">
              <a:buNone/>
            </a:pPr>
            <a:r>
              <a:rPr lang="en-US" sz="1600" dirty="0" smtClean="0"/>
              <a:t>1. https</a:t>
            </a:r>
            <a:r>
              <a:rPr lang="en-US" sz="1600" dirty="0"/>
              <a:t>://</a:t>
            </a:r>
            <a:r>
              <a:rPr lang="en-US" sz="1600" dirty="0" err="1" smtClean="0"/>
              <a:t>opensource.com</a:t>
            </a:r>
            <a:r>
              <a:rPr lang="en-US" sz="1600" dirty="0" smtClean="0"/>
              <a:t>/business/14/7/</a:t>
            </a:r>
            <a:r>
              <a:rPr lang="en-US" sz="1600" dirty="0" err="1" smtClean="0"/>
              <a:t>docker</a:t>
            </a:r>
            <a:r>
              <a:rPr lang="en-US" sz="1600" dirty="0" smtClean="0"/>
              <a:t>-security-</a:t>
            </a:r>
            <a:r>
              <a:rPr lang="en-US" sz="1600" dirty="0" err="1" smtClean="0"/>
              <a:t>selinux</a:t>
            </a:r>
            <a:endParaRPr lang="en-US" sz="1600" dirty="0" smtClean="0"/>
          </a:p>
          <a:p>
            <a:pPr marL="457200" lvl="1" indent="0" algn="r">
              <a:buNone/>
            </a:pPr>
            <a:r>
              <a:rPr lang="en-US" sz="1600" dirty="0" smtClean="0"/>
              <a:t>2. http</a:t>
            </a:r>
            <a:r>
              <a:rPr lang="en-US" sz="1600" dirty="0"/>
              <a:t>://</a:t>
            </a:r>
            <a:r>
              <a:rPr lang="en-US" sz="1600" dirty="0" err="1"/>
              <a:t>lkml.iu.edu</a:t>
            </a:r>
            <a:r>
              <a:rPr lang="en-US" sz="1600" dirty="0"/>
              <a:t>/</a:t>
            </a:r>
            <a:r>
              <a:rPr lang="en-US" sz="1600" dirty="0" err="1"/>
              <a:t>hypermail</a:t>
            </a:r>
            <a:r>
              <a:rPr lang="en-US" sz="1600" dirty="0"/>
              <a:t>/</a:t>
            </a:r>
            <a:r>
              <a:rPr lang="en-US" sz="1600" dirty="0" err="1"/>
              <a:t>linux</a:t>
            </a:r>
            <a:r>
              <a:rPr lang="en-US" sz="1600" dirty="0"/>
              <a:t>/kernel/1603.2/02432.html</a:t>
            </a:r>
          </a:p>
        </p:txBody>
      </p:sp>
    </p:spTree>
    <p:extLst>
      <p:ext uri="{BB962C8B-B14F-4D97-AF65-F5344CB8AC3E}">
        <p14:creationId xmlns:p14="http://schemas.microsoft.com/office/powerpoint/2010/main" val="1866021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838200" y="1825624"/>
            <a:ext cx="10515600" cy="4860925"/>
          </a:xfrm>
        </p:spPr>
        <p:txBody>
          <a:bodyPr>
            <a:normAutofit lnSpcReduction="10000"/>
          </a:bodyPr>
          <a:lstStyle/>
          <a:p>
            <a:pPr marL="0" indent="0">
              <a:buNone/>
            </a:pPr>
            <a:r>
              <a:rPr lang="en-US" sz="4400" dirty="0"/>
              <a:t>http://</a:t>
            </a:r>
            <a:r>
              <a:rPr lang="en-US" sz="4400" dirty="0" err="1" smtClean="0"/>
              <a:t>bit.ly</a:t>
            </a:r>
            <a:r>
              <a:rPr lang="en-US" sz="4400" dirty="0" smtClean="0"/>
              <a:t>/</a:t>
            </a:r>
            <a:r>
              <a:rPr lang="en-US" sz="4400" dirty="0" err="1" smtClean="0"/>
              <a:t>adces-aspnet-docker</a:t>
            </a:r>
            <a:endParaRPr lang="en-US" sz="4400" dirty="0" smtClean="0"/>
          </a:p>
          <a:p>
            <a:endParaRPr lang="en-US" sz="4400" dirty="0"/>
          </a:p>
          <a:p>
            <a:r>
              <a:rPr lang="en-US" dirty="0" smtClean="0"/>
              <a:t>ASP.NET Core:</a:t>
            </a:r>
          </a:p>
          <a:p>
            <a:pPr lvl="1"/>
            <a:r>
              <a:rPr lang="en-US" dirty="0"/>
              <a:t>Code: https://github.com/aspnet/home</a:t>
            </a:r>
            <a:endParaRPr lang="en-US" dirty="0">
              <a:hlinkClick r:id="rId2"/>
            </a:endParaRPr>
          </a:p>
          <a:p>
            <a:pPr lvl="1"/>
            <a:r>
              <a:rPr lang="en-US" dirty="0"/>
              <a:t>Docs: http://docs.asp.net</a:t>
            </a:r>
          </a:p>
          <a:p>
            <a:r>
              <a:rPr lang="en-US" dirty="0" smtClean="0"/>
              <a:t>Docker:</a:t>
            </a:r>
          </a:p>
          <a:p>
            <a:pPr lvl="1"/>
            <a:r>
              <a:rPr lang="en-US" dirty="0" smtClean="0"/>
              <a:t>Web: http://</a:t>
            </a:r>
            <a:r>
              <a:rPr lang="en-US" dirty="0" err="1" smtClean="0"/>
              <a:t>docker.com</a:t>
            </a:r>
            <a:endParaRPr lang="en-US" dirty="0" smtClean="0"/>
          </a:p>
          <a:p>
            <a:r>
              <a:rPr lang="en-US" dirty="0" smtClean="0"/>
              <a:t>Victor:</a:t>
            </a:r>
          </a:p>
          <a:p>
            <a:pPr lvl="1"/>
            <a:r>
              <a:rPr lang="en-US" dirty="0" smtClean="0"/>
              <a:t>Twitter: https://twitter.com/victorhurdugaci</a:t>
            </a:r>
          </a:p>
          <a:p>
            <a:pPr lvl="1"/>
            <a:r>
              <a:rPr lang="en-US" dirty="0" smtClean="0"/>
              <a:t>Web: https://victorhurdugaci.com </a:t>
            </a:r>
            <a:endParaRPr lang="en-US" dirty="0"/>
          </a:p>
        </p:txBody>
      </p:sp>
    </p:spTree>
    <p:extLst>
      <p:ext uri="{BB962C8B-B14F-4D97-AF65-F5344CB8AC3E}">
        <p14:creationId xmlns:p14="http://schemas.microsoft.com/office/powerpoint/2010/main" val="1036732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ASP.NET Core (</a:t>
            </a:r>
            <a:r>
              <a:rPr lang="en-US" dirty="0" err="1" smtClean="0"/>
              <a:t>p.k.a</a:t>
            </a:r>
            <a:r>
              <a:rPr lang="en-US" dirty="0" smtClean="0"/>
              <a:t> ASP.NET 5)?</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A new open-source and cross-platform framework for building modern cloud-based web applications using .NET</a:t>
            </a:r>
          </a:p>
          <a:p>
            <a:pPr marL="0" indent="0">
              <a:buNone/>
            </a:pPr>
            <a:endParaRPr lang="en-US" sz="4000" dirty="0"/>
          </a:p>
        </p:txBody>
      </p:sp>
    </p:spTree>
    <p:extLst>
      <p:ext uri="{BB962C8B-B14F-4D97-AF65-F5344CB8AC3E}">
        <p14:creationId xmlns:p14="http://schemas.microsoft.com/office/powerpoint/2010/main" val="673734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Core in a Nutshell</a:t>
            </a:r>
            <a:endParaRPr lang="en-US" dirty="0"/>
          </a:p>
        </p:txBody>
      </p:sp>
      <p:sp>
        <p:nvSpPr>
          <p:cNvPr id="20" name="Rectangle 19"/>
          <p:cNvSpPr/>
          <p:nvPr/>
        </p:nvSpPr>
        <p:spPr bwMode="auto">
          <a:xfrm>
            <a:off x="6509255" y="3738995"/>
            <a:ext cx="4612214" cy="2410859"/>
          </a:xfrm>
          <a:prstGeom prst="rect">
            <a:avLst/>
          </a:prstGeom>
          <a:solidFill>
            <a:srgbClr val="002050"/>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ndParaRPr>
          </a:p>
        </p:txBody>
      </p:sp>
      <p:sp>
        <p:nvSpPr>
          <p:cNvPr id="21" name="Rectangle 20"/>
          <p:cNvSpPr/>
          <p:nvPr/>
        </p:nvSpPr>
        <p:spPr bwMode="auto">
          <a:xfrm>
            <a:off x="1214867" y="3738995"/>
            <a:ext cx="5239264" cy="2410858"/>
          </a:xfrm>
          <a:prstGeom prst="rect">
            <a:avLst/>
          </a:prstGeom>
          <a:solidFill>
            <a:srgbClr val="002050"/>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22" name="TextBox 21"/>
          <p:cNvSpPr txBox="1"/>
          <p:nvPr/>
        </p:nvSpPr>
        <p:spPr>
          <a:xfrm>
            <a:off x="1280603" y="4269080"/>
            <a:ext cx="5173526" cy="531737"/>
          </a:xfrm>
          <a:prstGeom prst="rect">
            <a:avLst/>
          </a:prstGeom>
          <a:noFill/>
        </p:spPr>
        <p:txBody>
          <a:bodyPr wrap="square" rtlCol="0">
            <a:spAutoFit/>
          </a:bodyPr>
          <a:lstStyle/>
          <a:p>
            <a:pPr algn="ctr" defTabSz="913990"/>
            <a:r>
              <a:rPr lang="en-US" sz="2800" dirty="0">
                <a:solidFill>
                  <a:srgbClr val="FFFFFF"/>
                </a:solidFill>
                <a:latin typeface="Segoe UI Semibold" panose="020B0702040204020203" pitchFamily="34" charset="0"/>
                <a:cs typeface="Segoe UI Semibold" panose="020B0702040204020203" pitchFamily="34" charset="0"/>
              </a:rPr>
              <a:t>.NET Framework 4.6 </a:t>
            </a:r>
          </a:p>
        </p:txBody>
      </p:sp>
      <p:sp>
        <p:nvSpPr>
          <p:cNvPr id="23" name="TextBox 22"/>
          <p:cNvSpPr txBox="1"/>
          <p:nvPr/>
        </p:nvSpPr>
        <p:spPr>
          <a:xfrm>
            <a:off x="6592653" y="4280755"/>
            <a:ext cx="4424508"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 </a:t>
            </a:r>
            <a:r>
              <a:rPr lang="en-US" sz="2800" b="1" dirty="0" smtClean="0">
                <a:solidFill>
                  <a:srgbClr val="FFFFFF"/>
                </a:solidFill>
                <a:latin typeface="Segoe UI Semibold" panose="020B0702040204020203" pitchFamily="34" charset="0"/>
                <a:cs typeface="Segoe UI Semibold" panose="020B0702040204020203" pitchFamily="34" charset="0"/>
              </a:rPr>
              <a:t> </a:t>
            </a:r>
            <a:endParaRPr lang="en-US" sz="2800" b="1" dirty="0">
              <a:solidFill>
                <a:srgbClr val="FFFFFF"/>
              </a:solidFill>
              <a:latin typeface="Segoe UI Semibold" panose="020B0702040204020203" pitchFamily="34" charset="0"/>
              <a:cs typeface="Segoe UI Semibold" panose="020B0702040204020203" pitchFamily="34" charset="0"/>
            </a:endParaRP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79289" y="5444011"/>
            <a:ext cx="382157" cy="449931"/>
          </a:xfrm>
          <a:prstGeom prst="rect">
            <a:avLst/>
          </a:prstGeom>
        </p:spPr>
      </p:pic>
      <p:pic>
        <p:nvPicPr>
          <p:cNvPr id="25" name="Picture 2" descr="http://files.softicons.com/download/system-icons/windows-8-metro-icons-by-dakirby309/png/512x512/Folders%20&amp;%20OS/Linu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4949" y="544042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304080" y="540027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79501" y="540027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602661" y="4777266"/>
            <a:ext cx="4817610" cy="584436"/>
          </a:xfrm>
          <a:prstGeom prst="rect">
            <a:avLst/>
          </a:prstGeom>
        </p:spPr>
        <p:txBody>
          <a:bodyPr wrap="square">
            <a:spAutoFit/>
          </a:bodyPr>
          <a:lstStyle/>
          <a:p>
            <a:pPr algn="ctr" defTabSz="913736"/>
            <a:r>
              <a:rPr lang="en-US" sz="1567" i="1" dirty="0">
                <a:solidFill>
                  <a:srgbClr val="FFFFFF"/>
                </a:solidFill>
                <a:latin typeface="Segoe UI"/>
              </a:rPr>
              <a:t>Full .NET Framework for any scenario and </a:t>
            </a:r>
          </a:p>
          <a:p>
            <a:pPr algn="ctr" defTabSz="913736"/>
            <a:r>
              <a:rPr lang="en-US" sz="1567" i="1" dirty="0">
                <a:solidFill>
                  <a:srgbClr val="FFFFFF"/>
                </a:solidFill>
                <a:latin typeface="Segoe UI"/>
              </a:rPr>
              <a:t>library support on Windows</a:t>
            </a:r>
          </a:p>
        </p:txBody>
      </p:sp>
      <p:sp>
        <p:nvSpPr>
          <p:cNvPr id="29" name="Rectangle 28"/>
          <p:cNvSpPr/>
          <p:nvPr/>
        </p:nvSpPr>
        <p:spPr>
          <a:xfrm>
            <a:off x="6672974" y="4726053"/>
            <a:ext cx="4276112" cy="584436"/>
          </a:xfrm>
          <a:prstGeom prst="rect">
            <a:avLst/>
          </a:prstGeom>
        </p:spPr>
        <p:txBody>
          <a:bodyPr wrap="square">
            <a:spAutoFit/>
          </a:bodyPr>
          <a:lstStyle/>
          <a:p>
            <a:pPr algn="ctr" defTabSz="913736"/>
            <a:r>
              <a:rPr lang="en-US" sz="1567" i="1" dirty="0">
                <a:solidFill>
                  <a:srgbClr val="FFFFFF"/>
                </a:solidFill>
                <a:latin typeface="Segoe UI"/>
              </a:rPr>
              <a:t>Modular libraries &amp; runtime optimized for server and cloud workloads</a:t>
            </a:r>
          </a:p>
        </p:txBody>
      </p:sp>
      <p:sp>
        <p:nvSpPr>
          <p:cNvPr id="30" name="Rectangle 29"/>
          <p:cNvSpPr/>
          <p:nvPr/>
        </p:nvSpPr>
        <p:spPr bwMode="auto">
          <a:xfrm>
            <a:off x="1214867" y="2582862"/>
            <a:ext cx="3966733" cy="1117557"/>
          </a:xfrm>
          <a:prstGeom prst="rect">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a:t>
            </a:r>
            <a:r>
              <a:rPr kumimoji="0" lang="en-US" sz="1961"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4.6  </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System.Web</a:t>
            </a:r>
            <a:r>
              <a:rPr kumimoji="0" lang="en-US" sz="1961"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Rectangle 30"/>
          <p:cNvSpPr/>
          <p:nvPr/>
        </p:nvSpPr>
        <p:spPr bwMode="auto">
          <a:xfrm>
            <a:off x="2661920" y="1754526"/>
            <a:ext cx="1117581" cy="762993"/>
          </a:xfrm>
          <a:prstGeom prst="rect">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MVC 5.x</a:t>
            </a: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Rectangle 31"/>
          <p:cNvSpPr/>
          <p:nvPr/>
        </p:nvSpPr>
        <p:spPr bwMode="auto">
          <a:xfrm>
            <a:off x="5252720" y="1754526"/>
            <a:ext cx="5868748" cy="772857"/>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MVC Core</a:t>
            </a: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Rectangle 32"/>
          <p:cNvSpPr/>
          <p:nvPr/>
        </p:nvSpPr>
        <p:spPr bwMode="auto">
          <a:xfrm>
            <a:off x="5252720" y="2582861"/>
            <a:ext cx="5868748" cy="1117558"/>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a:t>
            </a:r>
            <a:r>
              <a:rPr lang="en-US" sz="1961" kern="0" dirty="0" smtClean="0">
                <a:gradFill>
                  <a:gsLst>
                    <a:gs pos="0">
                      <a:srgbClr val="FFFFFF"/>
                    </a:gs>
                    <a:gs pos="100000">
                      <a:srgbClr val="FFFFFF"/>
                    </a:gs>
                  </a:gsLst>
                  <a:lin ang="5400000" scaled="0"/>
                </a:gradFill>
                <a:latin typeface="Segoe UI"/>
                <a:ea typeface="Segoe UI" pitchFamily="34" charset="0"/>
                <a:cs typeface="Segoe UI" pitchFamily="34" charset="0"/>
              </a:rPr>
              <a:t>Core</a:t>
            </a:r>
            <a:endParaRPr kumimoji="0" lang="en-US" sz="1961"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lvl="0" algn="ctr" defTabSz="913927" fontAlgn="base">
              <a:lnSpc>
                <a:spcPct val="90000"/>
              </a:lnSpc>
              <a:spcBef>
                <a:spcPct val="0"/>
              </a:spcBef>
              <a:spcAft>
                <a:spcPct val="0"/>
              </a:spcAft>
            </a:pPr>
            <a:r>
              <a:rPr kumimoji="0" lang="en-US" sz="1961"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Microsoft.AspNetCore</a:t>
            </a:r>
            <a:r>
              <a:rPr kumimoji="0" lang="en-US" sz="1961"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a:p>
            <a:pPr marL="0" marR="0" lvl="0" indent="0" algn="ctr" defTabSz="913927"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Rectangle 33"/>
          <p:cNvSpPr/>
          <p:nvPr/>
        </p:nvSpPr>
        <p:spPr bwMode="auto">
          <a:xfrm>
            <a:off x="3901440" y="1745380"/>
            <a:ext cx="1280160" cy="762993"/>
          </a:xfrm>
          <a:prstGeom prst="rect">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API 2.2</a:t>
            </a: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1235187" y="1754526"/>
            <a:ext cx="1304794" cy="762993"/>
          </a:xfrm>
          <a:prstGeom prst="rect">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Forms</a:t>
            </a: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p:cNvSpPr/>
          <p:nvPr/>
        </p:nvSpPr>
        <p:spPr>
          <a:xfrm>
            <a:off x="5509095" y="3303839"/>
            <a:ext cx="428625" cy="25717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25017" y="3303839"/>
            <a:ext cx="428625" cy="25717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7" name="Rectangle 36"/>
          <p:cNvSpPr/>
          <p:nvPr/>
        </p:nvSpPr>
        <p:spPr>
          <a:xfrm>
            <a:off x="6740939" y="3303839"/>
            <a:ext cx="428625" cy="25717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356861" y="3303839"/>
            <a:ext cx="428625" cy="25717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972783" y="3303839"/>
            <a:ext cx="428625" cy="25717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588705" y="3303839"/>
            <a:ext cx="428625" cy="25717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2" name="Rectangle 41"/>
          <p:cNvSpPr/>
          <p:nvPr/>
        </p:nvSpPr>
        <p:spPr>
          <a:xfrm>
            <a:off x="9204627" y="3303839"/>
            <a:ext cx="428625" cy="25717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9820549" y="3303839"/>
            <a:ext cx="428625" cy="25717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0436468" y="3303839"/>
            <a:ext cx="428625" cy="25717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3263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Core</a:t>
            </a:r>
            <a:endParaRPr lang="en-US" dirty="0"/>
          </a:p>
        </p:txBody>
      </p:sp>
      <p:sp>
        <p:nvSpPr>
          <p:cNvPr id="3" name="Content Placeholder 2"/>
          <p:cNvSpPr>
            <a:spLocks noGrp="1"/>
          </p:cNvSpPr>
          <p:nvPr>
            <p:ph idx="1"/>
          </p:nvPr>
        </p:nvSpPr>
        <p:spPr/>
        <p:txBody>
          <a:bodyPr>
            <a:normAutofit lnSpcReduction="10000"/>
          </a:bodyPr>
          <a:lstStyle/>
          <a:p>
            <a:r>
              <a:rPr lang="en-US" dirty="0" smtClean="0"/>
              <a:t>Hosting</a:t>
            </a:r>
          </a:p>
          <a:p>
            <a:pPr lvl="1"/>
            <a:r>
              <a:rPr lang="en-US" dirty="0" smtClean="0"/>
              <a:t>Kestrel, </a:t>
            </a:r>
            <a:r>
              <a:rPr lang="en-US" dirty="0" err="1" smtClean="0"/>
              <a:t>Selfhost</a:t>
            </a:r>
            <a:endParaRPr lang="en-US" dirty="0" smtClean="0"/>
          </a:p>
          <a:p>
            <a:r>
              <a:rPr lang="en-US" dirty="0" smtClean="0"/>
              <a:t>Middleware</a:t>
            </a:r>
          </a:p>
          <a:p>
            <a:pPr lvl="1"/>
            <a:r>
              <a:rPr lang="en-US" dirty="0" smtClean="0"/>
              <a:t>Routing, authentication, static files, diagnostics, error handling, session, CORS, localization, custom</a:t>
            </a:r>
          </a:p>
          <a:p>
            <a:r>
              <a:rPr lang="en-US" dirty="0" smtClean="0"/>
              <a:t>DI</a:t>
            </a:r>
          </a:p>
          <a:p>
            <a:r>
              <a:rPr lang="en-US" dirty="0" smtClean="0"/>
              <a:t>Configuration</a:t>
            </a:r>
          </a:p>
          <a:p>
            <a:r>
              <a:rPr lang="en-US" dirty="0" smtClean="0"/>
              <a:t>Logging</a:t>
            </a:r>
          </a:p>
          <a:p>
            <a:r>
              <a:rPr lang="en-US" dirty="0" smtClean="0"/>
              <a:t>Application frameworks</a:t>
            </a:r>
          </a:p>
          <a:p>
            <a:pPr lvl="1"/>
            <a:r>
              <a:rPr lang="en-US" dirty="0" smtClean="0"/>
              <a:t>MVC, Identity, </a:t>
            </a:r>
            <a:r>
              <a:rPr lang="en-US" dirty="0" err="1" smtClean="0"/>
              <a:t>SignalR</a:t>
            </a:r>
            <a:r>
              <a:rPr lang="en-US" dirty="0" smtClean="0"/>
              <a:t> (future)</a:t>
            </a:r>
          </a:p>
          <a:p>
            <a:endParaRPr lang="en-US" dirty="0"/>
          </a:p>
        </p:txBody>
      </p:sp>
    </p:spTree>
    <p:extLst>
      <p:ext uri="{BB962C8B-B14F-4D97-AF65-F5344CB8AC3E}">
        <p14:creationId xmlns:p14="http://schemas.microsoft.com/office/powerpoint/2010/main" val="996766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Frameworks – similar but different	</a:t>
            </a:r>
            <a:endParaRPr lang="en-US" dirty="0"/>
          </a:p>
        </p:txBody>
      </p:sp>
      <p:sp>
        <p:nvSpPr>
          <p:cNvPr id="20" name="Rectangle 19"/>
          <p:cNvSpPr/>
          <p:nvPr/>
        </p:nvSpPr>
        <p:spPr bwMode="auto">
          <a:xfrm>
            <a:off x="4663774" y="1759921"/>
            <a:ext cx="2377414" cy="4389072"/>
          </a:xfrm>
          <a:prstGeom prst="rect">
            <a:avLst/>
          </a:prstGeom>
          <a:solidFill>
            <a:srgbClr val="002050">
              <a:lumMod val="75000"/>
              <a:lumOff val="2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
                <a:cs typeface=""/>
              </a:rPr>
              <a:t>MVC</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
              <a:cs typeface=""/>
            </a:endParaRPr>
          </a:p>
        </p:txBody>
      </p:sp>
      <p:sp>
        <p:nvSpPr>
          <p:cNvPr id="21" name="Rectangle 20"/>
          <p:cNvSpPr/>
          <p:nvPr/>
        </p:nvSpPr>
        <p:spPr bwMode="auto">
          <a:xfrm>
            <a:off x="7224066" y="1759921"/>
            <a:ext cx="2377414" cy="4389072"/>
          </a:xfrm>
          <a:prstGeom prst="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
                <a:cs typeface=""/>
              </a:rPr>
              <a:t>Web API</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
              <a:cs typeface=""/>
            </a:endParaRPr>
          </a:p>
        </p:txBody>
      </p:sp>
      <p:sp>
        <p:nvSpPr>
          <p:cNvPr id="22" name="Rectangle 21"/>
          <p:cNvSpPr/>
          <p:nvPr/>
        </p:nvSpPr>
        <p:spPr bwMode="auto">
          <a:xfrm>
            <a:off x="2103482" y="1759921"/>
            <a:ext cx="2377414" cy="4389072"/>
          </a:xfrm>
          <a:prstGeom prst="rect">
            <a:avLst/>
          </a:prstGeom>
          <a:solidFill>
            <a:srgbClr val="BAD80A">
              <a:lumMod val="7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
                <a:cs typeface=""/>
              </a:rPr>
              <a:t>Web Pages</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
              <a:cs typeface=""/>
            </a:endParaRPr>
          </a:p>
        </p:txBody>
      </p:sp>
      <p:sp>
        <p:nvSpPr>
          <p:cNvPr id="23" name="Rectangle 22"/>
          <p:cNvSpPr/>
          <p:nvPr/>
        </p:nvSpPr>
        <p:spPr bwMode="auto">
          <a:xfrm>
            <a:off x="2286360" y="2308555"/>
            <a:ext cx="4571950" cy="457195"/>
          </a:xfrm>
          <a:prstGeom prst="rect">
            <a:avLst/>
          </a:prstGeom>
          <a:solidFill>
            <a:srgbClr val="505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
                <a:cs typeface=""/>
              </a:rPr>
              <a:t>Razor</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
              <a:cs typeface=""/>
            </a:endParaRPr>
          </a:p>
        </p:txBody>
      </p:sp>
      <p:sp>
        <p:nvSpPr>
          <p:cNvPr id="24" name="Rectangle 23"/>
          <p:cNvSpPr/>
          <p:nvPr/>
        </p:nvSpPr>
        <p:spPr bwMode="auto">
          <a:xfrm>
            <a:off x="2290089" y="2855627"/>
            <a:ext cx="2007929" cy="457195"/>
          </a:xfrm>
          <a:prstGeom prst="rect">
            <a:avLst/>
          </a:prstGeom>
          <a:solidFill>
            <a:srgbClr val="BAD80A">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
                <a:cs typeface=""/>
              </a:rPr>
              <a:t>HTML Helpers</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
              <a:cs typeface=""/>
            </a:endParaRPr>
          </a:p>
        </p:txBody>
      </p:sp>
      <p:sp>
        <p:nvSpPr>
          <p:cNvPr id="25" name="Rectangle 24"/>
          <p:cNvSpPr/>
          <p:nvPr/>
        </p:nvSpPr>
        <p:spPr bwMode="auto">
          <a:xfrm>
            <a:off x="4850381" y="285562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
                <a:cs typeface=""/>
              </a:rPr>
              <a:t>HTML Helpers</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
              <a:cs typeface=""/>
            </a:endParaRPr>
          </a:p>
        </p:txBody>
      </p:sp>
      <p:sp>
        <p:nvSpPr>
          <p:cNvPr id="26" name="Rectangle 25"/>
          <p:cNvSpPr/>
          <p:nvPr/>
        </p:nvSpPr>
        <p:spPr bwMode="auto">
          <a:xfrm>
            <a:off x="4848516" y="340269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
                <a:cs typeface=""/>
              </a:rPr>
              <a:t>Controllers</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
              <a:cs typeface=""/>
            </a:endParaRPr>
          </a:p>
        </p:txBody>
      </p:sp>
      <p:sp>
        <p:nvSpPr>
          <p:cNvPr id="27" name="Rectangle 26"/>
          <p:cNvSpPr/>
          <p:nvPr/>
        </p:nvSpPr>
        <p:spPr bwMode="auto">
          <a:xfrm>
            <a:off x="7408808" y="340135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
                <a:cs typeface=""/>
              </a:rPr>
              <a:t>Controllers</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
              <a:cs typeface=""/>
            </a:endParaRPr>
          </a:p>
        </p:txBody>
      </p:sp>
      <p:sp>
        <p:nvSpPr>
          <p:cNvPr id="28" name="Rectangle 27"/>
          <p:cNvSpPr/>
          <p:nvPr/>
        </p:nvSpPr>
        <p:spPr bwMode="auto">
          <a:xfrm>
            <a:off x="4848516" y="3948431"/>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
                <a:cs typeface=""/>
              </a:rPr>
              <a:t>Actions</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
              <a:cs typeface=""/>
            </a:endParaRPr>
          </a:p>
        </p:txBody>
      </p:sp>
      <p:sp>
        <p:nvSpPr>
          <p:cNvPr id="29" name="Rectangle 28"/>
          <p:cNvSpPr/>
          <p:nvPr/>
        </p:nvSpPr>
        <p:spPr bwMode="auto">
          <a:xfrm>
            <a:off x="7408808" y="3947091"/>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
                <a:cs typeface=""/>
              </a:rPr>
              <a:t>Actions</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
              <a:cs typeface=""/>
            </a:endParaRPr>
          </a:p>
        </p:txBody>
      </p:sp>
      <p:sp>
        <p:nvSpPr>
          <p:cNvPr id="30" name="Rectangle 29"/>
          <p:cNvSpPr/>
          <p:nvPr/>
        </p:nvSpPr>
        <p:spPr bwMode="auto">
          <a:xfrm>
            <a:off x="4848516" y="4497065"/>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
                <a:cs typeface=""/>
              </a:rPr>
              <a:t>Filters</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
              <a:cs typeface=""/>
            </a:endParaRPr>
          </a:p>
        </p:txBody>
      </p:sp>
      <p:sp>
        <p:nvSpPr>
          <p:cNvPr id="31" name="Rectangle 30"/>
          <p:cNvSpPr/>
          <p:nvPr/>
        </p:nvSpPr>
        <p:spPr bwMode="auto">
          <a:xfrm>
            <a:off x="7408808" y="4495725"/>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
                <a:cs typeface=""/>
              </a:rPr>
              <a:t>Filters</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
              <a:cs typeface=""/>
            </a:endParaRPr>
          </a:p>
        </p:txBody>
      </p:sp>
      <p:sp>
        <p:nvSpPr>
          <p:cNvPr id="32" name="Rectangle 31"/>
          <p:cNvSpPr/>
          <p:nvPr/>
        </p:nvSpPr>
        <p:spPr bwMode="auto">
          <a:xfrm>
            <a:off x="4848516" y="504279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
                <a:cs typeface=""/>
              </a:rPr>
              <a:t>Model binding</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
              <a:cs typeface=""/>
            </a:endParaRPr>
          </a:p>
        </p:txBody>
      </p:sp>
      <p:sp>
        <p:nvSpPr>
          <p:cNvPr id="33" name="Rectangle 32"/>
          <p:cNvSpPr/>
          <p:nvPr/>
        </p:nvSpPr>
        <p:spPr bwMode="auto">
          <a:xfrm>
            <a:off x="7408808" y="5041457"/>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
                <a:cs typeface=""/>
              </a:rPr>
              <a:t>Model binding</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
              <a:cs typeface=""/>
            </a:endParaRPr>
          </a:p>
        </p:txBody>
      </p:sp>
      <p:sp>
        <p:nvSpPr>
          <p:cNvPr id="34" name="Rectangle 33"/>
          <p:cNvSpPr/>
          <p:nvPr/>
        </p:nvSpPr>
        <p:spPr bwMode="auto">
          <a:xfrm>
            <a:off x="4848516" y="558718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
                <a:cs typeface=""/>
              </a:rPr>
              <a:t>DI</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
              <a:cs typeface=""/>
            </a:endParaRPr>
          </a:p>
        </p:txBody>
      </p:sp>
      <p:sp>
        <p:nvSpPr>
          <p:cNvPr id="35" name="Rectangle 34"/>
          <p:cNvSpPr/>
          <p:nvPr/>
        </p:nvSpPr>
        <p:spPr bwMode="auto">
          <a:xfrm>
            <a:off x="7408808" y="558584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
                <a:cs typeface=""/>
              </a:rPr>
              <a:t>DI</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
              <a:cs typeface=""/>
            </a:endParaRPr>
          </a:p>
        </p:txBody>
      </p:sp>
    </p:spTree>
    <p:extLst>
      <p:ext uri="{BB962C8B-B14F-4D97-AF65-F5344CB8AC3E}">
        <p14:creationId xmlns:p14="http://schemas.microsoft.com/office/powerpoint/2010/main" val="94726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 Web API + Web Pages =</a:t>
            </a:r>
            <a:endParaRPr lang="en-US" dirty="0"/>
          </a:p>
        </p:txBody>
      </p:sp>
      <p:sp>
        <p:nvSpPr>
          <p:cNvPr id="3" name="TextBox 2"/>
          <p:cNvSpPr txBox="1"/>
          <p:nvPr/>
        </p:nvSpPr>
        <p:spPr>
          <a:xfrm>
            <a:off x="2788973" y="2875002"/>
            <a:ext cx="6614055" cy="1107996"/>
          </a:xfrm>
          <a:prstGeom prst="rect">
            <a:avLst/>
          </a:prstGeom>
          <a:noFill/>
        </p:spPr>
        <p:txBody>
          <a:bodyPr wrap="none" rtlCol="0">
            <a:spAutoFit/>
          </a:bodyPr>
          <a:lstStyle/>
          <a:p>
            <a:r>
              <a:rPr lang="en-US" sz="6600" dirty="0" smtClean="0">
                <a:solidFill>
                  <a:schemeClr val="bg1"/>
                </a:solidFill>
              </a:rPr>
              <a:t>ASP.NET Core MVC</a:t>
            </a:r>
            <a:endParaRPr lang="en-US" sz="6600" dirty="0">
              <a:solidFill>
                <a:schemeClr val="bg1"/>
              </a:solidFill>
            </a:endParaRPr>
          </a:p>
        </p:txBody>
      </p:sp>
    </p:spTree>
    <p:extLst>
      <p:ext uri="{BB962C8B-B14F-4D97-AF65-F5344CB8AC3E}">
        <p14:creationId xmlns:p14="http://schemas.microsoft.com/office/powerpoint/2010/main" val="422064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t>
            </a:r>
            <a:endParaRPr lang="en-US" dirty="0"/>
          </a:p>
        </p:txBody>
      </p:sp>
      <p:sp>
        <p:nvSpPr>
          <p:cNvPr id="3" name="Content Placeholder 2"/>
          <p:cNvSpPr>
            <a:spLocks noGrp="1"/>
          </p:cNvSpPr>
          <p:nvPr>
            <p:ph idx="1"/>
          </p:nvPr>
        </p:nvSpPr>
        <p:spPr/>
        <p:txBody>
          <a:bodyPr/>
          <a:lstStyle/>
          <a:p>
            <a:r>
              <a:rPr lang="en-US" dirty="0" smtClean="0"/>
              <a:t>Cross platform (Windows, Linux, OSX)</a:t>
            </a:r>
          </a:p>
          <a:p>
            <a:r>
              <a:rPr lang="en-US" dirty="0" smtClean="0"/>
              <a:t>CLI</a:t>
            </a:r>
          </a:p>
          <a:p>
            <a:r>
              <a:rPr lang="en-US" dirty="0" smtClean="0"/>
              <a:t>No global (</a:t>
            </a:r>
            <a:r>
              <a:rPr lang="en-US" dirty="0" err="1" smtClean="0"/>
              <a:t>SxS</a:t>
            </a:r>
            <a:r>
              <a:rPr lang="en-US" dirty="0" smtClean="0"/>
              <a:t>) / no GAC (yay!)</a:t>
            </a:r>
          </a:p>
          <a:p>
            <a:r>
              <a:rPr lang="en-US" dirty="0" err="1" smtClean="0"/>
              <a:t>NuGet</a:t>
            </a:r>
            <a:endParaRPr lang="en-US" dirty="0"/>
          </a:p>
          <a:p>
            <a:r>
              <a:rPr lang="en-US" dirty="0" smtClean="0"/>
              <a:t>Opt-in model</a:t>
            </a:r>
          </a:p>
          <a:p>
            <a:r>
              <a:rPr lang="en-US" dirty="0" smtClean="0"/>
              <a:t>Self-contained apps (optional)</a:t>
            </a:r>
          </a:p>
          <a:p>
            <a:r>
              <a:rPr lang="en-US" dirty="0" smtClean="0"/>
              <a:t>Cross compile</a:t>
            </a:r>
            <a:endParaRPr lang="en-US" dirty="0"/>
          </a:p>
        </p:txBody>
      </p:sp>
    </p:spTree>
    <p:extLst>
      <p:ext uri="{BB962C8B-B14F-4D97-AF65-F5344CB8AC3E}">
        <p14:creationId xmlns:p14="http://schemas.microsoft.com/office/powerpoint/2010/main" val="1751750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(Create and run ASP.NET app)</a:t>
            </a:r>
            <a:endParaRPr lang="en-US" dirty="0"/>
          </a:p>
        </p:txBody>
      </p:sp>
    </p:spTree>
    <p:extLst>
      <p:ext uri="{BB962C8B-B14F-4D97-AF65-F5344CB8AC3E}">
        <p14:creationId xmlns:p14="http://schemas.microsoft.com/office/powerpoint/2010/main" val="212740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1718</TotalTime>
  <Words>3660</Words>
  <Application>Microsoft Macintosh PowerPoint</Application>
  <PresentationFormat>Widescreen</PresentationFormat>
  <Paragraphs>300</Paragraphs>
  <Slides>24</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Calibri</vt:lpstr>
      <vt:lpstr>Calibri Light</vt:lpstr>
      <vt:lpstr>Lucida Console</vt:lpstr>
      <vt:lpstr>Segoe UI</vt:lpstr>
      <vt:lpstr>Segoe UI Light</vt:lpstr>
      <vt:lpstr>Segoe UI Semibold</vt:lpstr>
      <vt:lpstr>Arial</vt:lpstr>
      <vt:lpstr>Office Theme</vt:lpstr>
      <vt:lpstr>ASP.NET Core + Docker</vt:lpstr>
      <vt:lpstr>ASP.NET Core</vt:lpstr>
      <vt:lpstr>What is ASP.NET Core (p.k.a ASP.NET 5)?</vt:lpstr>
      <vt:lpstr>ASP.NET Core in a Nutshell</vt:lpstr>
      <vt:lpstr>ASP.NET Core</vt:lpstr>
      <vt:lpstr>ASP.NET Frameworks – similar but different </vt:lpstr>
      <vt:lpstr>MVC + Web API + Web Pages =</vt:lpstr>
      <vt:lpstr>Platform</vt:lpstr>
      <vt:lpstr>DEMO (Create and run ASP.NET app)</vt:lpstr>
      <vt:lpstr>Summary</vt:lpstr>
      <vt:lpstr>Docker</vt:lpstr>
      <vt:lpstr>PowerPoint Presentation</vt:lpstr>
      <vt:lpstr>What does Docker mean?</vt:lpstr>
      <vt:lpstr>PowerPoint Presentation</vt:lpstr>
      <vt:lpstr>Think Containers</vt:lpstr>
      <vt:lpstr>DEMO (Run a container)</vt:lpstr>
      <vt:lpstr>Docker Registry</vt:lpstr>
      <vt:lpstr>Docker API</vt:lpstr>
      <vt:lpstr>DEMO (Build a container)</vt:lpstr>
      <vt:lpstr>Docker build</vt:lpstr>
      <vt:lpstr>Docker layers</vt:lpstr>
      <vt:lpstr>DEMO (Compose containers)</vt:lpstr>
      <vt:lpstr>Containers do not contain1</vt:lpstr>
      <vt:lpstr>Thank you!</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Hurdugaci</dc:creator>
  <cp:lastModifiedBy>Victor Hurdugaci</cp:lastModifiedBy>
  <cp:revision>47</cp:revision>
  <dcterms:created xsi:type="dcterms:W3CDTF">2016-08-05T06:45:35Z</dcterms:created>
  <dcterms:modified xsi:type="dcterms:W3CDTF">2016-08-08T07:39:16Z</dcterms:modified>
</cp:coreProperties>
</file>