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324" r:id="rId3"/>
    <p:sldId id="352" r:id="rId4"/>
    <p:sldId id="335" r:id="rId5"/>
    <p:sldId id="336" r:id="rId6"/>
    <p:sldId id="337" r:id="rId7"/>
    <p:sldId id="338" r:id="rId8"/>
    <p:sldId id="339" r:id="rId9"/>
    <p:sldId id="340" r:id="rId10"/>
    <p:sldId id="343" r:id="rId11"/>
    <p:sldId id="344" r:id="rId12"/>
    <p:sldId id="353" r:id="rId13"/>
    <p:sldId id="346" r:id="rId14"/>
    <p:sldId id="351" r:id="rId15"/>
    <p:sldId id="349" r:id="rId16"/>
    <p:sldId id="345" r:id="rId17"/>
    <p:sldId id="350" r:id="rId18"/>
    <p:sldId id="347" r:id="rId19"/>
    <p:sldId id="348" r:id="rId20"/>
    <p:sldId id="326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9E8F"/>
    <a:srgbClr val="46D8C5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28" d="100"/>
          <a:sy n="128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75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934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oslyn-analyzers.readthedocs.io/en/latest/nuget-packages.html" TargetMode="External"/><Relationship Id="rId3" Type="http://schemas.openxmlformats.org/officeDocument/2006/relationships/hyperlink" Target="https://github.com/dotnet/roslyn-sdk" TargetMode="External"/><Relationship Id="rId7" Type="http://schemas.openxmlformats.org/officeDocument/2006/relationships/hyperlink" Target="https://hackernoon.com/complex-refactoring-with-roslyn-compilers-h32n310k" TargetMode="External"/><Relationship Id="rId2" Type="http://schemas.openxmlformats.org/officeDocument/2006/relationships/hyperlink" Target="https://github.com/fjsoler/Analyzer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eziantou.net/working-with-types-in-a-roslyn-analyzer.htm" TargetMode="External"/><Relationship Id="rId5" Type="http://schemas.openxmlformats.org/officeDocument/2006/relationships/hyperlink" Target="https://github.com/dotnet/roslyn-sdk/blob/main/src/Microsoft.CodeAnalysis.Testing/README.md" TargetMode="External"/><Relationship Id="rId4" Type="http://schemas.openxmlformats.org/officeDocument/2006/relationships/hyperlink" Target="https://github.com/dotnet/roslyn/blob/main/docs/analyzers/Analyzer%20Samples.md" TargetMode="External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olerc@gmail.com" TargetMode="External"/><Relationship Id="rId2" Type="http://schemas.openxmlformats.org/officeDocument/2006/relationships/hyperlink" Target="http://www.linkedin.com/in/fco-javier-soler-cabrero-98458569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2268415"/>
            <a:ext cx="8520600" cy="1776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Roslyn </a:t>
            </a:r>
            <a:r>
              <a:rPr lang="es-E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Analyzers</a:t>
            </a:r>
            <a:br>
              <a:rPr lang="en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800" b="1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Introducción al Desarrollo de Analizadores de Código con C# </a:t>
            </a:r>
            <a:br>
              <a:rPr lang="es-ES" sz="1800" b="1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sz="1800" b="1" dirty="0" err="1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JetBrains-Rider</a:t>
            </a:r>
            <a:endParaRPr lang="en" sz="3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3" name="Picture 2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A01D8A3-976C-B9CF-F79C-BB8D3884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5" y="-188040"/>
            <a:ext cx="2381267" cy="2381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43817-20F0-F4FF-7724-42187F1C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42" y="1739473"/>
            <a:ext cx="4967111" cy="419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0"/>
    </mc:Choice>
    <mc:Fallback xmlns="">
      <p:transition spd="slow" advTm="164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92152" y="1224950"/>
            <a:ext cx="5959696" cy="2150853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Desarrollo de Analizadores</a:t>
            </a:r>
          </a:p>
        </p:txBody>
      </p:sp>
    </p:spTree>
    <p:extLst>
      <p:ext uri="{BB962C8B-B14F-4D97-AF65-F5344CB8AC3E}">
        <p14:creationId xmlns:p14="http://schemas.microsoft.com/office/powerpoint/2010/main" val="338775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Proyecto de Analizadores</a:t>
            </a:r>
          </a:p>
          <a:p>
            <a:pPr defTabSz="449263"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	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Nuget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- </a:t>
            </a:r>
            <a:r>
              <a:rPr lang="es-ES" sz="1800" dirty="0" err="1">
                <a:solidFill>
                  <a:schemeClr val="tx1"/>
                </a:solidFill>
                <a:latin typeface="+mj-lt"/>
              </a:rPr>
              <a:t>Microsoft.CodeAnalysis.CSharp.Workspaces</a:t>
            </a:r>
            <a:r>
              <a:rPr lang="es-ES" sz="1800" dirty="0">
                <a:solidFill>
                  <a:schemeClr val="tx1"/>
                </a:solidFill>
                <a:latin typeface="+mj-lt"/>
              </a:rPr>
              <a:t> v4.4.0</a:t>
            </a:r>
          </a:p>
          <a:p>
            <a:pPr defTabSz="449263">
              <a:buNone/>
            </a:pPr>
            <a:r>
              <a:rPr lang="es-ES" b="0" i="0" dirty="0">
                <a:solidFill>
                  <a:schemeClr val="tx1"/>
                </a:solidFill>
                <a:effectLst/>
                <a:latin typeface="+mj-lt"/>
              </a:rPr>
              <a:t>		</a:t>
            </a:r>
            <a:r>
              <a:rPr lang="it-IT" sz="1800" b="0" i="0" dirty="0">
                <a:solidFill>
                  <a:schemeClr val="tx1"/>
                </a:solidFill>
                <a:effectLst/>
                <a:latin typeface="+mj-lt"/>
              </a:rPr>
              <a:t>Nota: 1.0 -&gt; Visual Studio 2015.0 (Version v14.0)... de verdad?</a:t>
            </a:r>
          </a:p>
          <a:p>
            <a:pPr defTabSz="449263"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	Target Framework: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NetStandar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2.0 - </a:t>
            </a:r>
            <a:r>
              <a:rPr lang="es-ES" sz="1800" dirty="0" err="1">
                <a:solidFill>
                  <a:schemeClr val="tx1"/>
                </a:solidFill>
                <a:latin typeface="+mj-lt"/>
              </a:rPr>
              <a:t>NetFramework</a:t>
            </a:r>
            <a:r>
              <a:rPr lang="es-ES" sz="1800" dirty="0">
                <a:solidFill>
                  <a:schemeClr val="tx1"/>
                </a:solidFill>
                <a:latin typeface="+mj-lt"/>
              </a:rPr>
              <a:t> v4.6.2▲ &amp; Net v5▲)</a:t>
            </a:r>
            <a:endParaRPr lang="es-ES" dirty="0">
              <a:solidFill>
                <a:schemeClr val="tx1"/>
              </a:solidFill>
              <a:latin typeface="+mj-lt"/>
            </a:endParaRPr>
          </a:p>
          <a:p>
            <a:pPr defTabSz="449263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IDE - JetBrains Rider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dotUltimate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(v2022.1) (Visual Studio v2022)</a:t>
            </a:r>
          </a:p>
          <a:p>
            <a:pPr algn="l" defTabSz="449263">
              <a:buNone/>
            </a:pPr>
            <a:r>
              <a:rPr lang="it-IT" b="0" i="0" dirty="0">
                <a:solidFill>
                  <a:schemeClr val="tx1"/>
                </a:solidFill>
                <a:effectLst/>
                <a:latin typeface="+mj-lt"/>
              </a:rPr>
              <a:t>	Plugins Raider: Rossynt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Versiones, </a:t>
            </a:r>
            <a:r>
              <a:rPr lang="es-ES" dirty="0" err="1">
                <a:solidFill>
                  <a:schemeClr val="bg1"/>
                </a:solidFill>
              </a:rPr>
              <a:t>Librerias</a:t>
            </a:r>
            <a:r>
              <a:rPr lang="es-ES" dirty="0">
                <a:solidFill>
                  <a:schemeClr val="bg1"/>
                </a:solidFill>
              </a:rPr>
              <a:t> e </a:t>
            </a:r>
            <a:r>
              <a:rPr lang="es-ES" dirty="0" err="1">
                <a:solidFill>
                  <a:schemeClr val="bg1"/>
                </a:solidFill>
              </a:rPr>
              <a:t>IDE’s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dirty="0" err="1">
                <a:solidFill>
                  <a:schemeClr val="tx1"/>
                </a:solidFill>
                <a:latin typeface="+mj-lt"/>
              </a:rPr>
              <a:t>Pluging</a:t>
            </a:r>
            <a:r>
              <a:rPr lang="es-E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b="0" i="0" dirty="0">
                <a:solidFill>
                  <a:schemeClr val="tx1"/>
                </a:solidFill>
                <a:effectLst/>
                <a:latin typeface="+mj-lt"/>
              </a:rPr>
              <a:t>Rossynt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+mj-lt"/>
              </a:rPr>
              <a:t>DataMember required</a:t>
            </a:r>
            <a:endParaRPr lang="es-E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Sample</a:t>
            </a:r>
            <a:r>
              <a:rPr lang="es-ES" dirty="0">
                <a:solidFill>
                  <a:schemeClr val="bg1"/>
                </a:solidFill>
              </a:rPr>
              <a:t> App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B02A62-EF3E-1686-A518-A3B8199F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82" y="1158754"/>
            <a:ext cx="5001039" cy="36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/>
                </a:solidFill>
                <a:latin typeface="+mj-lt"/>
              </a:rPr>
              <a:t>Solution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Analyzer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Template</a:t>
            </a:r>
            <a:endParaRPr lang="es-ES" dirty="0">
              <a:solidFill>
                <a:schemeClr val="tx1"/>
              </a:solidFill>
              <a:latin typeface="+mj-lt"/>
            </a:endParaRPr>
          </a:p>
          <a:p>
            <a:pPr marL="860329" lvl="1" indent="-285750"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/>
                </a:solidFill>
                <a:latin typeface="+mj-lt"/>
              </a:rPr>
              <a:t>Dotnet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template</a:t>
            </a:r>
            <a:endParaRPr lang="es-ES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/>
                </a:solidFill>
                <a:latin typeface="+mj-lt"/>
              </a:rPr>
              <a:t>Estructura de la Solución</a:t>
            </a:r>
          </a:p>
          <a:p>
            <a:pPr marL="1314278" lvl="2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+mj-lt"/>
              </a:rPr>
              <a:t>Analizadores </a:t>
            </a:r>
          </a:p>
          <a:p>
            <a:pPr marL="1314278" lvl="2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  <a:latin typeface="+mj-lt"/>
              </a:rPr>
              <a:t>CodeFixers</a:t>
            </a:r>
            <a:endParaRPr lang="es-ES" sz="1800" dirty="0">
              <a:solidFill>
                <a:schemeClr val="tx1"/>
              </a:solidFill>
              <a:latin typeface="+mj-lt"/>
            </a:endParaRPr>
          </a:p>
          <a:p>
            <a:pPr marL="1314278" lvl="2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  <a:latin typeface="+mj-lt"/>
              </a:rPr>
              <a:t>Nuget</a:t>
            </a:r>
            <a:endParaRPr lang="es-ES" sz="1800" dirty="0">
              <a:solidFill>
                <a:schemeClr val="tx1"/>
              </a:solidFill>
              <a:latin typeface="+mj-lt"/>
            </a:endParaRPr>
          </a:p>
          <a:p>
            <a:pPr marL="1314278" lvl="2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1"/>
                </a:solidFill>
                <a:latin typeface="+mj-lt"/>
              </a:rPr>
              <a:t>Unit</a:t>
            </a:r>
            <a:r>
              <a:rPr lang="es-ES" sz="1800" dirty="0">
                <a:solidFill>
                  <a:schemeClr val="tx1"/>
                </a:solidFill>
                <a:latin typeface="+mj-lt"/>
              </a:rPr>
              <a:t> Test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Desarrollo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652680-2082-07B5-D107-05C4F84F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286" y="1021295"/>
            <a:ext cx="4495036" cy="38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/>
                </a:solidFill>
                <a:latin typeface="+mj-lt"/>
              </a:rPr>
              <a:t>Reglas /Diagnostico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/>
                </a:solidFill>
                <a:latin typeface="+mj-lt"/>
              </a:rPr>
              <a:t>Analizador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Analizador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83F6EB-33D3-C641-93BF-2CC72D50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34" y="1158754"/>
            <a:ext cx="5497087" cy="36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/>
                </a:solidFill>
                <a:latin typeface="+mj-lt"/>
              </a:rPr>
              <a:t>CodeFix</a:t>
            </a:r>
            <a:endParaRPr lang="es-E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CodeFix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67DE227-F804-18C1-0A4A-DEFF5A22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8" y="1158755"/>
            <a:ext cx="6602734" cy="36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Test Unitarios… porque todos escribís test, verdad? ;) - TDD</a:t>
            </a:r>
          </a:p>
          <a:p>
            <a:pPr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Principios SOLID</a:t>
            </a:r>
          </a:p>
          <a:p>
            <a:pPr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Complejidad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Ciclomática</a:t>
            </a:r>
            <a:endParaRPr lang="es-ES" dirty="0">
              <a:solidFill>
                <a:schemeClr val="tx1"/>
              </a:solidFill>
              <a:latin typeface="+mj-lt"/>
            </a:endParaRPr>
          </a:p>
          <a:p>
            <a:pPr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Cobertura de Código</a:t>
            </a:r>
          </a:p>
          <a:p>
            <a:pPr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CI/CD – Distribución de Paquetes (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Nugets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defTabSz="449263">
              <a:buNone/>
            </a:pPr>
            <a:endParaRPr lang="it-IT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Buenas Practicas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/>
                </a:solidFill>
                <a:latin typeface="+mj-lt"/>
              </a:rPr>
              <a:t>Verificadores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/>
                </a:solidFill>
                <a:latin typeface="+mj-lt"/>
              </a:rPr>
              <a:t>Analizadores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tx1"/>
                </a:solidFill>
                <a:latin typeface="+mj-lt"/>
              </a:rPr>
              <a:t>CodeFix</a:t>
            </a:r>
            <a:endParaRPr lang="es-E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AF46E5-5E4D-0AD9-8E55-D9358B0B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07" y="1158754"/>
            <a:ext cx="5921416" cy="36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990974"/>
            <a:ext cx="8028123" cy="383119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b="0" i="0" dirty="0" err="1">
                <a:solidFill>
                  <a:srgbClr val="0E1116"/>
                </a:solidFill>
                <a:effectLst/>
                <a:latin typeface="+mj-lt"/>
              </a:rPr>
              <a:t>DotNetConf</a:t>
            </a: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 2023 </a:t>
            </a:r>
            <a:r>
              <a:rPr lang="en-US" sz="1400" b="0" i="0" dirty="0" err="1">
                <a:solidFill>
                  <a:srgbClr val="0E1116"/>
                </a:solidFill>
                <a:effectLst/>
                <a:latin typeface="+mj-lt"/>
              </a:rPr>
              <a:t>Ejemplos</a:t>
            </a: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 de </a:t>
            </a:r>
            <a:r>
              <a:rPr lang="en-US" sz="1400" b="0" i="0" dirty="0" err="1">
                <a:solidFill>
                  <a:srgbClr val="0E1116"/>
                </a:solidFill>
                <a:effectLst/>
                <a:latin typeface="+mj-lt"/>
              </a:rPr>
              <a:t>Analizadores</a:t>
            </a: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 y </a:t>
            </a:r>
            <a:r>
              <a:rPr lang="en-US" sz="1400" b="0" i="0" dirty="0" err="1">
                <a:solidFill>
                  <a:srgbClr val="0E1116"/>
                </a:solidFill>
                <a:effectLst/>
                <a:latin typeface="+mj-lt"/>
              </a:rPr>
              <a:t>NetTemplate</a:t>
            </a: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 </a:t>
            </a: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  <a:hlinkClick r:id="rId2"/>
              </a:rPr>
              <a:t>https://github.com/fjsoler/Analyzers</a:t>
            </a:r>
            <a:endParaRPr lang="en-US" sz="1400" b="0" i="0" dirty="0">
              <a:solidFill>
                <a:srgbClr val="0E1116"/>
              </a:solidFill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Roslyn SDK </a:t>
            </a:r>
            <a:r>
              <a:rPr lang="en-US" sz="1400" b="0" i="0" u="none" strike="noStrike" dirty="0">
                <a:solidFill>
                  <a:srgbClr val="0E1116"/>
                </a:solidFill>
                <a:effectLst/>
                <a:latin typeface="+mj-lt"/>
                <a:hlinkClick r:id="rId3"/>
              </a:rPr>
              <a:t>https://github.com/dotnet/roslyn-sdk</a:t>
            </a:r>
            <a:endParaRPr lang="en-US" sz="1400" b="0" i="0" dirty="0">
              <a:solidFill>
                <a:srgbClr val="0E1116"/>
              </a:solidFill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Types of analyzers (Samples) </a:t>
            </a:r>
            <a:r>
              <a:rPr lang="en-US" sz="1400" b="0" i="0" u="none" strike="noStrike" dirty="0">
                <a:solidFill>
                  <a:srgbClr val="0E1116"/>
                </a:solidFill>
                <a:effectLst/>
                <a:latin typeface="+mj-lt"/>
                <a:hlinkClick r:id="rId4"/>
              </a:rPr>
              <a:t>https://github.com/dotnet/roslyn/blob/main/docs/analyzers/Analyzer%20Samples.md</a:t>
            </a:r>
            <a:endParaRPr lang="en-US" sz="1400" b="0" i="0" dirty="0">
              <a:solidFill>
                <a:srgbClr val="0E1116"/>
              </a:solidFill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Testing analyzers with </a:t>
            </a:r>
            <a:r>
              <a:rPr lang="en-US" sz="1400" b="0" i="0" dirty="0" err="1">
                <a:solidFill>
                  <a:srgbClr val="0E1116"/>
                </a:solidFill>
                <a:effectLst/>
                <a:latin typeface="+mj-lt"/>
              </a:rPr>
              <a:t>xUnit</a:t>
            </a: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 </a:t>
            </a:r>
            <a:r>
              <a:rPr lang="en-US" sz="1400" b="0" i="0" u="none" strike="noStrike" dirty="0">
                <a:solidFill>
                  <a:srgbClr val="0E1116"/>
                </a:solidFill>
                <a:effectLst/>
                <a:latin typeface="+mj-lt"/>
                <a:hlinkClick r:id="rId5"/>
              </a:rPr>
              <a:t>https://github.com/dotnet/roslyn-sdk/blob/main/src/Microsoft.CodeAnalysis.Testing/README.md</a:t>
            </a:r>
            <a:endParaRPr lang="en-US" sz="1400" b="0" i="0" dirty="0">
              <a:solidFill>
                <a:srgbClr val="0E1116"/>
              </a:solidFill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Working with types in a Roslyn analyzer </a:t>
            </a:r>
            <a:r>
              <a:rPr lang="en-US" sz="1400" b="0" i="0" u="none" strike="noStrike" dirty="0">
                <a:solidFill>
                  <a:srgbClr val="0E1116"/>
                </a:solidFill>
                <a:effectLst/>
                <a:latin typeface="+mj-lt"/>
                <a:hlinkClick r:id="rId6"/>
              </a:rPr>
              <a:t>https://www.meziantou.net/working-with-types-in-a-roslyn-analyzer.htm</a:t>
            </a:r>
            <a:endParaRPr lang="en-US" sz="1400" b="0" i="0" dirty="0">
              <a:solidFill>
                <a:srgbClr val="0E1116"/>
              </a:solidFill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Complex Refactoring With Roslyn Compilers </a:t>
            </a:r>
            <a:r>
              <a:rPr lang="en-US" sz="1400" b="0" i="0" u="none" strike="noStrike" dirty="0">
                <a:solidFill>
                  <a:srgbClr val="0E1116"/>
                </a:solidFill>
                <a:effectLst/>
                <a:latin typeface="+mj-lt"/>
                <a:hlinkClick r:id="rId7"/>
              </a:rPr>
              <a:t>https://hackernoon.com/complex-refactoring-with-roslyn-compilers-h32n310k</a:t>
            </a:r>
            <a:endParaRPr lang="en-US" sz="1400" b="0" i="0" dirty="0">
              <a:solidFill>
                <a:srgbClr val="0E1116"/>
              </a:solidFill>
              <a:effectLst/>
              <a:latin typeface="+mj-lt"/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0E1116"/>
                </a:solidFill>
                <a:effectLst/>
                <a:latin typeface="+mj-lt"/>
              </a:rPr>
              <a:t>Roslyn-analyzers-docs </a:t>
            </a:r>
            <a:r>
              <a:rPr lang="en-US" sz="1400" b="0" i="0" u="none" strike="noStrike" dirty="0">
                <a:solidFill>
                  <a:srgbClr val="0E1116"/>
                </a:solidFill>
                <a:effectLst/>
                <a:latin typeface="+mj-lt"/>
                <a:hlinkClick r:id="rId8"/>
              </a:rPr>
              <a:t>https://roslyn-analyzers.readthedocs.io/en/latest/nuget-packages.html</a:t>
            </a:r>
            <a:endParaRPr lang="en-US" sz="1400" b="0" i="0" dirty="0">
              <a:solidFill>
                <a:srgbClr val="0E1116"/>
              </a:solidFill>
              <a:effectLst/>
              <a:latin typeface="+mj-lt"/>
            </a:endParaRPr>
          </a:p>
          <a:p>
            <a:pPr defTabSz="449263">
              <a:buNone/>
            </a:pPr>
            <a:endParaRPr lang="it-IT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Recursos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990974"/>
            <a:ext cx="8028123" cy="3831192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endParaRPr lang="es-ES" sz="1800" dirty="0"/>
          </a:p>
          <a:p>
            <a:pPr algn="ctr">
              <a:lnSpc>
                <a:spcPct val="150000"/>
              </a:lnSpc>
              <a:buNone/>
            </a:pPr>
            <a:endParaRPr lang="es-ES" dirty="0"/>
          </a:p>
          <a:p>
            <a:pPr algn="ctr">
              <a:lnSpc>
                <a:spcPct val="150000"/>
              </a:lnSpc>
              <a:buNone/>
            </a:pPr>
            <a:r>
              <a:rPr lang="es-ES" sz="1800" dirty="0"/>
              <a:t>Fco. Javier Soler Cabrero</a:t>
            </a:r>
          </a:p>
          <a:p>
            <a:pPr algn="ctr">
              <a:buNone/>
            </a:pPr>
            <a:r>
              <a:rPr lang="es-ES" sz="1800" dirty="0" err="1"/>
              <a:t>Developer</a:t>
            </a:r>
            <a:r>
              <a:rPr lang="es-ES" sz="1800" dirty="0"/>
              <a:t> en </a:t>
            </a:r>
            <a:r>
              <a:rPr lang="es-ES" sz="1800" dirty="0" err="1"/>
              <a:t>Sportradar</a:t>
            </a:r>
            <a:endParaRPr lang="es-ES" sz="1800" dirty="0"/>
          </a:p>
          <a:p>
            <a:pPr algn="ctr" defTabSz="449263">
              <a:buNone/>
            </a:pPr>
            <a:r>
              <a:rPr lang="es-ES" b="0" i="0" dirty="0" err="1">
                <a:effectLst/>
                <a:latin typeface="+mj-lt"/>
                <a:hlinkClick r:id="rId2"/>
              </a:rPr>
              <a:t>Linkedin</a:t>
            </a:r>
            <a:endParaRPr lang="es-ES" b="0" i="0" dirty="0">
              <a:effectLst/>
              <a:latin typeface="+mj-lt"/>
            </a:endParaRPr>
          </a:p>
          <a:p>
            <a:pPr algn="ctr" defTabSz="449263">
              <a:buNone/>
            </a:pPr>
            <a:r>
              <a:rPr lang="es-ES" dirty="0">
                <a:solidFill>
                  <a:schemeClr val="tx1"/>
                </a:solidFill>
                <a:latin typeface="+mj-lt"/>
              </a:rPr>
              <a:t>Email: </a:t>
            </a:r>
            <a:r>
              <a:rPr lang="es-ES" i="0" dirty="0">
                <a:effectLst/>
                <a:latin typeface="+mj-lt"/>
                <a:hlinkClick r:id="rId3"/>
              </a:rPr>
              <a:t>javiersolerc@gmail.com</a:t>
            </a:r>
            <a:endParaRPr lang="it-IT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Contacto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063FEC-4164-2BC8-73A8-B512CB38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678" y="1204879"/>
            <a:ext cx="3091912" cy="10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¡Sin ellos no sería posible el evento!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2C67AB-449E-242A-E575-A1F56DFE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F400606D-612A-FF2B-C9D3-AF3845B88477}"/>
              </a:ext>
            </a:extLst>
          </p:cNvPr>
          <p:cNvSpPr txBox="1">
            <a:spLocks/>
          </p:cNvSpPr>
          <p:nvPr/>
        </p:nvSpPr>
        <p:spPr>
          <a:xfrm>
            <a:off x="491173" y="1244247"/>
            <a:ext cx="437445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Oro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391DAF14-C3E3-B19B-5053-2B6047E95BE0}"/>
              </a:ext>
            </a:extLst>
          </p:cNvPr>
          <p:cNvSpPr txBox="1">
            <a:spLocks/>
          </p:cNvSpPr>
          <p:nvPr/>
        </p:nvSpPr>
        <p:spPr>
          <a:xfrm>
            <a:off x="466959" y="2733494"/>
            <a:ext cx="589844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Plata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57B8DB81-1E28-C12C-A691-7A71914E1FBC}"/>
              </a:ext>
            </a:extLst>
          </p:cNvPr>
          <p:cNvSpPr txBox="1">
            <a:spLocks/>
          </p:cNvSpPr>
          <p:nvPr/>
        </p:nvSpPr>
        <p:spPr>
          <a:xfrm>
            <a:off x="461208" y="3872692"/>
            <a:ext cx="677333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Bronce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0B1848-E920-005B-09AA-D8458584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18" y="1270808"/>
            <a:ext cx="1260000" cy="1260000"/>
          </a:xfrm>
          <a:prstGeom prst="rect">
            <a:avLst/>
          </a:prstGeom>
        </p:spPr>
      </p:pic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0D462019-D14D-DA88-B0D5-99E4D6DB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61" y="1270808"/>
            <a:ext cx="1260000" cy="126000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054E5796-56CB-8D16-FD10-3C818E552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09" y="1270808"/>
            <a:ext cx="1260000" cy="12600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0D2E5BA-47C2-F15C-7A58-023B3C200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063" y="1295952"/>
            <a:ext cx="1260000" cy="126000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1DA9D091-AC01-7A43-7941-B6964147A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17" y="1829468"/>
            <a:ext cx="1260000" cy="1260000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C80AD4E-993E-CE66-59FC-60F9AF828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17" y="2994731"/>
            <a:ext cx="900000" cy="90000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9BE2572-C1AF-C8FC-BC11-0E58FD7A20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1579" y="2994731"/>
            <a:ext cx="900000" cy="900000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7A7C3CEF-F840-A0E8-BEDF-79E57C9B1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1734" y="2992331"/>
            <a:ext cx="900000" cy="90000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6CEA97F3-C62F-FCE5-3F41-31927E74FA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84" y="4191002"/>
            <a:ext cx="720000" cy="720000"/>
          </a:xfrm>
          <a:prstGeom prst="rect">
            <a:avLst/>
          </a:prstGeom>
        </p:spPr>
      </p:pic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100EE8-4516-5CA5-4BB7-C0396C677D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6510" y="4460741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B7EF7B1-046A-DBA6-89A7-34E2515E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9" y="1193800"/>
            <a:ext cx="7835722" cy="3619940"/>
          </a:xfrm>
          <a:prstGeom prst="rect">
            <a:avLst/>
          </a:prstGeom>
        </p:spPr>
      </p:pic>
      <p:pic>
        <p:nvPicPr>
          <p:cNvPr id="8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995B66B-DA62-25C7-BD4A-77E37A85A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66" y="-24351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2268415"/>
            <a:ext cx="8520600" cy="1776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Roslyn </a:t>
            </a:r>
            <a:r>
              <a:rPr lang="es-E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Analyzers</a:t>
            </a:r>
            <a:br>
              <a:rPr lang="en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800" b="1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Introducción al Desarrollo de Analizadores de Código con C# </a:t>
            </a:r>
            <a:br>
              <a:rPr lang="es-ES" sz="1800" b="1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sz="1800" b="1" dirty="0" err="1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JetBrains-Rider</a:t>
            </a:r>
            <a:endParaRPr lang="en" sz="3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3" name="Picture 2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A01D8A3-976C-B9CF-F79C-BB8D3884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5" y="-188040"/>
            <a:ext cx="2381267" cy="2381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43817-20F0-F4FF-7724-42187F1C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42" y="1739473"/>
            <a:ext cx="4967111" cy="4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0"/>
    </mc:Choice>
    <mc:Fallback xmlns="">
      <p:transition spd="slow" advTm="164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241224"/>
            <a:ext cx="8126083" cy="3580941"/>
          </a:xfrm>
        </p:spPr>
        <p:txBody>
          <a:bodyPr/>
          <a:lstStyle/>
          <a:p>
            <a:pPr algn="ctr">
              <a:buNone/>
            </a:pPr>
            <a:endParaRPr lang="es-ES" sz="2400" dirty="0"/>
          </a:p>
          <a:p>
            <a:pPr algn="ctr">
              <a:buNone/>
            </a:pPr>
            <a:r>
              <a:rPr lang="es-ES" sz="2400" dirty="0"/>
              <a:t>Fco. Javier Soler Cabrero</a:t>
            </a:r>
          </a:p>
          <a:p>
            <a:pPr algn="ctr">
              <a:buNone/>
            </a:pPr>
            <a:r>
              <a:rPr lang="es-ES" sz="2400" dirty="0" err="1"/>
              <a:t>Developer</a:t>
            </a:r>
            <a:r>
              <a:rPr lang="es-ES" sz="2400" dirty="0"/>
              <a:t> en </a:t>
            </a:r>
            <a:r>
              <a:rPr lang="es-ES" sz="2400" dirty="0" err="1"/>
              <a:t>Sportradar</a:t>
            </a:r>
            <a:endParaRPr lang="es-ES" sz="2400" dirty="0"/>
          </a:p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77"/>
            <a:ext cx="8229600" cy="852406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Roslyn </a:t>
            </a:r>
            <a:r>
              <a:rPr lang="es-E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Analyzers</a:t>
            </a:r>
            <a:r>
              <a:rPr lang="es-ES" sz="2800" b="1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br>
              <a:rPr lang="es-ES" sz="2800" b="1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sz="2000" dirty="0">
                <a:solidFill>
                  <a:srgbClr val="500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Introducción al Desarrollo de Analizadores</a:t>
            </a:r>
            <a:endParaRPr lang="es-ES" sz="2000" dirty="0"/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5FD78F-31D2-4456-1606-740B40FE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41" y="3241544"/>
            <a:ext cx="3436918" cy="1044030"/>
          </a:xfrm>
          <a:prstGeom prst="rect">
            <a:avLst/>
          </a:prstGeom>
        </p:spPr>
      </p:pic>
      <p:pic>
        <p:nvPicPr>
          <p:cNvPr id="7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F2D4EF0-41D7-0213-C9E5-91CC90835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668"/>
          <a:stretch/>
        </p:blipFill>
        <p:spPr>
          <a:xfrm>
            <a:off x="3158" y="0"/>
            <a:ext cx="4281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92152" y="1224950"/>
            <a:ext cx="5959696" cy="2150853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Analizadores de Código</a:t>
            </a:r>
          </a:p>
        </p:txBody>
      </p:sp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 numCol="1"/>
          <a:lstStyle/>
          <a:p>
            <a:pPr algn="ctr">
              <a:buNone/>
            </a:pPr>
            <a:r>
              <a:rPr lang="es-ES" sz="2800" dirty="0"/>
              <a:t>Estático vs Dinámicos</a:t>
            </a:r>
          </a:p>
          <a:p>
            <a:pPr algn="ctr">
              <a:buNone/>
            </a:pPr>
            <a:r>
              <a:rPr lang="es-ES" sz="2800" dirty="0" err="1"/>
              <a:t>Analyzers</a:t>
            </a:r>
            <a:r>
              <a:rPr lang="es-ES" sz="2800" dirty="0"/>
              <a:t> vs </a:t>
            </a:r>
            <a:r>
              <a:rPr lang="es-ES" sz="2800" dirty="0" err="1"/>
              <a:t>Unit</a:t>
            </a:r>
            <a:r>
              <a:rPr lang="es-ES" sz="2800" dirty="0"/>
              <a:t> Test</a:t>
            </a:r>
          </a:p>
          <a:p>
            <a:pPr algn="ctr">
              <a:buNone/>
            </a:pPr>
            <a:r>
              <a:rPr lang="es-ES" sz="2800" dirty="0"/>
              <a:t>Calidad del Software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¿Que son los Analizadores de Código?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>
              <a:buNone/>
            </a:pPr>
            <a:r>
              <a:rPr lang="es-ES" sz="2800" dirty="0"/>
              <a:t>Fase de desarrollo</a:t>
            </a:r>
          </a:p>
          <a:p>
            <a:pPr>
              <a:buNone/>
            </a:pPr>
            <a:r>
              <a:rPr lang="es-ES" sz="2800" dirty="0"/>
              <a:t>Reglas (Diagnóstico)</a:t>
            </a:r>
          </a:p>
          <a:p>
            <a:pPr>
              <a:buNone/>
            </a:pPr>
            <a:r>
              <a:rPr lang="es-ES" sz="2800" dirty="0"/>
              <a:t>Correcciones automáticas de código (</a:t>
            </a:r>
            <a:r>
              <a:rPr lang="es-ES" sz="2800" dirty="0" err="1"/>
              <a:t>Code</a:t>
            </a:r>
            <a:r>
              <a:rPr lang="es-ES" sz="2800" dirty="0"/>
              <a:t> </a:t>
            </a:r>
            <a:r>
              <a:rPr lang="es-ES" sz="2800" dirty="0" err="1"/>
              <a:t>Fix</a:t>
            </a:r>
            <a:r>
              <a:rPr lang="es-ES" sz="2800" dirty="0"/>
              <a:t>)</a:t>
            </a:r>
          </a:p>
          <a:p>
            <a:pPr>
              <a:buNone/>
            </a:pPr>
            <a:r>
              <a:rPr lang="es-ES" sz="2800" dirty="0"/>
              <a:t>Refactorizaciones</a:t>
            </a:r>
          </a:p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Ventajas de los analizadores de Roslyn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1158754"/>
            <a:ext cx="7967134" cy="3663412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7967132" cy="589019"/>
          </a:xfrm>
          <a:solidFill>
            <a:srgbClr val="229E8F"/>
          </a:solidFill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Roslyn </a:t>
            </a:r>
            <a:r>
              <a:rPr lang="es-ES" dirty="0" err="1">
                <a:solidFill>
                  <a:schemeClr val="bg1"/>
                </a:solidFill>
              </a:rPr>
              <a:t>Analyzers</a:t>
            </a:r>
            <a:r>
              <a:rPr lang="es-ES" sz="1600" dirty="0">
                <a:solidFill>
                  <a:schemeClr val="bg1"/>
                </a:solidFill>
              </a:rPr>
              <a:t> https://github.com/dotnet/roslyn-analyzers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2C2395-6ABC-4C31-2045-0A7E8443C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57201" y="1158754"/>
            <a:ext cx="7967132" cy="36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028123" cy="3663412"/>
          </a:xfrm>
        </p:spPr>
        <p:txBody>
          <a:bodyPr/>
          <a:lstStyle/>
          <a:p>
            <a:pPr>
              <a:buNone/>
            </a:pPr>
            <a:r>
              <a:rPr lang="es-ES" sz="2800" dirty="0" err="1">
                <a:latin typeface="+mj-lt"/>
              </a:rPr>
              <a:t>SonarCube</a:t>
            </a:r>
            <a:r>
              <a:rPr lang="es-ES" sz="2800" dirty="0">
                <a:latin typeface="+mj-lt"/>
              </a:rPr>
              <a:t> </a:t>
            </a:r>
            <a:r>
              <a:rPr lang="es-ES" dirty="0">
                <a:latin typeface="+mj-lt"/>
              </a:rPr>
              <a:t>https://www.sonarsource.com/products/sonarqube/</a:t>
            </a:r>
          </a:p>
          <a:p>
            <a:pPr>
              <a:buNone/>
            </a:pPr>
            <a:r>
              <a:rPr lang="es-ES" sz="2800" dirty="0" err="1">
                <a:latin typeface="+mj-lt"/>
              </a:rPr>
              <a:t>CodeScan</a:t>
            </a:r>
            <a:r>
              <a:rPr lang="es-ES" sz="2800" dirty="0">
                <a:latin typeface="+mj-lt"/>
              </a:rPr>
              <a:t> </a:t>
            </a:r>
            <a:r>
              <a:rPr lang="es-ES" dirty="0">
                <a:latin typeface="+mj-lt"/>
              </a:rPr>
              <a:t>https://www.codescan.io/</a:t>
            </a:r>
          </a:p>
          <a:p>
            <a:pPr>
              <a:buNone/>
            </a:pPr>
            <a:r>
              <a:rPr lang="es-ES" sz="2800" dirty="0" err="1">
                <a:latin typeface="+mj-lt"/>
              </a:rPr>
              <a:t>Kiuwan</a:t>
            </a:r>
            <a:r>
              <a:rPr lang="es-ES" sz="2800" dirty="0">
                <a:latin typeface="+mj-lt"/>
              </a:rPr>
              <a:t> </a:t>
            </a:r>
            <a:r>
              <a:rPr lang="es-ES" dirty="0">
                <a:latin typeface="+mj-lt"/>
              </a:rPr>
              <a:t>https://www.kiuwan.com/</a:t>
            </a:r>
          </a:p>
          <a:p>
            <a:pPr>
              <a:buNone/>
            </a:pPr>
            <a:r>
              <a:rPr lang="es-ES" dirty="0">
                <a:latin typeface="+mj-lt"/>
              </a:rPr>
              <a:t>Nota: </a:t>
            </a:r>
            <a:r>
              <a:rPr lang="es-ES" dirty="0" err="1">
                <a:latin typeface="+mj-lt"/>
              </a:rPr>
              <a:t>Badsmell</a:t>
            </a:r>
            <a:endParaRPr lang="es-ES" dirty="0"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028122" cy="589019"/>
          </a:xfrm>
          <a:solidFill>
            <a:srgbClr val="229E8F"/>
          </a:solidFill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Enterprise </a:t>
            </a:r>
            <a:r>
              <a:rPr lang="es-ES" dirty="0" err="1">
                <a:solidFill>
                  <a:schemeClr val="bg1"/>
                </a:solidFill>
              </a:rPr>
              <a:t>Solutions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433</Words>
  <Application>Microsoft Office PowerPoint</Application>
  <PresentationFormat>Presentación en pantalla (16:9)</PresentationFormat>
  <Paragraphs>76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Wingdings</vt:lpstr>
      <vt:lpstr>Arial</vt:lpstr>
      <vt:lpstr>Roboto</vt:lpstr>
      <vt:lpstr>Segoe UI</vt:lpstr>
      <vt:lpstr>Simple Light</vt:lpstr>
      <vt:lpstr>Roslyn Analyzers Introducción al Desarrollo de Analizadores de Código con C#  JetBrains-Rider</vt:lpstr>
      <vt:lpstr>Sponsors</vt:lpstr>
      <vt:lpstr>Roslyn Analyzers Introducción al Desarrollo de Analizadores de Código con C#  JetBrains-Rider</vt:lpstr>
      <vt:lpstr>Roslyn Analyzers  Introducción al Desarrollo de Analizadores</vt:lpstr>
      <vt:lpstr>Analizadores de Código</vt:lpstr>
      <vt:lpstr>¿Que son los Analizadores de Código?</vt:lpstr>
      <vt:lpstr>Ventajas de los analizadores de Roslyn</vt:lpstr>
      <vt:lpstr>Roslyn Analyzers https://github.com/dotnet/roslyn-analyzers</vt:lpstr>
      <vt:lpstr>Enterprise Solutions </vt:lpstr>
      <vt:lpstr>Desarrollo de Analizadores</vt:lpstr>
      <vt:lpstr>Versiones, Librerias e IDE’s</vt:lpstr>
      <vt:lpstr>Sample App</vt:lpstr>
      <vt:lpstr>Desarrollo</vt:lpstr>
      <vt:lpstr>Analizador</vt:lpstr>
      <vt:lpstr>CodeFix</vt:lpstr>
      <vt:lpstr>Buenas Practicas</vt:lpstr>
      <vt:lpstr>Test</vt:lpstr>
      <vt:lpstr>Recursos</vt:lpstr>
      <vt:lpstr>Contacto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dc:creator>Fco. Javier Soler Cabrero</dc:creator>
  <cp:lastModifiedBy>Fco. Javier Soler Cabrero</cp:lastModifiedBy>
  <cp:revision>93</cp:revision>
  <dcterms:modified xsi:type="dcterms:W3CDTF">2023-04-21T02:03:38Z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