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319" r:id="rId3"/>
    <p:sldId id="334" r:id="rId4"/>
    <p:sldId id="336" r:id="rId5"/>
    <p:sldId id="335" r:id="rId6"/>
    <p:sldId id="344" r:id="rId7"/>
    <p:sldId id="345" r:id="rId8"/>
    <p:sldId id="346" r:id="rId9"/>
    <p:sldId id="347" r:id="rId10"/>
    <p:sldId id="348" r:id="rId11"/>
    <p:sldId id="350" r:id="rId12"/>
    <p:sldId id="351" r:id="rId13"/>
    <p:sldId id="352" r:id="rId14"/>
    <p:sldId id="353" r:id="rId15"/>
    <p:sldId id="339" r:id="rId16"/>
    <p:sldId id="331" r:id="rId17"/>
    <p:sldId id="343" r:id="rId18"/>
    <p:sldId id="341" r:id="rId19"/>
    <p:sldId id="342" r:id="rId20"/>
    <p:sldId id="340" r:id="rId21"/>
    <p:sldId id="318"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579">
          <p15:clr>
            <a:srgbClr val="A4A3A4"/>
          </p15:clr>
        </p15:guide>
        <p15:guide id="2" pos="28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3C4D"/>
    <a:srgbClr val="EA4670"/>
    <a:srgbClr val="F34E3D"/>
    <a:srgbClr val="33CCCC"/>
    <a:srgbClr val="797CB7"/>
    <a:srgbClr val="EC6C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2" autoAdjust="0"/>
    <p:restoredTop sz="92764" autoAdjust="0"/>
  </p:normalViewPr>
  <p:slideViewPr>
    <p:cSldViewPr snapToGrid="0">
      <p:cViewPr varScale="1">
        <p:scale>
          <a:sx n="92" d="100"/>
          <a:sy n="92" d="100"/>
        </p:scale>
        <p:origin x="1195" y="5"/>
      </p:cViewPr>
      <p:guideLst>
        <p:guide orient="horz" pos="3579"/>
        <p:guide pos="28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C68C290F-5923-4843-9E79-DB9EE7CCB157}" type="datetimeFigureOut">
              <a:rPr lang="zh-CN" altLang="en-US"/>
              <a:t>2019/9/7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38BE95B-EEFF-4C38-834D-330D82EA5AB2}"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10</a:t>
            </a:fld>
            <a:endParaRPr lang="zh-CN" altLang="en-US"/>
          </a:p>
        </p:txBody>
      </p:sp>
    </p:spTree>
    <p:extLst>
      <p:ext uri="{BB962C8B-B14F-4D97-AF65-F5344CB8AC3E}">
        <p14:creationId xmlns:p14="http://schemas.microsoft.com/office/powerpoint/2010/main" val="2828033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11</a:t>
            </a:fld>
            <a:endParaRPr lang="zh-CN" altLang="en-US"/>
          </a:p>
        </p:txBody>
      </p:sp>
    </p:spTree>
    <p:extLst>
      <p:ext uri="{BB962C8B-B14F-4D97-AF65-F5344CB8AC3E}">
        <p14:creationId xmlns:p14="http://schemas.microsoft.com/office/powerpoint/2010/main" val="1821002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12</a:t>
            </a:fld>
            <a:endParaRPr lang="zh-CN" altLang="en-US"/>
          </a:p>
        </p:txBody>
      </p:sp>
    </p:spTree>
    <p:extLst>
      <p:ext uri="{BB962C8B-B14F-4D97-AF65-F5344CB8AC3E}">
        <p14:creationId xmlns:p14="http://schemas.microsoft.com/office/powerpoint/2010/main" val="505451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13</a:t>
            </a:fld>
            <a:endParaRPr lang="zh-CN" altLang="en-US"/>
          </a:p>
        </p:txBody>
      </p:sp>
    </p:spTree>
    <p:extLst>
      <p:ext uri="{BB962C8B-B14F-4D97-AF65-F5344CB8AC3E}">
        <p14:creationId xmlns:p14="http://schemas.microsoft.com/office/powerpoint/2010/main" val="2213922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14</a:t>
            </a:fld>
            <a:endParaRPr lang="zh-CN" altLang="en-US"/>
          </a:p>
        </p:txBody>
      </p:sp>
    </p:spTree>
    <p:extLst>
      <p:ext uri="{BB962C8B-B14F-4D97-AF65-F5344CB8AC3E}">
        <p14:creationId xmlns:p14="http://schemas.microsoft.com/office/powerpoint/2010/main" val="1344508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15</a:t>
            </a:fld>
            <a:endParaRPr lang="zh-CN" altLang="en-US"/>
          </a:p>
        </p:txBody>
      </p:sp>
    </p:spTree>
    <p:extLst>
      <p:ext uri="{BB962C8B-B14F-4D97-AF65-F5344CB8AC3E}">
        <p14:creationId xmlns:p14="http://schemas.microsoft.com/office/powerpoint/2010/main" val="1255894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17</a:t>
            </a:fld>
            <a:endParaRPr lang="zh-CN" altLang="en-US"/>
          </a:p>
        </p:txBody>
      </p:sp>
    </p:spTree>
    <p:extLst>
      <p:ext uri="{BB962C8B-B14F-4D97-AF65-F5344CB8AC3E}">
        <p14:creationId xmlns:p14="http://schemas.microsoft.com/office/powerpoint/2010/main" val="1838150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18</a:t>
            </a:fld>
            <a:endParaRPr lang="zh-CN" altLang="en-US"/>
          </a:p>
        </p:txBody>
      </p:sp>
    </p:spTree>
    <p:extLst>
      <p:ext uri="{BB962C8B-B14F-4D97-AF65-F5344CB8AC3E}">
        <p14:creationId xmlns:p14="http://schemas.microsoft.com/office/powerpoint/2010/main" val="1485781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19</a:t>
            </a:fld>
            <a:endParaRPr lang="zh-CN" altLang="en-US"/>
          </a:p>
        </p:txBody>
      </p:sp>
    </p:spTree>
    <p:extLst>
      <p:ext uri="{BB962C8B-B14F-4D97-AF65-F5344CB8AC3E}">
        <p14:creationId xmlns:p14="http://schemas.microsoft.com/office/powerpoint/2010/main" val="647870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20</a:t>
            </a:fld>
            <a:endParaRPr lang="zh-CN" altLang="en-US"/>
          </a:p>
        </p:txBody>
      </p:sp>
    </p:spTree>
    <p:extLst>
      <p:ext uri="{BB962C8B-B14F-4D97-AF65-F5344CB8AC3E}">
        <p14:creationId xmlns:p14="http://schemas.microsoft.com/office/powerpoint/2010/main" val="2977229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6</a:t>
            </a:fld>
            <a:endParaRPr lang="zh-CN" altLang="en-US"/>
          </a:p>
        </p:txBody>
      </p:sp>
    </p:spTree>
    <p:extLst>
      <p:ext uri="{BB962C8B-B14F-4D97-AF65-F5344CB8AC3E}">
        <p14:creationId xmlns:p14="http://schemas.microsoft.com/office/powerpoint/2010/main" val="3699932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7</a:t>
            </a:fld>
            <a:endParaRPr lang="zh-CN" altLang="en-US"/>
          </a:p>
        </p:txBody>
      </p:sp>
    </p:spTree>
    <p:extLst>
      <p:ext uri="{BB962C8B-B14F-4D97-AF65-F5344CB8AC3E}">
        <p14:creationId xmlns:p14="http://schemas.microsoft.com/office/powerpoint/2010/main" val="3407625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8</a:t>
            </a:fld>
            <a:endParaRPr lang="zh-CN" altLang="en-US"/>
          </a:p>
        </p:txBody>
      </p:sp>
    </p:spTree>
    <p:extLst>
      <p:ext uri="{BB962C8B-B14F-4D97-AF65-F5344CB8AC3E}">
        <p14:creationId xmlns:p14="http://schemas.microsoft.com/office/powerpoint/2010/main" val="2898324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9</a:t>
            </a:fld>
            <a:endParaRPr lang="zh-CN" altLang="en-US"/>
          </a:p>
        </p:txBody>
      </p:sp>
    </p:spTree>
    <p:extLst>
      <p:ext uri="{BB962C8B-B14F-4D97-AF65-F5344CB8AC3E}">
        <p14:creationId xmlns:p14="http://schemas.microsoft.com/office/powerpoint/2010/main" val="905576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C1C94CC-E7AC-4FDE-80E5-4D04629370E8}" type="datetimeFigureOut">
              <a:rPr lang="zh-CN" altLang="en-US"/>
              <a:t>2019/9/7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AA762D0-F3B7-4E2E-852E-36100A1F6524}"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585314-93F7-4F2F-86F5-EF5318B2E6EB}" type="datetimeFigureOut">
              <a:rPr lang="zh-CN" altLang="en-US"/>
              <a:t>2019/9/7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0251B39-0406-47F4-A217-6D47CB5632D8}"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3"/>
          <p:cNvSpPr>
            <a:spLocks noGrp="1"/>
          </p:cNvSpPr>
          <p:nvPr>
            <p:ph type="dt" sz="half" idx="10"/>
          </p:nvPr>
        </p:nvSpPr>
        <p:spPr/>
        <p:txBody>
          <a:bodyPr/>
          <a:lstStyle>
            <a:lvl1pPr>
              <a:defRPr/>
            </a:lvl1pPr>
          </a:lstStyle>
          <a:p>
            <a:pPr>
              <a:defRPr/>
            </a:pPr>
            <a:fld id="{0DCD83C1-6971-4C6A-9F75-B037F55633A7}" type="datetimeFigureOut">
              <a:rPr lang="zh-CN" altLang="en-US"/>
              <a:t>2019/9/7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C52D48E-F99F-408D-A627-0032E9FC077A}"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981557F1-0ADA-41E9-B69E-39D3C388EFDF}" type="datetimeFigureOut">
              <a:rPr lang="zh-CN" altLang="en-US" smtClean="0"/>
              <a:t>2019/9/7</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2D7CC84D-D670-4F0A-A555-9298AF5CD9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ED20E29-D15E-4806-A901-084F32433EC5}" type="datetimeFigureOut">
              <a:rPr lang="zh-CN" altLang="en-US"/>
              <a:t>2019/9/7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A4968D6-C93F-4A48-B772-EA9FB0102AD6}"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D6DE5D6-8A33-40CE-9E47-024BC9A3CF29}" type="datetimeFigureOut">
              <a:rPr lang="zh-CN" altLang="en-US"/>
              <a:t>2019/9/7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D385FAD-6917-4DD9-8616-2E43D3714D0C}"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44E9358-7DFF-4411-B9CA-B81517E29C75}" type="datetimeFigureOut">
              <a:rPr lang="zh-CN" altLang="en-US"/>
              <a:t>2019/9/7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32EBDEA-F9C7-4AEF-B972-88F50736B274}"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778438"/>
            <a:ext cx="3655181"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890080"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A3E7416-FBE8-4193-9BB3-0602A28F57C4}" type="datetimeFigureOut">
              <a:rPr lang="zh-CN" altLang="en-US"/>
              <a:t>2019/9/7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45E0B64-3ABF-4745-BA1E-15A6332D4740}"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AE7A3AE-7370-4C93-AE79-6F106E839D32}" type="datetimeFigureOut">
              <a:rPr lang="zh-CN" altLang="en-US"/>
              <a:t>2019/9/7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521B90F-7EA4-4801-80BA-B94A43F3AB02}"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8F167F5-939A-43A9-9CDC-5638BCCC11B8}" type="datetimeFigureOut">
              <a:rPr lang="zh-CN" altLang="en-US"/>
              <a:t>2019/9/7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9FA0676-CF32-4D3A-89BE-38E6ED919822}"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3124012"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E8D6C70-D77D-4052-BB9F-1F1F6EF5999F}" type="datetimeFigureOut">
              <a:rPr lang="zh-CN" altLang="en-US"/>
              <a:t>2019/9/7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CA233E4-602C-43A9-B023-8DB96735A6A5}"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28650" y="365126"/>
            <a:ext cx="78867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628650" y="1825625"/>
            <a:ext cx="78867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981557F1-0ADA-41E9-B69E-39D3C388EFDF}" type="datetimeFigureOut">
              <a:rPr lang="zh-CN" altLang="en-US"/>
              <a:t>2019/9/7</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2D7CC84D-D670-4F0A-A555-9298AF5CD9C9}"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987029" y="1688195"/>
            <a:ext cx="7082914" cy="5001369"/>
          </a:xfrm>
          <a:prstGeom prst="rect">
            <a:avLst/>
          </a:prstGeom>
          <a:noFill/>
          <a:ln w="9525">
            <a:noFill/>
            <a:miter lim="800000"/>
          </a:ln>
        </p:spPr>
        <p:txBody>
          <a:bodyPr wrap="square">
            <a:spAutoFit/>
          </a:bodyPr>
          <a:lstStyle/>
          <a:p>
            <a:pPr algn="ctr">
              <a:lnSpc>
                <a:spcPct val="150000"/>
              </a:lnSpc>
              <a:defRPr/>
            </a:pPr>
            <a:r>
              <a:rPr lang="zh-CN" altLang="en-US" sz="4400" b="1" dirty="0" smtClean="0">
                <a:solidFill>
                  <a:schemeClr val="accent5">
                    <a:lumMod val="75000"/>
                  </a:schemeClr>
                </a:solidFill>
                <a:ea typeface="微软雅黑" panose="020B0503020204020204" pitchFamily="34" charset="-122"/>
                <a:cs typeface="Arial" panose="020B0604020202020204" pitchFamily="34" charset="0"/>
              </a:rPr>
              <a:t>室内移动机器人精确</a:t>
            </a:r>
            <a:endParaRPr lang="en-US" altLang="zh-CN" sz="4400" b="1" dirty="0" smtClean="0">
              <a:solidFill>
                <a:schemeClr val="accent5">
                  <a:lumMod val="75000"/>
                </a:schemeClr>
              </a:solidFill>
              <a:ea typeface="微软雅黑" panose="020B0503020204020204" pitchFamily="34" charset="-122"/>
              <a:cs typeface="Arial" panose="020B0604020202020204" pitchFamily="34" charset="0"/>
            </a:endParaRPr>
          </a:p>
          <a:p>
            <a:pPr algn="ctr">
              <a:lnSpc>
                <a:spcPct val="150000"/>
              </a:lnSpc>
              <a:defRPr/>
            </a:pPr>
            <a:r>
              <a:rPr lang="zh-CN" altLang="en-US" sz="4400" b="1" dirty="0" smtClean="0">
                <a:solidFill>
                  <a:schemeClr val="accent5">
                    <a:lumMod val="75000"/>
                  </a:schemeClr>
                </a:solidFill>
                <a:ea typeface="微软雅黑" panose="020B0503020204020204" pitchFamily="34" charset="-122"/>
                <a:cs typeface="Arial" panose="020B0604020202020204" pitchFamily="34" charset="0"/>
              </a:rPr>
              <a:t>跟踪定位</a:t>
            </a:r>
            <a:r>
              <a:rPr lang="en-US" altLang="zh-CN" sz="4400" b="1" dirty="0" err="1" smtClean="0">
                <a:solidFill>
                  <a:schemeClr val="accent5">
                    <a:lumMod val="75000"/>
                  </a:schemeClr>
                </a:solidFill>
                <a:ea typeface="微软雅黑" panose="020B0503020204020204" pitchFamily="34" charset="-122"/>
                <a:cs typeface="Arial" panose="020B0604020202020204" pitchFamily="34" charset="0"/>
              </a:rPr>
              <a:t>技术研究</a:t>
            </a:r>
            <a:endParaRPr lang="en-US" altLang="zh-CN" sz="4400" b="1" dirty="0" smtClean="0">
              <a:solidFill>
                <a:schemeClr val="accent5">
                  <a:lumMod val="75000"/>
                </a:schemeClr>
              </a:solidFill>
              <a:ea typeface="微软雅黑" panose="020B0503020204020204" pitchFamily="34" charset="-122"/>
              <a:cs typeface="Arial" panose="020B0604020202020204" pitchFamily="34" charset="0"/>
            </a:endParaRPr>
          </a:p>
          <a:p>
            <a:pPr algn="ctr">
              <a:lnSpc>
                <a:spcPct val="150000"/>
              </a:lnSpc>
              <a:defRPr/>
            </a:pPr>
            <a:endParaRPr lang="en-US" altLang="zh-CN" sz="1400" b="1" dirty="0" smtClean="0">
              <a:ea typeface="微软雅黑" panose="020B0503020204020204" pitchFamily="34" charset="-122"/>
              <a:cs typeface="Arial" panose="020B0604020202020204" pitchFamily="34" charset="0"/>
            </a:endParaRPr>
          </a:p>
          <a:p>
            <a:pPr algn="ctr">
              <a:lnSpc>
                <a:spcPct val="150000"/>
              </a:lnSpc>
              <a:defRPr/>
            </a:pPr>
            <a:r>
              <a:rPr lang="zh-CN" altLang="en-US" sz="2000" b="1" dirty="0" smtClean="0">
                <a:ea typeface="微软雅黑" panose="020B0503020204020204" pitchFamily="34" charset="-122"/>
                <a:cs typeface="Arial" panose="020B0604020202020204" pitchFamily="34" charset="0"/>
              </a:rPr>
              <a:t>报告人：孙煊溢</a:t>
            </a:r>
            <a:endParaRPr lang="en-US" altLang="zh-CN" sz="2000" b="1" dirty="0" smtClean="0">
              <a:ea typeface="微软雅黑" panose="020B0503020204020204" pitchFamily="34" charset="-122"/>
              <a:cs typeface="Arial" panose="020B0604020202020204" pitchFamily="34" charset="0"/>
            </a:endParaRPr>
          </a:p>
          <a:p>
            <a:pPr algn="ctr">
              <a:lnSpc>
                <a:spcPct val="150000"/>
              </a:lnSpc>
              <a:defRPr/>
            </a:pPr>
            <a:r>
              <a:rPr lang="zh-CN" altLang="en-US" sz="2000" b="1" dirty="0">
                <a:ea typeface="微软雅黑" panose="020B0503020204020204" pitchFamily="34" charset="-122"/>
                <a:cs typeface="Arial" panose="020B0604020202020204" pitchFamily="34" charset="0"/>
              </a:rPr>
              <a:t>指导</a:t>
            </a:r>
            <a:r>
              <a:rPr lang="zh-CN" altLang="en-US" sz="2000" b="1" dirty="0" smtClean="0">
                <a:ea typeface="微软雅黑" panose="020B0503020204020204" pitchFamily="34" charset="-122"/>
                <a:cs typeface="Arial" panose="020B0604020202020204" pitchFamily="34" charset="0"/>
              </a:rPr>
              <a:t>老师：张亮</a:t>
            </a:r>
            <a:endParaRPr lang="en-US" altLang="zh-CN" sz="2000" b="1" dirty="0" smtClean="0">
              <a:ea typeface="微软雅黑" panose="020B0503020204020204" pitchFamily="34" charset="-122"/>
              <a:cs typeface="Arial" panose="020B0604020202020204" pitchFamily="34" charset="0"/>
            </a:endParaRPr>
          </a:p>
          <a:p>
            <a:pPr algn="ctr">
              <a:lnSpc>
                <a:spcPct val="150000"/>
              </a:lnSpc>
              <a:defRPr/>
            </a:pPr>
            <a:endParaRPr lang="en-US" altLang="zh-CN" sz="1600" b="1" dirty="0" smtClean="0">
              <a:ea typeface="微软雅黑" panose="020B0503020204020204" pitchFamily="34" charset="-122"/>
              <a:cs typeface="Arial" panose="020B0604020202020204" pitchFamily="34" charset="0"/>
            </a:endParaRPr>
          </a:p>
          <a:p>
            <a:pPr algn="dist">
              <a:defRPr/>
            </a:pPr>
            <a:r>
              <a:rPr lang="zh-CN" altLang="en-US" sz="2000" dirty="0" smtClean="0">
                <a:latin typeface="华文仿宋" panose="02010600040101010101" pitchFamily="2" charset="-122"/>
                <a:ea typeface="华文仿宋" panose="02010600040101010101" pitchFamily="2" charset="-122"/>
                <a:cs typeface="Arial" panose="020B0604020202020204" pitchFamily="34" charset="0"/>
              </a:rPr>
              <a:t>西安电子科技大学软件学院嵌入式</a:t>
            </a:r>
            <a:r>
              <a:rPr lang="zh-CN" altLang="en-US" sz="2000" dirty="0">
                <a:latin typeface="华文仿宋" panose="02010600040101010101" pitchFamily="2" charset="-122"/>
                <a:ea typeface="华文仿宋" panose="02010600040101010101" pitchFamily="2" charset="-122"/>
                <a:cs typeface="Arial" panose="020B0604020202020204" pitchFamily="34" charset="0"/>
              </a:rPr>
              <a:t>技术与视觉处理</a:t>
            </a:r>
            <a:r>
              <a:rPr lang="zh-CN" altLang="en-US" sz="2000" dirty="0" smtClean="0">
                <a:latin typeface="华文仿宋" panose="02010600040101010101" pitchFamily="2" charset="-122"/>
                <a:ea typeface="华文仿宋" panose="02010600040101010101" pitchFamily="2" charset="-122"/>
                <a:cs typeface="Arial" panose="020B0604020202020204" pitchFamily="34" charset="0"/>
              </a:rPr>
              <a:t>研究中心</a:t>
            </a:r>
            <a:r>
              <a:rPr lang="en-US" altLang="zh-CN" sz="1600" dirty="0" smtClean="0">
                <a:ea typeface="华文仿宋" panose="02010600040101010101" pitchFamily="2" charset="-122"/>
                <a:cs typeface="Arial" panose="020B0604020202020204" pitchFamily="34" charset="0"/>
              </a:rPr>
              <a:t>Embedded Technology &amp; Vision Processing Research Center</a:t>
            </a:r>
            <a:r>
              <a:rPr lang="zh-CN" altLang="en-US" sz="1600" dirty="0" smtClean="0">
                <a:ea typeface="华文仿宋" panose="02010600040101010101" pitchFamily="2" charset="-122"/>
                <a:cs typeface="Arial" panose="020B0604020202020204" pitchFamily="34" charset="0"/>
              </a:rPr>
              <a:t>，</a:t>
            </a:r>
            <a:r>
              <a:rPr lang="en-US" altLang="zh-CN" sz="1600" dirty="0" smtClean="0">
                <a:ea typeface="华文仿宋" panose="02010600040101010101" pitchFamily="2" charset="-122"/>
                <a:cs typeface="Arial" panose="020B0604020202020204" pitchFamily="34" charset="0"/>
              </a:rPr>
              <a:t>Xidian Univ. </a:t>
            </a:r>
            <a:br>
              <a:rPr lang="en-US" altLang="zh-CN" sz="1600" dirty="0" smtClean="0">
                <a:ea typeface="华文仿宋" panose="02010600040101010101" pitchFamily="2" charset="-122"/>
                <a:cs typeface="Arial" panose="020B0604020202020204" pitchFamily="34" charset="0"/>
              </a:rPr>
            </a:br>
            <a:endParaRPr lang="en-US" altLang="zh-CN" sz="1600" dirty="0" smtClean="0">
              <a:ea typeface="华文仿宋" panose="02010600040101010101" pitchFamily="2" charset="-122"/>
              <a:cs typeface="Arial" panose="020B0604020202020204" pitchFamily="34" charset="0"/>
            </a:endParaRPr>
          </a:p>
          <a:p>
            <a:pPr algn="ctr">
              <a:defRPr/>
            </a:pPr>
            <a:endParaRPr lang="en-US" altLang="zh-CN" sz="1000" b="1" dirty="0" smtClean="0">
              <a:ea typeface="微软雅黑" panose="020B0503020204020204" pitchFamily="34" charset="-122"/>
              <a:cs typeface="Arial" panose="020B0604020202020204" pitchFamily="34" charset="0"/>
            </a:endParaRPr>
          </a:p>
          <a:p>
            <a:pPr algn="ctr">
              <a:defRPr/>
            </a:pPr>
            <a:r>
              <a:rPr lang="en-US" altLang="zh-CN" sz="2000" dirty="0" smtClean="0">
                <a:ea typeface="微软雅黑" panose="020B0503020204020204" pitchFamily="34" charset="-122"/>
                <a:cs typeface="Arial" panose="020B0604020202020204" pitchFamily="34" charset="0"/>
              </a:rPr>
              <a:t>2019.9.8</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目前已完成学位论文工作的内容</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1471018" y="2842961"/>
            <a:ext cx="117816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文本框 15"/>
          <p:cNvSpPr txBox="1">
            <a:spLocks noChangeArrowheads="1"/>
          </p:cNvSpPr>
          <p:nvPr/>
        </p:nvSpPr>
        <p:spPr bwMode="auto">
          <a:xfrm>
            <a:off x="464516" y="1491143"/>
            <a:ext cx="8040855" cy="3323987"/>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关键算法</a:t>
            </a:r>
            <a:endParaRPr lang="en-US" altLang="zh-CN" sz="2000" b="1" dirty="0">
              <a:ea typeface="微软雅黑" panose="020B0503020204020204" pitchFamily="34" charset="-122"/>
              <a:cs typeface="Arial" panose="020B0604020202020204" pitchFamily="34" charset="0"/>
            </a:endParaRPr>
          </a:p>
          <a:p>
            <a:pPr lvl="1">
              <a:lnSpc>
                <a:spcPct val="150000"/>
              </a:lnSpc>
              <a:defRPr/>
            </a:pPr>
            <a:r>
              <a:rPr lang="zh-CN" altLang="en-US" sz="2000" b="1" dirty="0" smtClean="0">
                <a:solidFill>
                  <a:srgbClr val="FF0000"/>
                </a:solidFill>
                <a:ea typeface="微软雅黑" panose="020B0503020204020204" pitchFamily="34" charset="-122"/>
                <a:cs typeface="Arial" panose="020B0604020202020204" pitchFamily="34" charset="0"/>
              </a:rPr>
              <a:t>链式位姿估计规则</a:t>
            </a:r>
            <a:endParaRPr lang="en-US" altLang="zh-CN" sz="2000" b="1" dirty="0" smtClean="0">
              <a:solidFill>
                <a:srgbClr val="FF0000"/>
              </a:solidFill>
              <a:ea typeface="微软雅黑" panose="020B0503020204020204" pitchFamily="34" charset="-122"/>
              <a:cs typeface="Arial" panose="020B0604020202020204" pitchFamily="34" charset="0"/>
            </a:endParaRPr>
          </a:p>
          <a:p>
            <a:pPr lvl="1">
              <a:lnSpc>
                <a:spcPct val="150000"/>
              </a:lnSpc>
              <a:defRPr/>
            </a:pPr>
            <a:r>
              <a:rPr lang="zh-CN" altLang="en-US" sz="2000" b="1" dirty="0" smtClean="0">
                <a:ea typeface="微软雅黑" panose="020B0503020204020204" pitchFamily="34" charset="-122"/>
                <a:cs typeface="Arial" panose="020B0604020202020204" pitchFamily="34" charset="0"/>
              </a:rPr>
              <a:t>在系统中涉及到三个坐标系：</a:t>
            </a:r>
            <a:endParaRPr lang="en-US" altLang="zh-CN" sz="2000" b="1" dirty="0" smtClean="0">
              <a:ea typeface="微软雅黑" panose="020B0503020204020204" pitchFamily="34" charset="-122"/>
              <a:cs typeface="Arial" panose="020B0604020202020204" pitchFamily="34" charset="0"/>
            </a:endParaRPr>
          </a:p>
          <a:p>
            <a:pPr marL="800100" lvl="1" indent="-342900">
              <a:lnSpc>
                <a:spcPct val="150000"/>
              </a:lnSpc>
              <a:buFont typeface="Wingdings" panose="05000000000000000000" pitchFamily="2" charset="2"/>
              <a:buChar char="Ø"/>
              <a:defRPr/>
            </a:pPr>
            <a:r>
              <a:rPr lang="zh-CN" altLang="en-US" sz="2000" b="1" dirty="0" smtClean="0">
                <a:ea typeface="微软雅黑" panose="020B0503020204020204" pitchFamily="34" charset="-122"/>
                <a:cs typeface="Arial" panose="020B0604020202020204" pitchFamily="34" charset="0"/>
              </a:rPr>
              <a:t>世界坐标系：在前期准备阶段通过标记物人为设置的坐标系；</a:t>
            </a:r>
            <a:endParaRPr lang="en-US" altLang="zh-CN" sz="2000" b="1" dirty="0" smtClean="0">
              <a:ea typeface="微软雅黑" panose="020B0503020204020204" pitchFamily="34" charset="-122"/>
              <a:cs typeface="Arial" panose="020B0604020202020204" pitchFamily="34" charset="0"/>
            </a:endParaRPr>
          </a:p>
          <a:p>
            <a:pPr marL="800100" lvl="1" indent="-342900">
              <a:lnSpc>
                <a:spcPct val="150000"/>
              </a:lnSpc>
              <a:buFont typeface="Wingdings" panose="05000000000000000000" pitchFamily="2" charset="2"/>
              <a:buChar char="Ø"/>
              <a:defRPr/>
            </a:pPr>
            <a:r>
              <a:rPr lang="zh-CN" altLang="en-US" sz="2000" b="1" dirty="0" smtClean="0">
                <a:ea typeface="微软雅黑" panose="020B0503020204020204" pitchFamily="34" charset="-122"/>
                <a:cs typeface="Arial" panose="020B0604020202020204" pitchFamily="34" charset="0"/>
              </a:rPr>
              <a:t>相机坐标系：标志相机位置和朝向的坐标系；</a:t>
            </a:r>
            <a:endParaRPr lang="en-US" altLang="zh-CN" sz="2000" b="1" dirty="0" smtClean="0">
              <a:ea typeface="微软雅黑" panose="020B0503020204020204" pitchFamily="34" charset="-122"/>
              <a:cs typeface="Arial" panose="020B0604020202020204" pitchFamily="34" charset="0"/>
            </a:endParaRPr>
          </a:p>
          <a:p>
            <a:pPr marL="800100" lvl="1" indent="-342900">
              <a:lnSpc>
                <a:spcPct val="150000"/>
              </a:lnSpc>
              <a:buFont typeface="Wingdings" panose="05000000000000000000" pitchFamily="2" charset="2"/>
              <a:buChar char="Ø"/>
              <a:defRPr/>
            </a:pPr>
            <a:r>
              <a:rPr lang="zh-CN" altLang="en-US" sz="2000" b="1" dirty="0" smtClean="0">
                <a:ea typeface="微软雅黑" panose="020B0503020204020204" pitchFamily="34" charset="-122"/>
                <a:cs typeface="Arial" panose="020B0604020202020204" pitchFamily="34" charset="0"/>
              </a:rPr>
              <a:t>物体坐标系：通过依附在机器人上的标记物建立的坐标系，代表了机器人的位置和朝向。</a:t>
            </a:r>
            <a:endParaRPr lang="en-US" altLang="zh-CN" sz="2000" b="1" dirty="0" smtClean="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469615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目前已完成学位论文工作的内容</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1471018" y="2842961"/>
            <a:ext cx="117816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文本框 15"/>
          <p:cNvSpPr txBox="1">
            <a:spLocks noChangeArrowheads="1"/>
          </p:cNvSpPr>
          <p:nvPr/>
        </p:nvSpPr>
        <p:spPr bwMode="auto">
          <a:xfrm>
            <a:off x="464516" y="1491143"/>
            <a:ext cx="8040855" cy="4201150"/>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关键算法</a:t>
            </a:r>
            <a:endParaRPr lang="en-US" altLang="zh-CN" sz="2000" b="1" dirty="0">
              <a:ea typeface="微软雅黑" panose="020B0503020204020204" pitchFamily="34" charset="-122"/>
              <a:cs typeface="Arial" panose="020B0604020202020204" pitchFamily="34" charset="0"/>
            </a:endParaRPr>
          </a:p>
          <a:p>
            <a:pPr lvl="1">
              <a:lnSpc>
                <a:spcPct val="150000"/>
              </a:lnSpc>
              <a:defRPr/>
            </a:pPr>
            <a:r>
              <a:rPr lang="zh-CN" altLang="en-US" sz="2000" b="1" dirty="0" smtClean="0">
                <a:solidFill>
                  <a:srgbClr val="FF0000"/>
                </a:solidFill>
                <a:ea typeface="微软雅黑" panose="020B0503020204020204" pitchFamily="34" charset="-122"/>
                <a:cs typeface="Arial" panose="020B0604020202020204" pitchFamily="34" charset="0"/>
              </a:rPr>
              <a:t>链式位姿估计规则</a:t>
            </a:r>
            <a:endParaRPr lang="en-US" altLang="zh-CN" sz="2000" b="1" dirty="0" smtClean="0">
              <a:solidFill>
                <a:srgbClr val="FF0000"/>
              </a:solidFill>
              <a:ea typeface="微软雅黑" panose="020B0503020204020204" pitchFamily="34" charset="-122"/>
              <a:cs typeface="Arial" panose="020B0604020202020204" pitchFamily="34" charset="0"/>
            </a:endParaRPr>
          </a:p>
          <a:p>
            <a:pPr marL="800100" lvl="1" indent="-342900">
              <a:lnSpc>
                <a:spcPct val="150000"/>
              </a:lnSpc>
              <a:buFont typeface="Wingdings" panose="05000000000000000000" pitchFamily="2" charset="2"/>
              <a:buChar char="l"/>
              <a:defRPr/>
            </a:pPr>
            <a:r>
              <a:rPr lang="zh-CN" altLang="en-US" sz="2000" b="1" dirty="0" smtClean="0">
                <a:ea typeface="微软雅黑" panose="020B0503020204020204" pitchFamily="34" charset="-122"/>
                <a:cs typeface="Arial" panose="020B0604020202020204" pitchFamily="34" charset="0"/>
              </a:rPr>
              <a:t>规则描述：</a:t>
            </a:r>
            <a:endParaRPr lang="en-US" altLang="zh-CN" sz="2000" b="1" dirty="0" smtClean="0">
              <a:ea typeface="微软雅黑" panose="020B0503020204020204" pitchFamily="34" charset="-122"/>
              <a:cs typeface="Arial" panose="020B0604020202020204" pitchFamily="34" charset="0"/>
            </a:endParaRPr>
          </a:p>
          <a:p>
            <a:pPr lvl="2">
              <a:lnSpc>
                <a:spcPct val="150000"/>
              </a:lnSpc>
              <a:defRPr/>
            </a:pPr>
            <a:r>
              <a:rPr lang="en-US" altLang="zh-CN" sz="2000" b="1" dirty="0">
                <a:ea typeface="微软雅黑" panose="020B0503020204020204" pitchFamily="34" charset="-122"/>
                <a:cs typeface="Arial" panose="020B0604020202020204" pitchFamily="34" charset="0"/>
              </a:rPr>
              <a:t>1</a:t>
            </a:r>
            <a:r>
              <a:rPr lang="zh-CN" altLang="en-US" sz="2000" b="1" dirty="0">
                <a:ea typeface="微软雅黑" panose="020B0503020204020204" pitchFamily="34" charset="-122"/>
                <a:cs typeface="Arial" panose="020B0604020202020204" pitchFamily="34" charset="0"/>
              </a:rPr>
              <a:t>、</a:t>
            </a:r>
            <a:r>
              <a:rPr lang="zh-CN" altLang="zh-CN" sz="2000" b="1" dirty="0">
                <a:ea typeface="微软雅黑" panose="020B0503020204020204" pitchFamily="34" charset="-122"/>
                <a:cs typeface="Arial" panose="020B0604020202020204" pitchFamily="34" charset="0"/>
              </a:rPr>
              <a:t>首先在</a:t>
            </a:r>
            <a:r>
              <a:rPr lang="zh-CN" altLang="zh-CN" sz="2000" b="1" dirty="0">
                <a:solidFill>
                  <a:srgbClr val="FF0000"/>
                </a:solidFill>
                <a:ea typeface="微软雅黑" panose="020B0503020204020204" pitchFamily="34" charset="-122"/>
                <a:cs typeface="Arial" panose="020B0604020202020204" pitchFamily="34" charset="0"/>
              </a:rPr>
              <a:t>相机外参标定环节</a:t>
            </a:r>
            <a:r>
              <a:rPr lang="zh-CN" altLang="zh-CN" sz="2000" b="1" dirty="0">
                <a:ea typeface="微软雅黑" panose="020B0503020204020204" pitchFamily="34" charset="-122"/>
                <a:cs typeface="Arial" panose="020B0604020202020204" pitchFamily="34" charset="0"/>
              </a:rPr>
              <a:t>通过</a:t>
            </a:r>
            <a:r>
              <a:rPr lang="en-US" altLang="zh-CN" sz="2000" b="1" dirty="0">
                <a:ea typeface="微软雅黑" panose="020B0503020204020204" pitchFamily="34" charset="-122"/>
                <a:cs typeface="Arial" panose="020B0604020202020204" pitchFamily="34" charset="0"/>
              </a:rPr>
              <a:t>2D-3D</a:t>
            </a:r>
            <a:r>
              <a:rPr lang="zh-CN" altLang="zh-CN" sz="2000" b="1" dirty="0">
                <a:ea typeface="微软雅黑" panose="020B0503020204020204" pitchFamily="34" charset="-122"/>
                <a:cs typeface="Arial" panose="020B0604020202020204" pitchFamily="34" charset="0"/>
              </a:rPr>
              <a:t>点对的映射，使用</a:t>
            </a:r>
            <a:r>
              <a:rPr lang="en-US" altLang="zh-CN" sz="2000" b="1" dirty="0" err="1">
                <a:ea typeface="微软雅黑" panose="020B0503020204020204" pitchFamily="34" charset="-122"/>
                <a:cs typeface="Arial" panose="020B0604020202020204" pitchFamily="34" charset="0"/>
              </a:rPr>
              <a:t>epnp</a:t>
            </a:r>
            <a:r>
              <a:rPr lang="zh-CN" altLang="zh-CN" sz="2000" b="1" dirty="0">
                <a:ea typeface="微软雅黑" panose="020B0503020204020204" pitchFamily="34" charset="-122"/>
                <a:cs typeface="Arial" panose="020B0604020202020204" pitchFamily="34" charset="0"/>
              </a:rPr>
              <a:t>算法计算出</a:t>
            </a:r>
            <a:r>
              <a:rPr lang="zh-CN" altLang="zh-CN" sz="2000" b="1" dirty="0">
                <a:solidFill>
                  <a:srgbClr val="FF0000"/>
                </a:solidFill>
                <a:ea typeface="微软雅黑" panose="020B0503020204020204" pitchFamily="34" charset="-122"/>
                <a:cs typeface="Arial" panose="020B0604020202020204" pitchFamily="34" charset="0"/>
              </a:rPr>
              <a:t>相机位姿</a:t>
            </a:r>
            <a:r>
              <a:rPr lang="en-US" altLang="zh-CN" sz="2000" b="1" dirty="0">
                <a:ea typeface="微软雅黑" panose="020B0503020204020204" pitchFamily="34" charset="-122"/>
                <a:cs typeface="Arial" panose="020B0604020202020204" pitchFamily="34" charset="0"/>
              </a:rPr>
              <a:t>R1­</a:t>
            </a:r>
            <a:r>
              <a:rPr lang="zh-CN" altLang="zh-CN" sz="2000" b="1" dirty="0">
                <a:ea typeface="微软雅黑" panose="020B0503020204020204" pitchFamily="34" charset="-122"/>
                <a:cs typeface="Arial" panose="020B0604020202020204" pitchFamily="34" charset="0"/>
              </a:rPr>
              <a:t>和</a:t>
            </a:r>
            <a:r>
              <a:rPr lang="en-US" altLang="zh-CN" sz="2000" b="1" dirty="0">
                <a:ea typeface="微软雅黑" panose="020B0503020204020204" pitchFamily="34" charset="-122"/>
                <a:cs typeface="Arial" panose="020B0604020202020204" pitchFamily="34" charset="0"/>
              </a:rPr>
              <a:t>t1</a:t>
            </a:r>
            <a:r>
              <a:rPr lang="zh-CN" altLang="zh-CN" sz="2000" b="1" dirty="0">
                <a:ea typeface="微软雅黑" panose="020B0503020204020204" pitchFamily="34" charset="-122"/>
                <a:cs typeface="Arial" panose="020B0604020202020204" pitchFamily="34" charset="0"/>
              </a:rPr>
              <a:t>，有表达式</a:t>
            </a:r>
            <a:r>
              <a:rPr lang="zh-CN" altLang="zh-CN" sz="2000" b="1" dirty="0" smtClean="0">
                <a:ea typeface="微软雅黑" panose="020B0503020204020204" pitchFamily="34" charset="-122"/>
                <a:cs typeface="Arial" panose="020B0604020202020204" pitchFamily="34" charset="0"/>
              </a:rPr>
              <a:t>：</a:t>
            </a:r>
            <a:endParaRPr lang="en-US" altLang="zh-CN" sz="2000" b="1" dirty="0" smtClean="0">
              <a:ea typeface="微软雅黑" panose="020B0503020204020204" pitchFamily="34" charset="-122"/>
              <a:cs typeface="Arial" panose="020B0604020202020204" pitchFamily="34" charset="0"/>
            </a:endParaRPr>
          </a:p>
          <a:p>
            <a:pPr lvl="2" algn="ctr">
              <a:lnSpc>
                <a:spcPct val="150000"/>
              </a:lnSpc>
              <a:defRPr/>
            </a:pPr>
            <a:r>
              <a:rPr lang="en-US" altLang="zh-CN" b="1" dirty="0"/>
              <a:t>P</a:t>
            </a:r>
            <a:r>
              <a:rPr lang="en-US" altLang="zh-CN" b="1" baseline="-25000" dirty="0"/>
              <a:t>c</a:t>
            </a:r>
            <a:r>
              <a:rPr lang="en-US" altLang="zh-CN" b="1" dirty="0"/>
              <a:t>=R</a:t>
            </a:r>
            <a:r>
              <a:rPr lang="en-US" altLang="zh-CN" b="1" baseline="-25000" dirty="0"/>
              <a:t>1</a:t>
            </a:r>
            <a:r>
              <a:rPr lang="en-US" altLang="zh-CN" b="1" dirty="0"/>
              <a:t>P</a:t>
            </a:r>
            <a:r>
              <a:rPr lang="en-US" altLang="zh-CN" b="1" baseline="-25000" dirty="0"/>
              <a:t>w</a:t>
            </a:r>
            <a:r>
              <a:rPr lang="en-US" altLang="zh-CN" b="1" dirty="0"/>
              <a:t>+t</a:t>
            </a:r>
            <a:r>
              <a:rPr lang="en-US" altLang="zh-CN" b="1" baseline="-25000" dirty="0"/>
              <a:t>1</a:t>
            </a:r>
            <a:r>
              <a:rPr lang="en-US" altLang="zh-CN" b="1" dirty="0"/>
              <a:t>   </a:t>
            </a:r>
            <a:r>
              <a:rPr lang="zh-CN" altLang="zh-CN" b="1" dirty="0"/>
              <a:t>（</a:t>
            </a:r>
            <a:r>
              <a:rPr lang="en-US" altLang="zh-CN" b="1" dirty="0" smtClean="0"/>
              <a:t>1</a:t>
            </a:r>
            <a:r>
              <a:rPr lang="zh-CN" altLang="en-US" b="1" dirty="0"/>
              <a:t>）</a:t>
            </a:r>
            <a:endParaRPr lang="zh-CN" altLang="zh-CN" dirty="0"/>
          </a:p>
          <a:p>
            <a:pPr lvl="2">
              <a:lnSpc>
                <a:spcPct val="150000"/>
              </a:lnSpc>
              <a:defRPr/>
            </a:pPr>
            <a:r>
              <a:rPr lang="zh-CN" altLang="zh-CN" sz="2000" b="1" dirty="0">
                <a:ea typeface="微软雅黑" panose="020B0503020204020204" pitchFamily="34" charset="-122"/>
                <a:cs typeface="Arial" panose="020B0604020202020204" pitchFamily="34" charset="0"/>
              </a:rPr>
              <a:t>其中</a:t>
            </a:r>
            <a:r>
              <a:rPr lang="en-US" altLang="zh-CN" sz="2000" b="1" dirty="0">
                <a:ea typeface="微软雅黑" panose="020B0503020204020204" pitchFamily="34" charset="-122"/>
                <a:cs typeface="Arial" panose="020B0604020202020204" pitchFamily="34" charset="0"/>
              </a:rPr>
              <a:t>Pc</a:t>
            </a:r>
            <a:r>
              <a:rPr lang="zh-CN" altLang="zh-CN" sz="2000" b="1" dirty="0">
                <a:ea typeface="微软雅黑" panose="020B0503020204020204" pitchFamily="34" charset="-122"/>
                <a:cs typeface="Arial" panose="020B0604020202020204" pitchFamily="34" charset="0"/>
              </a:rPr>
              <a:t>是</a:t>
            </a:r>
            <a:r>
              <a:rPr lang="en-US" altLang="zh-CN" sz="2000" b="1" dirty="0">
                <a:ea typeface="微软雅黑" panose="020B0503020204020204" pitchFamily="34" charset="-122"/>
                <a:cs typeface="Arial" panose="020B0604020202020204" pitchFamily="34" charset="0"/>
              </a:rPr>
              <a:t>3D</a:t>
            </a:r>
            <a:r>
              <a:rPr lang="zh-CN" altLang="zh-CN" sz="2000" b="1" dirty="0">
                <a:ea typeface="微软雅黑" panose="020B0503020204020204" pitchFamily="34" charset="-122"/>
                <a:cs typeface="Arial" panose="020B0604020202020204" pitchFamily="34" charset="0"/>
              </a:rPr>
              <a:t>点在相机坐标系下的坐标，</a:t>
            </a:r>
            <a:r>
              <a:rPr lang="en-US" altLang="zh-CN" sz="2000" b="1" dirty="0">
                <a:ea typeface="微软雅黑" panose="020B0503020204020204" pitchFamily="34" charset="-122"/>
                <a:cs typeface="Arial" panose="020B0604020202020204" pitchFamily="34" charset="0"/>
              </a:rPr>
              <a:t>Pw</a:t>
            </a:r>
            <a:r>
              <a:rPr lang="zh-CN" altLang="zh-CN" sz="2000" b="1" dirty="0">
                <a:ea typeface="微软雅黑" panose="020B0503020204020204" pitchFamily="34" charset="-122"/>
                <a:cs typeface="Arial" panose="020B0604020202020204" pitchFamily="34" charset="0"/>
              </a:rPr>
              <a:t>是</a:t>
            </a:r>
            <a:r>
              <a:rPr lang="en-US" altLang="zh-CN" sz="2000" b="1" dirty="0">
                <a:ea typeface="微软雅黑" panose="020B0503020204020204" pitchFamily="34" charset="-122"/>
                <a:cs typeface="Arial" panose="020B0604020202020204" pitchFamily="34" charset="0"/>
              </a:rPr>
              <a:t>3D</a:t>
            </a:r>
            <a:r>
              <a:rPr lang="zh-CN" altLang="zh-CN" sz="2000" b="1" dirty="0">
                <a:ea typeface="微软雅黑" panose="020B0503020204020204" pitchFamily="34" charset="-122"/>
                <a:cs typeface="Arial" panose="020B0604020202020204" pitchFamily="34" charset="0"/>
              </a:rPr>
              <a:t>点在世界坐标系下的坐标，令</a:t>
            </a:r>
            <a:r>
              <a:rPr lang="en-US" altLang="zh-CN" sz="2000" b="1" dirty="0">
                <a:ea typeface="微软雅黑" panose="020B0503020204020204" pitchFamily="34" charset="-122"/>
                <a:cs typeface="Arial" panose="020B0604020202020204" pitchFamily="34" charset="0"/>
              </a:rPr>
              <a:t>Pw</a:t>
            </a:r>
            <a:r>
              <a:rPr lang="zh-CN" altLang="zh-CN" sz="2000" b="1" dirty="0">
                <a:ea typeface="微软雅黑" panose="020B0503020204020204" pitchFamily="34" charset="-122"/>
                <a:cs typeface="Arial" panose="020B0604020202020204" pitchFamily="34" charset="0"/>
              </a:rPr>
              <a:t>为世界坐标系原点，就可以求出世界坐标系原点在相机坐标系下的坐标</a:t>
            </a:r>
            <a:r>
              <a:rPr lang="en-US" altLang="zh-CN" sz="2000" b="1" dirty="0">
                <a:ea typeface="微软雅黑" panose="020B0503020204020204" pitchFamily="34" charset="-122"/>
                <a:cs typeface="Arial" panose="020B0604020202020204" pitchFamily="34" charset="0"/>
              </a:rPr>
              <a:t>t1</a:t>
            </a:r>
            <a:r>
              <a:rPr lang="zh-CN" altLang="zh-CN" sz="2000" b="1" dirty="0" smtClean="0">
                <a:ea typeface="微软雅黑" panose="020B0503020204020204" pitchFamily="34" charset="-122"/>
                <a:cs typeface="Arial" panose="020B0604020202020204" pitchFamily="34" charset="0"/>
              </a:rPr>
              <a:t>。</a:t>
            </a:r>
            <a:endParaRPr lang="en-US" altLang="zh-CN" b="1" dirty="0" smtClean="0"/>
          </a:p>
        </p:txBody>
      </p:sp>
    </p:spTree>
    <p:extLst>
      <p:ext uri="{BB962C8B-B14F-4D97-AF65-F5344CB8AC3E}">
        <p14:creationId xmlns:p14="http://schemas.microsoft.com/office/powerpoint/2010/main" val="8723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目前已完成学位论文工作的内容</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1471018" y="2842961"/>
            <a:ext cx="117816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文本框 15"/>
          <p:cNvSpPr txBox="1">
            <a:spLocks noChangeArrowheads="1"/>
          </p:cNvSpPr>
          <p:nvPr/>
        </p:nvSpPr>
        <p:spPr bwMode="auto">
          <a:xfrm>
            <a:off x="464516" y="1491143"/>
            <a:ext cx="8040855" cy="4154984"/>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关键算法</a:t>
            </a:r>
            <a:endParaRPr lang="en-US" altLang="zh-CN" sz="2000" b="1" dirty="0">
              <a:ea typeface="微软雅黑" panose="020B0503020204020204" pitchFamily="34" charset="-122"/>
              <a:cs typeface="Arial" panose="020B0604020202020204" pitchFamily="34" charset="0"/>
            </a:endParaRPr>
          </a:p>
          <a:p>
            <a:pPr lvl="1">
              <a:lnSpc>
                <a:spcPct val="150000"/>
              </a:lnSpc>
              <a:defRPr/>
            </a:pPr>
            <a:r>
              <a:rPr lang="zh-CN" altLang="en-US" sz="2000" b="1" dirty="0" smtClean="0">
                <a:solidFill>
                  <a:srgbClr val="FF0000"/>
                </a:solidFill>
                <a:ea typeface="微软雅黑" panose="020B0503020204020204" pitchFamily="34" charset="-122"/>
                <a:cs typeface="Arial" panose="020B0604020202020204" pitchFamily="34" charset="0"/>
              </a:rPr>
              <a:t>链式位姿估计规则</a:t>
            </a:r>
            <a:endParaRPr lang="en-US" altLang="zh-CN" sz="2000" b="1" dirty="0" smtClean="0">
              <a:solidFill>
                <a:srgbClr val="FF0000"/>
              </a:solidFill>
              <a:ea typeface="微软雅黑" panose="020B0503020204020204" pitchFamily="34" charset="-122"/>
              <a:cs typeface="Arial" panose="020B0604020202020204" pitchFamily="34" charset="0"/>
            </a:endParaRPr>
          </a:p>
          <a:p>
            <a:pPr marL="800100" lvl="1" indent="-342900">
              <a:lnSpc>
                <a:spcPct val="150000"/>
              </a:lnSpc>
              <a:buFont typeface="Wingdings" panose="05000000000000000000" pitchFamily="2" charset="2"/>
              <a:buChar char="l"/>
              <a:defRPr/>
            </a:pPr>
            <a:r>
              <a:rPr lang="zh-CN" altLang="en-US" sz="2000" b="1" dirty="0" smtClean="0">
                <a:ea typeface="微软雅黑" panose="020B0503020204020204" pitchFamily="34" charset="-122"/>
                <a:cs typeface="Arial" panose="020B0604020202020204" pitchFamily="34" charset="0"/>
              </a:rPr>
              <a:t>规则描述：</a:t>
            </a:r>
            <a:endParaRPr lang="en-US" altLang="zh-CN" sz="2000" b="1" dirty="0" smtClean="0">
              <a:ea typeface="微软雅黑" panose="020B0503020204020204" pitchFamily="34" charset="-122"/>
              <a:cs typeface="Arial" panose="020B0604020202020204" pitchFamily="34" charset="0"/>
            </a:endParaRPr>
          </a:p>
          <a:p>
            <a:pPr lvl="2">
              <a:lnSpc>
                <a:spcPct val="150000"/>
              </a:lnSpc>
              <a:defRPr/>
            </a:pPr>
            <a:r>
              <a:rPr lang="en-US" altLang="zh-CN" sz="2000" b="1" dirty="0" smtClean="0">
                <a:ea typeface="微软雅黑" panose="020B0503020204020204" pitchFamily="34" charset="-122"/>
                <a:cs typeface="Arial" panose="020B0604020202020204" pitchFamily="34" charset="0"/>
              </a:rPr>
              <a:t>2</a:t>
            </a:r>
            <a:r>
              <a:rPr lang="zh-CN" altLang="en-US" sz="2000" b="1" dirty="0" smtClean="0">
                <a:ea typeface="微软雅黑" panose="020B0503020204020204" pitchFamily="34" charset="-122"/>
                <a:cs typeface="Arial" panose="020B0604020202020204" pitchFamily="34" charset="0"/>
              </a:rPr>
              <a:t>、</a:t>
            </a:r>
            <a:r>
              <a:rPr lang="zh-CN" altLang="zh-CN" sz="2000" b="1" dirty="0" smtClean="0">
                <a:ea typeface="微软雅黑" panose="020B0503020204020204" pitchFamily="34" charset="-122"/>
                <a:cs typeface="Arial" panose="020B0604020202020204" pitchFamily="34" charset="0"/>
              </a:rPr>
              <a:t>然后</a:t>
            </a:r>
            <a:r>
              <a:rPr lang="zh-CN" altLang="zh-CN" sz="2000" b="1" dirty="0">
                <a:ea typeface="微软雅黑" panose="020B0503020204020204" pitchFamily="34" charset="-122"/>
                <a:cs typeface="Arial" panose="020B0604020202020204" pitchFamily="34" charset="0"/>
              </a:rPr>
              <a:t>在</a:t>
            </a:r>
            <a:r>
              <a:rPr lang="zh-CN" altLang="zh-CN" sz="2000" b="1" dirty="0">
                <a:solidFill>
                  <a:srgbClr val="FF0000"/>
                </a:solidFill>
                <a:ea typeface="微软雅黑" panose="020B0503020204020204" pitchFamily="34" charset="-122"/>
                <a:cs typeface="Arial" panose="020B0604020202020204" pitchFamily="34" charset="0"/>
              </a:rPr>
              <a:t>位姿估计环节</a:t>
            </a:r>
            <a:r>
              <a:rPr lang="zh-CN" altLang="zh-CN" sz="2000" b="1" dirty="0">
                <a:ea typeface="微软雅黑" panose="020B0503020204020204" pitchFamily="34" charset="-122"/>
                <a:cs typeface="Arial" panose="020B0604020202020204" pitchFamily="34" charset="0"/>
              </a:rPr>
              <a:t>中通过</a:t>
            </a:r>
            <a:r>
              <a:rPr lang="en-US" altLang="zh-CN" sz="2000" b="1" dirty="0">
                <a:ea typeface="微软雅黑" panose="020B0503020204020204" pitchFamily="34" charset="-122"/>
                <a:cs typeface="Arial" panose="020B0604020202020204" pitchFamily="34" charset="0"/>
              </a:rPr>
              <a:t>2D-3D</a:t>
            </a:r>
            <a:r>
              <a:rPr lang="zh-CN" altLang="zh-CN" sz="2000" b="1" dirty="0">
                <a:ea typeface="微软雅黑" panose="020B0503020204020204" pitchFamily="34" charset="-122"/>
                <a:cs typeface="Arial" panose="020B0604020202020204" pitchFamily="34" charset="0"/>
              </a:rPr>
              <a:t>点对的映射，使用</a:t>
            </a:r>
            <a:r>
              <a:rPr lang="en-US" altLang="zh-CN" sz="2000" b="1" dirty="0" err="1">
                <a:ea typeface="微软雅黑" panose="020B0503020204020204" pitchFamily="34" charset="-122"/>
                <a:cs typeface="Arial" panose="020B0604020202020204" pitchFamily="34" charset="0"/>
              </a:rPr>
              <a:t>epnp</a:t>
            </a:r>
            <a:r>
              <a:rPr lang="zh-CN" altLang="zh-CN" sz="2000" b="1" dirty="0">
                <a:ea typeface="微软雅黑" panose="020B0503020204020204" pitchFamily="34" charset="-122"/>
                <a:cs typeface="Arial" panose="020B0604020202020204" pitchFamily="34" charset="0"/>
              </a:rPr>
              <a:t>算法计算出</a:t>
            </a:r>
            <a:r>
              <a:rPr lang="zh-CN" altLang="zh-CN" sz="2000" b="1" dirty="0">
                <a:solidFill>
                  <a:srgbClr val="FF0000"/>
                </a:solidFill>
                <a:ea typeface="微软雅黑" panose="020B0503020204020204" pitchFamily="34" charset="-122"/>
                <a:cs typeface="Arial" panose="020B0604020202020204" pitchFamily="34" charset="0"/>
              </a:rPr>
              <a:t>相机在物体坐标系下的位姿</a:t>
            </a:r>
            <a:r>
              <a:rPr lang="en-US" altLang="zh-CN" sz="2000" b="1" dirty="0">
                <a:ea typeface="微软雅黑" panose="020B0503020204020204" pitchFamily="34" charset="-122"/>
                <a:cs typeface="Arial" panose="020B0604020202020204" pitchFamily="34" charset="0"/>
              </a:rPr>
              <a:t>R2</a:t>
            </a:r>
            <a:r>
              <a:rPr lang="zh-CN" altLang="zh-CN" sz="2000" b="1" dirty="0">
                <a:ea typeface="微软雅黑" panose="020B0503020204020204" pitchFamily="34" charset="-122"/>
                <a:cs typeface="Arial" panose="020B0604020202020204" pitchFamily="34" charset="0"/>
              </a:rPr>
              <a:t>和</a:t>
            </a:r>
            <a:r>
              <a:rPr lang="en-US" altLang="zh-CN" sz="2000" b="1" dirty="0">
                <a:ea typeface="微软雅黑" panose="020B0503020204020204" pitchFamily="34" charset="-122"/>
                <a:cs typeface="Arial" panose="020B0604020202020204" pitchFamily="34" charset="0"/>
              </a:rPr>
              <a:t>t2</a:t>
            </a:r>
            <a:r>
              <a:rPr lang="zh-CN" altLang="zh-CN" sz="2000" b="1" dirty="0">
                <a:ea typeface="微软雅黑" panose="020B0503020204020204" pitchFamily="34" charset="-122"/>
                <a:cs typeface="Arial" panose="020B0604020202020204" pitchFamily="34" charset="0"/>
              </a:rPr>
              <a:t>，有</a:t>
            </a:r>
            <a:r>
              <a:rPr lang="zh-CN" altLang="zh-CN" sz="2000" b="1" dirty="0" smtClean="0">
                <a:ea typeface="微软雅黑" panose="020B0503020204020204" pitchFamily="34" charset="-122"/>
                <a:cs typeface="Arial" panose="020B0604020202020204" pitchFamily="34" charset="0"/>
              </a:rPr>
              <a:t>表达式</a:t>
            </a:r>
            <a:r>
              <a:rPr lang="zh-CN" altLang="en-US" dirty="0" smtClean="0"/>
              <a:t>：</a:t>
            </a:r>
            <a:endParaRPr lang="en-US" altLang="zh-CN" dirty="0" smtClean="0"/>
          </a:p>
          <a:p>
            <a:pPr lvl="2" algn="ctr">
              <a:lnSpc>
                <a:spcPct val="150000"/>
              </a:lnSpc>
              <a:defRPr/>
            </a:pPr>
            <a:r>
              <a:rPr lang="en-US" altLang="zh-CN" b="1" dirty="0"/>
              <a:t>P</a:t>
            </a:r>
            <a:r>
              <a:rPr lang="en-US" altLang="zh-CN" b="1" baseline="-25000" dirty="0"/>
              <a:t>c</a:t>
            </a:r>
            <a:r>
              <a:rPr lang="en-US" altLang="zh-CN" b="1" dirty="0"/>
              <a:t>=R</a:t>
            </a:r>
            <a:r>
              <a:rPr lang="en-US" altLang="zh-CN" b="1" baseline="-25000" dirty="0"/>
              <a:t>2</a:t>
            </a:r>
            <a:r>
              <a:rPr lang="en-US" altLang="zh-CN" b="1" dirty="0"/>
              <a:t>P</a:t>
            </a:r>
            <a:r>
              <a:rPr lang="en-US" altLang="zh-CN" b="1" baseline="-25000" dirty="0"/>
              <a:t>t</a:t>
            </a:r>
            <a:r>
              <a:rPr lang="en-US" altLang="zh-CN" b="1" dirty="0"/>
              <a:t>+t</a:t>
            </a:r>
            <a:r>
              <a:rPr lang="en-US" altLang="zh-CN" b="1" baseline="-25000" dirty="0"/>
              <a:t>2</a:t>
            </a:r>
            <a:r>
              <a:rPr lang="en-US" altLang="zh-CN" b="1" dirty="0"/>
              <a:t>   </a:t>
            </a:r>
            <a:r>
              <a:rPr lang="zh-CN" altLang="zh-CN" b="1" dirty="0"/>
              <a:t>（</a:t>
            </a:r>
            <a:r>
              <a:rPr lang="en-US" altLang="zh-CN" b="1" dirty="0"/>
              <a:t>2</a:t>
            </a:r>
            <a:r>
              <a:rPr lang="zh-CN" altLang="zh-CN" b="1" dirty="0"/>
              <a:t>）</a:t>
            </a:r>
            <a:endParaRPr lang="zh-CN" altLang="zh-CN" dirty="0"/>
          </a:p>
          <a:p>
            <a:pPr lvl="2">
              <a:lnSpc>
                <a:spcPct val="150000"/>
              </a:lnSpc>
              <a:defRPr/>
            </a:pPr>
            <a:r>
              <a:rPr lang="zh-CN" altLang="zh-CN" sz="2000" b="1" dirty="0">
                <a:ea typeface="微软雅黑" panose="020B0503020204020204" pitchFamily="34" charset="-122"/>
                <a:cs typeface="Arial" panose="020B0604020202020204" pitchFamily="34" charset="0"/>
              </a:rPr>
              <a:t>其中</a:t>
            </a:r>
            <a:r>
              <a:rPr lang="en-US" altLang="zh-CN" sz="2000" b="1" dirty="0">
                <a:ea typeface="微软雅黑" panose="020B0503020204020204" pitchFamily="34" charset="-122"/>
                <a:cs typeface="Arial" panose="020B0604020202020204" pitchFamily="34" charset="0"/>
              </a:rPr>
              <a:t>Pt</a:t>
            </a:r>
            <a:r>
              <a:rPr lang="zh-CN" altLang="zh-CN" sz="2000" b="1" dirty="0">
                <a:ea typeface="微软雅黑" panose="020B0503020204020204" pitchFamily="34" charset="-122"/>
                <a:cs typeface="Arial" panose="020B0604020202020204" pitchFamily="34" charset="0"/>
              </a:rPr>
              <a:t>是</a:t>
            </a:r>
            <a:r>
              <a:rPr lang="en-US" altLang="zh-CN" sz="2000" b="1" dirty="0">
                <a:ea typeface="微软雅黑" panose="020B0503020204020204" pitchFamily="34" charset="-122"/>
                <a:cs typeface="Arial" panose="020B0604020202020204" pitchFamily="34" charset="0"/>
              </a:rPr>
              <a:t>3D</a:t>
            </a:r>
            <a:r>
              <a:rPr lang="zh-CN" altLang="zh-CN" sz="2000" b="1" dirty="0">
                <a:ea typeface="微软雅黑" panose="020B0503020204020204" pitchFamily="34" charset="-122"/>
                <a:cs typeface="Arial" panose="020B0604020202020204" pitchFamily="34" charset="0"/>
              </a:rPr>
              <a:t>点在物体坐标系下的坐标，令物体坐标系的原点表示机器人位置。</a:t>
            </a:r>
          </a:p>
          <a:p>
            <a:pPr lvl="2">
              <a:lnSpc>
                <a:spcPct val="150000"/>
              </a:lnSpc>
              <a:defRPr/>
            </a:pPr>
            <a:endParaRPr lang="en-US" altLang="zh-CN" dirty="0" smtClean="0"/>
          </a:p>
        </p:txBody>
      </p:sp>
    </p:spTree>
    <p:extLst>
      <p:ext uri="{BB962C8B-B14F-4D97-AF65-F5344CB8AC3E}">
        <p14:creationId xmlns:p14="http://schemas.microsoft.com/office/powerpoint/2010/main" val="589474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目前已完成学位论文工作的内容</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1471018" y="2842961"/>
            <a:ext cx="117816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文本框 15"/>
          <p:cNvSpPr txBox="1">
            <a:spLocks noChangeArrowheads="1"/>
          </p:cNvSpPr>
          <p:nvPr/>
        </p:nvSpPr>
        <p:spPr bwMode="auto">
          <a:xfrm>
            <a:off x="464516" y="1491143"/>
            <a:ext cx="8040855" cy="5493812"/>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关键算法</a:t>
            </a:r>
            <a:endParaRPr lang="en-US" altLang="zh-CN" sz="2000" b="1" dirty="0">
              <a:ea typeface="微软雅黑" panose="020B0503020204020204" pitchFamily="34" charset="-122"/>
              <a:cs typeface="Arial" panose="020B0604020202020204" pitchFamily="34" charset="0"/>
            </a:endParaRPr>
          </a:p>
          <a:p>
            <a:pPr lvl="1">
              <a:lnSpc>
                <a:spcPct val="150000"/>
              </a:lnSpc>
              <a:defRPr/>
            </a:pPr>
            <a:r>
              <a:rPr lang="zh-CN" altLang="en-US" sz="2000" b="1" dirty="0" smtClean="0">
                <a:solidFill>
                  <a:srgbClr val="FF0000"/>
                </a:solidFill>
                <a:ea typeface="微软雅黑" panose="020B0503020204020204" pitchFamily="34" charset="-122"/>
                <a:cs typeface="Arial" panose="020B0604020202020204" pitchFamily="34" charset="0"/>
              </a:rPr>
              <a:t>链式位姿估计规则</a:t>
            </a:r>
            <a:endParaRPr lang="en-US" altLang="zh-CN" sz="2000" b="1" dirty="0" smtClean="0">
              <a:solidFill>
                <a:srgbClr val="FF0000"/>
              </a:solidFill>
              <a:ea typeface="微软雅黑" panose="020B0503020204020204" pitchFamily="34" charset="-122"/>
              <a:cs typeface="Arial" panose="020B0604020202020204" pitchFamily="34" charset="0"/>
            </a:endParaRPr>
          </a:p>
          <a:p>
            <a:pPr marL="800100" lvl="1" indent="-342900">
              <a:lnSpc>
                <a:spcPct val="150000"/>
              </a:lnSpc>
              <a:buFont typeface="Wingdings" panose="05000000000000000000" pitchFamily="2" charset="2"/>
              <a:buChar char="l"/>
              <a:defRPr/>
            </a:pPr>
            <a:r>
              <a:rPr lang="zh-CN" altLang="en-US" sz="2000" b="1" dirty="0" smtClean="0">
                <a:ea typeface="微软雅黑" panose="020B0503020204020204" pitchFamily="34" charset="-122"/>
                <a:cs typeface="Arial" panose="020B0604020202020204" pitchFamily="34" charset="0"/>
              </a:rPr>
              <a:t>规则描述：</a:t>
            </a:r>
            <a:endParaRPr lang="en-US" altLang="zh-CN" sz="2000" b="1" dirty="0" smtClean="0">
              <a:ea typeface="微软雅黑" panose="020B0503020204020204" pitchFamily="34" charset="-122"/>
              <a:cs typeface="Arial" panose="020B0604020202020204" pitchFamily="34" charset="0"/>
            </a:endParaRPr>
          </a:p>
          <a:p>
            <a:pPr lvl="2">
              <a:lnSpc>
                <a:spcPct val="150000"/>
              </a:lnSpc>
              <a:defRPr/>
            </a:pPr>
            <a:r>
              <a:rPr lang="en-US" altLang="zh-CN" sz="2000" b="1" dirty="0">
                <a:ea typeface="微软雅黑" panose="020B0503020204020204" pitchFamily="34" charset="-122"/>
                <a:cs typeface="Arial" panose="020B0604020202020204" pitchFamily="34" charset="0"/>
              </a:rPr>
              <a:t>3</a:t>
            </a:r>
            <a:r>
              <a:rPr lang="zh-CN" altLang="en-US" sz="2000" b="1" dirty="0" smtClean="0">
                <a:ea typeface="微软雅黑" panose="020B0503020204020204" pitchFamily="34" charset="-122"/>
                <a:cs typeface="Arial" panose="020B0604020202020204" pitchFamily="34" charset="0"/>
              </a:rPr>
              <a:t>、</a:t>
            </a:r>
            <a:r>
              <a:rPr lang="zh-CN" altLang="zh-CN" sz="2000" b="1" dirty="0">
                <a:ea typeface="微软雅黑" panose="020B0503020204020204" pitchFamily="34" charset="-122"/>
                <a:cs typeface="Arial" panose="020B0604020202020204" pitchFamily="34" charset="0"/>
              </a:rPr>
              <a:t>最终要求的是物体坐标系原点在世界坐标系下的坐标，即已知</a:t>
            </a:r>
            <a:r>
              <a:rPr lang="en-US" altLang="zh-CN" sz="2000" b="1" dirty="0">
                <a:ea typeface="微软雅黑" panose="020B0503020204020204" pitchFamily="34" charset="-122"/>
                <a:cs typeface="Arial" panose="020B0604020202020204" pitchFamily="34" charset="0"/>
              </a:rPr>
              <a:t>Pt(0,0,0)</a:t>
            </a:r>
            <a:r>
              <a:rPr lang="zh-CN" altLang="zh-CN" sz="2000" b="1" dirty="0">
                <a:ea typeface="微软雅黑" panose="020B0503020204020204" pitchFamily="34" charset="-122"/>
                <a:cs typeface="Arial" panose="020B0604020202020204" pitchFamily="34" charset="0"/>
              </a:rPr>
              <a:t>，求</a:t>
            </a:r>
            <a:r>
              <a:rPr lang="en-US" altLang="zh-CN" sz="2000" b="1" dirty="0" smtClean="0">
                <a:ea typeface="微软雅黑" panose="020B0503020204020204" pitchFamily="34" charset="-122"/>
                <a:cs typeface="Arial" panose="020B0604020202020204" pitchFamily="34" charset="0"/>
              </a:rPr>
              <a:t>Pw</a:t>
            </a:r>
            <a:r>
              <a:rPr lang="zh-CN" altLang="en-US" sz="2000" b="1" dirty="0">
                <a:ea typeface="微软雅黑" panose="020B0503020204020204" pitchFamily="34" charset="-122"/>
                <a:cs typeface="Arial" panose="020B0604020202020204" pitchFamily="34" charset="0"/>
              </a:rPr>
              <a:t>：</a:t>
            </a:r>
            <a:endParaRPr lang="en-US" altLang="zh-CN" sz="2000" b="1" dirty="0" smtClean="0">
              <a:ea typeface="微软雅黑" panose="020B0503020204020204" pitchFamily="34" charset="-122"/>
              <a:cs typeface="Arial" panose="020B0604020202020204" pitchFamily="34" charset="0"/>
            </a:endParaRPr>
          </a:p>
          <a:p>
            <a:pPr lvl="2" algn="ctr">
              <a:lnSpc>
                <a:spcPct val="150000"/>
              </a:lnSpc>
              <a:defRPr/>
            </a:pPr>
            <a:r>
              <a:rPr lang="en-US" altLang="zh-CN" b="1" dirty="0"/>
              <a:t>P</a:t>
            </a:r>
            <a:r>
              <a:rPr lang="en-US" altLang="zh-CN" b="1" baseline="-25000" dirty="0"/>
              <a:t>c</a:t>
            </a:r>
            <a:r>
              <a:rPr lang="en-US" altLang="zh-CN" b="1" dirty="0"/>
              <a:t>=t</a:t>
            </a:r>
            <a:r>
              <a:rPr lang="en-US" altLang="zh-CN" b="1" baseline="-25000" dirty="0"/>
              <a:t>2</a:t>
            </a:r>
            <a:r>
              <a:rPr lang="en-US" altLang="zh-CN" b="1" dirty="0"/>
              <a:t>   </a:t>
            </a:r>
            <a:r>
              <a:rPr lang="zh-CN" altLang="zh-CN" b="1" dirty="0"/>
              <a:t>（</a:t>
            </a:r>
            <a:r>
              <a:rPr lang="en-US" altLang="zh-CN" b="1" dirty="0"/>
              <a:t>3</a:t>
            </a:r>
            <a:r>
              <a:rPr lang="zh-CN" altLang="zh-CN" b="1" dirty="0"/>
              <a:t>）</a:t>
            </a:r>
            <a:endParaRPr lang="zh-CN" altLang="zh-CN" dirty="0"/>
          </a:p>
          <a:p>
            <a:pPr lvl="2">
              <a:lnSpc>
                <a:spcPct val="150000"/>
              </a:lnSpc>
              <a:defRPr/>
            </a:pPr>
            <a:r>
              <a:rPr lang="zh-CN" altLang="zh-CN" sz="2000" b="1" dirty="0">
                <a:ea typeface="微软雅黑" panose="020B0503020204020204" pitchFamily="34" charset="-122"/>
                <a:cs typeface="Arial" panose="020B0604020202020204" pitchFamily="34" charset="0"/>
              </a:rPr>
              <a:t>将上式代入（</a:t>
            </a:r>
            <a:r>
              <a:rPr lang="en-US" altLang="zh-CN" sz="2000" b="1" dirty="0">
                <a:ea typeface="微软雅黑" panose="020B0503020204020204" pitchFamily="34" charset="-122"/>
                <a:cs typeface="Arial" panose="020B0604020202020204" pitchFamily="34" charset="0"/>
              </a:rPr>
              <a:t>1</a:t>
            </a:r>
            <a:r>
              <a:rPr lang="zh-CN" altLang="zh-CN" sz="2000" b="1" dirty="0">
                <a:ea typeface="微软雅黑" panose="020B0503020204020204" pitchFamily="34" charset="-122"/>
                <a:cs typeface="Arial" panose="020B0604020202020204" pitchFamily="34" charset="0"/>
              </a:rPr>
              <a:t>）式中</a:t>
            </a:r>
            <a:r>
              <a:rPr lang="zh-CN" altLang="zh-CN" sz="2000" b="1" dirty="0" smtClean="0">
                <a:ea typeface="微软雅黑" panose="020B0503020204020204" pitchFamily="34" charset="-122"/>
                <a:cs typeface="Arial" panose="020B0604020202020204" pitchFamily="34" charset="0"/>
              </a:rPr>
              <a:t>得到</a:t>
            </a:r>
            <a:r>
              <a:rPr lang="zh-CN" altLang="en-US" b="1" dirty="0" smtClean="0">
                <a:ea typeface="微软雅黑" panose="020B0503020204020204" pitchFamily="34" charset="-122"/>
                <a:cs typeface="Arial" panose="020B0604020202020204" pitchFamily="34" charset="0"/>
              </a:rPr>
              <a:t>：</a:t>
            </a:r>
            <a:endParaRPr lang="zh-CN" altLang="zh-CN" dirty="0"/>
          </a:p>
          <a:p>
            <a:pPr lvl="2" algn="ctr">
              <a:lnSpc>
                <a:spcPct val="150000"/>
              </a:lnSpc>
              <a:defRPr/>
            </a:pPr>
            <a:r>
              <a:rPr lang="en-US" altLang="zh-CN" b="1" dirty="0"/>
              <a:t>R</a:t>
            </a:r>
            <a:r>
              <a:rPr lang="en-US" altLang="zh-CN" b="1" baseline="-25000" dirty="0"/>
              <a:t>1</a:t>
            </a:r>
            <a:r>
              <a:rPr lang="en-US" altLang="zh-CN" b="1" dirty="0"/>
              <a:t>P</a:t>
            </a:r>
            <a:r>
              <a:rPr lang="en-US" altLang="zh-CN" b="1" baseline="-25000" dirty="0"/>
              <a:t>w</a:t>
            </a:r>
            <a:r>
              <a:rPr lang="en-US" altLang="zh-CN" b="1" dirty="0"/>
              <a:t>+t</a:t>
            </a:r>
            <a:r>
              <a:rPr lang="en-US" altLang="zh-CN" b="1" baseline="-25000" dirty="0"/>
              <a:t>1</a:t>
            </a:r>
            <a:r>
              <a:rPr lang="en-US" altLang="zh-CN" b="1" dirty="0"/>
              <a:t>=t</a:t>
            </a:r>
            <a:r>
              <a:rPr lang="en-US" altLang="zh-CN" b="1" baseline="-25000" dirty="0"/>
              <a:t>2</a:t>
            </a:r>
            <a:r>
              <a:rPr lang="en-US" altLang="zh-CN" b="1" dirty="0"/>
              <a:t>   (4)</a:t>
            </a:r>
            <a:endParaRPr lang="zh-CN" altLang="zh-CN" dirty="0"/>
          </a:p>
          <a:p>
            <a:pPr lvl="2">
              <a:lnSpc>
                <a:spcPct val="150000"/>
              </a:lnSpc>
              <a:defRPr/>
            </a:pPr>
            <a:r>
              <a:rPr lang="zh-CN" altLang="zh-CN" sz="2000" b="1" dirty="0" smtClean="0">
                <a:ea typeface="微软雅黑" panose="020B0503020204020204" pitchFamily="34" charset="-122"/>
                <a:cs typeface="Arial" panose="020B0604020202020204" pitchFamily="34" charset="0"/>
              </a:rPr>
              <a:t>两边同时减去</a:t>
            </a:r>
            <a:r>
              <a:rPr lang="en-US" altLang="zh-CN" sz="2000" b="1" dirty="0" smtClean="0">
                <a:ea typeface="微软雅黑" panose="020B0503020204020204" pitchFamily="34" charset="-122"/>
                <a:cs typeface="Arial" panose="020B0604020202020204" pitchFamily="34" charset="0"/>
              </a:rPr>
              <a:t>t1</a:t>
            </a:r>
            <a:r>
              <a:rPr lang="zh-CN" altLang="zh-CN" sz="2000" b="1" dirty="0" smtClean="0">
                <a:ea typeface="微软雅黑" panose="020B0503020204020204" pitchFamily="34" charset="-122"/>
                <a:cs typeface="Arial" panose="020B0604020202020204" pitchFamily="34" charset="0"/>
              </a:rPr>
              <a:t>并左乘</a:t>
            </a:r>
            <a:r>
              <a:rPr lang="en-US" altLang="zh-CN" sz="2000" b="1" dirty="0" smtClean="0">
                <a:ea typeface="微软雅黑" panose="020B0503020204020204" pitchFamily="34" charset="-122"/>
                <a:cs typeface="Arial" panose="020B0604020202020204" pitchFamily="34" charset="0"/>
              </a:rPr>
              <a:t>R1</a:t>
            </a:r>
            <a:r>
              <a:rPr lang="zh-CN" altLang="zh-CN" sz="2000" b="1" dirty="0" smtClean="0">
                <a:ea typeface="微软雅黑" panose="020B0503020204020204" pitchFamily="34" charset="-122"/>
                <a:cs typeface="Arial" panose="020B0604020202020204" pitchFamily="34" charset="0"/>
              </a:rPr>
              <a:t>的逆：</a:t>
            </a:r>
          </a:p>
          <a:p>
            <a:pPr lvl="2" algn="ctr">
              <a:lnSpc>
                <a:spcPct val="150000"/>
              </a:lnSpc>
              <a:defRPr/>
            </a:pPr>
            <a:r>
              <a:rPr lang="en-US" altLang="zh-CN" b="1" dirty="0" smtClean="0"/>
              <a:t>P</a:t>
            </a:r>
            <a:r>
              <a:rPr lang="en-US" altLang="zh-CN" b="1" baseline="-25000" dirty="0" smtClean="0"/>
              <a:t>w</a:t>
            </a:r>
            <a:r>
              <a:rPr lang="en-US" altLang="zh-CN" b="1" dirty="0" smtClean="0"/>
              <a:t>=R</a:t>
            </a:r>
            <a:r>
              <a:rPr lang="en-US" altLang="zh-CN" b="1" baseline="-25000" dirty="0" smtClean="0"/>
              <a:t>1</a:t>
            </a:r>
            <a:r>
              <a:rPr lang="en-US" altLang="zh-CN" b="1" baseline="30000" dirty="0" smtClean="0"/>
              <a:t>-1</a:t>
            </a:r>
            <a:r>
              <a:rPr lang="en-US" altLang="zh-CN" b="1" dirty="0" smtClean="0"/>
              <a:t>(t</a:t>
            </a:r>
            <a:r>
              <a:rPr lang="en-US" altLang="zh-CN" b="1" baseline="-25000" dirty="0" smtClean="0"/>
              <a:t>2</a:t>
            </a:r>
            <a:r>
              <a:rPr lang="en-US" altLang="zh-CN" b="1" dirty="0" smtClean="0"/>
              <a:t>-t</a:t>
            </a:r>
            <a:r>
              <a:rPr lang="en-US" altLang="zh-CN" b="1" baseline="-25000" dirty="0" smtClean="0"/>
              <a:t>1</a:t>
            </a:r>
            <a:r>
              <a:rPr lang="en-US" altLang="zh-CN" b="1" dirty="0" smtClean="0"/>
              <a:t>)   (5)</a:t>
            </a:r>
            <a:endParaRPr lang="zh-CN" altLang="zh-CN" dirty="0" smtClean="0"/>
          </a:p>
          <a:p>
            <a:pPr lvl="2">
              <a:lnSpc>
                <a:spcPct val="150000"/>
              </a:lnSpc>
              <a:defRPr/>
            </a:pPr>
            <a:r>
              <a:rPr lang="zh-CN" altLang="zh-CN" sz="2000" b="1" dirty="0">
                <a:ea typeface="微软雅黑" panose="020B0503020204020204" pitchFamily="34" charset="-122"/>
                <a:cs typeface="Arial" panose="020B0604020202020204" pitchFamily="34" charset="0"/>
              </a:rPr>
              <a:t>实现了已知相机</a:t>
            </a:r>
            <a:r>
              <a:rPr lang="en-US" altLang="zh-CN" sz="2000" b="1" dirty="0">
                <a:ea typeface="微软雅黑" panose="020B0503020204020204" pitchFamily="34" charset="-122"/>
                <a:cs typeface="Arial" panose="020B0604020202020204" pitchFamily="34" charset="0"/>
              </a:rPr>
              <a:t>-</a:t>
            </a:r>
            <a:r>
              <a:rPr lang="zh-CN" altLang="zh-CN" sz="2000" b="1" dirty="0">
                <a:ea typeface="微软雅黑" panose="020B0503020204020204" pitchFamily="34" charset="-122"/>
                <a:cs typeface="Arial" panose="020B0604020202020204" pitchFamily="34" charset="0"/>
              </a:rPr>
              <a:t>世界关系与相机</a:t>
            </a:r>
            <a:r>
              <a:rPr lang="en-US" altLang="zh-CN" sz="2000" b="1" dirty="0">
                <a:ea typeface="微软雅黑" panose="020B0503020204020204" pitchFamily="34" charset="-122"/>
                <a:cs typeface="Arial" panose="020B0604020202020204" pitchFamily="34" charset="0"/>
              </a:rPr>
              <a:t>-</a:t>
            </a:r>
            <a:r>
              <a:rPr lang="zh-CN" altLang="zh-CN" sz="2000" b="1" dirty="0">
                <a:ea typeface="微软雅黑" panose="020B0503020204020204" pitchFamily="34" charset="-122"/>
                <a:cs typeface="Arial" panose="020B0604020202020204" pitchFamily="34" charset="0"/>
              </a:rPr>
              <a:t>物体关系后，得出世界</a:t>
            </a:r>
            <a:r>
              <a:rPr lang="en-US" altLang="zh-CN" sz="2000" b="1" dirty="0">
                <a:ea typeface="微软雅黑" panose="020B0503020204020204" pitchFamily="34" charset="-122"/>
                <a:cs typeface="Arial" panose="020B0604020202020204" pitchFamily="34" charset="0"/>
              </a:rPr>
              <a:t>-</a:t>
            </a:r>
            <a:r>
              <a:rPr lang="zh-CN" altLang="zh-CN" sz="2000" b="1" dirty="0">
                <a:ea typeface="微软雅黑" panose="020B0503020204020204" pitchFamily="34" charset="-122"/>
                <a:cs typeface="Arial" panose="020B0604020202020204" pitchFamily="34" charset="0"/>
              </a:rPr>
              <a:t>物体关系。</a:t>
            </a:r>
          </a:p>
        </p:txBody>
      </p:sp>
    </p:spTree>
    <p:extLst>
      <p:ext uri="{BB962C8B-B14F-4D97-AF65-F5344CB8AC3E}">
        <p14:creationId xmlns:p14="http://schemas.microsoft.com/office/powerpoint/2010/main" val="2272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目前已完成学位论文工作的内容</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1471018" y="2842961"/>
            <a:ext cx="117816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文本框 15"/>
          <p:cNvSpPr txBox="1">
            <a:spLocks noChangeArrowheads="1"/>
          </p:cNvSpPr>
          <p:nvPr/>
        </p:nvSpPr>
        <p:spPr bwMode="auto">
          <a:xfrm>
            <a:off x="464516" y="1491143"/>
            <a:ext cx="8040855" cy="3269100"/>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单个相机重跟踪逻辑的实现</a:t>
            </a:r>
            <a:endParaRPr lang="en-US" altLang="zh-CN" sz="2000" b="1" dirty="0" smtClean="0">
              <a:ea typeface="微软雅黑" panose="020B0503020204020204" pitchFamily="34" charset="-122"/>
              <a:cs typeface="Arial" panose="020B0604020202020204" pitchFamily="34" charset="0"/>
            </a:endParaRPr>
          </a:p>
          <a:p>
            <a:pPr lvl="1">
              <a:lnSpc>
                <a:spcPct val="150000"/>
              </a:lnSpc>
              <a:defRPr/>
            </a:pPr>
            <a:r>
              <a:rPr lang="zh-CN" altLang="zh-CN" sz="2000" b="1" dirty="0">
                <a:ea typeface="微软雅黑" panose="020B0503020204020204" pitchFamily="34" charset="-122"/>
                <a:cs typeface="Arial" panose="020B0604020202020204" pitchFamily="34" charset="0"/>
              </a:rPr>
              <a:t>若机器人在运行的过程中离开了相机视野，跟踪算法判定为跟丢，此时需要把离开相机视野前一帧的跟踪</a:t>
            </a:r>
            <a:r>
              <a:rPr lang="en-US" altLang="zh-CN" sz="2000" b="1" dirty="0">
                <a:ea typeface="微软雅黑" panose="020B0503020204020204" pitchFamily="34" charset="-122"/>
                <a:cs typeface="Arial" panose="020B0604020202020204" pitchFamily="34" charset="0"/>
              </a:rPr>
              <a:t>ROI</a:t>
            </a:r>
            <a:r>
              <a:rPr lang="zh-CN" altLang="zh-CN" sz="2000" b="1" dirty="0">
                <a:ea typeface="微软雅黑" panose="020B0503020204020204" pitchFamily="34" charset="-122"/>
                <a:cs typeface="Arial" panose="020B0604020202020204" pitchFamily="34" charset="0"/>
              </a:rPr>
              <a:t>大小保存下来，等到机器人重新进入视野后，通过一次全图的</a:t>
            </a:r>
            <a:r>
              <a:rPr lang="en-US" altLang="zh-CN" sz="2000" b="1" dirty="0" err="1">
                <a:ea typeface="微软雅黑" panose="020B0503020204020204" pitchFamily="34" charset="-122"/>
                <a:cs typeface="Arial" panose="020B0604020202020204" pitchFamily="34" charset="0"/>
              </a:rPr>
              <a:t>apriltag</a:t>
            </a:r>
            <a:r>
              <a:rPr lang="zh-CN" altLang="zh-CN" sz="2000" b="1" dirty="0">
                <a:ea typeface="微软雅黑" panose="020B0503020204020204" pitchFamily="34" charset="-122"/>
                <a:cs typeface="Arial" panose="020B0604020202020204" pitchFamily="34" charset="0"/>
              </a:rPr>
              <a:t>检测得到图像中机器人的位置后，重新利用原先保存的</a:t>
            </a:r>
            <a:r>
              <a:rPr lang="en-US" altLang="zh-CN" sz="2000" b="1" dirty="0">
                <a:ea typeface="微软雅黑" panose="020B0503020204020204" pitchFamily="34" charset="-122"/>
                <a:cs typeface="Arial" panose="020B0604020202020204" pitchFamily="34" charset="0"/>
              </a:rPr>
              <a:t>ROI</a:t>
            </a:r>
            <a:r>
              <a:rPr lang="zh-CN" altLang="zh-CN" sz="2000" b="1" dirty="0">
                <a:ea typeface="微软雅黑" panose="020B0503020204020204" pitchFamily="34" charset="-122"/>
                <a:cs typeface="Arial" panose="020B0604020202020204" pitchFamily="34" charset="0"/>
              </a:rPr>
              <a:t>大小生成新的</a:t>
            </a:r>
            <a:r>
              <a:rPr lang="en-US" altLang="zh-CN" sz="2000" b="1" dirty="0">
                <a:ea typeface="微软雅黑" panose="020B0503020204020204" pitchFamily="34" charset="-122"/>
                <a:cs typeface="Arial" panose="020B0604020202020204" pitchFamily="34" charset="0"/>
              </a:rPr>
              <a:t>ROI</a:t>
            </a:r>
            <a:r>
              <a:rPr lang="zh-CN" altLang="zh-CN" sz="2000" b="1" dirty="0">
                <a:ea typeface="微软雅黑" panose="020B0503020204020204" pitchFamily="34" charset="-122"/>
                <a:cs typeface="Arial" panose="020B0604020202020204" pitchFamily="34" charset="0"/>
              </a:rPr>
              <a:t>。通过这个实现可以使得系统在机器人跟丢之后可以重新找到机器人的位置。</a:t>
            </a:r>
            <a:endParaRPr lang="en-US" altLang="zh-CN" sz="2000" b="1" dirty="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011634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与开题报告内容不符的情况说明</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6" name="文本框 25"/>
          <p:cNvSpPr txBox="1">
            <a:spLocks noChangeArrowheads="1"/>
          </p:cNvSpPr>
          <p:nvPr/>
        </p:nvSpPr>
        <p:spPr bwMode="auto">
          <a:xfrm>
            <a:off x="464516" y="1535333"/>
            <a:ext cx="8040855" cy="1938992"/>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硬件相关</a:t>
            </a:r>
            <a:endParaRPr lang="en-US" altLang="zh-CN" sz="3200" b="1" dirty="0" smtClean="0">
              <a:ea typeface="微软雅黑" panose="020B0503020204020204" pitchFamily="34" charset="-122"/>
              <a:cs typeface="Arial" panose="020B0604020202020204" pitchFamily="34" charset="0"/>
            </a:endParaRPr>
          </a:p>
          <a:p>
            <a:pPr lvl="1">
              <a:lnSpc>
                <a:spcPct val="150000"/>
              </a:lnSpc>
              <a:defRPr/>
            </a:pPr>
            <a:r>
              <a:rPr lang="zh-CN" altLang="zh-CN" sz="2000" b="1" dirty="0" smtClean="0">
                <a:ea typeface="微软雅黑" panose="020B0503020204020204" pitchFamily="34" charset="-122"/>
                <a:cs typeface="Arial" panose="020B0604020202020204" pitchFamily="34" charset="0"/>
              </a:rPr>
              <a:t>为了</a:t>
            </a:r>
            <a:r>
              <a:rPr lang="zh-CN" altLang="zh-CN" sz="2000" b="1" dirty="0">
                <a:ea typeface="微软雅黑" panose="020B0503020204020204" pitchFamily="34" charset="-122"/>
                <a:cs typeface="Arial" panose="020B0604020202020204" pitchFamily="34" charset="0"/>
              </a:rPr>
              <a:t>提高</a:t>
            </a:r>
            <a:r>
              <a:rPr lang="zh-CN" altLang="zh-CN" sz="2000" b="1" dirty="0">
                <a:solidFill>
                  <a:srgbClr val="FF0000"/>
                </a:solidFill>
                <a:ea typeface="微软雅黑" panose="020B0503020204020204" pitchFamily="34" charset="-122"/>
                <a:cs typeface="Arial" panose="020B0604020202020204" pitchFamily="34" charset="0"/>
              </a:rPr>
              <a:t>标记物的检测精度</a:t>
            </a:r>
            <a:r>
              <a:rPr lang="zh-CN" altLang="zh-CN" sz="2000" b="1" dirty="0">
                <a:ea typeface="微软雅黑" panose="020B0503020204020204" pitchFamily="34" charset="-122"/>
                <a:cs typeface="Arial" panose="020B0604020202020204" pitchFamily="34" charset="0"/>
              </a:rPr>
              <a:t>以及提高</a:t>
            </a:r>
            <a:r>
              <a:rPr lang="zh-CN" altLang="zh-CN" sz="2000" b="1" dirty="0">
                <a:solidFill>
                  <a:srgbClr val="FF0000"/>
                </a:solidFill>
                <a:ea typeface="微软雅黑" panose="020B0503020204020204" pitchFamily="34" charset="-122"/>
                <a:cs typeface="Arial" panose="020B0604020202020204" pitchFamily="34" charset="0"/>
              </a:rPr>
              <a:t>标记物较小时的检测成功率</a:t>
            </a:r>
            <a:r>
              <a:rPr lang="zh-CN" altLang="zh-CN" sz="2000" b="1" dirty="0">
                <a:ea typeface="微软雅黑" panose="020B0503020204020204" pitchFamily="34" charset="-122"/>
                <a:cs typeface="Arial" panose="020B0604020202020204" pitchFamily="34" charset="0"/>
              </a:rPr>
              <a:t>，换用了</a:t>
            </a:r>
            <a:r>
              <a:rPr lang="zh-CN" altLang="zh-CN" sz="2000" b="1" dirty="0">
                <a:solidFill>
                  <a:srgbClr val="FF0000"/>
                </a:solidFill>
                <a:ea typeface="微软雅黑" panose="020B0503020204020204" pitchFamily="34" charset="-122"/>
                <a:cs typeface="Arial" panose="020B0604020202020204" pitchFamily="34" charset="0"/>
              </a:rPr>
              <a:t>高像素</a:t>
            </a:r>
            <a:r>
              <a:rPr lang="zh-CN" altLang="zh-CN" sz="2000" b="1" dirty="0">
                <a:ea typeface="微软雅黑" panose="020B0503020204020204" pitchFamily="34" charset="-122"/>
                <a:cs typeface="Arial" panose="020B0604020202020204" pitchFamily="34" charset="0"/>
              </a:rPr>
              <a:t>的工业相机，镜头考虑到鱼眼的高畸变，将其换成了普通的</a:t>
            </a:r>
            <a:r>
              <a:rPr lang="zh-CN" altLang="zh-CN" sz="2000" b="1" dirty="0">
                <a:solidFill>
                  <a:srgbClr val="FF0000"/>
                </a:solidFill>
                <a:ea typeface="微软雅黑" panose="020B0503020204020204" pitchFamily="34" charset="-122"/>
                <a:cs typeface="Arial" panose="020B0604020202020204" pitchFamily="34" charset="0"/>
              </a:rPr>
              <a:t>定焦</a:t>
            </a:r>
            <a:r>
              <a:rPr lang="zh-CN" altLang="zh-CN" sz="2000" b="1" dirty="0" smtClean="0">
                <a:solidFill>
                  <a:srgbClr val="FF0000"/>
                </a:solidFill>
                <a:ea typeface="微软雅黑" panose="020B0503020204020204" pitchFamily="34" charset="-122"/>
                <a:cs typeface="Arial" panose="020B0604020202020204" pitchFamily="34" charset="0"/>
              </a:rPr>
              <a:t>镜头</a:t>
            </a:r>
            <a:r>
              <a:rPr lang="zh-CN" altLang="en-US" sz="2000" b="1" dirty="0" smtClean="0">
                <a:ea typeface="微软雅黑" panose="020B0503020204020204" pitchFamily="34" charset="-122"/>
                <a:cs typeface="Arial" panose="020B0604020202020204" pitchFamily="34" charset="0"/>
              </a:rPr>
              <a:t>；</a:t>
            </a:r>
            <a:endParaRPr lang="en-US" altLang="zh-CN" sz="2000" b="1" dirty="0">
              <a:ea typeface="微软雅黑" panose="020B0503020204020204" pitchFamily="34" charset="-122"/>
              <a:cs typeface="Arial" panose="020B0604020202020204" pitchFamily="34" charset="0"/>
            </a:endParaRPr>
          </a:p>
        </p:txBody>
      </p:sp>
      <p:sp>
        <p:nvSpPr>
          <p:cNvPr id="27" name="文本框 26"/>
          <p:cNvSpPr txBox="1">
            <a:spLocks noChangeArrowheads="1"/>
          </p:cNvSpPr>
          <p:nvPr/>
        </p:nvSpPr>
        <p:spPr bwMode="auto">
          <a:xfrm>
            <a:off x="464515" y="3528774"/>
            <a:ext cx="8040855" cy="2862322"/>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可视化方案</a:t>
            </a:r>
            <a:endParaRPr lang="en-US" altLang="zh-CN" sz="3200" b="1" dirty="0" smtClean="0">
              <a:ea typeface="微软雅黑" panose="020B0503020204020204" pitchFamily="34" charset="-122"/>
              <a:cs typeface="Arial" panose="020B0604020202020204" pitchFamily="34" charset="0"/>
            </a:endParaRPr>
          </a:p>
          <a:p>
            <a:pPr lvl="1">
              <a:lnSpc>
                <a:spcPct val="150000"/>
              </a:lnSpc>
              <a:defRPr/>
            </a:pPr>
            <a:r>
              <a:rPr lang="zh-CN" altLang="en-US" sz="2000" b="1" dirty="0" smtClean="0">
                <a:ea typeface="微软雅黑" panose="020B0503020204020204" pitchFamily="34" charset="-122"/>
                <a:cs typeface="Arial" panose="020B0604020202020204" pitchFamily="34" charset="0"/>
              </a:rPr>
              <a:t>原先考虑采用</a:t>
            </a:r>
            <a:r>
              <a:rPr lang="en-US" altLang="zh-CN" sz="2000" b="1" dirty="0" err="1" smtClean="0">
                <a:ea typeface="微软雅黑" panose="020B0503020204020204" pitchFamily="34" charset="-122"/>
                <a:cs typeface="Arial" panose="020B0604020202020204" pitchFamily="34" charset="0"/>
              </a:rPr>
              <a:t>opencv</a:t>
            </a:r>
            <a:r>
              <a:rPr lang="zh-CN" altLang="en-US" sz="2000" b="1" dirty="0" smtClean="0">
                <a:ea typeface="微软雅黑" panose="020B0503020204020204" pitchFamily="34" charset="-122"/>
                <a:cs typeface="Arial" panose="020B0604020202020204" pitchFamily="34" charset="0"/>
              </a:rPr>
              <a:t>的</a:t>
            </a:r>
            <a:r>
              <a:rPr lang="en-US" altLang="zh-CN" sz="2000" b="1" dirty="0" err="1" smtClean="0">
                <a:ea typeface="微软雅黑" panose="020B0503020204020204" pitchFamily="34" charset="-122"/>
                <a:cs typeface="Arial" panose="020B0604020202020204" pitchFamily="34" charset="0"/>
              </a:rPr>
              <a:t>viz</a:t>
            </a:r>
            <a:r>
              <a:rPr lang="zh-CN" altLang="en-US" sz="2000" b="1" dirty="0" smtClean="0">
                <a:ea typeface="微软雅黑" panose="020B0503020204020204" pitchFamily="34" charset="-122"/>
                <a:cs typeface="Arial" panose="020B0604020202020204" pitchFamily="34" charset="0"/>
              </a:rPr>
              <a:t>扩展库作为可视化的手段，但是实际进行结果展示后发现存在</a:t>
            </a:r>
            <a:r>
              <a:rPr lang="zh-CN" altLang="en-US" sz="2000" b="1" dirty="0" smtClean="0">
                <a:solidFill>
                  <a:srgbClr val="FF0000"/>
                </a:solidFill>
                <a:ea typeface="微软雅黑" panose="020B0503020204020204" pitchFamily="34" charset="-122"/>
                <a:cs typeface="Arial" panose="020B0604020202020204" pitchFamily="34" charset="0"/>
              </a:rPr>
              <a:t>可参照物较少</a:t>
            </a:r>
            <a:r>
              <a:rPr lang="zh-CN" altLang="en-US" sz="2000" b="1" dirty="0" smtClean="0">
                <a:ea typeface="微软雅黑" panose="020B0503020204020204" pitchFamily="34" charset="-122"/>
                <a:cs typeface="Arial" panose="020B0604020202020204" pitchFamily="34" charset="0"/>
              </a:rPr>
              <a:t>、</a:t>
            </a:r>
            <a:r>
              <a:rPr lang="zh-CN" altLang="en-US" sz="2000" b="1" dirty="0" smtClean="0">
                <a:solidFill>
                  <a:srgbClr val="FF0000"/>
                </a:solidFill>
                <a:ea typeface="微软雅黑" panose="020B0503020204020204" pitchFamily="34" charset="-122"/>
                <a:cs typeface="Arial" panose="020B0604020202020204" pitchFamily="34" charset="0"/>
              </a:rPr>
              <a:t>比例无法变动</a:t>
            </a:r>
            <a:r>
              <a:rPr lang="zh-CN" altLang="en-US" sz="2000" b="1" dirty="0" smtClean="0">
                <a:ea typeface="微软雅黑" panose="020B0503020204020204" pitchFamily="34" charset="-122"/>
                <a:cs typeface="Arial" panose="020B0604020202020204" pitchFamily="34" charset="0"/>
              </a:rPr>
              <a:t>等缺点，所以采用了新的方案：将结果位姿存储在</a:t>
            </a:r>
            <a:r>
              <a:rPr lang="zh-CN" altLang="en-US" sz="2000" b="1" dirty="0" smtClean="0">
                <a:solidFill>
                  <a:srgbClr val="FF0000"/>
                </a:solidFill>
                <a:ea typeface="微软雅黑" panose="020B0503020204020204" pitchFamily="34" charset="-122"/>
                <a:cs typeface="Arial" panose="020B0604020202020204" pitchFamily="34" charset="0"/>
              </a:rPr>
              <a:t>文件</a:t>
            </a:r>
            <a:r>
              <a:rPr lang="zh-CN" altLang="en-US" sz="2000" b="1" dirty="0" smtClean="0">
                <a:ea typeface="微软雅黑" panose="020B0503020204020204" pitchFamily="34" charset="-122"/>
                <a:cs typeface="Arial" panose="020B0604020202020204" pitchFamily="34" charset="0"/>
              </a:rPr>
              <a:t>中，然后引入</a:t>
            </a:r>
            <a:r>
              <a:rPr lang="en-US" altLang="zh-CN" sz="2000" b="1" dirty="0" err="1" smtClean="0">
                <a:ea typeface="微软雅黑" panose="020B0503020204020204" pitchFamily="34" charset="-122"/>
                <a:cs typeface="Arial" panose="020B0604020202020204" pitchFamily="34" charset="0"/>
              </a:rPr>
              <a:t>ros</a:t>
            </a:r>
            <a:r>
              <a:rPr lang="zh-CN" altLang="en-US" sz="2000" b="1" dirty="0" smtClean="0">
                <a:ea typeface="微软雅黑" panose="020B0503020204020204" pitchFamily="34" charset="-122"/>
                <a:cs typeface="Arial" panose="020B0604020202020204" pitchFamily="34" charset="0"/>
              </a:rPr>
              <a:t>的辅助软件</a:t>
            </a:r>
            <a:r>
              <a:rPr lang="en-US" altLang="zh-CN" sz="2000" b="1" dirty="0" err="1" smtClean="0">
                <a:ea typeface="微软雅黑" panose="020B0503020204020204" pitchFamily="34" charset="-122"/>
                <a:cs typeface="Arial" panose="020B0604020202020204" pitchFamily="34" charset="0"/>
              </a:rPr>
              <a:t>rviz</a:t>
            </a:r>
            <a:r>
              <a:rPr lang="zh-CN" altLang="en-US" sz="2000" b="1" dirty="0" smtClean="0">
                <a:ea typeface="微软雅黑" panose="020B0503020204020204" pitchFamily="34" charset="-122"/>
                <a:cs typeface="Arial" panose="020B0604020202020204" pitchFamily="34" charset="0"/>
              </a:rPr>
              <a:t>进行主题订阅后展示路径结果，通过这种方法可以有效解决上面的问题。</a:t>
            </a:r>
            <a:endParaRPr lang="en-US" altLang="zh-CN" sz="2000" b="1" dirty="0" smtClean="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88453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632737" cy="738664"/>
          </a:xfrm>
          <a:prstGeom prst="rect">
            <a:avLst/>
          </a:prstGeom>
          <a:noFill/>
          <a:ln w="9525">
            <a:noFill/>
            <a:miter lim="800000"/>
          </a:ln>
        </p:spPr>
        <p:txBody>
          <a:bodyPr wrap="square">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需要完成的研究内容和需要解决的关键技术</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6" name="文本框 25"/>
          <p:cNvSpPr txBox="1">
            <a:spLocks noChangeArrowheads="1"/>
          </p:cNvSpPr>
          <p:nvPr/>
        </p:nvSpPr>
        <p:spPr bwMode="auto">
          <a:xfrm>
            <a:off x="464516" y="1492893"/>
            <a:ext cx="8040855" cy="1938992"/>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内参标定精度的提升</a:t>
            </a:r>
          </a:p>
          <a:p>
            <a:pPr lvl="1">
              <a:lnSpc>
                <a:spcPct val="150000"/>
              </a:lnSpc>
              <a:defRPr/>
            </a:pPr>
            <a:r>
              <a:rPr lang="zh-CN" altLang="en-US" sz="2000" b="1" dirty="0" smtClean="0">
                <a:ea typeface="微软雅黑" panose="020B0503020204020204" pitchFamily="34" charset="-122"/>
                <a:cs typeface="Arial" panose="020B0604020202020204" pitchFamily="34" charset="0"/>
              </a:rPr>
              <a:t>拟采用</a:t>
            </a:r>
            <a:r>
              <a:rPr lang="zh-CN" altLang="en-US" sz="2000" b="1" dirty="0" smtClean="0">
                <a:solidFill>
                  <a:srgbClr val="FF0000"/>
                </a:solidFill>
                <a:ea typeface="微软雅黑" panose="020B0503020204020204" pitchFamily="34" charset="-122"/>
                <a:cs typeface="Arial" panose="020B0604020202020204" pitchFamily="34" charset="0"/>
              </a:rPr>
              <a:t>控制变量</a:t>
            </a:r>
            <a:r>
              <a:rPr lang="zh-CN" altLang="en-US" sz="2000" b="1" dirty="0" smtClean="0">
                <a:ea typeface="微软雅黑" panose="020B0503020204020204" pitchFamily="34" charset="-122"/>
                <a:cs typeface="Arial" panose="020B0604020202020204" pitchFamily="34" charset="0"/>
              </a:rPr>
              <a:t>的方法，先以不同的距离（标定板平面到相机平面的距离）进行多次模式相同的标定后，收集数据，比较内参与误差，找出距离与误差的内在关系，并以此为突破口提高标定的精度；</a:t>
            </a:r>
            <a:endParaRPr lang="en-US" altLang="zh-CN" sz="2000" b="1" dirty="0" smtClean="0">
              <a:ea typeface="微软雅黑" panose="020B0503020204020204" pitchFamily="34" charset="-122"/>
              <a:cs typeface="Arial" panose="020B0604020202020204" pitchFamily="34" charset="0"/>
            </a:endParaRPr>
          </a:p>
        </p:txBody>
      </p:sp>
      <p:sp>
        <p:nvSpPr>
          <p:cNvPr id="27" name="文本框 26"/>
          <p:cNvSpPr txBox="1">
            <a:spLocks noChangeArrowheads="1"/>
          </p:cNvSpPr>
          <p:nvPr/>
        </p:nvSpPr>
        <p:spPr bwMode="auto">
          <a:xfrm>
            <a:off x="464515" y="3324058"/>
            <a:ext cx="8040855" cy="2400657"/>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a:ea typeface="微软雅黑" panose="020B0503020204020204" pitchFamily="34" charset="-122"/>
                <a:cs typeface="Arial" panose="020B0604020202020204" pitchFamily="34" charset="0"/>
              </a:rPr>
              <a:t>多</a:t>
            </a:r>
            <a:r>
              <a:rPr lang="zh-CN" altLang="en-US" sz="2000" b="1" dirty="0" smtClean="0">
                <a:ea typeface="微软雅黑" panose="020B0503020204020204" pitchFamily="34" charset="-122"/>
                <a:cs typeface="Arial" panose="020B0604020202020204" pitchFamily="34" charset="0"/>
              </a:rPr>
              <a:t>相机流程的完成和测试</a:t>
            </a:r>
            <a:endParaRPr lang="en-US" altLang="zh-CN" sz="3200" b="1" dirty="0" smtClean="0">
              <a:ea typeface="微软雅黑" panose="020B0503020204020204" pitchFamily="34" charset="-122"/>
              <a:cs typeface="Arial" panose="020B0604020202020204" pitchFamily="34" charset="0"/>
            </a:endParaRPr>
          </a:p>
          <a:p>
            <a:pPr lvl="1">
              <a:lnSpc>
                <a:spcPct val="150000"/>
              </a:lnSpc>
              <a:defRPr/>
            </a:pPr>
            <a:r>
              <a:rPr lang="zh-CN" altLang="en-US" sz="2000" b="1" dirty="0">
                <a:ea typeface="微软雅黑" panose="020B0503020204020204" pitchFamily="34" charset="-122"/>
                <a:cs typeface="Arial" panose="020B0604020202020204" pitchFamily="34" charset="0"/>
              </a:rPr>
              <a:t>需要引入多线程使多个相机协同工作，拟采用</a:t>
            </a:r>
            <a:r>
              <a:rPr lang="zh-CN" altLang="en-US" sz="2000" b="1" dirty="0">
                <a:solidFill>
                  <a:srgbClr val="FF0000"/>
                </a:solidFill>
                <a:ea typeface="微软雅黑" panose="020B0503020204020204" pitchFamily="34" charset="-122"/>
                <a:cs typeface="Arial" panose="020B0604020202020204" pitchFamily="34" charset="0"/>
              </a:rPr>
              <a:t>线程池</a:t>
            </a:r>
            <a:r>
              <a:rPr lang="zh-CN" altLang="en-US" sz="2000" b="1" dirty="0">
                <a:ea typeface="微软雅黑" panose="020B0503020204020204" pitchFamily="34" charset="-122"/>
                <a:cs typeface="Arial" panose="020B0604020202020204" pitchFamily="34" charset="0"/>
              </a:rPr>
              <a:t>技术减少开销，此外，多个工业相机协同工作场景下的重跟踪逻辑将更加复杂，拟采用更加精密的</a:t>
            </a:r>
            <a:r>
              <a:rPr lang="zh-CN" altLang="en-US" sz="2000" b="1" dirty="0">
                <a:solidFill>
                  <a:srgbClr val="FF0000"/>
                </a:solidFill>
                <a:ea typeface="微软雅黑" panose="020B0503020204020204" pitchFamily="34" charset="-122"/>
                <a:cs typeface="Arial" panose="020B0604020202020204" pitchFamily="34" charset="0"/>
              </a:rPr>
              <a:t>线程同步（互斥量</a:t>
            </a:r>
            <a:r>
              <a:rPr lang="en-US" altLang="zh-CN" sz="2000" b="1" dirty="0">
                <a:solidFill>
                  <a:srgbClr val="FF0000"/>
                </a:solidFill>
                <a:ea typeface="微软雅黑" panose="020B0503020204020204" pitchFamily="34" charset="-122"/>
                <a:cs typeface="Arial" panose="020B0604020202020204" pitchFamily="34" charset="0"/>
              </a:rPr>
              <a:t>+</a:t>
            </a:r>
            <a:r>
              <a:rPr lang="zh-CN" altLang="en-US" sz="2000" b="1" dirty="0">
                <a:solidFill>
                  <a:srgbClr val="FF0000"/>
                </a:solidFill>
                <a:ea typeface="微软雅黑" panose="020B0503020204020204" pitchFamily="34" charset="-122"/>
                <a:cs typeface="Arial" panose="020B0604020202020204" pitchFamily="34" charset="0"/>
              </a:rPr>
              <a:t>条件变量）</a:t>
            </a:r>
            <a:r>
              <a:rPr lang="zh-CN" altLang="en-US" sz="2000" b="1" dirty="0">
                <a:ea typeface="微软雅黑" panose="020B0503020204020204" pitchFamily="34" charset="-122"/>
                <a:cs typeface="Arial" panose="020B0604020202020204" pitchFamily="34" charset="0"/>
              </a:rPr>
              <a:t>维护线程安全的方法实现重跟踪逻辑；</a:t>
            </a:r>
            <a:endParaRPr lang="en-US" altLang="zh-CN" sz="2000" b="1" dirty="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632737" cy="738664"/>
          </a:xfrm>
          <a:prstGeom prst="rect">
            <a:avLst/>
          </a:prstGeom>
          <a:noFill/>
          <a:ln w="9525">
            <a:noFill/>
            <a:miter lim="800000"/>
          </a:ln>
        </p:spPr>
        <p:txBody>
          <a:bodyPr wrap="square">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需要完成的研究内容和需要解决的关键技术</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8" name="文本框 27"/>
          <p:cNvSpPr txBox="1">
            <a:spLocks noChangeArrowheads="1"/>
          </p:cNvSpPr>
          <p:nvPr/>
        </p:nvSpPr>
        <p:spPr bwMode="auto">
          <a:xfrm>
            <a:off x="464514" y="1603067"/>
            <a:ext cx="8272162" cy="2862322"/>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机器人纯旋转时产生的位姿漂移问题</a:t>
            </a:r>
            <a:endParaRPr lang="en-US" altLang="zh-CN" sz="2000" b="1" dirty="0" smtClean="0">
              <a:ea typeface="微软雅黑" panose="020B0503020204020204" pitchFamily="34" charset="-122"/>
              <a:cs typeface="Arial" panose="020B0604020202020204" pitchFamily="34" charset="0"/>
            </a:endParaRPr>
          </a:p>
          <a:p>
            <a:pPr lvl="1">
              <a:lnSpc>
                <a:spcPct val="150000"/>
              </a:lnSpc>
              <a:defRPr/>
            </a:pPr>
            <a:r>
              <a:rPr lang="zh-CN" altLang="en-US" sz="2000" b="1" dirty="0" smtClean="0">
                <a:ea typeface="微软雅黑" panose="020B0503020204020204" pitchFamily="34" charset="-122"/>
                <a:cs typeface="Arial" panose="020B0604020202020204" pitchFamily="34" charset="0"/>
              </a:rPr>
              <a:t>拟采用两种方法：</a:t>
            </a:r>
            <a:endParaRPr lang="en-US" altLang="zh-CN" sz="2000" b="1" dirty="0" smtClean="0">
              <a:ea typeface="微软雅黑" panose="020B0503020204020204" pitchFamily="34" charset="-122"/>
              <a:cs typeface="Arial" panose="020B0604020202020204" pitchFamily="34" charset="0"/>
            </a:endParaRPr>
          </a:p>
          <a:p>
            <a:pPr lvl="1">
              <a:lnSpc>
                <a:spcPct val="150000"/>
              </a:lnSpc>
              <a:defRPr/>
            </a:pPr>
            <a:r>
              <a:rPr lang="zh-CN" altLang="en-US" sz="2000" b="1" dirty="0" smtClean="0">
                <a:ea typeface="微软雅黑" panose="020B0503020204020204" pitchFamily="34" charset="-122"/>
                <a:cs typeface="Arial" panose="020B0604020202020204" pitchFamily="34" charset="0"/>
              </a:rPr>
              <a:t>一种是针对计算位姿的</a:t>
            </a:r>
            <a:r>
              <a:rPr lang="en-US" altLang="zh-CN" sz="2000" b="1" dirty="0" err="1" smtClean="0">
                <a:solidFill>
                  <a:srgbClr val="FF0000"/>
                </a:solidFill>
                <a:ea typeface="微软雅黑" panose="020B0503020204020204" pitchFamily="34" charset="-122"/>
                <a:cs typeface="Arial" panose="020B0604020202020204" pitchFamily="34" charset="0"/>
              </a:rPr>
              <a:t>epnp</a:t>
            </a:r>
            <a:r>
              <a:rPr lang="zh-CN" altLang="en-US" sz="2000" b="1" dirty="0" smtClean="0">
                <a:solidFill>
                  <a:srgbClr val="FF0000"/>
                </a:solidFill>
                <a:ea typeface="微软雅黑" panose="020B0503020204020204" pitchFamily="34" charset="-122"/>
                <a:cs typeface="Arial" panose="020B0604020202020204" pitchFamily="34" charset="0"/>
              </a:rPr>
              <a:t>算法进行纵向剖析</a:t>
            </a:r>
            <a:r>
              <a:rPr lang="zh-CN" altLang="en-US" sz="2000" b="1" dirty="0" smtClean="0">
                <a:ea typeface="微软雅黑" panose="020B0503020204020204" pitchFamily="34" charset="-122"/>
                <a:cs typeface="Arial" panose="020B0604020202020204" pitchFamily="34" charset="0"/>
              </a:rPr>
              <a:t>，结合网上已有资料对特殊位置的位姿估计进行挖掘；</a:t>
            </a:r>
            <a:endParaRPr lang="en-US" altLang="zh-CN" sz="2000" b="1" dirty="0" smtClean="0">
              <a:ea typeface="微软雅黑" panose="020B0503020204020204" pitchFamily="34" charset="-122"/>
              <a:cs typeface="Arial" panose="020B0604020202020204" pitchFamily="34" charset="0"/>
            </a:endParaRPr>
          </a:p>
          <a:p>
            <a:pPr lvl="1">
              <a:lnSpc>
                <a:spcPct val="150000"/>
              </a:lnSpc>
              <a:defRPr/>
            </a:pPr>
            <a:r>
              <a:rPr lang="zh-CN" altLang="en-US" sz="2000" b="1" dirty="0">
                <a:ea typeface="微软雅黑" panose="020B0503020204020204" pitchFamily="34" charset="-122"/>
                <a:cs typeface="Arial" panose="020B0604020202020204" pitchFamily="34" charset="0"/>
              </a:rPr>
              <a:t>另一</a:t>
            </a:r>
            <a:r>
              <a:rPr lang="zh-CN" altLang="en-US" sz="2000" b="1" dirty="0" smtClean="0">
                <a:ea typeface="微软雅黑" panose="020B0503020204020204" pitchFamily="34" charset="-122"/>
                <a:cs typeface="Arial" panose="020B0604020202020204" pitchFamily="34" charset="0"/>
              </a:rPr>
              <a:t>种是针对漂移严重的位姿直接对其进行异常值</a:t>
            </a:r>
            <a:r>
              <a:rPr lang="zh-CN" altLang="en-US" sz="2000" b="1" dirty="0" smtClean="0">
                <a:solidFill>
                  <a:srgbClr val="FF0000"/>
                </a:solidFill>
                <a:ea typeface="微软雅黑" panose="020B0503020204020204" pitchFamily="34" charset="-122"/>
                <a:cs typeface="Arial" panose="020B0604020202020204" pitchFamily="34" charset="0"/>
              </a:rPr>
              <a:t>判断然后剔除</a:t>
            </a:r>
            <a:r>
              <a:rPr lang="zh-CN" altLang="en-US" sz="2000" b="1" dirty="0" smtClean="0">
                <a:ea typeface="微软雅黑" panose="020B0503020204020204" pitchFamily="34" charset="-122"/>
                <a:cs typeface="Arial" panose="020B0604020202020204" pitchFamily="34" charset="0"/>
              </a:rPr>
              <a:t>。</a:t>
            </a:r>
            <a:endParaRPr lang="en-US" altLang="zh-CN" sz="2000" b="1" dirty="0" smtClean="0">
              <a:ea typeface="微软雅黑" panose="020B0503020204020204" pitchFamily="34" charset="-122"/>
              <a:cs typeface="Arial" panose="020B0604020202020204" pitchFamily="34" charset="0"/>
            </a:endParaRPr>
          </a:p>
          <a:p>
            <a:pPr lvl="1">
              <a:lnSpc>
                <a:spcPct val="150000"/>
              </a:lnSpc>
              <a:defRPr/>
            </a:pPr>
            <a:r>
              <a:rPr lang="zh-CN" altLang="en-US" sz="2000" b="1" dirty="0" smtClean="0">
                <a:ea typeface="微软雅黑" panose="020B0503020204020204" pitchFamily="34" charset="-122"/>
                <a:cs typeface="Arial" panose="020B0604020202020204" pitchFamily="34" charset="0"/>
              </a:rPr>
              <a:t>从系统的鲁棒性考虑，应当以前者为主要策略。</a:t>
            </a:r>
            <a:endParaRPr lang="en-US" altLang="zh-CN" sz="2000" b="1" dirty="0" smtClean="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7171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论文写作计划</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 name="文本框 26"/>
          <p:cNvSpPr txBox="1">
            <a:spLocks noChangeArrowheads="1"/>
          </p:cNvSpPr>
          <p:nvPr/>
        </p:nvSpPr>
        <p:spPr bwMode="auto">
          <a:xfrm>
            <a:off x="464516" y="1642523"/>
            <a:ext cx="8040855" cy="4247317"/>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到</a:t>
            </a:r>
            <a:r>
              <a:rPr lang="en-US" altLang="zh-CN" sz="2000" b="1" dirty="0" smtClean="0">
                <a:ea typeface="微软雅黑" panose="020B0503020204020204" pitchFamily="34" charset="-122"/>
                <a:cs typeface="Arial" panose="020B0604020202020204" pitchFamily="34" charset="0"/>
              </a:rPr>
              <a:t>2019</a:t>
            </a:r>
            <a:r>
              <a:rPr lang="zh-CN" altLang="en-US" sz="2000" b="1" dirty="0" smtClean="0">
                <a:ea typeface="微软雅黑" panose="020B0503020204020204" pitchFamily="34" charset="-122"/>
                <a:cs typeface="Arial" panose="020B0604020202020204" pitchFamily="34" charset="0"/>
              </a:rPr>
              <a:t>年</a:t>
            </a:r>
            <a:r>
              <a:rPr lang="en-US" altLang="zh-CN" sz="2000" b="1" dirty="0" smtClean="0">
                <a:ea typeface="微软雅黑" panose="020B0503020204020204" pitchFamily="34" charset="-122"/>
                <a:cs typeface="Arial" panose="020B0604020202020204" pitchFamily="34" charset="0"/>
              </a:rPr>
              <a:t>12</a:t>
            </a:r>
            <a:r>
              <a:rPr lang="zh-CN" altLang="en-US" sz="2000" b="1" dirty="0" smtClean="0">
                <a:ea typeface="微软雅黑" panose="020B0503020204020204" pitchFamily="34" charset="-122"/>
                <a:cs typeface="Arial" panose="020B0604020202020204" pitchFamily="34" charset="0"/>
              </a:rPr>
              <a:t>月基本结束实验部分开始论文撰写：</a:t>
            </a:r>
            <a:endParaRPr lang="en-US" altLang="zh-CN" sz="3200" b="1" dirty="0" smtClean="0">
              <a:ea typeface="微软雅黑" panose="020B0503020204020204" pitchFamily="34" charset="-122"/>
              <a:cs typeface="Arial" panose="020B0604020202020204" pitchFamily="34" charset="0"/>
            </a:endParaRPr>
          </a:p>
          <a:p>
            <a:pPr marL="800100" lvl="1" indent="-342900">
              <a:lnSpc>
                <a:spcPct val="150000"/>
              </a:lnSpc>
              <a:buFont typeface="Wingdings" panose="05000000000000000000" pitchFamily="2" charset="2"/>
              <a:buChar char="Ø"/>
              <a:defRPr/>
            </a:pPr>
            <a:r>
              <a:rPr lang="en-US" altLang="zh-CN" sz="2000" b="1" dirty="0" smtClean="0">
                <a:ea typeface="微软雅黑" panose="020B0503020204020204" pitchFamily="34" charset="-122"/>
                <a:cs typeface="Arial" panose="020B0604020202020204" pitchFamily="34" charset="0"/>
              </a:rPr>
              <a:t> </a:t>
            </a:r>
            <a:r>
              <a:rPr lang="zh-CN" altLang="zh-CN" sz="2000" b="1" dirty="0" smtClean="0">
                <a:ea typeface="微软雅黑" panose="020B0503020204020204" pitchFamily="34" charset="-122"/>
                <a:cs typeface="Arial" panose="020B0604020202020204" pitchFamily="34" charset="0"/>
              </a:rPr>
              <a:t>第一</a:t>
            </a:r>
            <a:r>
              <a:rPr lang="zh-CN" altLang="zh-CN" sz="2000" b="1" dirty="0">
                <a:ea typeface="微软雅黑" panose="020B0503020204020204" pitchFamily="34" charset="-122"/>
                <a:cs typeface="Arial" panose="020B0604020202020204" pitchFamily="34" charset="0"/>
              </a:rPr>
              <a:t>章主要写关于本课题的一些研究现状、研究背景以及研究意义，描述一下整篇论文的布局；</a:t>
            </a:r>
          </a:p>
          <a:p>
            <a:pPr marL="800100" lvl="1" indent="-342900">
              <a:lnSpc>
                <a:spcPct val="150000"/>
              </a:lnSpc>
              <a:buFont typeface="Wingdings" panose="05000000000000000000" pitchFamily="2" charset="2"/>
              <a:buChar char="Ø"/>
              <a:defRPr/>
            </a:pPr>
            <a:r>
              <a:rPr lang="en-US" altLang="zh-CN" sz="2000" b="1" dirty="0" smtClean="0">
                <a:ea typeface="微软雅黑" panose="020B0503020204020204" pitchFamily="34" charset="-122"/>
                <a:cs typeface="Arial" panose="020B0604020202020204" pitchFamily="34" charset="0"/>
              </a:rPr>
              <a:t> </a:t>
            </a:r>
            <a:r>
              <a:rPr lang="zh-CN" altLang="zh-CN" sz="2000" b="1" dirty="0" smtClean="0">
                <a:ea typeface="微软雅黑" panose="020B0503020204020204" pitchFamily="34" charset="-122"/>
                <a:cs typeface="Arial" panose="020B0604020202020204" pitchFamily="34" charset="0"/>
              </a:rPr>
              <a:t>第二</a:t>
            </a:r>
            <a:r>
              <a:rPr lang="zh-CN" altLang="zh-CN" sz="2000" b="1" dirty="0">
                <a:ea typeface="微软雅黑" panose="020B0503020204020204" pitchFamily="34" charset="-122"/>
                <a:cs typeface="Arial" panose="020B0604020202020204" pitchFamily="34" charset="0"/>
              </a:rPr>
              <a:t>章主要写跟踪定位中用到的一些基本算法，包括</a:t>
            </a:r>
            <a:r>
              <a:rPr lang="en-US" altLang="zh-CN" sz="2000" b="1" dirty="0">
                <a:ea typeface="微软雅黑" panose="020B0503020204020204" pitchFamily="34" charset="-122"/>
                <a:cs typeface="Arial" panose="020B0604020202020204" pitchFamily="34" charset="0"/>
              </a:rPr>
              <a:t>KCF</a:t>
            </a:r>
            <a:r>
              <a:rPr lang="zh-CN" altLang="zh-CN" sz="2000" b="1" dirty="0">
                <a:ea typeface="微软雅黑" panose="020B0503020204020204" pitchFamily="34" charset="-122"/>
                <a:cs typeface="Arial" panose="020B0604020202020204" pitchFamily="34" charset="0"/>
              </a:rPr>
              <a:t>、</a:t>
            </a:r>
            <a:r>
              <a:rPr lang="en-US" altLang="zh-CN" sz="2000" b="1" dirty="0" err="1">
                <a:ea typeface="微软雅黑" panose="020B0503020204020204" pitchFamily="34" charset="-122"/>
                <a:cs typeface="Arial" panose="020B0604020202020204" pitchFamily="34" charset="0"/>
              </a:rPr>
              <a:t>epnp</a:t>
            </a:r>
            <a:r>
              <a:rPr lang="zh-CN" altLang="zh-CN" sz="2000" b="1" dirty="0">
                <a:ea typeface="微软雅黑" panose="020B0503020204020204" pitchFamily="34" charset="-122"/>
                <a:cs typeface="Arial" panose="020B0604020202020204" pitchFamily="34" charset="0"/>
              </a:rPr>
              <a:t>、</a:t>
            </a:r>
            <a:r>
              <a:rPr lang="en-US" altLang="zh-CN" sz="2000" b="1" dirty="0" err="1">
                <a:ea typeface="微软雅黑" panose="020B0503020204020204" pitchFamily="34" charset="-122"/>
                <a:cs typeface="Arial" panose="020B0604020202020204" pitchFamily="34" charset="0"/>
              </a:rPr>
              <a:t>apriltag</a:t>
            </a:r>
            <a:r>
              <a:rPr lang="zh-CN" altLang="zh-CN" sz="2000" b="1" dirty="0">
                <a:ea typeface="微软雅黑" panose="020B0503020204020204" pitchFamily="34" charset="-122"/>
                <a:cs typeface="Arial" panose="020B0604020202020204" pitchFamily="34" charset="0"/>
              </a:rPr>
              <a:t>检测算法等</a:t>
            </a:r>
            <a:r>
              <a:rPr lang="zh-CN" altLang="zh-CN" sz="2000" b="1" dirty="0" smtClean="0">
                <a:ea typeface="微软雅黑" panose="020B0503020204020204" pitchFamily="34" charset="-122"/>
                <a:cs typeface="Arial" panose="020B0604020202020204" pitchFamily="34" charset="0"/>
              </a:rPr>
              <a:t>；</a:t>
            </a:r>
            <a:endParaRPr lang="en-US" altLang="zh-CN" sz="2000" b="1" dirty="0" smtClean="0">
              <a:ea typeface="微软雅黑" panose="020B0503020204020204" pitchFamily="34" charset="-122"/>
              <a:cs typeface="Arial" panose="020B0604020202020204" pitchFamily="34" charset="0"/>
            </a:endParaRPr>
          </a:p>
          <a:p>
            <a:pPr marL="800100" lvl="1" indent="-342900">
              <a:lnSpc>
                <a:spcPct val="150000"/>
              </a:lnSpc>
              <a:buFont typeface="Wingdings" panose="05000000000000000000" pitchFamily="2" charset="2"/>
              <a:buChar char="Ø"/>
              <a:defRPr/>
            </a:pPr>
            <a:r>
              <a:rPr lang="en-US" altLang="zh-CN" sz="2000" b="1" dirty="0">
                <a:ea typeface="微软雅黑" panose="020B0503020204020204" pitchFamily="34" charset="-122"/>
                <a:cs typeface="Arial" panose="020B0604020202020204" pitchFamily="34" charset="0"/>
              </a:rPr>
              <a:t> </a:t>
            </a:r>
            <a:r>
              <a:rPr lang="zh-CN" altLang="zh-CN" sz="2000" b="1" dirty="0" smtClean="0">
                <a:ea typeface="微软雅黑" panose="020B0503020204020204" pitchFamily="34" charset="-122"/>
                <a:cs typeface="Arial" panose="020B0604020202020204" pitchFamily="34" charset="0"/>
              </a:rPr>
              <a:t>第三</a:t>
            </a:r>
            <a:r>
              <a:rPr lang="zh-CN" altLang="zh-CN" sz="2000" b="1" dirty="0">
                <a:ea typeface="微软雅黑" panose="020B0503020204020204" pitchFamily="34" charset="-122"/>
                <a:cs typeface="Arial" panose="020B0604020202020204" pitchFamily="34" charset="0"/>
              </a:rPr>
              <a:t>章主要描述整个系统设计，包括其中用到的一些技术（比如线程池机制）、主要流程、一些特殊处理（比如跟丢后的重跟踪、多相机的外参标定）的主要逻辑</a:t>
            </a:r>
            <a:r>
              <a:rPr lang="zh-CN" altLang="zh-CN" sz="2000" b="1" dirty="0" smtClean="0">
                <a:ea typeface="微软雅黑" panose="020B0503020204020204" pitchFamily="34" charset="-122"/>
                <a:cs typeface="Arial" panose="020B0604020202020204" pitchFamily="34" charset="0"/>
              </a:rPr>
              <a:t>；</a:t>
            </a:r>
            <a:endParaRPr lang="zh-CN" altLang="zh-CN" sz="2000" b="1" dirty="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endParaRPr lang="en-US" altLang="zh-CN" sz="2000" b="1" dirty="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701097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论文写作计划</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 name="文本框 26"/>
          <p:cNvSpPr txBox="1">
            <a:spLocks noChangeArrowheads="1"/>
          </p:cNvSpPr>
          <p:nvPr/>
        </p:nvSpPr>
        <p:spPr bwMode="auto">
          <a:xfrm>
            <a:off x="464516" y="1642523"/>
            <a:ext cx="8040855" cy="4708981"/>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到</a:t>
            </a:r>
            <a:r>
              <a:rPr lang="en-US" altLang="zh-CN" sz="2000" b="1" dirty="0" smtClean="0">
                <a:ea typeface="微软雅黑" panose="020B0503020204020204" pitchFamily="34" charset="-122"/>
                <a:cs typeface="Arial" panose="020B0604020202020204" pitchFamily="34" charset="0"/>
              </a:rPr>
              <a:t>2019</a:t>
            </a:r>
            <a:r>
              <a:rPr lang="zh-CN" altLang="en-US" sz="2000" b="1" dirty="0" smtClean="0">
                <a:ea typeface="微软雅黑" panose="020B0503020204020204" pitchFamily="34" charset="-122"/>
                <a:cs typeface="Arial" panose="020B0604020202020204" pitchFamily="34" charset="0"/>
              </a:rPr>
              <a:t>年</a:t>
            </a:r>
            <a:r>
              <a:rPr lang="en-US" altLang="zh-CN" sz="2000" b="1" dirty="0" smtClean="0">
                <a:ea typeface="微软雅黑" panose="020B0503020204020204" pitchFamily="34" charset="-122"/>
                <a:cs typeface="Arial" panose="020B0604020202020204" pitchFamily="34" charset="0"/>
              </a:rPr>
              <a:t>12</a:t>
            </a:r>
            <a:r>
              <a:rPr lang="zh-CN" altLang="en-US" sz="2000" b="1" dirty="0" smtClean="0">
                <a:ea typeface="微软雅黑" panose="020B0503020204020204" pitchFamily="34" charset="-122"/>
                <a:cs typeface="Arial" panose="020B0604020202020204" pitchFamily="34" charset="0"/>
              </a:rPr>
              <a:t>月基本结束实验部分开始论文撰写：</a:t>
            </a:r>
            <a:endParaRPr lang="en-US" altLang="zh-CN" sz="3200" b="1" dirty="0" smtClean="0">
              <a:ea typeface="微软雅黑" panose="020B0503020204020204" pitchFamily="34" charset="-122"/>
              <a:cs typeface="Arial" panose="020B0604020202020204" pitchFamily="34" charset="0"/>
            </a:endParaRPr>
          </a:p>
          <a:p>
            <a:pPr marL="800100" lvl="1" indent="-342900">
              <a:lnSpc>
                <a:spcPct val="150000"/>
              </a:lnSpc>
              <a:buFont typeface="Wingdings" panose="05000000000000000000" pitchFamily="2" charset="2"/>
              <a:buChar char="Ø"/>
              <a:defRPr/>
            </a:pPr>
            <a:r>
              <a:rPr lang="en-US" altLang="zh-CN" sz="2000" b="1" dirty="0" smtClean="0">
                <a:ea typeface="微软雅黑" panose="020B0503020204020204" pitchFamily="34" charset="-122"/>
                <a:cs typeface="Arial" panose="020B0604020202020204" pitchFamily="34" charset="0"/>
              </a:rPr>
              <a:t> </a:t>
            </a:r>
            <a:r>
              <a:rPr lang="zh-CN" altLang="zh-CN" sz="2000" b="1" dirty="0" smtClean="0">
                <a:ea typeface="微软雅黑" panose="020B0503020204020204" pitchFamily="34" charset="-122"/>
                <a:cs typeface="Arial" panose="020B0604020202020204" pitchFamily="34" charset="0"/>
              </a:rPr>
              <a:t>第四章主要描述课题着重突破的关键难点（比如定位误差的最小化等）以及一些创新点（比如链式位姿估计、多位姿结果优化等）；</a:t>
            </a:r>
            <a:endParaRPr lang="en-US" altLang="zh-CN" sz="2000" b="1" dirty="0" smtClean="0">
              <a:ea typeface="微软雅黑" panose="020B0503020204020204" pitchFamily="34" charset="-122"/>
              <a:cs typeface="Arial" panose="020B0604020202020204" pitchFamily="34" charset="0"/>
            </a:endParaRPr>
          </a:p>
          <a:p>
            <a:pPr marL="800100" lvl="1" indent="-342900">
              <a:lnSpc>
                <a:spcPct val="150000"/>
              </a:lnSpc>
              <a:buFont typeface="Wingdings" panose="05000000000000000000" pitchFamily="2" charset="2"/>
              <a:buChar char="Ø"/>
              <a:defRPr/>
            </a:pPr>
            <a:r>
              <a:rPr lang="en-US" altLang="zh-CN" sz="2000" b="1" dirty="0" smtClean="0">
                <a:ea typeface="微软雅黑" panose="020B0503020204020204" pitchFamily="34" charset="-122"/>
                <a:cs typeface="Arial" panose="020B0604020202020204" pitchFamily="34" charset="0"/>
              </a:rPr>
              <a:t> </a:t>
            </a:r>
            <a:r>
              <a:rPr lang="zh-CN" altLang="zh-CN" sz="2000" b="1" dirty="0" smtClean="0">
                <a:ea typeface="微软雅黑" panose="020B0503020204020204" pitchFamily="34" charset="-122"/>
                <a:cs typeface="Arial" panose="020B0604020202020204" pitchFamily="34" charset="0"/>
              </a:rPr>
              <a:t>第五</a:t>
            </a:r>
            <a:r>
              <a:rPr lang="zh-CN" altLang="zh-CN" sz="2000" b="1" dirty="0">
                <a:ea typeface="微软雅黑" panose="020B0503020204020204" pitchFamily="34" charset="-122"/>
                <a:cs typeface="Arial" panose="020B0604020202020204" pitchFamily="34" charset="0"/>
              </a:rPr>
              <a:t>章主要写做过的实验以及实验成果展示，比如单个相机的跟踪定位、多个相机在一个房间布局下的定位、多个相机在多个房间布局下的定位等</a:t>
            </a:r>
            <a:r>
              <a:rPr lang="zh-CN" altLang="zh-CN" sz="2000" b="1" dirty="0" smtClean="0">
                <a:ea typeface="微软雅黑" panose="020B0503020204020204" pitchFamily="34" charset="-122"/>
                <a:cs typeface="Arial" panose="020B0604020202020204" pitchFamily="34" charset="0"/>
              </a:rPr>
              <a:t>。</a:t>
            </a:r>
            <a:endParaRPr lang="en-US" altLang="zh-CN" sz="2000" b="1" dirty="0" smtClean="0">
              <a:ea typeface="微软雅黑" panose="020B0503020204020204" pitchFamily="34" charset="-122"/>
              <a:cs typeface="Arial" panose="020B0604020202020204" pitchFamily="34" charset="0"/>
            </a:endParaRPr>
          </a:p>
          <a:p>
            <a:pPr marL="800100" lvl="1" indent="-342900">
              <a:lnSpc>
                <a:spcPct val="150000"/>
              </a:lnSpc>
              <a:buFont typeface="Wingdings" panose="05000000000000000000" pitchFamily="2" charset="2"/>
              <a:buChar char="Ø"/>
              <a:defRPr/>
            </a:pPr>
            <a:r>
              <a:rPr lang="en-US" altLang="zh-CN" sz="2000" b="1" dirty="0">
                <a:ea typeface="微软雅黑" panose="020B0503020204020204" pitchFamily="34" charset="-122"/>
                <a:cs typeface="Arial" panose="020B0604020202020204" pitchFamily="34" charset="0"/>
              </a:rPr>
              <a:t> </a:t>
            </a:r>
            <a:r>
              <a:rPr lang="zh-CN" altLang="zh-CN" sz="2000" b="1" dirty="0" smtClean="0">
                <a:ea typeface="微软雅黑" panose="020B0503020204020204" pitchFamily="34" charset="-122"/>
                <a:cs typeface="Arial" panose="020B0604020202020204" pitchFamily="34" charset="0"/>
              </a:rPr>
              <a:t>第六</a:t>
            </a:r>
            <a:r>
              <a:rPr lang="zh-CN" altLang="zh-CN" sz="2000" b="1" dirty="0">
                <a:ea typeface="微软雅黑" panose="020B0503020204020204" pitchFamily="34" charset="-122"/>
                <a:cs typeface="Arial" panose="020B0604020202020204" pitchFamily="34" charset="0"/>
              </a:rPr>
              <a:t>章描述结论以及对本课题未来发展趋势的展望。</a:t>
            </a:r>
          </a:p>
          <a:p>
            <a:pPr lvl="1">
              <a:lnSpc>
                <a:spcPct val="150000"/>
              </a:lnSpc>
              <a:buFont typeface="Wingdings" panose="05000000000000000000" pitchFamily="2" charset="2"/>
              <a:buChar char="l"/>
              <a:defRPr/>
            </a:pPr>
            <a:endParaRPr lang="zh-CN" altLang="zh-CN" sz="2000" b="1" dirty="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endParaRPr lang="en-US" altLang="zh-CN" sz="2000" b="1" dirty="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823122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 提纲</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a:spLocks noChangeArrowheads="1"/>
          </p:cNvSpPr>
          <p:nvPr/>
        </p:nvSpPr>
        <p:spPr bwMode="auto">
          <a:xfrm>
            <a:off x="464516" y="1669143"/>
            <a:ext cx="8040855" cy="3416320"/>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zh-CN" altLang="en-US" sz="2400" b="1" dirty="0" smtClean="0">
                <a:ea typeface="微软雅黑" panose="020B0503020204020204" pitchFamily="34" charset="-122"/>
                <a:cs typeface="Arial" panose="020B0604020202020204" pitchFamily="34" charset="0"/>
              </a:rPr>
              <a:t> 研究</a:t>
            </a:r>
            <a:r>
              <a:rPr lang="zh-CN" altLang="en-US" sz="2400" b="1" dirty="0">
                <a:ea typeface="微软雅黑" panose="020B0503020204020204" pitchFamily="34" charset="-122"/>
                <a:cs typeface="Arial" panose="020B0604020202020204" pitchFamily="34" charset="0"/>
              </a:rPr>
              <a:t>目标与内容</a:t>
            </a:r>
          </a:p>
          <a:p>
            <a:pPr>
              <a:lnSpc>
                <a:spcPct val="150000"/>
              </a:lnSpc>
              <a:buFont typeface="Wingdings" panose="05000000000000000000" pitchFamily="2" charset="2"/>
              <a:buChar char="l"/>
              <a:defRPr/>
            </a:pPr>
            <a:r>
              <a:rPr lang="zh-CN" altLang="en-US" sz="2400" b="1" dirty="0" smtClean="0">
                <a:ea typeface="微软雅黑" panose="020B0503020204020204" pitchFamily="34" charset="-122"/>
                <a:cs typeface="Arial" panose="020B0604020202020204" pitchFamily="34" charset="0"/>
              </a:rPr>
              <a:t> 目前已完成学位论文工作的内容</a:t>
            </a:r>
          </a:p>
          <a:p>
            <a:pPr>
              <a:lnSpc>
                <a:spcPct val="150000"/>
              </a:lnSpc>
              <a:buFont typeface="Wingdings" panose="05000000000000000000" pitchFamily="2" charset="2"/>
              <a:buChar char="l"/>
              <a:defRPr/>
            </a:pPr>
            <a:r>
              <a:rPr lang="en-US" altLang="zh-CN" sz="2400" b="1" dirty="0" smtClean="0">
                <a:ea typeface="微软雅黑" panose="020B0503020204020204" pitchFamily="34" charset="-122"/>
                <a:cs typeface="Arial" panose="020B0604020202020204" pitchFamily="34" charset="0"/>
              </a:rPr>
              <a:t> </a:t>
            </a:r>
            <a:r>
              <a:rPr lang="zh-CN" altLang="en-US" sz="2400" b="1" dirty="0" smtClean="0">
                <a:ea typeface="微软雅黑" panose="020B0503020204020204" pitchFamily="34" charset="-122"/>
                <a:cs typeface="Arial" panose="020B0604020202020204" pitchFamily="34" charset="0"/>
              </a:rPr>
              <a:t>现阶段完成的工作与开题报告内容不相符的情况说明</a:t>
            </a:r>
            <a:endParaRPr sz="2400" b="1" dirty="0" smtClean="0">
              <a:ea typeface="微软雅黑" panose="020B0503020204020204" pitchFamily="34" charset="-122"/>
              <a:cs typeface="Arial" panose="020B0604020202020204" pitchFamily="34" charset="0"/>
            </a:endParaRPr>
          </a:p>
          <a:p>
            <a:pPr>
              <a:lnSpc>
                <a:spcPct val="150000"/>
              </a:lnSpc>
              <a:buFont typeface="Wingdings" panose="05000000000000000000" pitchFamily="2" charset="2"/>
              <a:buChar char="l"/>
              <a:defRPr/>
            </a:pPr>
            <a:r>
              <a:rPr lang="zh-CN" altLang="en-US" sz="2400" b="1" dirty="0" smtClean="0">
                <a:ea typeface="微软雅黑" panose="020B0503020204020204" pitchFamily="34" charset="-122"/>
                <a:cs typeface="Arial" panose="020B0604020202020204" pitchFamily="34" charset="0"/>
              </a:rPr>
              <a:t> 需要完成的研究内容和 需要解决的关键技术</a:t>
            </a:r>
            <a:endParaRPr lang="en-US" altLang="zh-CN" sz="2400" b="1" dirty="0" smtClean="0">
              <a:ea typeface="微软雅黑" panose="020B0503020204020204" pitchFamily="34" charset="-122"/>
              <a:cs typeface="Arial" panose="020B0604020202020204" pitchFamily="34" charset="0"/>
            </a:endParaRPr>
          </a:p>
          <a:p>
            <a:pPr>
              <a:lnSpc>
                <a:spcPct val="150000"/>
              </a:lnSpc>
              <a:buFont typeface="Wingdings" panose="05000000000000000000" pitchFamily="2" charset="2"/>
              <a:buChar char="l"/>
              <a:defRPr/>
            </a:pPr>
            <a:r>
              <a:rPr lang="zh-CN" altLang="en-US" sz="2400" b="1" dirty="0">
                <a:ea typeface="微软雅黑" panose="020B0503020204020204" pitchFamily="34" charset="-122"/>
                <a:cs typeface="Arial" panose="020B0604020202020204" pitchFamily="34" charset="0"/>
              </a:rPr>
              <a:t> </a:t>
            </a:r>
            <a:r>
              <a:rPr lang="zh-CN" altLang="en-US" sz="2400" b="1" dirty="0" smtClean="0">
                <a:ea typeface="微软雅黑" panose="020B0503020204020204" pitchFamily="34" charset="-122"/>
                <a:cs typeface="Arial" panose="020B0604020202020204" pitchFamily="34" charset="0"/>
              </a:rPr>
              <a:t>论文写作计划</a:t>
            </a:r>
          </a:p>
          <a:p>
            <a:pPr>
              <a:lnSpc>
                <a:spcPct val="150000"/>
              </a:lnSpc>
              <a:buFont typeface="Wingdings" panose="05000000000000000000" pitchFamily="2" charset="2"/>
              <a:buChar char="l"/>
              <a:defRPr/>
            </a:pPr>
            <a:r>
              <a:rPr lang="en-US" altLang="zh-CN" sz="2400" b="1" dirty="0" smtClean="0">
                <a:ea typeface="微软雅黑" panose="020B0503020204020204" pitchFamily="34" charset="-122"/>
                <a:cs typeface="Arial" panose="020B0604020202020204" pitchFamily="34" charset="0"/>
              </a:rPr>
              <a:t> </a:t>
            </a:r>
            <a:r>
              <a:rPr lang="zh-CN" altLang="en-US" sz="2400" b="1" dirty="0">
                <a:ea typeface="微软雅黑" panose="020B0503020204020204" pitchFamily="34" charset="-122"/>
                <a:cs typeface="Arial" panose="020B0604020202020204" pitchFamily="34" charset="0"/>
              </a:rPr>
              <a:t>拟</a:t>
            </a:r>
            <a:r>
              <a:rPr lang="zh-CN" altLang="en-US" sz="2400" b="1" dirty="0" smtClean="0">
                <a:ea typeface="微软雅黑" panose="020B0503020204020204" pitchFamily="34" charset="-122"/>
                <a:cs typeface="Arial" panose="020B0604020202020204" pitchFamily="34" charset="0"/>
              </a:rPr>
              <a:t>发表研究成果</a:t>
            </a:r>
            <a:endParaRPr lang="en-US" altLang="zh-CN" sz="2400" b="1" dirty="0" smtClean="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a:ea typeface="微软雅黑" panose="020B0503020204020204" pitchFamily="34" charset="-122"/>
                <a:cs typeface="Arial" panose="020B0604020202020204" pitchFamily="34" charset="0"/>
              </a:rPr>
              <a:t>拟</a:t>
            </a:r>
            <a:r>
              <a:rPr lang="zh-CN" altLang="en-US" sz="2800" b="1" dirty="0" smtClean="0">
                <a:ea typeface="微软雅黑" panose="020B0503020204020204" pitchFamily="34" charset="-122"/>
                <a:cs typeface="Arial" panose="020B0604020202020204" pitchFamily="34" charset="0"/>
              </a:rPr>
              <a:t>发表研究成果</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6" name="文本框 25"/>
          <p:cNvSpPr txBox="1">
            <a:spLocks noChangeArrowheads="1"/>
          </p:cNvSpPr>
          <p:nvPr/>
        </p:nvSpPr>
        <p:spPr bwMode="auto">
          <a:xfrm>
            <a:off x="464516" y="2810682"/>
            <a:ext cx="8040855" cy="1477328"/>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实现多相机模式下机器人的精准跟踪过定位，得到室内复杂布局下较为精准的运行轨迹，根据这个轨迹对地图重建算法的评估效果给出研究成果。</a:t>
            </a:r>
            <a:endParaRPr lang="en-US" altLang="zh-CN" sz="3200" b="1" dirty="0" smtClean="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5161036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
          <p:cNvGrpSpPr/>
          <p:nvPr/>
        </p:nvGrpSpPr>
        <p:grpSpPr bwMode="auto">
          <a:xfrm>
            <a:off x="-2381" y="234266"/>
            <a:ext cx="9151157" cy="460375"/>
            <a:chOff x="11" y="7485"/>
            <a:chExt cx="14410" cy="544"/>
          </a:xfrm>
        </p:grpSpPr>
        <p:sp>
          <p:nvSpPr>
            <p:cNvPr id="17" name="文本框 16"/>
            <p:cNvSpPr txBox="1"/>
            <p:nvPr/>
          </p:nvSpPr>
          <p:spPr>
            <a:xfrm>
              <a:off x="11" y="7485"/>
              <a:ext cx="14410" cy="544"/>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sp>
          <p:nvSpPr>
            <p:cNvPr id="2" name="文本框 1"/>
            <p:cNvSpPr txBox="1"/>
            <p:nvPr/>
          </p:nvSpPr>
          <p:spPr>
            <a:xfrm>
              <a:off x="8048" y="7508"/>
              <a:ext cx="6334" cy="497"/>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gr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18" name="文本框 15"/>
          <p:cNvSpPr txBox="1">
            <a:spLocks noChangeArrowheads="1"/>
          </p:cNvSpPr>
          <p:nvPr/>
        </p:nvSpPr>
        <p:spPr bwMode="auto">
          <a:xfrm>
            <a:off x="987028" y="2328605"/>
            <a:ext cx="7194947" cy="2746906"/>
          </a:xfrm>
          <a:prstGeom prst="rect">
            <a:avLst/>
          </a:prstGeom>
          <a:noFill/>
          <a:ln w="9525">
            <a:noFill/>
            <a:miter lim="800000"/>
          </a:ln>
        </p:spPr>
        <p:txBody>
          <a:bodyPr>
            <a:spAutoFit/>
          </a:bodyPr>
          <a:lstStyle/>
          <a:p>
            <a:pPr algn="ctr">
              <a:lnSpc>
                <a:spcPct val="150000"/>
              </a:lnSpc>
              <a:defRPr/>
            </a:pPr>
            <a:r>
              <a:rPr lang="zh-CN" altLang="en-US" sz="4400" b="1" dirty="0" smtClean="0">
                <a:solidFill>
                  <a:srgbClr val="FF0000"/>
                </a:solidFill>
                <a:ea typeface="微软雅黑" panose="020B0503020204020204" pitchFamily="34" charset="-122"/>
                <a:cs typeface="Arial" panose="020B0604020202020204" pitchFamily="34" charset="0"/>
              </a:rPr>
              <a:t>谢 谢 大 家！</a:t>
            </a:r>
            <a:endParaRPr lang="en-US" altLang="zh-CN" sz="3200" b="1" dirty="0">
              <a:solidFill>
                <a:schemeClr val="accent5">
                  <a:lumMod val="75000"/>
                </a:schemeClr>
              </a:solidFill>
              <a:ea typeface="微软雅黑" panose="020B0503020204020204" pitchFamily="34" charset="-122"/>
              <a:cs typeface="Arial" panose="020B0604020202020204" pitchFamily="34" charset="0"/>
            </a:endParaRPr>
          </a:p>
          <a:p>
            <a:pPr algn="ctr">
              <a:lnSpc>
                <a:spcPct val="150000"/>
              </a:lnSpc>
              <a:defRPr/>
            </a:pPr>
            <a:endParaRPr lang="en-US" altLang="zh-CN" sz="1100" b="1" dirty="0" smtClean="0">
              <a:ea typeface="微软雅黑" panose="020B0503020204020204" pitchFamily="34" charset="-122"/>
              <a:cs typeface="Arial" panose="020B0604020202020204" pitchFamily="34" charset="0"/>
            </a:endParaRPr>
          </a:p>
          <a:p>
            <a:pPr algn="ctr">
              <a:lnSpc>
                <a:spcPct val="150000"/>
              </a:lnSpc>
              <a:defRPr/>
            </a:pPr>
            <a:r>
              <a:rPr lang="zh-CN" altLang="en-US" sz="2000" b="1" dirty="0">
                <a:ea typeface="微软雅黑" panose="020B0503020204020204" pitchFamily="34" charset="-122"/>
                <a:cs typeface="Arial" panose="020B0604020202020204" pitchFamily="34" charset="0"/>
              </a:rPr>
              <a:t>孙煊溢</a:t>
            </a:r>
            <a:endParaRPr lang="en-US" altLang="zh-CN" sz="2000" b="1" dirty="0" smtClean="0">
              <a:ea typeface="微软雅黑" panose="020B0503020204020204" pitchFamily="34" charset="-122"/>
              <a:cs typeface="Arial" panose="020B0604020202020204" pitchFamily="34" charset="0"/>
            </a:endParaRPr>
          </a:p>
          <a:p>
            <a:pPr algn="ctr">
              <a:lnSpc>
                <a:spcPct val="150000"/>
              </a:lnSpc>
              <a:defRPr/>
            </a:pPr>
            <a:r>
              <a:rPr lang="zh-CN" altLang="en-US" sz="2000" b="1" dirty="0" smtClean="0">
                <a:ea typeface="微软雅黑" panose="020B0503020204020204" pitchFamily="34" charset="-122"/>
                <a:cs typeface="Arial" panose="020B0604020202020204" pitchFamily="34" charset="0"/>
              </a:rPr>
              <a:t>西安电子科技大学软件学院嵌入式技术与视觉处理研究中心</a:t>
            </a:r>
            <a:endParaRPr lang="en-US" altLang="zh-CN" sz="2000" b="1" dirty="0" smtClean="0">
              <a:ea typeface="微软雅黑" panose="020B0503020204020204" pitchFamily="34" charset="-122"/>
              <a:cs typeface="Arial" panose="020B0604020202020204" pitchFamily="34" charset="0"/>
            </a:endParaRPr>
          </a:p>
          <a:p>
            <a:pPr algn="ctr">
              <a:lnSpc>
                <a:spcPct val="150000"/>
              </a:lnSpc>
              <a:defRPr/>
            </a:pPr>
            <a:r>
              <a:rPr lang="en-US" altLang="zh-CN" sz="2000" b="1" dirty="0" smtClean="0">
                <a:ea typeface="微软雅黑" panose="020B0503020204020204" pitchFamily="34" charset="-122"/>
                <a:cs typeface="Arial" panose="020B0604020202020204" pitchFamily="34" charset="0"/>
              </a:rPr>
              <a:t>2019.9.8</a:t>
            </a:r>
            <a:endParaRPr lang="zh-CN" altLang="en-US" sz="2400" b="1" dirty="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研究目标与内容</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1471018" y="2842961"/>
            <a:ext cx="117816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文本框 15"/>
          <p:cNvSpPr txBox="1">
            <a:spLocks noChangeArrowheads="1"/>
          </p:cNvSpPr>
          <p:nvPr/>
        </p:nvSpPr>
        <p:spPr bwMode="auto">
          <a:xfrm>
            <a:off x="464516" y="1642523"/>
            <a:ext cx="8040855" cy="4708981"/>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研究目标如下：</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采用合适的棋盘标定板，实现参与跟踪相机的</a:t>
            </a:r>
            <a:r>
              <a:rPr lang="zh-CN" altLang="en-US" sz="2000" b="1" dirty="0" smtClean="0">
                <a:solidFill>
                  <a:srgbClr val="FF0000"/>
                </a:solidFill>
                <a:ea typeface="微软雅黑" panose="020B0503020204020204" pitchFamily="34" charset="-122"/>
                <a:cs typeface="Arial" panose="020B0604020202020204" pitchFamily="34" charset="0"/>
              </a:rPr>
              <a:t>高精度内参</a:t>
            </a:r>
            <a:r>
              <a:rPr lang="zh-CN" altLang="en-US" sz="2000" b="1" dirty="0" smtClean="0">
                <a:ea typeface="微软雅黑" panose="020B0503020204020204" pitchFamily="34" charset="-122"/>
                <a:cs typeface="Arial" panose="020B0604020202020204" pitchFamily="34" charset="0"/>
              </a:rPr>
              <a:t>标定；</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基于工业相机的标准</a:t>
            </a:r>
            <a:r>
              <a:rPr lang="en-US" altLang="zh-CN" sz="2000" b="1" dirty="0" smtClean="0">
                <a:ea typeface="微软雅黑" panose="020B0503020204020204" pitchFamily="34" charset="-122"/>
                <a:cs typeface="Arial" panose="020B0604020202020204" pitchFamily="34" charset="0"/>
              </a:rPr>
              <a:t>SDK</a:t>
            </a:r>
            <a:r>
              <a:rPr lang="zh-CN" altLang="en-US" sz="2000" b="1" dirty="0" smtClean="0">
                <a:ea typeface="微软雅黑" panose="020B0503020204020204" pitchFamily="34" charset="-122"/>
                <a:cs typeface="Arial" panose="020B0604020202020204" pitchFamily="34" charset="0"/>
              </a:rPr>
              <a:t>，实现工业相机采集图片到转换成</a:t>
            </a:r>
            <a:r>
              <a:rPr lang="en-US" altLang="zh-CN" sz="2000" b="1" dirty="0" err="1" smtClean="0">
                <a:ea typeface="微软雅黑" panose="020B0503020204020204" pitchFamily="34" charset="-122"/>
                <a:cs typeface="Arial" panose="020B0604020202020204" pitchFamily="34" charset="0"/>
              </a:rPr>
              <a:t>opencv</a:t>
            </a:r>
            <a:r>
              <a:rPr lang="zh-CN" altLang="en-US" sz="2000" b="1" dirty="0" smtClean="0">
                <a:ea typeface="微软雅黑" panose="020B0503020204020204" pitchFamily="34" charset="-122"/>
                <a:cs typeface="Arial" panose="020B0604020202020204" pitchFamily="34" charset="0"/>
              </a:rPr>
              <a:t>的图片格式；</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采用合适大小的</a:t>
            </a:r>
            <a:r>
              <a:rPr lang="en-US" altLang="zh-CN" sz="2000" b="1" dirty="0" smtClean="0">
                <a:ea typeface="微软雅黑" panose="020B0503020204020204" pitchFamily="34" charset="-122"/>
                <a:cs typeface="Arial" panose="020B0604020202020204" pitchFamily="34" charset="0"/>
              </a:rPr>
              <a:t>tag</a:t>
            </a:r>
            <a:r>
              <a:rPr lang="zh-CN" altLang="en-US" sz="2000" b="1" dirty="0" smtClean="0">
                <a:ea typeface="微软雅黑" panose="020B0503020204020204" pitchFamily="34" charset="-122"/>
                <a:cs typeface="Arial" panose="020B0604020202020204" pitchFamily="34" charset="0"/>
              </a:rPr>
              <a:t>标记物，实现对参与跟踪相机的</a:t>
            </a:r>
            <a:r>
              <a:rPr lang="zh-CN" altLang="en-US" sz="2000" b="1" dirty="0" smtClean="0">
                <a:solidFill>
                  <a:srgbClr val="FF0000"/>
                </a:solidFill>
                <a:ea typeface="微软雅黑" panose="020B0503020204020204" pitchFamily="34" charset="-122"/>
                <a:cs typeface="Arial" panose="020B0604020202020204" pitchFamily="34" charset="0"/>
              </a:rPr>
              <a:t>高精度外参</a:t>
            </a:r>
            <a:r>
              <a:rPr lang="zh-CN" altLang="en-US" sz="2000" b="1" dirty="0" smtClean="0">
                <a:ea typeface="微软雅黑" panose="020B0503020204020204" pitchFamily="34" charset="-122"/>
                <a:cs typeface="Arial" panose="020B0604020202020204" pitchFamily="34" charset="0"/>
              </a:rPr>
              <a:t>标定；</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实现</a:t>
            </a:r>
            <a:r>
              <a:rPr lang="zh-CN" altLang="en-US" sz="2000" b="1" dirty="0" smtClean="0">
                <a:solidFill>
                  <a:srgbClr val="FF0000"/>
                </a:solidFill>
                <a:ea typeface="微软雅黑" panose="020B0503020204020204" pitchFamily="34" charset="-122"/>
                <a:cs typeface="Arial" panose="020B0604020202020204" pitchFamily="34" charset="0"/>
              </a:rPr>
              <a:t>多相机协同工作进行跟踪</a:t>
            </a:r>
            <a:r>
              <a:rPr lang="zh-CN" altLang="en-US" sz="2000" b="1" dirty="0" smtClean="0">
                <a:ea typeface="微软雅黑" panose="020B0503020204020204" pitchFamily="34" charset="-122"/>
                <a:cs typeface="Arial" panose="020B0604020202020204" pitchFamily="34" charset="0"/>
              </a:rPr>
              <a:t>的工作模式，设置</a:t>
            </a:r>
            <a:r>
              <a:rPr lang="zh-CN" altLang="en-US" sz="2000" b="1" dirty="0" smtClean="0">
                <a:solidFill>
                  <a:srgbClr val="FF0000"/>
                </a:solidFill>
                <a:ea typeface="微软雅黑" panose="020B0503020204020204" pitchFamily="34" charset="-122"/>
                <a:cs typeface="Arial" panose="020B0604020202020204" pitchFamily="34" charset="0"/>
              </a:rPr>
              <a:t>离线</a:t>
            </a:r>
            <a:r>
              <a:rPr lang="zh-CN" altLang="en-US" sz="2000" b="1" dirty="0" smtClean="0">
                <a:ea typeface="微软雅黑" panose="020B0503020204020204" pitchFamily="34" charset="-122"/>
                <a:cs typeface="Arial" panose="020B0604020202020204" pitchFamily="34" charset="0"/>
              </a:rPr>
              <a:t>和</a:t>
            </a:r>
            <a:r>
              <a:rPr lang="zh-CN" altLang="en-US" sz="2000" b="1" dirty="0" smtClean="0">
                <a:solidFill>
                  <a:srgbClr val="FF0000"/>
                </a:solidFill>
                <a:ea typeface="微软雅黑" panose="020B0503020204020204" pitchFamily="34" charset="-122"/>
                <a:cs typeface="Arial" panose="020B0604020202020204" pitchFamily="34" charset="0"/>
              </a:rPr>
              <a:t>在线</a:t>
            </a:r>
            <a:r>
              <a:rPr lang="zh-CN" altLang="en-US" sz="2000" b="1" dirty="0" smtClean="0">
                <a:ea typeface="微软雅黑" panose="020B0503020204020204" pitchFamily="34" charset="-122"/>
                <a:cs typeface="Arial" panose="020B0604020202020204" pitchFamily="34" charset="0"/>
              </a:rPr>
              <a:t>两种方式；</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实现对机器人</a:t>
            </a:r>
            <a:r>
              <a:rPr lang="zh-CN" altLang="en-US" sz="2000" b="1" dirty="0" smtClean="0">
                <a:solidFill>
                  <a:srgbClr val="FF0000"/>
                </a:solidFill>
                <a:ea typeface="微软雅黑" panose="020B0503020204020204" pitchFamily="34" charset="-122"/>
                <a:cs typeface="Arial" panose="020B0604020202020204" pitchFamily="34" charset="0"/>
              </a:rPr>
              <a:t>结果位姿的精度优化</a:t>
            </a:r>
            <a:r>
              <a:rPr lang="zh-CN" altLang="en-US" sz="2000" b="1" dirty="0" smtClean="0">
                <a:ea typeface="微软雅黑" panose="020B0503020204020204" pitchFamily="34" charset="-122"/>
                <a:cs typeface="Arial" panose="020B0604020202020204" pitchFamily="34" charset="0"/>
              </a:rPr>
              <a:t>；</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实现效果较好的可视化方案对运动轨迹进行展示。</a:t>
            </a:r>
            <a:endParaRPr lang="en-US" altLang="zh-CN" sz="2000" dirty="0" smtClean="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研究目标与内容</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文本框 15"/>
          <p:cNvSpPr txBox="1">
            <a:spLocks noChangeArrowheads="1"/>
          </p:cNvSpPr>
          <p:nvPr/>
        </p:nvSpPr>
        <p:spPr bwMode="auto">
          <a:xfrm>
            <a:off x="464516" y="1642523"/>
            <a:ext cx="8040855" cy="499111"/>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研究内容如下：</a:t>
            </a:r>
            <a:endParaRPr lang="en-US" altLang="zh-CN" sz="2000" b="1" dirty="0" smtClean="0">
              <a:ea typeface="微软雅黑" panose="020B0503020204020204" pitchFamily="34" charset="-122"/>
              <a:cs typeface="Arial" panose="020B0604020202020204" pitchFamily="34" charset="0"/>
            </a:endParaRPr>
          </a:p>
        </p:txBody>
      </p:sp>
      <p:grpSp>
        <p:nvGrpSpPr>
          <p:cNvPr id="4" name="组合 3"/>
          <p:cNvGrpSpPr/>
          <p:nvPr/>
        </p:nvGrpSpPr>
        <p:grpSpPr>
          <a:xfrm>
            <a:off x="180060" y="2336860"/>
            <a:ext cx="8792651" cy="4150581"/>
            <a:chOff x="88617" y="2336860"/>
            <a:chExt cx="8792651" cy="4150581"/>
          </a:xfrm>
        </p:grpSpPr>
        <p:sp>
          <p:nvSpPr>
            <p:cNvPr id="3" name="矩形 2"/>
            <p:cNvSpPr/>
            <p:nvPr/>
          </p:nvSpPr>
          <p:spPr>
            <a:xfrm>
              <a:off x="1471018" y="2842961"/>
              <a:ext cx="117816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88617" y="2336860"/>
              <a:ext cx="8792651" cy="4150581"/>
              <a:chOff x="930301" y="1017766"/>
              <a:chExt cx="8792651" cy="4150581"/>
            </a:xfrm>
          </p:grpSpPr>
          <p:grpSp>
            <p:nvGrpSpPr>
              <p:cNvPr id="31" name="组合 30"/>
              <p:cNvGrpSpPr/>
              <p:nvPr/>
            </p:nvGrpSpPr>
            <p:grpSpPr>
              <a:xfrm>
                <a:off x="930301" y="2520563"/>
                <a:ext cx="1932167" cy="1137037"/>
                <a:chOff x="1304013" y="2075290"/>
                <a:chExt cx="1932167" cy="1137037"/>
              </a:xfrm>
            </p:grpSpPr>
            <p:sp>
              <p:nvSpPr>
                <p:cNvPr id="69" name="矩形 68"/>
                <p:cNvSpPr/>
                <p:nvPr/>
              </p:nvSpPr>
              <p:spPr>
                <a:xfrm>
                  <a:off x="1304013" y="2075290"/>
                  <a:ext cx="1932167" cy="1137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文本框 69"/>
                <p:cNvSpPr txBox="1"/>
                <p:nvPr/>
              </p:nvSpPr>
              <p:spPr>
                <a:xfrm>
                  <a:off x="1946930" y="2075290"/>
                  <a:ext cx="646331" cy="369332"/>
                </a:xfrm>
                <a:prstGeom prst="rect">
                  <a:avLst/>
                </a:prstGeom>
                <a:noFill/>
              </p:spPr>
              <p:txBody>
                <a:bodyPr wrap="none" rtlCol="0">
                  <a:spAutoFit/>
                </a:bodyPr>
                <a:lstStyle/>
                <a:p>
                  <a:r>
                    <a:rPr lang="zh-CN" altLang="en-US" b="1" dirty="0" smtClean="0"/>
                    <a:t>标定</a:t>
                  </a:r>
                  <a:endParaRPr lang="zh-CN" altLang="en-US" b="1" dirty="0"/>
                </a:p>
              </p:txBody>
            </p:sp>
            <p:sp>
              <p:nvSpPr>
                <p:cNvPr id="71" name="椭圆 70"/>
                <p:cNvSpPr/>
                <p:nvPr/>
              </p:nvSpPr>
              <p:spPr>
                <a:xfrm>
                  <a:off x="1319916" y="2516184"/>
                  <a:ext cx="914400" cy="56097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内参</a:t>
                  </a:r>
                  <a:endParaRPr lang="zh-CN" altLang="en-US" dirty="0">
                    <a:solidFill>
                      <a:schemeClr val="tx1"/>
                    </a:solidFill>
                  </a:endParaRPr>
                </a:p>
              </p:txBody>
            </p:sp>
            <p:sp>
              <p:nvSpPr>
                <p:cNvPr id="72" name="椭圆 71"/>
                <p:cNvSpPr/>
                <p:nvPr/>
              </p:nvSpPr>
              <p:spPr>
                <a:xfrm>
                  <a:off x="2305878" y="2516184"/>
                  <a:ext cx="914400" cy="56097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外参</a:t>
                  </a:r>
                  <a:endParaRPr lang="zh-CN" altLang="en-US" dirty="0">
                    <a:solidFill>
                      <a:schemeClr val="tx1"/>
                    </a:solidFill>
                  </a:endParaRPr>
                </a:p>
              </p:txBody>
            </p:sp>
          </p:grpSp>
          <p:sp>
            <p:nvSpPr>
              <p:cNvPr id="33" name="右箭头 32"/>
              <p:cNvSpPr/>
              <p:nvPr/>
            </p:nvSpPr>
            <p:spPr>
              <a:xfrm>
                <a:off x="2862468" y="2961457"/>
                <a:ext cx="1041622" cy="28048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759100" y="2696251"/>
                <a:ext cx="1288113" cy="307777"/>
              </a:xfrm>
              <a:prstGeom prst="rect">
                <a:avLst/>
              </a:prstGeom>
              <a:noFill/>
            </p:spPr>
            <p:txBody>
              <a:bodyPr wrap="square" rtlCol="0">
                <a:spAutoFit/>
              </a:bodyPr>
              <a:lstStyle/>
              <a:p>
                <a:r>
                  <a:rPr lang="zh-CN" altLang="en-US" sz="1400" dirty="0" smtClean="0"/>
                  <a:t>输出相机参数</a:t>
                </a:r>
                <a:endParaRPr lang="zh-CN" altLang="en-US" sz="1400" dirty="0"/>
              </a:p>
            </p:txBody>
          </p:sp>
          <p:sp>
            <p:nvSpPr>
              <p:cNvPr id="36" name="矩形 35"/>
              <p:cNvSpPr/>
              <p:nvPr/>
            </p:nvSpPr>
            <p:spPr>
              <a:xfrm>
                <a:off x="3919993" y="1017766"/>
                <a:ext cx="2806810" cy="41505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4174429" y="1081379"/>
                <a:ext cx="1800493" cy="369332"/>
              </a:xfrm>
              <a:prstGeom prst="rect">
                <a:avLst/>
              </a:prstGeom>
              <a:noFill/>
            </p:spPr>
            <p:txBody>
              <a:bodyPr wrap="none" rtlCol="0">
                <a:spAutoFit/>
              </a:bodyPr>
              <a:lstStyle/>
              <a:p>
                <a:r>
                  <a:rPr lang="zh-CN" altLang="en-US" b="1" dirty="0"/>
                  <a:t>多</a:t>
                </a:r>
                <a:r>
                  <a:rPr lang="zh-CN" altLang="en-US" b="1" dirty="0" smtClean="0"/>
                  <a:t>相机协同运作</a:t>
                </a:r>
                <a:endParaRPr lang="zh-CN" altLang="en-US" b="1" dirty="0"/>
              </a:p>
            </p:txBody>
          </p:sp>
          <p:grpSp>
            <p:nvGrpSpPr>
              <p:cNvPr id="39" name="组合 38"/>
              <p:cNvGrpSpPr/>
              <p:nvPr/>
            </p:nvGrpSpPr>
            <p:grpSpPr>
              <a:xfrm>
                <a:off x="1628875" y="1314914"/>
                <a:ext cx="2063385" cy="1160890"/>
                <a:chOff x="1047796" y="691384"/>
                <a:chExt cx="2063385" cy="1160890"/>
              </a:xfrm>
            </p:grpSpPr>
            <p:sp>
              <p:nvSpPr>
                <p:cNvPr id="66" name="矩形标注 65"/>
                <p:cNvSpPr/>
                <p:nvPr/>
              </p:nvSpPr>
              <p:spPr>
                <a:xfrm>
                  <a:off x="1129308" y="691384"/>
                  <a:ext cx="1900362" cy="1160890"/>
                </a:xfrm>
                <a:prstGeom prst="wedgeRectCallout">
                  <a:avLst>
                    <a:gd name="adj1" fmla="val 81678"/>
                    <a:gd name="adj2" fmla="val -518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7" name="文本框 66"/>
                <p:cNvSpPr txBox="1"/>
                <p:nvPr/>
              </p:nvSpPr>
              <p:spPr>
                <a:xfrm>
                  <a:off x="1280625" y="774909"/>
                  <a:ext cx="1601721" cy="369332"/>
                </a:xfrm>
                <a:prstGeom prst="rect">
                  <a:avLst/>
                </a:prstGeom>
                <a:noFill/>
              </p:spPr>
              <p:txBody>
                <a:bodyPr wrap="none" rtlCol="0">
                  <a:spAutoFit/>
                </a:bodyPr>
                <a:lstStyle/>
                <a:p>
                  <a:r>
                    <a:rPr lang="zh-CN" altLang="en-US" dirty="0" smtClean="0"/>
                    <a:t>数据结构设计</a:t>
                  </a:r>
                  <a:endParaRPr lang="zh-CN" altLang="en-US" dirty="0"/>
                </a:p>
              </p:txBody>
            </p:sp>
            <p:sp>
              <p:nvSpPr>
                <p:cNvPr id="68" name="文本框 67"/>
                <p:cNvSpPr txBox="1"/>
                <p:nvPr/>
              </p:nvSpPr>
              <p:spPr>
                <a:xfrm>
                  <a:off x="1047796" y="1282086"/>
                  <a:ext cx="2063385" cy="369332"/>
                </a:xfrm>
                <a:prstGeom prst="rect">
                  <a:avLst/>
                </a:prstGeom>
                <a:noFill/>
              </p:spPr>
              <p:txBody>
                <a:bodyPr wrap="none" rtlCol="0">
                  <a:spAutoFit/>
                </a:bodyPr>
                <a:lstStyle/>
                <a:p>
                  <a:r>
                    <a:rPr lang="zh-CN" altLang="en-US" dirty="0" smtClean="0"/>
                    <a:t>多线程机制的设计</a:t>
                  </a:r>
                  <a:endParaRPr lang="zh-CN" altLang="en-US" dirty="0"/>
                </a:p>
              </p:txBody>
            </p:sp>
          </p:grpSp>
          <p:sp>
            <p:nvSpPr>
              <p:cNvPr id="40" name="矩形 39"/>
              <p:cNvSpPr/>
              <p:nvPr/>
            </p:nvSpPr>
            <p:spPr>
              <a:xfrm>
                <a:off x="4319552" y="3522429"/>
                <a:ext cx="1834757" cy="1232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682932" y="3533733"/>
                <a:ext cx="1107996" cy="369332"/>
              </a:xfrm>
              <a:prstGeom prst="rect">
                <a:avLst/>
              </a:prstGeom>
              <a:noFill/>
            </p:spPr>
            <p:txBody>
              <a:bodyPr wrap="none" rtlCol="0">
                <a:spAutoFit/>
              </a:bodyPr>
              <a:lstStyle/>
              <a:p>
                <a:r>
                  <a:rPr lang="zh-CN" altLang="en-US" b="1" dirty="0" smtClean="0"/>
                  <a:t>算法部分</a:t>
                </a:r>
                <a:endParaRPr lang="zh-CN" altLang="en-US" b="1" dirty="0"/>
              </a:p>
            </p:txBody>
          </p:sp>
          <p:sp>
            <p:nvSpPr>
              <p:cNvPr id="42" name="文本框 41"/>
              <p:cNvSpPr txBox="1"/>
              <p:nvPr/>
            </p:nvSpPr>
            <p:spPr>
              <a:xfrm>
                <a:off x="4498587" y="3914369"/>
                <a:ext cx="1476686" cy="369332"/>
              </a:xfrm>
              <a:prstGeom prst="rect">
                <a:avLst/>
              </a:prstGeom>
              <a:noFill/>
            </p:spPr>
            <p:txBody>
              <a:bodyPr wrap="none" rtlCol="0">
                <a:spAutoFit/>
              </a:bodyPr>
              <a:lstStyle/>
              <a:p>
                <a:r>
                  <a:rPr lang="en-US" altLang="zh-CN" dirty="0" smtClean="0"/>
                  <a:t>Tag</a:t>
                </a:r>
                <a:r>
                  <a:rPr lang="zh-CN" altLang="en-US" dirty="0" smtClean="0"/>
                  <a:t>精准检测</a:t>
                </a:r>
                <a:endParaRPr lang="zh-CN" altLang="en-US" dirty="0"/>
              </a:p>
            </p:txBody>
          </p:sp>
          <p:sp>
            <p:nvSpPr>
              <p:cNvPr id="43" name="文本框 42"/>
              <p:cNvSpPr txBox="1"/>
              <p:nvPr/>
            </p:nvSpPr>
            <p:spPr>
              <a:xfrm>
                <a:off x="4452100" y="4283701"/>
                <a:ext cx="1569660" cy="369332"/>
              </a:xfrm>
              <a:prstGeom prst="rect">
                <a:avLst/>
              </a:prstGeom>
              <a:noFill/>
            </p:spPr>
            <p:txBody>
              <a:bodyPr wrap="none" rtlCol="0">
                <a:spAutoFit/>
              </a:bodyPr>
              <a:lstStyle/>
              <a:p>
                <a:r>
                  <a:rPr lang="zh-CN" altLang="en-US" dirty="0" smtClean="0"/>
                  <a:t>结果位姿优化</a:t>
                </a:r>
                <a:endParaRPr lang="zh-CN" altLang="en-US" dirty="0"/>
              </a:p>
            </p:txBody>
          </p:sp>
          <p:sp>
            <p:nvSpPr>
              <p:cNvPr id="44" name="文本框 43"/>
              <p:cNvSpPr txBox="1"/>
              <p:nvPr/>
            </p:nvSpPr>
            <p:spPr>
              <a:xfrm>
                <a:off x="4498587" y="1563305"/>
                <a:ext cx="1107996" cy="369332"/>
              </a:xfrm>
              <a:prstGeom prst="rect">
                <a:avLst/>
              </a:prstGeom>
              <a:noFill/>
            </p:spPr>
            <p:txBody>
              <a:bodyPr wrap="none" rtlCol="0">
                <a:spAutoFit/>
              </a:bodyPr>
              <a:lstStyle/>
              <a:p>
                <a:r>
                  <a:rPr lang="zh-CN" altLang="en-US" dirty="0" smtClean="0"/>
                  <a:t>图片采集</a:t>
                </a:r>
                <a:endParaRPr lang="zh-CN" altLang="en-US" dirty="0"/>
              </a:p>
            </p:txBody>
          </p:sp>
          <p:sp>
            <p:nvSpPr>
              <p:cNvPr id="45" name="文本框 44"/>
              <p:cNvSpPr txBox="1"/>
              <p:nvPr/>
            </p:nvSpPr>
            <p:spPr>
              <a:xfrm>
                <a:off x="4497451" y="1993098"/>
                <a:ext cx="1107996" cy="369332"/>
              </a:xfrm>
              <a:prstGeom prst="rect">
                <a:avLst/>
              </a:prstGeom>
              <a:noFill/>
            </p:spPr>
            <p:txBody>
              <a:bodyPr wrap="none" rtlCol="0">
                <a:spAutoFit/>
              </a:bodyPr>
              <a:lstStyle/>
              <a:p>
                <a:r>
                  <a:rPr lang="zh-CN" altLang="en-US" dirty="0" smtClean="0"/>
                  <a:t>目标检测</a:t>
                </a:r>
                <a:endParaRPr lang="zh-CN" altLang="en-US" dirty="0"/>
              </a:p>
            </p:txBody>
          </p:sp>
          <p:sp>
            <p:nvSpPr>
              <p:cNvPr id="46" name="文本框 45"/>
              <p:cNvSpPr txBox="1"/>
              <p:nvPr/>
            </p:nvSpPr>
            <p:spPr>
              <a:xfrm>
                <a:off x="4497451" y="2420634"/>
                <a:ext cx="1107996" cy="369332"/>
              </a:xfrm>
              <a:prstGeom prst="rect">
                <a:avLst/>
              </a:prstGeom>
              <a:noFill/>
            </p:spPr>
            <p:txBody>
              <a:bodyPr wrap="none" rtlCol="0">
                <a:spAutoFit/>
              </a:bodyPr>
              <a:lstStyle/>
              <a:p>
                <a:r>
                  <a:rPr lang="zh-CN" altLang="en-US" dirty="0" smtClean="0"/>
                  <a:t>位姿计算</a:t>
                </a:r>
                <a:endParaRPr lang="zh-CN" altLang="en-US" dirty="0"/>
              </a:p>
            </p:txBody>
          </p:sp>
          <p:sp>
            <p:nvSpPr>
              <p:cNvPr id="47" name="文本框 46"/>
              <p:cNvSpPr txBox="1"/>
              <p:nvPr/>
            </p:nvSpPr>
            <p:spPr>
              <a:xfrm>
                <a:off x="4497451" y="2848170"/>
                <a:ext cx="1107996" cy="369332"/>
              </a:xfrm>
              <a:prstGeom prst="rect">
                <a:avLst/>
              </a:prstGeom>
              <a:noFill/>
            </p:spPr>
            <p:txBody>
              <a:bodyPr wrap="none" rtlCol="0">
                <a:spAutoFit/>
              </a:bodyPr>
              <a:lstStyle/>
              <a:p>
                <a:r>
                  <a:rPr lang="zh-CN" altLang="en-US" dirty="0" smtClean="0"/>
                  <a:t>结果保存</a:t>
                </a:r>
                <a:endParaRPr lang="zh-CN" altLang="en-US" dirty="0"/>
              </a:p>
            </p:txBody>
          </p:sp>
          <p:sp>
            <p:nvSpPr>
              <p:cNvPr id="48" name="右箭头 47"/>
              <p:cNvSpPr/>
              <p:nvPr/>
            </p:nvSpPr>
            <p:spPr>
              <a:xfrm>
                <a:off x="6726803" y="2948838"/>
                <a:ext cx="1041622" cy="28048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6643425" y="2696251"/>
                <a:ext cx="1288113" cy="307777"/>
              </a:xfrm>
              <a:prstGeom prst="rect">
                <a:avLst/>
              </a:prstGeom>
              <a:noFill/>
            </p:spPr>
            <p:txBody>
              <a:bodyPr wrap="square" rtlCol="0">
                <a:spAutoFit/>
              </a:bodyPr>
              <a:lstStyle/>
              <a:p>
                <a:r>
                  <a:rPr lang="zh-CN" altLang="en-US" sz="1400" dirty="0" smtClean="0"/>
                  <a:t>输出优化位姿</a:t>
                </a:r>
                <a:endParaRPr lang="zh-CN" altLang="en-US" sz="1400" dirty="0"/>
              </a:p>
            </p:txBody>
          </p:sp>
          <p:sp>
            <p:nvSpPr>
              <p:cNvPr id="50" name="文本框 49"/>
              <p:cNvSpPr txBox="1"/>
              <p:nvPr/>
            </p:nvSpPr>
            <p:spPr>
              <a:xfrm>
                <a:off x="2767272" y="3205845"/>
                <a:ext cx="1288113" cy="307777"/>
              </a:xfrm>
              <a:prstGeom prst="rect">
                <a:avLst/>
              </a:prstGeom>
              <a:noFill/>
            </p:spPr>
            <p:txBody>
              <a:bodyPr wrap="square" rtlCol="0">
                <a:spAutoFit/>
              </a:bodyPr>
              <a:lstStyle/>
              <a:p>
                <a:r>
                  <a:rPr lang="zh-CN" altLang="en-US" sz="1400" dirty="0" smtClean="0">
                    <a:solidFill>
                      <a:srgbClr val="FF0000"/>
                    </a:solidFill>
                  </a:rPr>
                  <a:t>需要保存文件</a:t>
                </a:r>
                <a:endParaRPr lang="zh-CN" altLang="en-US" sz="1400" dirty="0">
                  <a:solidFill>
                    <a:srgbClr val="FF0000"/>
                  </a:solidFill>
                </a:endParaRPr>
              </a:p>
            </p:txBody>
          </p:sp>
          <p:sp>
            <p:nvSpPr>
              <p:cNvPr id="51" name="文本框 50"/>
              <p:cNvSpPr txBox="1"/>
              <p:nvPr/>
            </p:nvSpPr>
            <p:spPr>
              <a:xfrm>
                <a:off x="6637466" y="3205845"/>
                <a:ext cx="1288113" cy="307777"/>
              </a:xfrm>
              <a:prstGeom prst="rect">
                <a:avLst/>
              </a:prstGeom>
              <a:noFill/>
            </p:spPr>
            <p:txBody>
              <a:bodyPr wrap="square" rtlCol="0">
                <a:spAutoFit/>
              </a:bodyPr>
              <a:lstStyle/>
              <a:p>
                <a:r>
                  <a:rPr lang="zh-CN" altLang="en-US" sz="1400" dirty="0" smtClean="0">
                    <a:solidFill>
                      <a:srgbClr val="FF0000"/>
                    </a:solidFill>
                  </a:rPr>
                  <a:t>需要保存文件</a:t>
                </a:r>
                <a:endParaRPr lang="zh-CN" altLang="en-US" sz="1400" dirty="0">
                  <a:solidFill>
                    <a:srgbClr val="FF0000"/>
                  </a:solidFill>
                </a:endParaRPr>
              </a:p>
            </p:txBody>
          </p:sp>
          <p:sp>
            <p:nvSpPr>
              <p:cNvPr id="52" name="矩形 51"/>
              <p:cNvSpPr/>
              <p:nvPr/>
            </p:nvSpPr>
            <p:spPr>
              <a:xfrm>
                <a:off x="7790785" y="2533180"/>
                <a:ext cx="1932167" cy="1137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文本框 52"/>
              <p:cNvSpPr txBox="1"/>
              <p:nvPr/>
            </p:nvSpPr>
            <p:spPr>
              <a:xfrm>
                <a:off x="8318286" y="2904414"/>
                <a:ext cx="877163" cy="369332"/>
              </a:xfrm>
              <a:prstGeom prst="rect">
                <a:avLst/>
              </a:prstGeom>
              <a:noFill/>
            </p:spPr>
            <p:txBody>
              <a:bodyPr wrap="none" rtlCol="0">
                <a:spAutoFit/>
              </a:bodyPr>
              <a:lstStyle/>
              <a:p>
                <a:r>
                  <a:rPr lang="zh-CN" altLang="en-US" b="1" dirty="0" smtClean="0"/>
                  <a:t>可视化</a:t>
                </a:r>
                <a:endParaRPr lang="zh-CN" altLang="en-US" b="1" dirty="0"/>
              </a:p>
            </p:txBody>
          </p:sp>
          <p:sp>
            <p:nvSpPr>
              <p:cNvPr id="63" name="矩形标注 62"/>
              <p:cNvSpPr/>
              <p:nvPr/>
            </p:nvSpPr>
            <p:spPr>
              <a:xfrm>
                <a:off x="6959186" y="1201540"/>
                <a:ext cx="1900362" cy="1160890"/>
              </a:xfrm>
              <a:prstGeom prst="wedgeRectCallout">
                <a:avLst>
                  <a:gd name="adj1" fmla="val 44858"/>
                  <a:gd name="adj2" fmla="val 974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使用</a:t>
                </a:r>
                <a:r>
                  <a:rPr lang="en-US" altLang="zh-CN" dirty="0" err="1" smtClean="0">
                    <a:solidFill>
                      <a:schemeClr val="tx1"/>
                    </a:solidFill>
                  </a:rPr>
                  <a:t>rviz</a:t>
                </a:r>
                <a:r>
                  <a:rPr lang="zh-CN" altLang="en-US" dirty="0" smtClean="0">
                    <a:solidFill>
                      <a:schemeClr val="tx1"/>
                    </a:solidFill>
                  </a:rPr>
                  <a:t>展示优化位姿序列，以轨迹的方式呈现</a:t>
                </a:r>
                <a:endParaRPr lang="zh-CN" altLang="en-US" dirty="0">
                  <a:solidFill>
                    <a:schemeClr val="tx1"/>
                  </a:solidFill>
                </a:endParaRPr>
              </a:p>
            </p:txBody>
          </p:sp>
          <p:grpSp>
            <p:nvGrpSpPr>
              <p:cNvPr id="56" name="组合 55"/>
              <p:cNvGrpSpPr/>
              <p:nvPr/>
            </p:nvGrpSpPr>
            <p:grpSpPr>
              <a:xfrm>
                <a:off x="7126362" y="4006923"/>
                <a:ext cx="1900362" cy="1160890"/>
                <a:chOff x="1129308" y="691384"/>
                <a:chExt cx="1900362" cy="1160890"/>
              </a:xfrm>
            </p:grpSpPr>
            <p:sp>
              <p:nvSpPr>
                <p:cNvPr id="59" name="矩形标注 58"/>
                <p:cNvSpPr/>
                <p:nvPr/>
              </p:nvSpPr>
              <p:spPr>
                <a:xfrm>
                  <a:off x="1129308" y="691384"/>
                  <a:ext cx="1900362" cy="1160890"/>
                </a:xfrm>
                <a:prstGeom prst="wedgeRectCallout">
                  <a:avLst>
                    <a:gd name="adj1" fmla="val -109954"/>
                    <a:gd name="adj2" fmla="val -59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0" name="文本框 59"/>
                <p:cNvSpPr txBox="1"/>
                <p:nvPr/>
              </p:nvSpPr>
              <p:spPr>
                <a:xfrm>
                  <a:off x="1253321" y="948663"/>
                  <a:ext cx="1652336" cy="369332"/>
                </a:xfrm>
                <a:prstGeom prst="rect">
                  <a:avLst/>
                </a:prstGeom>
                <a:noFill/>
              </p:spPr>
              <p:txBody>
                <a:bodyPr wrap="square" rtlCol="0">
                  <a:spAutoFit/>
                </a:bodyPr>
                <a:lstStyle/>
                <a:p>
                  <a:endParaRPr lang="zh-CN" altLang="en-US" dirty="0"/>
                </a:p>
              </p:txBody>
            </p:sp>
          </p:grpSp>
          <p:sp>
            <p:nvSpPr>
              <p:cNvPr id="57" name="文本框 56"/>
              <p:cNvSpPr txBox="1"/>
              <p:nvPr/>
            </p:nvSpPr>
            <p:spPr>
              <a:xfrm>
                <a:off x="7407129" y="4157930"/>
                <a:ext cx="1338828" cy="369332"/>
              </a:xfrm>
              <a:prstGeom prst="rect">
                <a:avLst/>
              </a:prstGeom>
              <a:noFill/>
            </p:spPr>
            <p:txBody>
              <a:bodyPr wrap="none" rtlCol="0">
                <a:spAutoFit/>
              </a:bodyPr>
              <a:lstStyle/>
              <a:p>
                <a:r>
                  <a:rPr lang="zh-CN" altLang="en-US" dirty="0" smtClean="0"/>
                  <a:t>去除异常值</a:t>
                </a:r>
                <a:endParaRPr lang="zh-CN" altLang="en-US" dirty="0"/>
              </a:p>
            </p:txBody>
          </p:sp>
          <p:sp>
            <p:nvSpPr>
              <p:cNvPr id="58" name="文本框 57"/>
              <p:cNvSpPr txBox="1"/>
              <p:nvPr/>
            </p:nvSpPr>
            <p:spPr>
              <a:xfrm>
                <a:off x="7151450" y="4583659"/>
                <a:ext cx="1850186" cy="369332"/>
              </a:xfrm>
              <a:prstGeom prst="rect">
                <a:avLst/>
              </a:prstGeom>
              <a:noFill/>
            </p:spPr>
            <p:txBody>
              <a:bodyPr wrap="none" rtlCol="0">
                <a:spAutoFit/>
              </a:bodyPr>
              <a:lstStyle/>
              <a:p>
                <a:r>
                  <a:rPr lang="zh-CN" altLang="en-US" dirty="0" smtClean="0"/>
                  <a:t>合理的数据处理</a:t>
                </a:r>
                <a:endParaRPr lang="zh-CN" altLang="en-US" dirty="0"/>
              </a:p>
            </p:txBody>
          </p:sp>
        </p:grpSp>
        <p:sp>
          <p:nvSpPr>
            <p:cNvPr id="73" name="文本框 72"/>
            <p:cNvSpPr txBox="1"/>
            <p:nvPr/>
          </p:nvSpPr>
          <p:spPr>
            <a:xfrm>
              <a:off x="819930" y="3351124"/>
              <a:ext cx="184731" cy="369332"/>
            </a:xfrm>
            <a:prstGeom prst="rect">
              <a:avLst/>
            </a:prstGeom>
            <a:noFill/>
          </p:spPr>
          <p:txBody>
            <a:bodyPr wrap="none" rtlCol="0">
              <a:spAutoFit/>
            </a:bodyPr>
            <a:lstStyle/>
            <a:p>
              <a:endParaRPr lang="zh-CN" altLang="en-US" dirty="0"/>
            </a:p>
          </p:txBody>
        </p:sp>
      </p:grpSp>
      <p:sp>
        <p:nvSpPr>
          <p:cNvPr id="74" name="矩形标注 73"/>
          <p:cNvSpPr/>
          <p:nvPr/>
        </p:nvSpPr>
        <p:spPr>
          <a:xfrm>
            <a:off x="419168" y="5222158"/>
            <a:ext cx="1900362" cy="952453"/>
          </a:xfrm>
          <a:prstGeom prst="wedgeRectCallout">
            <a:avLst>
              <a:gd name="adj1" fmla="val -34183"/>
              <a:gd name="adj2" fmla="val -10017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低误差内参标定</a:t>
            </a:r>
            <a:endParaRPr lang="en-US" altLang="zh-CN" dirty="0" smtClean="0">
              <a:solidFill>
                <a:schemeClr val="tx1"/>
              </a:solidFill>
            </a:endParaRPr>
          </a:p>
          <a:p>
            <a:pPr algn="ctr"/>
            <a:r>
              <a:rPr lang="zh-CN" altLang="en-US" dirty="0">
                <a:solidFill>
                  <a:schemeClr val="tx1"/>
                </a:solidFill>
              </a:rPr>
              <a:t>多</a:t>
            </a:r>
            <a:r>
              <a:rPr lang="zh-CN" altLang="en-US" dirty="0" smtClean="0">
                <a:solidFill>
                  <a:schemeClr val="tx1"/>
                </a:solidFill>
              </a:rPr>
              <a:t>组实验对比</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目前已完成学位论文工作的内容</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1471018" y="2842961"/>
            <a:ext cx="117816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文本框 15"/>
          <p:cNvSpPr txBox="1">
            <a:spLocks noChangeArrowheads="1"/>
          </p:cNvSpPr>
          <p:nvPr/>
        </p:nvSpPr>
        <p:spPr bwMode="auto">
          <a:xfrm>
            <a:off x="464516" y="1491143"/>
            <a:ext cx="8040855" cy="5632311"/>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完成了课题中相关算法的调研工作</a:t>
            </a:r>
            <a:endParaRPr lang="en-US" altLang="zh-CN" sz="3200" b="1" dirty="0" smtClean="0">
              <a:ea typeface="微软雅黑" panose="020B0503020204020204" pitchFamily="34" charset="-122"/>
              <a:cs typeface="Arial" panose="020B0604020202020204" pitchFamily="34" charset="0"/>
            </a:endParaRPr>
          </a:p>
          <a:p>
            <a:pPr marL="800100" lvl="1" indent="-342900">
              <a:lnSpc>
                <a:spcPct val="150000"/>
              </a:lnSpc>
              <a:buFont typeface="Wingdings" panose="05000000000000000000" pitchFamily="2" charset="2"/>
              <a:buChar char="Ø"/>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相机的</a:t>
            </a:r>
            <a:r>
              <a:rPr lang="zh-CN" altLang="en-US" sz="2000" b="1" dirty="0" smtClean="0">
                <a:solidFill>
                  <a:srgbClr val="FF0000"/>
                </a:solidFill>
                <a:ea typeface="微软雅黑" panose="020B0503020204020204" pitchFamily="34" charset="-122"/>
                <a:cs typeface="Arial" panose="020B0604020202020204" pitchFamily="34" charset="0"/>
              </a:rPr>
              <a:t>内参标定</a:t>
            </a:r>
            <a:r>
              <a:rPr lang="zh-CN" altLang="en-US" sz="2000" b="1" dirty="0" smtClean="0">
                <a:ea typeface="微软雅黑" panose="020B0503020204020204" pitchFamily="34" charset="-122"/>
                <a:cs typeface="Arial" panose="020B0604020202020204" pitchFamily="34" charset="0"/>
              </a:rPr>
              <a:t>采用</a:t>
            </a:r>
            <a:r>
              <a:rPr lang="zh-CN" altLang="en-US" sz="2000" b="1" dirty="0" smtClean="0">
                <a:solidFill>
                  <a:srgbClr val="FF0000"/>
                </a:solidFill>
                <a:ea typeface="微软雅黑" panose="020B0503020204020204" pitchFamily="34" charset="-122"/>
                <a:cs typeface="Arial" panose="020B0604020202020204" pitchFamily="34" charset="0"/>
              </a:rPr>
              <a:t>张正友标定法</a:t>
            </a:r>
            <a:r>
              <a:rPr lang="zh-CN" altLang="en-US" sz="2000" b="1" dirty="0" smtClean="0">
                <a:ea typeface="微软雅黑" panose="020B0503020204020204" pitchFamily="34" charset="-122"/>
                <a:cs typeface="Arial" panose="020B0604020202020204" pitchFamily="34" charset="0"/>
              </a:rPr>
              <a:t>，标定板选择</a:t>
            </a:r>
            <a:r>
              <a:rPr lang="zh-CN" altLang="en-US" sz="2000" b="1" dirty="0" smtClean="0">
                <a:solidFill>
                  <a:srgbClr val="FF0000"/>
                </a:solidFill>
                <a:ea typeface="微软雅黑" panose="020B0503020204020204" pitchFamily="34" charset="-122"/>
                <a:cs typeface="Arial" panose="020B0604020202020204" pitchFamily="34" charset="0"/>
              </a:rPr>
              <a:t>棋盘格类型</a:t>
            </a:r>
            <a:r>
              <a:rPr lang="zh-CN" altLang="en-US" sz="2000" b="1" dirty="0" smtClean="0">
                <a:ea typeface="微软雅黑" panose="020B0503020204020204" pitchFamily="34" charset="-122"/>
                <a:cs typeface="Arial" panose="020B0604020202020204" pitchFamily="34" charset="0"/>
              </a:rPr>
              <a:t>，该标定方法较为成熟且根据前人经验容易获得提高标定精度的方法，此外，该方法的可实践性比较强；</a:t>
            </a:r>
            <a:endParaRPr lang="en-US" altLang="zh-CN" sz="2000" b="1" dirty="0" smtClean="0">
              <a:ea typeface="微软雅黑" panose="020B0503020204020204" pitchFamily="34" charset="-122"/>
              <a:cs typeface="Arial" panose="020B0604020202020204" pitchFamily="34" charset="0"/>
            </a:endParaRPr>
          </a:p>
          <a:p>
            <a:pPr marL="800100" lvl="1" indent="-342900">
              <a:lnSpc>
                <a:spcPct val="150000"/>
              </a:lnSpc>
              <a:buFont typeface="Wingdings" panose="05000000000000000000" pitchFamily="2" charset="2"/>
              <a:buChar char="Ø"/>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在选择</a:t>
            </a:r>
            <a:r>
              <a:rPr lang="zh-CN" altLang="en-US" sz="2000" b="1" dirty="0" smtClean="0">
                <a:solidFill>
                  <a:srgbClr val="FF0000"/>
                </a:solidFill>
                <a:ea typeface="微软雅黑" panose="020B0503020204020204" pitchFamily="34" charset="-122"/>
                <a:cs typeface="Arial" panose="020B0604020202020204" pitchFamily="34" charset="0"/>
              </a:rPr>
              <a:t>跟踪算法</a:t>
            </a:r>
            <a:r>
              <a:rPr lang="zh-CN" altLang="en-US" sz="2000" b="1" dirty="0" smtClean="0">
                <a:ea typeface="微软雅黑" panose="020B0503020204020204" pitchFamily="34" charset="-122"/>
                <a:cs typeface="Arial" panose="020B0604020202020204" pitchFamily="34" charset="0"/>
              </a:rPr>
              <a:t>时，比较了</a:t>
            </a:r>
            <a:r>
              <a:rPr lang="en-US" altLang="zh-CN" sz="2000" b="1" dirty="0" smtClean="0">
                <a:solidFill>
                  <a:srgbClr val="FF0000"/>
                </a:solidFill>
                <a:ea typeface="微软雅黑" panose="020B0503020204020204" pitchFamily="34" charset="-122"/>
                <a:cs typeface="Arial" panose="020B0604020202020204" pitchFamily="34" charset="0"/>
              </a:rPr>
              <a:t>KCF</a:t>
            </a:r>
            <a:r>
              <a:rPr lang="zh-CN" altLang="en-US" sz="2000" b="1" dirty="0" smtClean="0">
                <a:solidFill>
                  <a:srgbClr val="FF0000"/>
                </a:solidFill>
                <a:ea typeface="微软雅黑" panose="020B0503020204020204" pitchFamily="34" charset="-122"/>
                <a:cs typeface="Arial" panose="020B0604020202020204" pitchFamily="34" charset="0"/>
              </a:rPr>
              <a:t>、</a:t>
            </a:r>
            <a:r>
              <a:rPr lang="en-US" altLang="zh-CN" sz="2000" b="1" dirty="0" err="1" smtClean="0">
                <a:solidFill>
                  <a:srgbClr val="FF0000"/>
                </a:solidFill>
                <a:ea typeface="微软雅黑" panose="020B0503020204020204" pitchFamily="34" charset="-122"/>
                <a:cs typeface="Arial" panose="020B0604020202020204" pitchFamily="34" charset="0"/>
              </a:rPr>
              <a:t>fdsst</a:t>
            </a:r>
            <a:r>
              <a:rPr lang="zh-CN" altLang="en-US" sz="2000" b="1" dirty="0" smtClean="0">
                <a:solidFill>
                  <a:srgbClr val="FF0000"/>
                </a:solidFill>
                <a:ea typeface="微软雅黑" panose="020B0503020204020204" pitchFamily="34" charset="-122"/>
                <a:cs typeface="Arial" panose="020B0604020202020204" pitchFamily="34" charset="0"/>
              </a:rPr>
              <a:t>、</a:t>
            </a:r>
            <a:r>
              <a:rPr lang="en-US" altLang="zh-CN" sz="2000" b="1" dirty="0" smtClean="0">
                <a:solidFill>
                  <a:srgbClr val="FF0000"/>
                </a:solidFill>
                <a:ea typeface="微软雅黑" panose="020B0503020204020204" pitchFamily="34" charset="-122"/>
                <a:cs typeface="Arial" panose="020B0604020202020204" pitchFamily="34" charset="0"/>
              </a:rPr>
              <a:t>ECO-HC</a:t>
            </a:r>
            <a:r>
              <a:rPr lang="zh-CN" altLang="en-US" sz="2000" b="1" dirty="0" smtClean="0">
                <a:solidFill>
                  <a:srgbClr val="FF0000"/>
                </a:solidFill>
                <a:ea typeface="微软雅黑" panose="020B0503020204020204" pitchFamily="34" charset="-122"/>
                <a:cs typeface="Arial" panose="020B0604020202020204" pitchFamily="34" charset="0"/>
              </a:rPr>
              <a:t>以及</a:t>
            </a:r>
            <a:r>
              <a:rPr lang="en-US" altLang="zh-CN" sz="2000" b="1" dirty="0" smtClean="0">
                <a:solidFill>
                  <a:srgbClr val="FF0000"/>
                </a:solidFill>
                <a:ea typeface="微软雅黑" panose="020B0503020204020204" pitchFamily="34" charset="-122"/>
                <a:cs typeface="Arial" panose="020B0604020202020204" pitchFamily="34" charset="0"/>
              </a:rPr>
              <a:t>LCT</a:t>
            </a:r>
            <a:r>
              <a:rPr lang="zh-CN" altLang="en-US" sz="2000" b="1" dirty="0" smtClean="0">
                <a:ea typeface="微软雅黑" panose="020B0503020204020204" pitchFamily="34" charset="-122"/>
                <a:cs typeface="Arial" panose="020B0604020202020204" pitchFamily="34" charset="0"/>
              </a:rPr>
              <a:t>等传统的自学习跟踪方法，在多次测试后对精度和速度进行评估，最终选择了在精度和速度上取得平衡的</a:t>
            </a:r>
            <a:r>
              <a:rPr lang="en-US" altLang="zh-CN" sz="2000" b="1" dirty="0" smtClean="0">
                <a:solidFill>
                  <a:srgbClr val="FF0000"/>
                </a:solidFill>
                <a:ea typeface="微软雅黑" panose="020B0503020204020204" pitchFamily="34" charset="-122"/>
                <a:cs typeface="Arial" panose="020B0604020202020204" pitchFamily="34" charset="0"/>
              </a:rPr>
              <a:t>KCF</a:t>
            </a:r>
            <a:r>
              <a:rPr lang="zh-CN" altLang="en-US" sz="2000" b="1" dirty="0" smtClean="0">
                <a:solidFill>
                  <a:srgbClr val="FF0000"/>
                </a:solidFill>
                <a:ea typeface="微软雅黑" panose="020B0503020204020204" pitchFamily="34" charset="-122"/>
                <a:cs typeface="Arial" panose="020B0604020202020204" pitchFamily="34" charset="0"/>
              </a:rPr>
              <a:t>算法</a:t>
            </a:r>
            <a:r>
              <a:rPr lang="zh-CN" altLang="en-US" sz="2000" b="1" dirty="0" smtClean="0">
                <a:ea typeface="微软雅黑" panose="020B0503020204020204" pitchFamily="34" charset="-122"/>
                <a:cs typeface="Arial" panose="020B0604020202020204" pitchFamily="34" charset="0"/>
              </a:rPr>
              <a:t>；</a:t>
            </a:r>
            <a:endParaRPr lang="en-US" altLang="zh-CN" sz="2000" b="1" dirty="0" smtClean="0">
              <a:ea typeface="微软雅黑" panose="020B0503020204020204" pitchFamily="34" charset="-122"/>
              <a:cs typeface="Arial" panose="020B0604020202020204" pitchFamily="34" charset="0"/>
            </a:endParaRPr>
          </a:p>
          <a:p>
            <a:pPr marL="800100" lvl="1" indent="-342900">
              <a:lnSpc>
                <a:spcPct val="150000"/>
              </a:lnSpc>
              <a:buFont typeface="Wingdings" panose="05000000000000000000" pitchFamily="2" charset="2"/>
              <a:buChar char="Ø"/>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选择目标检测和定位方案时，尝试了使用圆形标记物的单目测距方法、机器人本身特征的单目测距方法、结合</a:t>
            </a:r>
            <a:r>
              <a:rPr lang="en-US" altLang="zh-CN" sz="2000" b="1" dirty="0" err="1" smtClean="0">
                <a:ea typeface="微软雅黑" panose="020B0503020204020204" pitchFamily="34" charset="-122"/>
                <a:cs typeface="Arial" panose="020B0604020202020204" pitchFamily="34" charset="0"/>
              </a:rPr>
              <a:t>apriltag</a:t>
            </a:r>
            <a:r>
              <a:rPr lang="zh-CN" altLang="en-US" sz="2000" b="1" dirty="0" smtClean="0">
                <a:ea typeface="微软雅黑" panose="020B0503020204020204" pitchFamily="34" charset="-122"/>
                <a:cs typeface="Arial" panose="020B0604020202020204" pitchFamily="34" charset="0"/>
              </a:rPr>
              <a:t>的</a:t>
            </a:r>
            <a:r>
              <a:rPr lang="en-US" altLang="zh-CN" sz="2000" b="1" dirty="0" smtClean="0">
                <a:ea typeface="微软雅黑" panose="020B0503020204020204" pitchFamily="34" charset="-122"/>
                <a:cs typeface="Arial" panose="020B0604020202020204" pitchFamily="34" charset="0"/>
              </a:rPr>
              <a:t>2D-3D</a:t>
            </a:r>
            <a:r>
              <a:rPr lang="zh-CN" altLang="en-US" sz="2000" b="1" dirty="0" smtClean="0">
                <a:ea typeface="微软雅黑" panose="020B0503020204020204" pitchFamily="34" charset="-122"/>
                <a:cs typeface="Arial" panose="020B0604020202020204" pitchFamily="34" charset="0"/>
              </a:rPr>
              <a:t>位姿估计方法</a:t>
            </a:r>
            <a:r>
              <a:rPr lang="en-US" altLang="zh-CN" sz="2000" b="1" dirty="0" err="1" smtClean="0">
                <a:ea typeface="微软雅黑" panose="020B0503020204020204" pitchFamily="34" charset="-122"/>
                <a:cs typeface="Arial" panose="020B0604020202020204" pitchFamily="34" charset="0"/>
              </a:rPr>
              <a:t>epnp</a:t>
            </a:r>
            <a:r>
              <a:rPr lang="zh-CN" altLang="en-US" sz="2000" b="1" dirty="0" smtClean="0">
                <a:ea typeface="微软雅黑" panose="020B0503020204020204" pitchFamily="34" charset="-122"/>
                <a:cs typeface="Arial" panose="020B0604020202020204" pitchFamily="34" charset="0"/>
              </a:rPr>
              <a:t>，单目测距方法依赖标记物的设计，泛用性差，且计算位姿时精度较差，故采用了</a:t>
            </a:r>
            <a:r>
              <a:rPr lang="en-US" altLang="zh-CN" sz="2000" b="1" dirty="0" err="1" smtClean="0">
                <a:solidFill>
                  <a:srgbClr val="FF0000"/>
                </a:solidFill>
                <a:ea typeface="微软雅黑" panose="020B0503020204020204" pitchFamily="34" charset="-122"/>
                <a:cs typeface="Arial" panose="020B0604020202020204" pitchFamily="34" charset="0"/>
              </a:rPr>
              <a:t>epnp+apriltag</a:t>
            </a:r>
            <a:r>
              <a:rPr lang="zh-CN" altLang="en-US" sz="2000" b="1" dirty="0" smtClean="0">
                <a:ea typeface="微软雅黑" panose="020B0503020204020204" pitchFamily="34" charset="-122"/>
                <a:cs typeface="Arial" panose="020B0604020202020204" pitchFamily="34" charset="0"/>
              </a:rPr>
              <a:t>的方法。</a:t>
            </a:r>
            <a:endParaRPr lang="en-US" altLang="zh-CN" sz="2000" b="1" dirty="0" smtClean="0">
              <a:ea typeface="微软雅黑" panose="020B0503020204020204" pitchFamily="34" charset="-122"/>
              <a:cs typeface="Arial" panose="020B0604020202020204" pitchFamily="34" charset="0"/>
            </a:endParaRPr>
          </a:p>
          <a:p>
            <a:pPr lvl="2">
              <a:lnSpc>
                <a:spcPct val="150000"/>
              </a:lnSpc>
              <a:defRPr/>
            </a:pPr>
            <a:endParaRPr lang="en-US" altLang="zh-CN" sz="2000" b="1" dirty="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硬件搭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412" y="4702397"/>
            <a:ext cx="3793243" cy="213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4"/>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目前已完成学位论文工作的内容</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1471018" y="2842961"/>
            <a:ext cx="117816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文本框 15"/>
          <p:cNvSpPr txBox="1">
            <a:spLocks noChangeArrowheads="1"/>
          </p:cNvSpPr>
          <p:nvPr/>
        </p:nvSpPr>
        <p:spPr bwMode="auto">
          <a:xfrm>
            <a:off x="464516" y="1491143"/>
            <a:ext cx="8040855" cy="1015663"/>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完成了课题中相关算法的调研工作</a:t>
            </a:r>
            <a:endParaRPr lang="en-US" altLang="zh-CN" sz="3200" b="1" dirty="0" smtClean="0">
              <a:ea typeface="微软雅黑" panose="020B0503020204020204" pitchFamily="34" charset="-122"/>
              <a:cs typeface="Arial" panose="020B0604020202020204" pitchFamily="34" charset="0"/>
            </a:endParaRPr>
          </a:p>
          <a:p>
            <a:pPr lvl="1">
              <a:lnSpc>
                <a:spcPct val="150000"/>
              </a:lnSpc>
              <a:defRPr/>
            </a:pPr>
            <a:endParaRPr lang="en-US" altLang="zh-CN" sz="2000" b="1" dirty="0">
              <a:ea typeface="微软雅黑" panose="020B0503020204020204" pitchFamily="34" charset="-122"/>
              <a:cs typeface="Arial" panose="020B0604020202020204" pitchFamily="34" charset="0"/>
            </a:endParaRPr>
          </a:p>
        </p:txBody>
      </p:sp>
      <p:pic>
        <p:nvPicPr>
          <p:cNvPr id="1026" name="图片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99" y="2012447"/>
            <a:ext cx="5877096" cy="2352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p:cNvSpPr txBox="1">
            <a:spLocks noChangeArrowheads="1"/>
          </p:cNvSpPr>
          <p:nvPr/>
        </p:nvSpPr>
        <p:spPr bwMode="auto">
          <a:xfrm>
            <a:off x="580607" y="4376045"/>
            <a:ext cx="8040855" cy="2862322"/>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a:ea typeface="微软雅黑" panose="020B0503020204020204" pitchFamily="34" charset="-122"/>
                <a:cs typeface="Arial" panose="020B0604020202020204" pitchFamily="34" charset="0"/>
              </a:rPr>
              <a:t>完成</a:t>
            </a:r>
            <a:r>
              <a:rPr lang="zh-CN" altLang="en-US" sz="2000" b="1" dirty="0" smtClean="0">
                <a:ea typeface="微软雅黑" panose="020B0503020204020204" pitchFamily="34" charset="-122"/>
                <a:cs typeface="Arial" panose="020B0604020202020204" pitchFamily="34" charset="0"/>
              </a:rPr>
              <a:t>了硬件环境的搭建</a:t>
            </a:r>
            <a:endParaRPr lang="en-US" altLang="zh-CN" sz="2000" b="1" dirty="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三脚架 </a:t>
            </a: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定焦镜头 </a:t>
            </a: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工业相机</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工业相机参数：</a:t>
            </a:r>
            <a:r>
              <a:rPr lang="en-US" altLang="zh-CN" sz="2000" b="1" dirty="0" smtClean="0">
                <a:ea typeface="微软雅黑" panose="020B0503020204020204" pitchFamily="34" charset="-122"/>
                <a:cs typeface="Arial" panose="020B0604020202020204" pitchFamily="34" charset="0"/>
              </a:rPr>
              <a:t>500</a:t>
            </a:r>
            <a:r>
              <a:rPr lang="zh-CN" altLang="en-US" sz="2000" b="1" dirty="0">
                <a:ea typeface="微软雅黑" panose="020B0503020204020204" pitchFamily="34" charset="-122"/>
                <a:cs typeface="Arial" panose="020B0604020202020204" pitchFamily="34" charset="0"/>
              </a:rPr>
              <a:t>万像素 </a:t>
            </a:r>
            <a:r>
              <a:rPr lang="en-US" altLang="zh-CN" sz="2000" b="1" dirty="0">
                <a:ea typeface="微软雅黑" panose="020B0503020204020204" pitchFamily="34" charset="-122"/>
                <a:cs typeface="Arial" panose="020B0604020202020204" pitchFamily="34" charset="0"/>
              </a:rPr>
              <a:t>CMOS </a:t>
            </a:r>
            <a:endParaRPr lang="en-US" altLang="zh-CN" sz="2000" b="1" dirty="0" smtClean="0">
              <a:ea typeface="微软雅黑" panose="020B0503020204020204" pitchFamily="34" charset="-122"/>
              <a:cs typeface="Arial" panose="020B0604020202020204" pitchFamily="34" charset="0"/>
            </a:endParaRPr>
          </a:p>
          <a:p>
            <a:pPr lvl="2">
              <a:lnSpc>
                <a:spcPct val="150000"/>
              </a:lnSpc>
              <a:defRPr/>
            </a:pPr>
            <a:r>
              <a:rPr lang="en-US" altLang="zh-CN" sz="2000" b="1" dirty="0">
                <a:ea typeface="微软雅黑" panose="020B0503020204020204" pitchFamily="34" charset="-122"/>
                <a:cs typeface="Arial" panose="020B0604020202020204" pitchFamily="34" charset="0"/>
              </a:rPr>
              <a:t>	</a:t>
            </a:r>
            <a:r>
              <a:rPr lang="en-US" altLang="zh-CN" sz="2000" b="1" dirty="0" smtClean="0">
                <a:ea typeface="微软雅黑" panose="020B0503020204020204" pitchFamily="34" charset="-122"/>
                <a:cs typeface="Arial" panose="020B0604020202020204" pitchFamily="34" charset="0"/>
              </a:rPr>
              <a:t>USB3.0 </a:t>
            </a:r>
            <a:r>
              <a:rPr lang="zh-CN" altLang="en-US" sz="2000" b="1" dirty="0">
                <a:ea typeface="微软雅黑" panose="020B0503020204020204" pitchFamily="34" charset="-122"/>
                <a:cs typeface="Arial" panose="020B0604020202020204" pitchFamily="34" charset="0"/>
              </a:rPr>
              <a:t>黑白 全局</a:t>
            </a:r>
            <a:r>
              <a:rPr lang="zh-CN" altLang="en-US" sz="2000" b="1" dirty="0" smtClean="0">
                <a:ea typeface="微软雅黑" panose="020B0503020204020204" pitchFamily="34" charset="-122"/>
                <a:cs typeface="Arial" panose="020B0604020202020204" pitchFamily="34" charset="0"/>
              </a:rPr>
              <a:t>快门</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镜头参数： </a:t>
            </a:r>
            <a:r>
              <a:rPr lang="en-US" altLang="zh-CN" sz="2000" b="1" dirty="0" smtClean="0">
                <a:ea typeface="微软雅黑" panose="020B0503020204020204" pitchFamily="34" charset="-122"/>
                <a:cs typeface="Arial" panose="020B0604020202020204" pitchFamily="34" charset="0"/>
              </a:rPr>
              <a:t>FA 500</a:t>
            </a:r>
            <a:r>
              <a:rPr lang="zh-CN" altLang="en-US" sz="2000" b="1" dirty="0" smtClean="0">
                <a:ea typeface="微软雅黑" panose="020B0503020204020204" pitchFamily="34" charset="-122"/>
                <a:cs typeface="Arial" panose="020B0604020202020204" pitchFamily="34" charset="0"/>
              </a:rPr>
              <a:t>万像素 焦距</a:t>
            </a:r>
            <a:r>
              <a:rPr lang="en-US" altLang="zh-CN" sz="2000" b="1" dirty="0" smtClean="0">
                <a:ea typeface="微软雅黑" panose="020B0503020204020204" pitchFamily="34" charset="-122"/>
                <a:cs typeface="Arial" panose="020B0604020202020204" pitchFamily="34" charset="0"/>
              </a:rPr>
              <a:t>8mm </a:t>
            </a:r>
          </a:p>
          <a:p>
            <a:pPr lvl="2">
              <a:lnSpc>
                <a:spcPct val="150000"/>
              </a:lnSpc>
              <a:defRPr/>
            </a:pPr>
            <a:endParaRPr lang="en-US" altLang="zh-CN" sz="2000" b="1" dirty="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857954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目前已完成学位论文工作的内容</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1471018" y="2842961"/>
            <a:ext cx="117816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文本框 15"/>
          <p:cNvSpPr txBox="1">
            <a:spLocks noChangeArrowheads="1"/>
          </p:cNvSpPr>
          <p:nvPr/>
        </p:nvSpPr>
        <p:spPr bwMode="auto">
          <a:xfrm>
            <a:off x="464516" y="1491143"/>
            <a:ext cx="8040855" cy="5170646"/>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实现了单个相机对机器人的跟踪定位</a:t>
            </a:r>
            <a:endParaRPr lang="en-US" altLang="zh-CN" sz="2000" b="1" dirty="0" smtClean="0">
              <a:ea typeface="微软雅黑" panose="020B0503020204020204" pitchFamily="34" charset="-122"/>
              <a:cs typeface="Arial" panose="020B0604020202020204" pitchFamily="34" charset="0"/>
            </a:endParaRPr>
          </a:p>
          <a:p>
            <a:pPr>
              <a:lnSpc>
                <a:spcPct val="150000"/>
              </a:lnSpc>
              <a:buFont typeface="Wingdings" panose="05000000000000000000" pitchFamily="2" charset="2"/>
              <a:buChar char="l"/>
              <a:defRPr/>
            </a:pPr>
            <a:endParaRPr lang="en-US" altLang="zh-CN" sz="2000" b="1" dirty="0">
              <a:ea typeface="微软雅黑" panose="020B0503020204020204" pitchFamily="34" charset="-122"/>
              <a:cs typeface="Arial" panose="020B0604020202020204" pitchFamily="34" charset="0"/>
            </a:endParaRPr>
          </a:p>
          <a:p>
            <a:pPr>
              <a:lnSpc>
                <a:spcPct val="150000"/>
              </a:lnSpc>
              <a:buFont typeface="Wingdings" panose="05000000000000000000" pitchFamily="2" charset="2"/>
              <a:buChar char="l"/>
              <a:defRPr/>
            </a:pPr>
            <a:endParaRPr lang="en-US" altLang="zh-CN" sz="2000" b="1" dirty="0" smtClean="0">
              <a:ea typeface="微软雅黑" panose="020B0503020204020204" pitchFamily="34" charset="-122"/>
              <a:cs typeface="Arial" panose="020B0604020202020204" pitchFamily="34" charset="0"/>
            </a:endParaRPr>
          </a:p>
          <a:p>
            <a:pPr>
              <a:lnSpc>
                <a:spcPct val="150000"/>
              </a:lnSpc>
              <a:buFont typeface="Wingdings" panose="05000000000000000000" pitchFamily="2" charset="2"/>
              <a:buChar char="l"/>
              <a:defRPr/>
            </a:pPr>
            <a:endParaRPr lang="en-US" altLang="zh-CN" sz="2000" b="1" dirty="0">
              <a:ea typeface="微软雅黑" panose="020B0503020204020204" pitchFamily="34" charset="-122"/>
              <a:cs typeface="Arial" panose="020B0604020202020204" pitchFamily="34" charset="0"/>
            </a:endParaRPr>
          </a:p>
          <a:p>
            <a:pPr>
              <a:lnSpc>
                <a:spcPct val="150000"/>
              </a:lnSpc>
              <a:buFont typeface="Wingdings" panose="05000000000000000000" pitchFamily="2" charset="2"/>
              <a:buChar char="l"/>
              <a:defRPr/>
            </a:pPr>
            <a:endParaRPr lang="en-US" altLang="zh-CN" sz="2000" b="1" dirty="0" smtClean="0">
              <a:ea typeface="微软雅黑" panose="020B0503020204020204" pitchFamily="34" charset="-122"/>
              <a:cs typeface="Arial" panose="020B0604020202020204" pitchFamily="34" charset="0"/>
            </a:endParaRPr>
          </a:p>
          <a:p>
            <a:pPr>
              <a:lnSpc>
                <a:spcPct val="150000"/>
              </a:lnSpc>
              <a:buFont typeface="Wingdings" panose="05000000000000000000" pitchFamily="2" charset="2"/>
              <a:buChar char="l"/>
              <a:defRPr/>
            </a:pPr>
            <a:endParaRPr lang="en-US" altLang="zh-CN" sz="2000" b="1" dirty="0">
              <a:ea typeface="微软雅黑" panose="020B0503020204020204" pitchFamily="34" charset="-122"/>
              <a:cs typeface="Arial" panose="020B0604020202020204" pitchFamily="34" charset="0"/>
            </a:endParaRPr>
          </a:p>
          <a:p>
            <a:pPr>
              <a:lnSpc>
                <a:spcPct val="150000"/>
              </a:lnSpc>
              <a:buFont typeface="Wingdings" panose="05000000000000000000" pitchFamily="2" charset="2"/>
              <a:buChar char="l"/>
              <a:defRPr/>
            </a:pP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实验环境：西大楼五楼大厅，光线充足</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实验内容：测试单个相机对机器人跟踪定位的精准度，设定较为简单的行动模式，从世界坐标系</a:t>
            </a:r>
            <a:r>
              <a:rPr lang="en-US" altLang="zh-CN" sz="2000" b="1" dirty="0" smtClean="0">
                <a:ea typeface="微软雅黑" panose="020B0503020204020204" pitchFamily="34" charset="-122"/>
                <a:cs typeface="Arial" panose="020B0604020202020204" pitchFamily="34" charset="0"/>
              </a:rPr>
              <a:t>x</a:t>
            </a:r>
            <a:r>
              <a:rPr lang="zh-CN" altLang="en-US" sz="2000" b="1" dirty="0" smtClean="0">
                <a:ea typeface="微软雅黑" panose="020B0503020204020204" pitchFamily="34" charset="-122"/>
                <a:cs typeface="Arial" panose="020B0604020202020204" pitchFamily="34" charset="0"/>
              </a:rPr>
              <a:t>轴上往</a:t>
            </a:r>
            <a:r>
              <a:rPr lang="en-US" altLang="zh-CN" sz="2000" b="1" dirty="0" smtClean="0">
                <a:ea typeface="微软雅黑" panose="020B0503020204020204" pitchFamily="34" charset="-122"/>
                <a:cs typeface="Arial" panose="020B0604020202020204" pitchFamily="34" charset="0"/>
              </a:rPr>
              <a:t>y</a:t>
            </a:r>
            <a:r>
              <a:rPr lang="zh-CN" altLang="en-US" sz="2000" b="1" dirty="0" smtClean="0">
                <a:ea typeface="微软雅黑" panose="020B0503020204020204" pitchFamily="34" charset="-122"/>
                <a:cs typeface="Arial" panose="020B0604020202020204" pitchFamily="34" charset="0"/>
              </a:rPr>
              <a:t>轴正方向移动，移动一定距离后旋转返回。</a:t>
            </a:r>
            <a:endParaRPr lang="en-US" altLang="zh-CN" sz="2000" b="1" dirty="0">
              <a:ea typeface="微软雅黑" panose="020B0503020204020204" pitchFamily="34" charset="-122"/>
              <a:cs typeface="Arial" panose="020B0604020202020204" pitchFamily="34" charset="0"/>
            </a:endParaRPr>
          </a:p>
        </p:txBody>
      </p:sp>
      <p:pic>
        <p:nvPicPr>
          <p:cNvPr id="2050" name="Picture 2" descr="单相机流程"/>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159" y="1990254"/>
            <a:ext cx="8604011" cy="2617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3428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目前已完成学位论文工作的内容</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1471018" y="2842961"/>
            <a:ext cx="117816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文本框 15"/>
          <p:cNvSpPr txBox="1">
            <a:spLocks noChangeArrowheads="1"/>
          </p:cNvSpPr>
          <p:nvPr/>
        </p:nvSpPr>
        <p:spPr bwMode="auto">
          <a:xfrm>
            <a:off x="464516" y="1491143"/>
            <a:ext cx="8040855" cy="5170646"/>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实现了单个相机对机器人的跟踪定位</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实验结果：</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endParaRPr lang="en-US" altLang="zh-CN" sz="2000" b="1" dirty="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endParaRPr lang="en-US" altLang="zh-CN" sz="2000" b="1" dirty="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endParaRPr lang="en-US" altLang="zh-CN" sz="2000" b="1" dirty="0" smtClean="0">
              <a:ea typeface="微软雅黑" panose="020B0503020204020204" pitchFamily="34" charset="-122"/>
              <a:cs typeface="Arial" panose="020B0604020202020204" pitchFamily="34" charset="0"/>
            </a:endParaRPr>
          </a:p>
          <a:p>
            <a:pPr lvl="1">
              <a:lnSpc>
                <a:spcPct val="150000"/>
              </a:lnSpc>
              <a:defRPr/>
            </a:pP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endParaRPr lang="en-US" altLang="zh-CN" sz="2000" b="1" dirty="0">
              <a:ea typeface="微软雅黑" panose="020B0503020204020204" pitchFamily="34" charset="-122"/>
              <a:cs typeface="Arial" panose="020B0604020202020204" pitchFamily="34" charset="0"/>
            </a:endParaRPr>
          </a:p>
          <a:p>
            <a:pPr lvl="1">
              <a:lnSpc>
                <a:spcPct val="150000"/>
              </a:lnSpc>
              <a:defRPr/>
            </a:pPr>
            <a:r>
              <a:rPr lang="zh-CN" altLang="zh-CN" sz="2000" b="1" dirty="0" smtClean="0">
                <a:ea typeface="微软雅黑" panose="020B0503020204020204" pitchFamily="34" charset="-122"/>
                <a:cs typeface="Arial" panose="020B0604020202020204" pitchFamily="34" charset="0"/>
              </a:rPr>
              <a:t>左</a:t>
            </a:r>
            <a:r>
              <a:rPr lang="zh-CN" altLang="zh-CN" sz="2000" b="1" dirty="0">
                <a:ea typeface="微软雅黑" panose="020B0503020204020204" pitchFamily="34" charset="-122"/>
                <a:cs typeface="Arial" panose="020B0604020202020204" pitchFamily="34" charset="0"/>
              </a:rPr>
              <a:t>图是沿</a:t>
            </a:r>
            <a:r>
              <a:rPr lang="en-US" altLang="zh-CN" sz="2000" b="1" dirty="0">
                <a:ea typeface="微软雅黑" panose="020B0503020204020204" pitchFamily="34" charset="-122"/>
                <a:cs typeface="Arial" panose="020B0604020202020204" pitchFamily="34" charset="0"/>
              </a:rPr>
              <a:t>y</a:t>
            </a:r>
            <a:r>
              <a:rPr lang="zh-CN" altLang="zh-CN" sz="2000" b="1" dirty="0">
                <a:ea typeface="微软雅黑" panose="020B0503020204020204" pitchFamily="34" charset="-122"/>
                <a:cs typeface="Arial" panose="020B0604020202020204" pitchFamily="34" charset="0"/>
              </a:rPr>
              <a:t>轴正方向看过去的轨迹图，右图是沿</a:t>
            </a:r>
            <a:r>
              <a:rPr lang="en-US" altLang="zh-CN" sz="2000" b="1" dirty="0">
                <a:ea typeface="微软雅黑" panose="020B0503020204020204" pitchFamily="34" charset="-122"/>
                <a:cs typeface="Arial" panose="020B0604020202020204" pitchFamily="34" charset="0"/>
              </a:rPr>
              <a:t>x</a:t>
            </a:r>
            <a:r>
              <a:rPr lang="zh-CN" altLang="zh-CN" sz="2000" b="1" dirty="0">
                <a:ea typeface="微软雅黑" panose="020B0503020204020204" pitchFamily="34" charset="-122"/>
                <a:cs typeface="Arial" panose="020B0604020202020204" pitchFamily="34" charset="0"/>
              </a:rPr>
              <a:t>轴正方向看过去的轨迹图。从结果来看，机器人</a:t>
            </a:r>
            <a:r>
              <a:rPr lang="zh-CN" altLang="zh-CN" sz="2000" b="1" dirty="0">
                <a:solidFill>
                  <a:srgbClr val="FF0000"/>
                </a:solidFill>
                <a:ea typeface="微软雅黑" panose="020B0503020204020204" pitchFamily="34" charset="-122"/>
                <a:cs typeface="Arial" panose="020B0604020202020204" pitchFamily="34" charset="0"/>
              </a:rPr>
              <a:t>旋转时会造成位姿漂移</a:t>
            </a:r>
            <a:r>
              <a:rPr lang="zh-CN" altLang="zh-CN" sz="2000" b="1" dirty="0">
                <a:ea typeface="微软雅黑" panose="020B0503020204020204" pitchFamily="34" charset="-122"/>
                <a:cs typeface="Arial" panose="020B0604020202020204" pitchFamily="34" charset="0"/>
              </a:rPr>
              <a:t>，并影响后期的运行轨迹，</a:t>
            </a:r>
            <a:r>
              <a:rPr lang="zh-CN" altLang="zh-CN" sz="2000" b="1" dirty="0">
                <a:solidFill>
                  <a:srgbClr val="FF0000"/>
                </a:solidFill>
                <a:ea typeface="微软雅黑" panose="020B0503020204020204" pitchFamily="34" charset="-122"/>
                <a:cs typeface="Arial" panose="020B0604020202020204" pitchFamily="34" charset="0"/>
              </a:rPr>
              <a:t>普通的直线运行与实际情况较为接近</a:t>
            </a:r>
            <a:r>
              <a:rPr lang="zh-CN" altLang="zh-CN" sz="2000" b="1" dirty="0" smtClean="0">
                <a:ea typeface="微软雅黑" panose="020B0503020204020204" pitchFamily="34" charset="-122"/>
                <a:cs typeface="Arial" panose="020B0604020202020204" pitchFamily="34" charset="0"/>
              </a:rPr>
              <a:t>。</a:t>
            </a:r>
            <a:endParaRPr lang="zh-CN" altLang="zh-CN" sz="2000" b="1" dirty="0">
              <a:ea typeface="微软雅黑" panose="020B0503020204020204" pitchFamily="34" charset="-122"/>
              <a:cs typeface="Arial" panose="020B0604020202020204" pitchFamily="34" charset="0"/>
            </a:endParaRPr>
          </a:p>
        </p:txBody>
      </p:sp>
      <p:pic>
        <p:nvPicPr>
          <p:cNvPr id="3074" name="图片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46" y="2435881"/>
            <a:ext cx="3388141" cy="279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4015" y="2674187"/>
            <a:ext cx="4916648" cy="255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2824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目前已完成学位论文工作的内容</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1471018" y="2842961"/>
            <a:ext cx="117816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文本框 15"/>
          <p:cNvSpPr txBox="1">
            <a:spLocks noChangeArrowheads="1"/>
          </p:cNvSpPr>
          <p:nvPr/>
        </p:nvSpPr>
        <p:spPr bwMode="auto">
          <a:xfrm>
            <a:off x="464516" y="1491143"/>
            <a:ext cx="8040855" cy="4247317"/>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实现了单个相机对机器人的跟踪定位</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结论分析：</a:t>
            </a:r>
            <a:endParaRPr lang="en-US" altLang="zh-CN" sz="2000" b="1" dirty="0" smtClean="0">
              <a:ea typeface="微软雅黑" panose="020B0503020204020204" pitchFamily="34" charset="-122"/>
              <a:cs typeface="Arial" panose="020B0604020202020204" pitchFamily="34" charset="0"/>
            </a:endParaRPr>
          </a:p>
          <a:p>
            <a:pPr lvl="1">
              <a:lnSpc>
                <a:spcPct val="150000"/>
              </a:lnSpc>
              <a:defRPr/>
            </a:pPr>
            <a:r>
              <a:rPr lang="zh-CN" altLang="zh-CN" sz="2000" b="1" dirty="0" smtClean="0">
                <a:ea typeface="微软雅黑" panose="020B0503020204020204" pitchFamily="34" charset="-122"/>
                <a:cs typeface="Arial" panose="020B0604020202020204" pitchFamily="34" charset="0"/>
              </a:rPr>
              <a:t>机器人</a:t>
            </a:r>
            <a:r>
              <a:rPr lang="zh-CN" altLang="zh-CN" sz="2000" b="1" dirty="0">
                <a:ea typeface="微软雅黑" panose="020B0503020204020204" pitchFamily="34" charset="-122"/>
                <a:cs typeface="Arial" panose="020B0604020202020204" pitchFamily="34" charset="0"/>
              </a:rPr>
              <a:t>产生</a:t>
            </a:r>
            <a:r>
              <a:rPr lang="zh-CN" altLang="zh-CN" sz="2000" b="1" dirty="0">
                <a:solidFill>
                  <a:srgbClr val="FF0000"/>
                </a:solidFill>
                <a:ea typeface="微软雅黑" panose="020B0503020204020204" pitchFamily="34" charset="-122"/>
                <a:cs typeface="Arial" panose="020B0604020202020204" pitchFamily="34" charset="0"/>
              </a:rPr>
              <a:t>位姿漂移</a:t>
            </a:r>
            <a:r>
              <a:rPr lang="zh-CN" altLang="zh-CN" sz="2000" b="1" dirty="0">
                <a:ea typeface="微软雅黑" panose="020B0503020204020204" pitchFamily="34" charset="-122"/>
                <a:cs typeface="Arial" panose="020B0604020202020204" pitchFamily="34" charset="0"/>
              </a:rPr>
              <a:t>的点出现在一个固定的位置，所以将这个问题定位在</a:t>
            </a:r>
            <a:r>
              <a:rPr lang="en-US" altLang="zh-CN" sz="2000" b="1" dirty="0" err="1">
                <a:ea typeface="微软雅黑" panose="020B0503020204020204" pitchFamily="34" charset="-122"/>
                <a:cs typeface="Arial" panose="020B0604020202020204" pitchFamily="34" charset="0"/>
              </a:rPr>
              <a:t>epnp</a:t>
            </a:r>
            <a:r>
              <a:rPr lang="zh-CN" altLang="zh-CN" sz="2000" b="1" dirty="0">
                <a:ea typeface="微软雅黑" panose="020B0503020204020204" pitchFamily="34" charset="-122"/>
                <a:cs typeface="Arial" panose="020B0604020202020204" pitchFamily="34" charset="0"/>
              </a:rPr>
              <a:t>位姿估计算法中，另外，机器人在移动中会产生误差积累，具体体现在位姿中</a:t>
            </a:r>
            <a:r>
              <a:rPr lang="en-US" altLang="zh-CN" sz="2000" b="1" dirty="0">
                <a:solidFill>
                  <a:srgbClr val="FF0000"/>
                </a:solidFill>
                <a:ea typeface="微软雅黑" panose="020B0503020204020204" pitchFamily="34" charset="-122"/>
                <a:cs typeface="Arial" panose="020B0604020202020204" pitchFamily="34" charset="0"/>
              </a:rPr>
              <a:t>z</a:t>
            </a:r>
            <a:r>
              <a:rPr lang="zh-CN" altLang="zh-CN" sz="2000" b="1" dirty="0">
                <a:solidFill>
                  <a:srgbClr val="FF0000"/>
                </a:solidFill>
                <a:ea typeface="微软雅黑" panose="020B0503020204020204" pitchFamily="34" charset="-122"/>
                <a:cs typeface="Arial" panose="020B0604020202020204" pitchFamily="34" charset="0"/>
              </a:rPr>
              <a:t>值的波动变化</a:t>
            </a:r>
            <a:r>
              <a:rPr lang="zh-CN" altLang="zh-CN" sz="2000" b="1" dirty="0">
                <a:ea typeface="微软雅黑" panose="020B0503020204020204" pitchFamily="34" charset="-122"/>
                <a:cs typeface="Arial" panose="020B0604020202020204" pitchFamily="34" charset="0"/>
              </a:rPr>
              <a:t>，误差的来源是</a:t>
            </a:r>
            <a:r>
              <a:rPr lang="zh-CN" altLang="zh-CN" sz="2000" b="1" dirty="0">
                <a:solidFill>
                  <a:srgbClr val="FF0000"/>
                </a:solidFill>
                <a:ea typeface="微软雅黑" panose="020B0503020204020204" pitchFamily="34" charset="-122"/>
                <a:cs typeface="Arial" panose="020B0604020202020204" pitchFamily="34" charset="0"/>
              </a:rPr>
              <a:t>内参标定的精度和标记物检测的精度</a:t>
            </a:r>
            <a:r>
              <a:rPr lang="zh-CN" altLang="zh-CN" sz="2000" b="1" dirty="0">
                <a:ea typeface="微软雅黑" panose="020B0503020204020204" pitchFamily="34" charset="-122"/>
                <a:cs typeface="Arial" panose="020B0604020202020204" pitchFamily="34" charset="0"/>
              </a:rPr>
              <a:t>，标记物检测的精度已经通过提高相机的像素控制住了，主要问题还是在内参标定中，实际计算内参标定的误差高达</a:t>
            </a:r>
            <a:r>
              <a:rPr lang="en-US" altLang="zh-CN" sz="2000" b="1" dirty="0">
                <a:ea typeface="微软雅黑" panose="020B0503020204020204" pitchFamily="34" charset="-122"/>
                <a:cs typeface="Arial" panose="020B0604020202020204" pitchFamily="34" charset="0"/>
              </a:rPr>
              <a:t>0.7pixel</a:t>
            </a:r>
            <a:r>
              <a:rPr lang="zh-CN" altLang="zh-CN" sz="2000" b="1" dirty="0">
                <a:ea typeface="微软雅黑" panose="020B0503020204020204" pitchFamily="34" charset="-122"/>
                <a:cs typeface="Arial" panose="020B0604020202020204" pitchFamily="34" charset="0"/>
              </a:rPr>
              <a:t>，按照正常的标准，应当将该误差控制在</a:t>
            </a:r>
            <a:r>
              <a:rPr lang="en-US" altLang="zh-CN" sz="2000" b="1" dirty="0">
                <a:ea typeface="微软雅黑" panose="020B0503020204020204" pitchFamily="34" charset="-122"/>
                <a:cs typeface="Arial" panose="020B0604020202020204" pitchFamily="34" charset="0"/>
              </a:rPr>
              <a:t>0.2-0.3</a:t>
            </a:r>
            <a:r>
              <a:rPr lang="zh-CN" altLang="zh-CN" sz="2000" b="1" dirty="0">
                <a:ea typeface="微软雅黑" panose="020B0503020204020204" pitchFamily="34" charset="-122"/>
                <a:cs typeface="Arial" panose="020B0604020202020204" pitchFamily="34" charset="0"/>
              </a:rPr>
              <a:t>之间。</a:t>
            </a:r>
            <a:endParaRPr lang="en-US" altLang="zh-CN" sz="2000" b="1" dirty="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824215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2019</Words>
  <Application>Microsoft Office PowerPoint</Application>
  <PresentationFormat>全屏显示(4:3)</PresentationFormat>
  <Paragraphs>195</Paragraphs>
  <Slides>21</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华文仿宋</vt: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sun xuanyi</cp:lastModifiedBy>
  <cp:revision>851</cp:revision>
  <dcterms:created xsi:type="dcterms:W3CDTF">2016-05-30T13:41:00Z</dcterms:created>
  <dcterms:modified xsi:type="dcterms:W3CDTF">2019-09-07T16:17:24Z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