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319" r:id="rId3"/>
    <p:sldId id="328" r:id="rId4"/>
    <p:sldId id="332" r:id="rId5"/>
    <p:sldId id="333" r:id="rId6"/>
    <p:sldId id="334" r:id="rId7"/>
    <p:sldId id="336" r:id="rId8"/>
    <p:sldId id="335" r:id="rId9"/>
    <p:sldId id="338" r:id="rId10"/>
    <p:sldId id="339" r:id="rId11"/>
    <p:sldId id="331" r:id="rId12"/>
    <p:sldId id="341" r:id="rId13"/>
    <p:sldId id="340" r:id="rId14"/>
    <p:sldId id="318"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79">
          <p15:clr>
            <a:srgbClr val="A4A3A4"/>
          </p15:clr>
        </p15:guide>
        <p15:guide id="2" pos="28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3C4D"/>
    <a:srgbClr val="EA4670"/>
    <a:srgbClr val="F34E3D"/>
    <a:srgbClr val="33CCCC"/>
    <a:srgbClr val="797CB7"/>
    <a:srgbClr val="EC6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2" autoAdjust="0"/>
    <p:restoredTop sz="92764" autoAdjust="0"/>
  </p:normalViewPr>
  <p:slideViewPr>
    <p:cSldViewPr snapToGrid="0">
      <p:cViewPr varScale="1">
        <p:scale>
          <a:sx n="92" d="100"/>
          <a:sy n="92" d="100"/>
        </p:scale>
        <p:origin x="1195" y="53"/>
      </p:cViewPr>
      <p:guideLst>
        <p:guide orient="horz" pos="3579"/>
        <p:guide pos="2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68C290F-5923-4843-9E79-DB9EE7CCB157}" type="datetimeFigureOut">
              <a:rPr lang="zh-CN" altLang="en-US"/>
              <a:t>2019/3/7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38BE95B-EEFF-4C38-834D-330D82EA5AB2}"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10</a:t>
            </a:fld>
            <a:endParaRPr lang="zh-CN" altLang="en-US"/>
          </a:p>
        </p:txBody>
      </p:sp>
    </p:spTree>
    <p:extLst>
      <p:ext uri="{BB962C8B-B14F-4D97-AF65-F5344CB8AC3E}">
        <p14:creationId xmlns:p14="http://schemas.microsoft.com/office/powerpoint/2010/main" val="1255894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12</a:t>
            </a:fld>
            <a:endParaRPr lang="zh-CN" altLang="en-US"/>
          </a:p>
        </p:txBody>
      </p:sp>
    </p:spTree>
    <p:extLst>
      <p:ext uri="{BB962C8B-B14F-4D97-AF65-F5344CB8AC3E}">
        <p14:creationId xmlns:p14="http://schemas.microsoft.com/office/powerpoint/2010/main" val="1485781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13</a:t>
            </a:fld>
            <a:endParaRPr lang="zh-CN" altLang="en-US"/>
          </a:p>
        </p:txBody>
      </p:sp>
    </p:spTree>
    <p:extLst>
      <p:ext uri="{BB962C8B-B14F-4D97-AF65-F5344CB8AC3E}">
        <p14:creationId xmlns:p14="http://schemas.microsoft.com/office/powerpoint/2010/main" val="297722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相机内参标定</a:t>
            </a:r>
            <a:r>
              <a:rPr lang="en-US" altLang="zh-CN" dirty="0" smtClean="0"/>
              <a:t>-&gt;</a:t>
            </a:r>
            <a:r>
              <a:rPr lang="zh-CN" altLang="en-US" dirty="0" smtClean="0"/>
              <a:t>固定好各个相机的位置</a:t>
            </a:r>
            <a:r>
              <a:rPr lang="en-US" altLang="zh-CN" dirty="0" smtClean="0"/>
              <a:t>-&gt;</a:t>
            </a:r>
            <a:r>
              <a:rPr lang="zh-CN" altLang="en-US" dirty="0" smtClean="0"/>
              <a:t>相机外参标定</a:t>
            </a:r>
            <a:r>
              <a:rPr lang="en-US" altLang="zh-CN" dirty="0" smtClean="0"/>
              <a:t>-&gt;</a:t>
            </a:r>
            <a:r>
              <a:rPr lang="zh-CN" altLang="en-US" dirty="0" smtClean="0"/>
              <a:t>参数保存</a:t>
            </a:r>
            <a:endParaRPr lang="en-US" altLang="zh-CN" dirty="0" smtClean="0"/>
          </a:p>
          <a:p>
            <a:r>
              <a:rPr lang="zh-CN" altLang="en-US" dirty="0" smtClean="0"/>
              <a:t>多相机协同运作部分是整个跟踪定位系统的主逻辑部分，通过设计合理的结构体来表示各个相机在运行时的特征，加入多线程机制使多个相机并发运作；</a:t>
            </a:r>
            <a:endParaRPr lang="en-US" altLang="zh-CN" dirty="0" smtClean="0"/>
          </a:p>
          <a:p>
            <a:r>
              <a:rPr lang="zh-CN" altLang="en-US" dirty="0" smtClean="0"/>
              <a:t>结果可视化部分为了满足明确易懂的要求，需要寻找合适的可视化库，并在可视化窗口中调整好长度的比例关系。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38BE95B-EEFF-4C38-834D-330D82EA5AB2}" type="slidenum">
              <a:rPr lang="zh-CN" altLang="en-US" smtClean="0"/>
              <a:t>9</a:t>
            </a:fld>
            <a:endParaRPr lang="zh-CN" altLang="en-US"/>
          </a:p>
        </p:txBody>
      </p:sp>
    </p:spTree>
    <p:extLst>
      <p:ext uri="{BB962C8B-B14F-4D97-AF65-F5344CB8AC3E}">
        <p14:creationId xmlns:p14="http://schemas.microsoft.com/office/powerpoint/2010/main" val="379458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C1C94CC-E7AC-4FDE-80E5-4D04629370E8}" type="datetimeFigureOut">
              <a:rPr lang="zh-CN" altLang="en-US"/>
              <a:t>2019/3/7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AA762D0-F3B7-4E2E-852E-36100A1F652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4585314-93F7-4F2F-86F5-EF5318B2E6EB}" type="datetimeFigureOut">
              <a:rPr lang="zh-CN" altLang="en-US"/>
              <a:t>2019/3/7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251B39-0406-47F4-A217-6D47CB5632D8}"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3"/>
          <p:cNvSpPr>
            <a:spLocks noGrp="1"/>
          </p:cNvSpPr>
          <p:nvPr>
            <p:ph type="dt" sz="half" idx="10"/>
          </p:nvPr>
        </p:nvSpPr>
        <p:spPr/>
        <p:txBody>
          <a:bodyPr/>
          <a:lstStyle>
            <a:lvl1pPr>
              <a:defRPr/>
            </a:lvl1pPr>
          </a:lstStyle>
          <a:p>
            <a:pPr>
              <a:defRPr/>
            </a:pPr>
            <a:fld id="{0DCD83C1-6971-4C6A-9F75-B037F55633A7}" type="datetimeFigureOut">
              <a:rPr lang="zh-CN" altLang="en-US"/>
              <a:t>2019/3/7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C52D48E-F99F-408D-A627-0032E9FC077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981557F1-0ADA-41E9-B69E-39D3C388EFDF}" type="datetimeFigureOut">
              <a:rPr lang="zh-CN" altLang="en-US" smtClean="0"/>
              <a:t>2019/3/7</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2D7CC84D-D670-4F0A-A555-9298AF5CD9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D20E29-D15E-4806-A901-084F32433EC5}" type="datetimeFigureOut">
              <a:rPr lang="zh-CN" altLang="en-US"/>
              <a:t>2019/3/7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A4968D6-C93F-4A48-B772-EA9FB0102AD6}"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D6DE5D6-8A33-40CE-9E47-024BC9A3CF29}" type="datetimeFigureOut">
              <a:rPr lang="zh-CN" altLang="en-US"/>
              <a:t>2019/3/7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385FAD-6917-4DD9-8616-2E43D3714D0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44E9358-7DFF-4411-B9CA-B81517E29C75}" type="datetimeFigureOut">
              <a:rPr lang="zh-CN" altLang="en-US"/>
              <a:t>2019/3/7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2EBDEA-F9C7-4AEF-B972-88F50736B274}"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890080"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A3E7416-FBE8-4193-9BB3-0602A28F57C4}" type="datetimeFigureOut">
              <a:rPr lang="zh-CN" altLang="en-US"/>
              <a:t>2019/3/7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5E0B64-3ABF-4745-BA1E-15A6332D474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AE7A3AE-7370-4C93-AE79-6F106E839D32}" type="datetimeFigureOut">
              <a:rPr lang="zh-CN" altLang="en-US"/>
              <a:t>2019/3/7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21B90F-7EA4-4801-80BA-B94A43F3AB02}"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8F167F5-939A-43A9-9CDC-5638BCCC11B8}" type="datetimeFigureOut">
              <a:rPr lang="zh-CN" altLang="en-US"/>
              <a:t>2019/3/7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9FA0676-CF32-4D3A-89BE-38E6ED919822}"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E8D6C70-D77D-4052-BB9F-1F1F6EF5999F}" type="datetimeFigureOut">
              <a:rPr lang="zh-CN" altLang="en-US"/>
              <a:t>2019/3/7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CA233E4-602C-43A9-B023-8DB96735A6A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6"/>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81557F1-0ADA-41E9-B69E-39D3C388EFDF}" type="datetimeFigureOut">
              <a:rPr lang="zh-CN" altLang="en-US"/>
              <a:t>2019/3/7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2D7CC84D-D670-4F0A-A555-9298AF5CD9C9}"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987029" y="1688195"/>
            <a:ext cx="7082914" cy="4539704"/>
          </a:xfrm>
          <a:prstGeom prst="rect">
            <a:avLst/>
          </a:prstGeom>
          <a:noFill/>
          <a:ln w="9525">
            <a:noFill/>
            <a:miter lim="800000"/>
          </a:ln>
        </p:spPr>
        <p:txBody>
          <a:bodyPr wrap="square">
            <a:spAutoFit/>
          </a:bodyPr>
          <a:lstStyle/>
          <a:p>
            <a:pPr algn="ctr">
              <a:lnSpc>
                <a:spcPct val="150000"/>
              </a:lnSpc>
              <a:defRPr/>
            </a:pPr>
            <a:r>
              <a:rPr lang="zh-CN" altLang="en-US" sz="4400" b="1" dirty="0" smtClean="0">
                <a:solidFill>
                  <a:schemeClr val="accent5">
                    <a:lumMod val="75000"/>
                  </a:schemeClr>
                </a:solidFill>
                <a:ea typeface="微软雅黑" panose="020B0503020204020204" pitchFamily="34" charset="-122"/>
                <a:cs typeface="Arial" panose="020B0604020202020204" pitchFamily="34" charset="0"/>
              </a:rPr>
              <a:t>室内移动机器人精确</a:t>
            </a:r>
            <a:endParaRPr lang="en-US" altLang="zh-CN" sz="4400" b="1" dirty="0" smtClean="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r>
              <a:rPr lang="zh-CN" altLang="en-US" sz="4400" b="1" dirty="0" smtClean="0">
                <a:solidFill>
                  <a:schemeClr val="accent5">
                    <a:lumMod val="75000"/>
                  </a:schemeClr>
                </a:solidFill>
                <a:ea typeface="微软雅黑" panose="020B0503020204020204" pitchFamily="34" charset="-122"/>
                <a:cs typeface="Arial" panose="020B0604020202020204" pitchFamily="34" charset="0"/>
              </a:rPr>
              <a:t>跟踪定位</a:t>
            </a:r>
            <a:r>
              <a:rPr lang="en-US" altLang="zh-CN" sz="4400" b="1" dirty="0" err="1" smtClean="0">
                <a:solidFill>
                  <a:schemeClr val="accent5">
                    <a:lumMod val="75000"/>
                  </a:schemeClr>
                </a:solidFill>
                <a:ea typeface="微软雅黑" panose="020B0503020204020204" pitchFamily="34" charset="-122"/>
                <a:cs typeface="Arial" panose="020B0604020202020204" pitchFamily="34" charset="0"/>
              </a:rPr>
              <a:t>技术研究</a:t>
            </a:r>
            <a:endParaRPr lang="en-US" altLang="zh-CN" sz="4400" b="1" dirty="0" smtClean="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endParaRPr lang="en-US" altLang="zh-CN" sz="14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smtClean="0">
                <a:ea typeface="微软雅黑" panose="020B0503020204020204" pitchFamily="34" charset="-122"/>
                <a:cs typeface="Arial" panose="020B0604020202020204" pitchFamily="34" charset="0"/>
              </a:rPr>
              <a:t>报告人</a:t>
            </a:r>
            <a:r>
              <a:rPr lang="zh-CN" altLang="en-US" sz="2000" b="1" dirty="0" smtClean="0">
                <a:ea typeface="微软雅黑" panose="020B0503020204020204" pitchFamily="34" charset="-122"/>
                <a:cs typeface="Arial" panose="020B0604020202020204" pitchFamily="34" charset="0"/>
              </a:rPr>
              <a:t>：</a:t>
            </a:r>
            <a:r>
              <a:rPr lang="zh-CN" altLang="en-US" sz="2000" b="1" dirty="0">
                <a:ea typeface="微软雅黑" panose="020B0503020204020204" pitchFamily="34" charset="-122"/>
                <a:cs typeface="Arial" panose="020B0604020202020204" pitchFamily="34" charset="0"/>
              </a:rPr>
              <a:t>孙煊溢</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endParaRPr lang="en-US" altLang="zh-CN" sz="1600" b="1" dirty="0" smtClean="0">
              <a:ea typeface="微软雅黑" panose="020B0503020204020204" pitchFamily="34" charset="-122"/>
              <a:cs typeface="Arial" panose="020B0604020202020204" pitchFamily="34" charset="0"/>
            </a:endParaRPr>
          </a:p>
          <a:p>
            <a:pPr algn="dist">
              <a:defRPr/>
            </a:pPr>
            <a:r>
              <a:rPr lang="zh-CN" altLang="en-US" sz="2000" dirty="0" smtClean="0">
                <a:latin typeface="华文仿宋" panose="02010600040101010101" pitchFamily="2" charset="-122"/>
                <a:ea typeface="华文仿宋" panose="02010600040101010101" pitchFamily="2" charset="-122"/>
                <a:cs typeface="Arial" panose="020B0604020202020204" pitchFamily="34" charset="0"/>
              </a:rPr>
              <a:t>西安电子科技大学软件学院嵌入式</a:t>
            </a:r>
            <a:r>
              <a:rPr lang="zh-CN" altLang="en-US" sz="2000" dirty="0">
                <a:latin typeface="华文仿宋" panose="02010600040101010101" pitchFamily="2" charset="-122"/>
                <a:ea typeface="华文仿宋" panose="02010600040101010101" pitchFamily="2" charset="-122"/>
                <a:cs typeface="Arial" panose="020B0604020202020204" pitchFamily="34" charset="0"/>
              </a:rPr>
              <a:t>技术与视觉处理</a:t>
            </a:r>
            <a:r>
              <a:rPr lang="zh-CN" altLang="en-US" sz="2000" dirty="0" smtClean="0">
                <a:latin typeface="华文仿宋" panose="02010600040101010101" pitchFamily="2" charset="-122"/>
                <a:ea typeface="华文仿宋" panose="02010600040101010101" pitchFamily="2" charset="-122"/>
                <a:cs typeface="Arial" panose="020B0604020202020204" pitchFamily="34" charset="0"/>
              </a:rPr>
              <a:t>研究中心</a:t>
            </a:r>
            <a:r>
              <a:rPr lang="en-US" altLang="zh-CN" sz="1600" dirty="0" smtClean="0">
                <a:ea typeface="华文仿宋" panose="02010600040101010101" pitchFamily="2" charset="-122"/>
                <a:cs typeface="Arial" panose="020B0604020202020204" pitchFamily="34" charset="0"/>
              </a:rPr>
              <a:t>Embedded Technology &amp; Vision Processing Research Center</a:t>
            </a:r>
            <a:r>
              <a:rPr lang="zh-CN" altLang="en-US" sz="1600" dirty="0" smtClean="0">
                <a:ea typeface="华文仿宋" panose="02010600040101010101" pitchFamily="2" charset="-122"/>
                <a:cs typeface="Arial" panose="020B0604020202020204" pitchFamily="34" charset="0"/>
              </a:rPr>
              <a:t>，</a:t>
            </a:r>
            <a:r>
              <a:rPr lang="en-US" altLang="zh-CN" sz="1600" dirty="0" smtClean="0">
                <a:ea typeface="华文仿宋" panose="02010600040101010101" pitchFamily="2" charset="-122"/>
                <a:cs typeface="Arial" panose="020B0604020202020204" pitchFamily="34" charset="0"/>
              </a:rPr>
              <a:t>Xidian Univ. </a:t>
            </a:r>
            <a:br>
              <a:rPr lang="en-US" altLang="zh-CN" sz="1600" dirty="0" smtClean="0">
                <a:ea typeface="华文仿宋" panose="02010600040101010101" pitchFamily="2" charset="-122"/>
                <a:cs typeface="Arial" panose="020B0604020202020204" pitchFamily="34" charset="0"/>
              </a:rPr>
            </a:br>
            <a:endParaRPr lang="en-US" altLang="zh-CN" sz="1600" dirty="0" smtClean="0">
              <a:ea typeface="华文仿宋" panose="02010600040101010101" pitchFamily="2" charset="-122"/>
              <a:cs typeface="Arial" panose="020B0604020202020204" pitchFamily="34" charset="0"/>
            </a:endParaRPr>
          </a:p>
          <a:p>
            <a:pPr algn="ctr">
              <a:defRPr/>
            </a:pPr>
            <a:endParaRPr lang="en-US" altLang="zh-CN" sz="1000" b="1" dirty="0" smtClean="0">
              <a:ea typeface="微软雅黑" panose="020B0503020204020204" pitchFamily="34" charset="-122"/>
              <a:cs typeface="Arial" panose="020B0604020202020204" pitchFamily="34" charset="0"/>
            </a:endParaRPr>
          </a:p>
          <a:p>
            <a:pPr algn="ctr">
              <a:defRPr/>
            </a:pPr>
            <a:r>
              <a:rPr lang="en-US" altLang="zh-CN" sz="2000" dirty="0" smtClean="0">
                <a:ea typeface="微软雅黑" panose="020B0503020204020204" pitchFamily="34" charset="-122"/>
                <a:cs typeface="Arial" panose="020B0604020202020204" pitchFamily="34" charset="0"/>
              </a:rPr>
              <a:t>2019.3.9</a:t>
            </a:r>
            <a:endParaRPr lang="en-US" altLang="zh-CN" sz="2000"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研究方法</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559397"/>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获取相机内参</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solidFill>
                  <a:srgbClr val="FF0000"/>
                </a:solidFill>
                <a:ea typeface="微软雅黑" panose="020B0503020204020204" pitchFamily="34" charset="-122"/>
                <a:cs typeface="Arial" panose="020B0604020202020204" pitchFamily="34" charset="0"/>
              </a:rPr>
              <a:t>张正友标定法</a:t>
            </a:r>
            <a:r>
              <a:rPr lang="zh-CN" altLang="en-US" sz="2000" b="1" dirty="0" smtClean="0">
                <a:ea typeface="微软雅黑" panose="020B0503020204020204" pitchFamily="34" charset="-122"/>
                <a:cs typeface="Arial" panose="020B0604020202020204" pitchFamily="34" charset="0"/>
              </a:rPr>
              <a:t>：可以通过选择高质量图片来提高内参标定的精确度，舍弃了</a:t>
            </a:r>
            <a:r>
              <a:rPr lang="en-US" altLang="zh-CN" sz="2000" b="1" dirty="0" err="1" smtClean="0">
                <a:ea typeface="微软雅黑" panose="020B0503020204020204" pitchFamily="34" charset="-122"/>
                <a:cs typeface="Arial" panose="020B0604020202020204" pitchFamily="34" charset="0"/>
              </a:rPr>
              <a:t>ros</a:t>
            </a:r>
            <a:r>
              <a:rPr lang="zh-CN" altLang="en-US" sz="2000" b="1" dirty="0" smtClean="0">
                <a:ea typeface="微软雅黑" panose="020B0503020204020204" pitchFamily="34" charset="-122"/>
                <a:cs typeface="Arial" panose="020B0604020202020204" pitchFamily="34" charset="0"/>
              </a:rPr>
              <a:t>中封装的实时张正友标定，采用了</a:t>
            </a:r>
            <a:r>
              <a:rPr lang="en-US" altLang="zh-CN" sz="2000" b="1" dirty="0" err="1" smtClean="0">
                <a:solidFill>
                  <a:srgbClr val="FF0000"/>
                </a:solidFill>
                <a:ea typeface="微软雅黑" panose="020B0503020204020204" pitchFamily="34" charset="-122"/>
                <a:cs typeface="Arial" panose="020B0604020202020204" pitchFamily="34" charset="0"/>
              </a:rPr>
              <a:t>opencv</a:t>
            </a:r>
            <a:r>
              <a:rPr lang="zh-CN" altLang="en-US" sz="2000" b="1" dirty="0" smtClean="0">
                <a:ea typeface="微软雅黑" panose="020B0503020204020204" pitchFamily="34" charset="-122"/>
                <a:cs typeface="Arial" panose="020B0604020202020204" pitchFamily="34" charset="0"/>
              </a:rPr>
              <a:t>中封装的</a:t>
            </a:r>
            <a:r>
              <a:rPr lang="zh-CN" altLang="en-US" sz="2000" b="1" dirty="0" smtClean="0">
                <a:solidFill>
                  <a:srgbClr val="FF0000"/>
                </a:solidFill>
                <a:ea typeface="微软雅黑" panose="020B0503020204020204" pitchFamily="34" charset="-122"/>
                <a:cs typeface="Arial" panose="020B0604020202020204" pitchFamily="34" charset="0"/>
              </a:rPr>
              <a:t>静态张正友标定</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参数保存：将得到的内参对应相机</a:t>
            </a:r>
            <a:r>
              <a:rPr lang="en-US" altLang="zh-CN" sz="2000" b="1" dirty="0" smtClean="0">
                <a:ea typeface="微软雅黑" panose="020B0503020204020204" pitchFamily="34" charset="-122"/>
                <a:cs typeface="Arial" panose="020B0604020202020204" pitchFamily="34" charset="0"/>
              </a:rPr>
              <a:t>ID</a:t>
            </a:r>
            <a:r>
              <a:rPr lang="zh-CN" altLang="en-US" sz="2000" b="1" dirty="0" smtClean="0">
                <a:ea typeface="微软雅黑" panose="020B0503020204020204" pitchFamily="34" charset="-122"/>
                <a:cs typeface="Arial" panose="020B0604020202020204" pitchFamily="34" charset="0"/>
              </a:rPr>
              <a:t>保存在</a:t>
            </a:r>
            <a:r>
              <a:rPr lang="en-US" altLang="zh-CN" sz="2000" b="1" dirty="0" err="1" smtClean="0">
                <a:solidFill>
                  <a:srgbClr val="FF0000"/>
                </a:solidFill>
                <a:ea typeface="微软雅黑" panose="020B0503020204020204" pitchFamily="34" charset="-122"/>
                <a:cs typeface="Arial" panose="020B0604020202020204" pitchFamily="34" charset="0"/>
              </a:rPr>
              <a:t>yaml</a:t>
            </a:r>
            <a:r>
              <a:rPr lang="zh-CN" altLang="en-US" sz="2000" b="1" dirty="0" smtClean="0">
                <a:ea typeface="微软雅黑" panose="020B0503020204020204" pitchFamily="34" charset="-122"/>
                <a:cs typeface="Arial" panose="020B0604020202020204" pitchFamily="34" charset="0"/>
              </a:rPr>
              <a:t>文件中，并在主流程中加入读取</a:t>
            </a:r>
            <a:r>
              <a:rPr lang="en-US" altLang="zh-CN" sz="2000" b="1" dirty="0" err="1" smtClean="0">
                <a:ea typeface="微软雅黑" panose="020B0503020204020204" pitchFamily="34" charset="-122"/>
                <a:cs typeface="Arial" panose="020B0604020202020204" pitchFamily="34" charset="0"/>
              </a:rPr>
              <a:t>yaml</a:t>
            </a:r>
            <a:r>
              <a:rPr lang="zh-CN" altLang="en-US" sz="2000" b="1" dirty="0" smtClean="0">
                <a:ea typeface="微软雅黑" panose="020B0503020204020204" pitchFamily="34" charset="-122"/>
                <a:cs typeface="Arial" panose="020B0604020202020204" pitchFamily="34" charset="0"/>
              </a:rPr>
              <a:t>格式文件获取内参的逻辑。</a:t>
            </a:r>
            <a:endParaRPr lang="en-US" altLang="zh-CN" sz="2000" b="1" dirty="0" smtClean="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4346932"/>
            <a:ext cx="8040855" cy="240065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a:ea typeface="微软雅黑" panose="020B0503020204020204" pitchFamily="34" charset="-122"/>
                <a:cs typeface="Arial" panose="020B0604020202020204" pitchFamily="34" charset="0"/>
              </a:rPr>
              <a:t>计算</a:t>
            </a:r>
            <a:r>
              <a:rPr lang="zh-CN" altLang="en-US" sz="2000" b="1" dirty="0" smtClean="0">
                <a:ea typeface="微软雅黑" panose="020B0503020204020204" pitchFamily="34" charset="-122"/>
                <a:cs typeface="Arial" panose="020B0604020202020204" pitchFamily="34" charset="0"/>
              </a:rPr>
              <a:t>相机外参</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en-US" altLang="zh-CN" sz="2000" b="1" dirty="0" err="1" smtClean="0">
                <a:ea typeface="微软雅黑" panose="020B0503020204020204" pitchFamily="34" charset="-122"/>
                <a:cs typeface="Arial" panose="020B0604020202020204" pitchFamily="34" charset="0"/>
              </a:rPr>
              <a:t>pnp</a:t>
            </a:r>
            <a:r>
              <a:rPr lang="zh-CN" altLang="en-US" sz="2000" b="1" dirty="0" smtClean="0">
                <a:ea typeface="微软雅黑" panose="020B0503020204020204" pitchFamily="34" charset="-122"/>
                <a:cs typeface="Arial" panose="020B0604020202020204" pitchFamily="34" charset="0"/>
              </a:rPr>
              <a:t>算法：选择</a:t>
            </a:r>
            <a:r>
              <a:rPr lang="en-US" altLang="zh-CN" sz="2000" b="1" dirty="0" err="1" smtClean="0">
                <a:solidFill>
                  <a:srgbClr val="FF0000"/>
                </a:solidFill>
                <a:ea typeface="微软雅黑" panose="020B0503020204020204" pitchFamily="34" charset="-122"/>
                <a:cs typeface="Arial" panose="020B0604020202020204" pitchFamily="34" charset="0"/>
              </a:rPr>
              <a:t>ePnP</a:t>
            </a:r>
            <a:r>
              <a:rPr lang="zh-CN" altLang="en-US" sz="2000" b="1" dirty="0" smtClean="0">
                <a:solidFill>
                  <a:srgbClr val="FF0000"/>
                </a:solidFill>
                <a:ea typeface="微软雅黑" panose="020B0503020204020204" pitchFamily="34" charset="-122"/>
                <a:cs typeface="Arial" panose="020B0604020202020204" pitchFamily="34" charset="0"/>
              </a:rPr>
              <a:t>算法</a:t>
            </a:r>
            <a:r>
              <a:rPr lang="zh-CN" altLang="en-US" sz="2000" b="1" dirty="0" smtClean="0">
                <a:ea typeface="微软雅黑" panose="020B0503020204020204" pitchFamily="34" charset="-122"/>
                <a:cs typeface="Arial" panose="020B0604020202020204" pitchFamily="34" charset="0"/>
              </a:rPr>
              <a:t>，无论是速度还是精度都比</a:t>
            </a:r>
            <a:r>
              <a:rPr lang="en-US" altLang="zh-CN" sz="2000" b="1" dirty="0" smtClean="0">
                <a:ea typeface="微软雅黑" panose="020B0503020204020204" pitchFamily="34" charset="-122"/>
                <a:cs typeface="Arial" panose="020B0604020202020204" pitchFamily="34" charset="0"/>
              </a:rPr>
              <a:t>P3P</a:t>
            </a:r>
            <a:r>
              <a:rPr lang="zh-CN" altLang="en-US" sz="2000" b="1" dirty="0" smtClean="0">
                <a:ea typeface="微软雅黑" panose="020B0503020204020204" pitchFamily="34" charset="-122"/>
                <a:cs typeface="Arial" panose="020B0604020202020204" pitchFamily="34" charset="0"/>
              </a:rPr>
              <a:t>要好，接收相机内参和</a:t>
            </a:r>
            <a:r>
              <a:rPr lang="en-US" altLang="zh-CN" sz="2000" b="1" dirty="0" smtClean="0">
                <a:ea typeface="微软雅黑" panose="020B0503020204020204" pitchFamily="34" charset="-122"/>
                <a:cs typeface="Arial" panose="020B0604020202020204" pitchFamily="34" charset="0"/>
              </a:rPr>
              <a:t>2D-3D</a:t>
            </a:r>
            <a:r>
              <a:rPr lang="zh-CN" altLang="en-US" sz="2000" b="1" dirty="0" smtClean="0">
                <a:ea typeface="微软雅黑" panose="020B0503020204020204" pitchFamily="34" charset="-122"/>
                <a:cs typeface="Arial" panose="020B0604020202020204" pitchFamily="34" charset="0"/>
              </a:rPr>
              <a:t>点对（至少四对），输出相机的外参。</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前提：固定好各个相机的位置并保证整个流程中位置不改变。</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优化：采用面积较大的</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作</a:t>
            </a:r>
            <a:r>
              <a:rPr lang="en-US" altLang="zh-CN" sz="2000" b="1" dirty="0" err="1" smtClean="0">
                <a:ea typeface="微软雅黑" panose="020B0503020204020204" pitchFamily="34" charset="-122"/>
                <a:cs typeface="Arial" panose="020B0604020202020204" pitchFamily="34" charset="0"/>
              </a:rPr>
              <a:t>ePnP</a:t>
            </a:r>
            <a:r>
              <a:rPr lang="zh-CN" altLang="en-US" sz="2000" b="1" dirty="0" smtClean="0">
                <a:ea typeface="微软雅黑" panose="020B0503020204020204" pitchFamily="34" charset="-122"/>
                <a:cs typeface="Arial" panose="020B0604020202020204" pitchFamily="34" charset="0"/>
              </a:rPr>
              <a:t>可以有效提高外参的精度。</a:t>
            </a:r>
            <a:endParaRPr lang="en-US" altLang="zh-CN" sz="20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088453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研究方法</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492893"/>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合适标记物的选择和使用</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en-US" altLang="zh-CN" sz="2000" b="1" dirty="0" err="1">
                <a:solidFill>
                  <a:srgbClr val="FF0000"/>
                </a:solidFill>
                <a:ea typeface="微软雅黑" panose="020B0503020204020204" pitchFamily="34" charset="-122"/>
                <a:cs typeface="Arial" panose="020B0604020202020204" pitchFamily="34" charset="0"/>
              </a:rPr>
              <a:t>A</a:t>
            </a:r>
            <a:r>
              <a:rPr lang="en-US" altLang="zh-CN" sz="2000" b="1" dirty="0" err="1" smtClean="0">
                <a:solidFill>
                  <a:srgbClr val="FF0000"/>
                </a:solidFill>
                <a:ea typeface="微软雅黑" panose="020B0503020204020204" pitchFamily="34" charset="-122"/>
                <a:cs typeface="Arial" panose="020B0604020202020204" pitchFamily="34" charset="0"/>
              </a:rPr>
              <a:t>priltag</a:t>
            </a:r>
            <a:r>
              <a:rPr lang="zh-CN" altLang="en-US" sz="2000" b="1" dirty="0" smtClean="0">
                <a:ea typeface="微软雅黑" panose="020B0503020204020204" pitchFamily="34" charset="-122"/>
                <a:cs typeface="Arial" panose="020B0604020202020204" pitchFamily="34" charset="0"/>
              </a:rPr>
              <a:t>：该标记物在视觉算法中的使用较为成熟，有一套自主设计的</a:t>
            </a:r>
            <a:r>
              <a:rPr lang="en-US" altLang="zh-CN" sz="2000" b="1" dirty="0" smtClean="0">
                <a:ea typeface="微软雅黑" panose="020B0503020204020204" pitchFamily="34" charset="-122"/>
                <a:cs typeface="Arial" panose="020B0604020202020204" pitchFamily="34" charset="0"/>
              </a:rPr>
              <a:t>API</a:t>
            </a:r>
            <a:r>
              <a:rPr lang="zh-CN" altLang="en-US" sz="2000" b="1" dirty="0" smtClean="0">
                <a:ea typeface="微软雅黑" panose="020B0503020204020204" pitchFamily="34" charset="-122"/>
                <a:cs typeface="Arial" panose="020B0604020202020204" pitchFamily="34" charset="0"/>
              </a:rPr>
              <a:t>，在使用时仅需要参照其</a:t>
            </a:r>
            <a:r>
              <a:rPr lang="en-US" altLang="zh-CN" sz="2000" b="1" dirty="0" smtClean="0">
                <a:ea typeface="微软雅黑" panose="020B0503020204020204" pitchFamily="34" charset="-122"/>
                <a:cs typeface="Arial" panose="020B0604020202020204" pitchFamily="34" charset="0"/>
              </a:rPr>
              <a:t>API</a:t>
            </a:r>
            <a:r>
              <a:rPr lang="zh-CN" altLang="en-US" sz="2000" b="1" dirty="0" smtClean="0">
                <a:ea typeface="微软雅黑" panose="020B0503020204020204" pitchFamily="34" charset="-122"/>
                <a:cs typeface="Arial" panose="020B0604020202020204" pitchFamily="34" charset="0"/>
              </a:rPr>
              <a:t>说明就可熟练使用。</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使用目的：移动机器人的形态不一，特征各不相同，使用</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粘贴在机器人表面，可以达到</a:t>
            </a:r>
            <a:r>
              <a:rPr lang="zh-CN" altLang="en-US" sz="2000" b="1" dirty="0" smtClean="0">
                <a:solidFill>
                  <a:srgbClr val="FF0000"/>
                </a:solidFill>
                <a:ea typeface="微软雅黑" panose="020B0503020204020204" pitchFamily="34" charset="-122"/>
                <a:cs typeface="Arial" panose="020B0604020202020204" pitchFamily="34" charset="0"/>
              </a:rPr>
              <a:t>特征统一</a:t>
            </a:r>
            <a:r>
              <a:rPr lang="zh-CN" altLang="en-US" sz="2000" b="1" dirty="0" smtClean="0">
                <a:ea typeface="微软雅黑" panose="020B0503020204020204" pitchFamily="34" charset="-122"/>
                <a:cs typeface="Arial" panose="020B0604020202020204" pitchFamily="34" charset="0"/>
              </a:rPr>
              <a:t>的效果，降低了跟踪定位的难度，而且提高了跟踪定位的稳定性。</a:t>
            </a:r>
            <a:endParaRPr lang="en-US" altLang="zh-CN" sz="2000" b="1" dirty="0" smtClean="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4164046"/>
            <a:ext cx="8040855" cy="1477328"/>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稳定的跟踪方法选择</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en-US" altLang="zh-CN" sz="2000" b="1" dirty="0" smtClean="0">
                <a:solidFill>
                  <a:srgbClr val="FF0000"/>
                </a:solidFill>
                <a:ea typeface="微软雅黑" panose="020B0503020204020204" pitchFamily="34" charset="-122"/>
                <a:cs typeface="Arial" panose="020B0604020202020204" pitchFamily="34" charset="0"/>
              </a:rPr>
              <a:t>KCF</a:t>
            </a:r>
            <a:r>
              <a:rPr lang="zh-CN" altLang="en-US" sz="2000" b="1" dirty="0" smtClean="0">
                <a:ea typeface="微软雅黑" panose="020B0503020204020204" pitchFamily="34" charset="-122"/>
                <a:cs typeface="Arial" panose="020B0604020202020204" pitchFamily="34" charset="0"/>
              </a:rPr>
              <a:t>：相比较前后的跟踪算法，这个跟踪算法属于传统跟踪算法，基于相关滤波，在速度和效果上取得了较好的平衡点。</a:t>
            </a:r>
            <a:endParaRPr lang="en-US" altLang="zh-CN" sz="2000" b="1" dirty="0" smtClean="0">
              <a:ea typeface="微软雅黑" panose="020B0503020204020204" pitchFamily="34" charset="-122"/>
              <a:cs typeface="Arial" panose="020B0604020202020204" pitchFamily="34" charset="0"/>
            </a:endParaRPr>
          </a:p>
        </p:txBody>
      </p:sp>
      <p:sp>
        <p:nvSpPr>
          <p:cNvPr id="28" name="文本框 27"/>
          <p:cNvSpPr txBox="1">
            <a:spLocks noChangeArrowheads="1"/>
          </p:cNvSpPr>
          <p:nvPr/>
        </p:nvSpPr>
        <p:spPr bwMode="auto">
          <a:xfrm>
            <a:off x="464514" y="5500594"/>
            <a:ext cx="8272162" cy="1477328"/>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优化</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的检测算法，实现</a:t>
            </a:r>
            <a:r>
              <a:rPr lang="zh-CN" altLang="en-US" sz="2000" b="1" dirty="0" smtClean="0">
                <a:solidFill>
                  <a:srgbClr val="FF0000"/>
                </a:solidFill>
                <a:ea typeface="微软雅黑" panose="020B0503020204020204" pitchFamily="34" charset="-122"/>
                <a:cs typeface="Arial" panose="020B0604020202020204" pitchFamily="34" charset="0"/>
              </a:rPr>
              <a:t>自适应精度</a:t>
            </a:r>
            <a:r>
              <a:rPr lang="zh-CN" altLang="en-US" sz="2000" b="1" dirty="0" smtClean="0">
                <a:ea typeface="微软雅黑" panose="020B0503020204020204" pitchFamily="34" charset="-122"/>
                <a:cs typeface="Arial" panose="020B0604020202020204" pitchFamily="34" charset="0"/>
              </a:rPr>
              <a:t>的检测，需要阅读</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的论文及实现源码，掌握其检测的根本原理，并且多和导师沟通交流，确定下优化方法后去实现验证。</a:t>
            </a:r>
            <a:endParaRPr lang="en-US" altLang="zh-CN" sz="2000" b="1" dirty="0" smtClean="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794" y="674330"/>
            <a:ext cx="1425519" cy="142551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研究方法</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559397"/>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合理的机器人位姿计算方法</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 </a:t>
            </a:r>
            <a:r>
              <a:rPr lang="zh-CN" altLang="en-US" sz="2000" b="1" dirty="0" smtClean="0">
                <a:solidFill>
                  <a:srgbClr val="FF0000"/>
                </a:solidFill>
                <a:ea typeface="微软雅黑" panose="020B0503020204020204" pitchFamily="34" charset="-122"/>
                <a:cs typeface="Arial" panose="020B0604020202020204" pitchFamily="34" charset="0"/>
              </a:rPr>
              <a:t>坐标系转换</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solidFill>
                <a:srgbClr val="FF0000"/>
              </a:solidFill>
              <a:ea typeface="微软雅黑" panose="020B0503020204020204" pitchFamily="34" charset="-122"/>
              <a:cs typeface="Arial" panose="020B0604020202020204" pitchFamily="34" charset="0"/>
            </a:endParaRPr>
          </a:p>
          <a:p>
            <a:pPr lvl="1">
              <a:lnSpc>
                <a:spcPct val="150000"/>
              </a:lnSpc>
              <a:defRPr/>
            </a:pPr>
            <a:endParaRPr lang="en-US" altLang="zh-CN" sz="2000" b="1" dirty="0" smtClean="0">
              <a:solidFill>
                <a:srgbClr val="FF0000"/>
              </a:solidFill>
              <a:ea typeface="微软雅黑" panose="020B0503020204020204" pitchFamily="34" charset="-122"/>
              <a:cs typeface="Arial" panose="020B0604020202020204" pitchFamily="34" charset="0"/>
            </a:endParaRPr>
          </a:p>
          <a:p>
            <a:pPr lvl="1">
              <a:lnSpc>
                <a:spcPct val="150000"/>
              </a:lnSpc>
              <a:defRPr/>
            </a:pPr>
            <a:endParaRPr lang="en-US" altLang="zh-CN" sz="2000" b="1" dirty="0" smtClean="0">
              <a:solidFill>
                <a:srgbClr val="FF0000"/>
              </a:solidFill>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前提：设定好世界坐标系并基于这个坐标系计算好各个相机的外参。</a:t>
            </a:r>
            <a:endParaRPr lang="en-US" altLang="zh-CN" sz="2000" b="1" dirty="0" smtClean="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4346932"/>
            <a:ext cx="8040855" cy="240065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多相机协作的合理实现</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en-US" altLang="zh-CN" sz="2000" b="1" dirty="0" smtClean="0">
                <a:solidFill>
                  <a:srgbClr val="FF0000"/>
                </a:solidFill>
                <a:ea typeface="微软雅黑" panose="020B0503020204020204" pitchFamily="34" charset="-122"/>
                <a:cs typeface="Arial" panose="020B0604020202020204" pitchFamily="34" charset="0"/>
              </a:rPr>
              <a:t>boost</a:t>
            </a:r>
            <a:r>
              <a:rPr lang="zh-CN" altLang="en-US" sz="2000" b="1" dirty="0" smtClean="0">
                <a:solidFill>
                  <a:srgbClr val="FF0000"/>
                </a:solidFill>
                <a:ea typeface="微软雅黑" panose="020B0503020204020204" pitchFamily="34" charset="-122"/>
                <a:cs typeface="Arial" panose="020B0604020202020204" pitchFamily="34" charset="0"/>
              </a:rPr>
              <a:t>库线程池</a:t>
            </a:r>
            <a:r>
              <a:rPr lang="zh-CN" altLang="en-US" sz="2000" b="1" dirty="0" smtClean="0">
                <a:ea typeface="微软雅黑" panose="020B0503020204020204" pitchFamily="34" charset="-122"/>
                <a:cs typeface="Arial" panose="020B0604020202020204" pitchFamily="34" charset="0"/>
              </a:rPr>
              <a:t>：设定线程池中线程数与相机数目相同，设置每一个相机在初始化、运行时的任务后加入线程池的任务队列，实现多线程地完成任务。</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注意：互斥锁和条件变量的使用需要整理清楚。</a:t>
            </a:r>
            <a:endParaRPr lang="en-US" altLang="zh-CN" sz="2000" b="1" dirty="0" smtClean="0">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6867" y="630109"/>
            <a:ext cx="5187142" cy="2917767"/>
          </a:xfrm>
          <a:prstGeom prst="rect">
            <a:avLst/>
          </a:prstGeom>
        </p:spPr>
      </p:pic>
    </p:spTree>
    <p:extLst>
      <p:ext uri="{BB962C8B-B14F-4D97-AF65-F5344CB8AC3E}">
        <p14:creationId xmlns:p14="http://schemas.microsoft.com/office/powerpoint/2010/main" val="3701097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研究基础</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 name="文本框 25"/>
          <p:cNvSpPr txBox="1">
            <a:spLocks noChangeArrowheads="1"/>
          </p:cNvSpPr>
          <p:nvPr/>
        </p:nvSpPr>
        <p:spPr bwMode="auto">
          <a:xfrm>
            <a:off x="464516" y="1559397"/>
            <a:ext cx="8040855" cy="286232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已具备的实验条件</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两个全局快门的工业相机，接口分别是</a:t>
            </a:r>
            <a:r>
              <a:rPr lang="en-US" altLang="zh-CN" sz="2000" b="1" dirty="0" smtClean="0">
                <a:ea typeface="微软雅黑" panose="020B0503020204020204" pitchFamily="34" charset="-122"/>
                <a:cs typeface="Arial" panose="020B0604020202020204" pitchFamily="34" charset="0"/>
              </a:rPr>
              <a:t>usb2.0</a:t>
            </a:r>
            <a:r>
              <a:rPr lang="zh-CN" altLang="en-US" sz="2000" b="1" dirty="0" smtClean="0">
                <a:ea typeface="微软雅黑" panose="020B0503020204020204" pitchFamily="34" charset="-122"/>
                <a:cs typeface="Arial" panose="020B0604020202020204" pitchFamily="34" charset="0"/>
              </a:rPr>
              <a:t>和</a:t>
            </a:r>
            <a:r>
              <a:rPr lang="en-US" altLang="zh-CN" sz="2000" b="1" dirty="0" smtClean="0">
                <a:ea typeface="微软雅黑" panose="020B0503020204020204" pitchFamily="34" charset="-122"/>
                <a:cs typeface="Arial" panose="020B0604020202020204" pitchFamily="34" charset="0"/>
              </a:rPr>
              <a:t>usb3.0</a:t>
            </a:r>
            <a:r>
              <a:rPr lang="zh-CN" altLang="en-US" sz="2000" b="1" dirty="0" smtClean="0">
                <a:ea typeface="微软雅黑" panose="020B0503020204020204" pitchFamily="34" charset="-122"/>
                <a:cs typeface="Arial" panose="020B0604020202020204" pitchFamily="34" charset="0"/>
              </a:rPr>
              <a:t>，配备了鱼眼镜头，可以正常采集图片；</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a:ea typeface="微软雅黑" panose="020B0503020204020204" pitchFamily="34" charset="-122"/>
                <a:cs typeface="Arial" panose="020B0604020202020204" pitchFamily="34" charset="0"/>
              </a:rPr>
              <a:t>两</a:t>
            </a:r>
            <a:r>
              <a:rPr lang="zh-CN" altLang="en-US" sz="2000" b="1" dirty="0" smtClean="0">
                <a:ea typeface="微软雅黑" panose="020B0503020204020204" pitchFamily="34" charset="-122"/>
                <a:cs typeface="Arial" panose="020B0604020202020204" pitchFamily="34" charset="0"/>
              </a:rPr>
              <a:t>个三脚架，高度分别为</a:t>
            </a:r>
            <a:r>
              <a:rPr lang="en-US" altLang="zh-CN" sz="2000" b="1" dirty="0" smtClean="0">
                <a:ea typeface="微软雅黑" panose="020B0503020204020204" pitchFamily="34" charset="-122"/>
                <a:cs typeface="Arial" panose="020B0604020202020204" pitchFamily="34" charset="0"/>
              </a:rPr>
              <a:t>157cm</a:t>
            </a:r>
            <a:r>
              <a:rPr lang="zh-CN" altLang="en-US" sz="2000" b="1" dirty="0" smtClean="0">
                <a:ea typeface="微软雅黑" panose="020B0503020204020204" pitchFamily="34" charset="-122"/>
                <a:cs typeface="Arial" panose="020B0604020202020204" pitchFamily="34" charset="0"/>
              </a:rPr>
              <a:t>和</a:t>
            </a:r>
            <a:r>
              <a:rPr lang="en-US" altLang="zh-CN" sz="2000" b="1" dirty="0" smtClean="0">
                <a:ea typeface="微软雅黑" panose="020B0503020204020204" pitchFamily="34" charset="-122"/>
                <a:cs typeface="Arial" panose="020B0604020202020204" pitchFamily="34" charset="0"/>
              </a:rPr>
              <a:t>154cm</a:t>
            </a:r>
            <a:r>
              <a:rPr lang="zh-CN" altLang="en-US" sz="2000" b="1" dirty="0" smtClean="0">
                <a:ea typeface="微软雅黑" panose="020B0503020204020204" pitchFamily="34" charset="-122"/>
                <a:cs typeface="Arial" panose="020B0604020202020204" pitchFamily="34" charset="0"/>
              </a:rPr>
              <a:t>，用作工业相机固定；</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若干</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样本以及一个可编程驱动机器人，用作跟踪测试；</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一块较平的相机标定板，用作内参标定。</a:t>
            </a:r>
            <a:endParaRPr lang="en-US" altLang="zh-CN" sz="2000" b="1" dirty="0" smtClean="0">
              <a:ea typeface="微软雅黑" panose="020B0503020204020204" pitchFamily="34" charset="-122"/>
              <a:cs typeface="Arial" panose="020B0604020202020204" pitchFamily="34" charset="0"/>
            </a:endParaRPr>
          </a:p>
        </p:txBody>
      </p:sp>
      <p:sp>
        <p:nvSpPr>
          <p:cNvPr id="27" name="文本框 26"/>
          <p:cNvSpPr txBox="1">
            <a:spLocks noChangeArrowheads="1"/>
          </p:cNvSpPr>
          <p:nvPr/>
        </p:nvSpPr>
        <p:spPr bwMode="auto">
          <a:xfrm>
            <a:off x="464515" y="4346932"/>
            <a:ext cx="8040855" cy="240065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已取得的科研成果</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调研阶段基本完成，选定</a:t>
            </a:r>
            <a:r>
              <a:rPr lang="en-US" altLang="zh-CN" sz="2000" b="1" dirty="0" smtClean="0">
                <a:ea typeface="微软雅黑" panose="020B0503020204020204" pitchFamily="34" charset="-122"/>
                <a:cs typeface="Arial" panose="020B0604020202020204" pitchFamily="34" charset="0"/>
              </a:rPr>
              <a:t>KCF</a:t>
            </a:r>
            <a:r>
              <a:rPr lang="zh-CN" altLang="en-US" sz="2000" b="1" dirty="0" smtClean="0">
                <a:ea typeface="微软雅黑" panose="020B0503020204020204" pitchFamily="34" charset="-122"/>
                <a:cs typeface="Arial" panose="020B0604020202020204" pitchFamily="34" charset="0"/>
              </a:rPr>
              <a:t>作跟踪算法，</a:t>
            </a:r>
            <a:r>
              <a:rPr lang="en-US" altLang="zh-CN" sz="2000" b="1" dirty="0" err="1" smtClean="0">
                <a:ea typeface="微软雅黑" panose="020B0503020204020204" pitchFamily="34" charset="-122"/>
                <a:cs typeface="Arial" panose="020B0604020202020204" pitchFamily="34" charset="0"/>
              </a:rPr>
              <a:t>apriltag</a:t>
            </a:r>
            <a:r>
              <a:rPr lang="zh-CN" altLang="en-US" sz="2000" b="1" dirty="0" smtClean="0">
                <a:ea typeface="微软雅黑" panose="020B0503020204020204" pitchFamily="34" charset="-122"/>
                <a:cs typeface="Arial" panose="020B0604020202020204" pitchFamily="34" charset="0"/>
              </a:rPr>
              <a:t>作目标检测，</a:t>
            </a:r>
            <a:r>
              <a:rPr lang="en-US" altLang="zh-CN" sz="2000" b="1" dirty="0" err="1" smtClean="0">
                <a:ea typeface="微软雅黑" panose="020B0503020204020204" pitchFamily="34" charset="-122"/>
                <a:cs typeface="Arial" panose="020B0604020202020204" pitchFamily="34" charset="0"/>
              </a:rPr>
              <a:t>epnp</a:t>
            </a:r>
            <a:r>
              <a:rPr lang="zh-CN" altLang="en-US" sz="2000" b="1" dirty="0" smtClean="0">
                <a:ea typeface="微软雅黑" panose="020B0503020204020204" pitchFamily="34" charset="-122"/>
                <a:cs typeface="Arial" panose="020B0604020202020204" pitchFamily="34" charset="0"/>
              </a:rPr>
              <a:t>作位姿估计，</a:t>
            </a:r>
            <a:r>
              <a:rPr lang="en-US" altLang="zh-CN" sz="2000" b="1" dirty="0" err="1" smtClean="0">
                <a:ea typeface="微软雅黑" panose="020B0503020204020204" pitchFamily="34" charset="-122"/>
                <a:cs typeface="Arial" panose="020B0604020202020204" pitchFamily="34" charset="0"/>
              </a:rPr>
              <a:t>viz</a:t>
            </a:r>
            <a:r>
              <a:rPr lang="zh-CN" altLang="en-US" sz="2000" b="1" dirty="0" smtClean="0">
                <a:ea typeface="微软雅黑" panose="020B0503020204020204" pitchFamily="34" charset="-122"/>
                <a:cs typeface="Arial" panose="020B0604020202020204" pitchFamily="34" charset="0"/>
              </a:rPr>
              <a:t>作可视化库，创新点确定在对</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检测的优化以及结果位姿的精度优化；</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文档编写框架基本成型，接下来的工作是代码编写和算法优化。</a:t>
            </a:r>
            <a:endParaRPr lang="en-US" altLang="zh-CN" sz="2000" b="1" dirty="0" smtClean="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516103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p:cNvGrpSpPr/>
          <p:nvPr/>
        </p:nvGrpSpPr>
        <p:grpSpPr bwMode="auto">
          <a:xfrm>
            <a:off x="-2381" y="234266"/>
            <a:ext cx="9151157" cy="460375"/>
            <a:chOff x="11" y="7485"/>
            <a:chExt cx="14410" cy="544"/>
          </a:xfrm>
        </p:grpSpPr>
        <p:sp>
          <p:nvSpPr>
            <p:cNvPr id="17" name="文本框 16"/>
            <p:cNvSpPr txBox="1"/>
            <p:nvPr/>
          </p:nvSpPr>
          <p:spPr>
            <a:xfrm>
              <a:off x="11" y="7485"/>
              <a:ext cx="14410" cy="544"/>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sp>
          <p:nvSpPr>
            <p:cNvPr id="2" name="文本框 1"/>
            <p:cNvSpPr txBox="1"/>
            <p:nvPr/>
          </p:nvSpPr>
          <p:spPr>
            <a:xfrm>
              <a:off x="8048" y="7508"/>
              <a:ext cx="6334" cy="497"/>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gr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18" name="文本框 15"/>
          <p:cNvSpPr txBox="1">
            <a:spLocks noChangeArrowheads="1"/>
          </p:cNvSpPr>
          <p:nvPr/>
        </p:nvSpPr>
        <p:spPr bwMode="auto">
          <a:xfrm>
            <a:off x="987028" y="2328605"/>
            <a:ext cx="7194947" cy="2746906"/>
          </a:xfrm>
          <a:prstGeom prst="rect">
            <a:avLst/>
          </a:prstGeom>
          <a:noFill/>
          <a:ln w="9525">
            <a:noFill/>
            <a:miter lim="800000"/>
          </a:ln>
        </p:spPr>
        <p:txBody>
          <a:bodyPr>
            <a:spAutoFit/>
          </a:bodyPr>
          <a:lstStyle/>
          <a:p>
            <a:pPr algn="ctr">
              <a:lnSpc>
                <a:spcPct val="150000"/>
              </a:lnSpc>
              <a:defRPr/>
            </a:pPr>
            <a:r>
              <a:rPr lang="zh-CN" altLang="en-US" sz="4400" b="1" dirty="0" smtClean="0">
                <a:solidFill>
                  <a:srgbClr val="FF0000"/>
                </a:solidFill>
                <a:ea typeface="微软雅黑" panose="020B0503020204020204" pitchFamily="34" charset="-122"/>
                <a:cs typeface="Arial" panose="020B0604020202020204" pitchFamily="34" charset="0"/>
              </a:rPr>
              <a:t>谢 谢 大 家！</a:t>
            </a:r>
            <a:endParaRPr lang="en-US" altLang="zh-CN" sz="3200" b="1" dirty="0">
              <a:solidFill>
                <a:schemeClr val="accent5">
                  <a:lumMod val="75000"/>
                </a:schemeClr>
              </a:solidFill>
              <a:ea typeface="微软雅黑" panose="020B0503020204020204" pitchFamily="34" charset="-122"/>
              <a:cs typeface="Arial" panose="020B0604020202020204" pitchFamily="34" charset="0"/>
            </a:endParaRPr>
          </a:p>
          <a:p>
            <a:pPr algn="ctr">
              <a:lnSpc>
                <a:spcPct val="150000"/>
              </a:lnSpc>
              <a:defRPr/>
            </a:pPr>
            <a:endParaRPr lang="en-US" altLang="zh-CN" sz="11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a:ea typeface="微软雅黑" panose="020B0503020204020204" pitchFamily="34" charset="-122"/>
                <a:cs typeface="Arial" panose="020B0604020202020204" pitchFamily="34" charset="0"/>
              </a:rPr>
              <a:t>孙煊溢</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r>
              <a:rPr lang="zh-CN" altLang="en-US" sz="2000" b="1" dirty="0" smtClean="0">
                <a:ea typeface="微软雅黑" panose="020B0503020204020204" pitchFamily="34" charset="-122"/>
                <a:cs typeface="Arial" panose="020B0604020202020204" pitchFamily="34" charset="0"/>
              </a:rPr>
              <a:t>西安电子科技大学软件学院嵌入式技术与视觉处理研究中心</a:t>
            </a:r>
            <a:endParaRPr lang="en-US" altLang="zh-CN" sz="2000" b="1" dirty="0" smtClean="0">
              <a:ea typeface="微软雅黑" panose="020B0503020204020204" pitchFamily="34" charset="-122"/>
              <a:cs typeface="Arial" panose="020B0604020202020204" pitchFamily="34" charset="0"/>
            </a:endParaRPr>
          </a:p>
          <a:p>
            <a:pPr algn="ctr">
              <a:lnSpc>
                <a:spcPct val="150000"/>
              </a:lnSpc>
              <a:defRPr/>
            </a:pPr>
            <a:r>
              <a:rPr lang="en-US" altLang="zh-CN" sz="2000" b="1" dirty="0" smtClean="0">
                <a:ea typeface="微软雅黑" panose="020B0503020204020204" pitchFamily="34" charset="-122"/>
                <a:cs typeface="Arial" panose="020B0604020202020204" pitchFamily="34" charset="0"/>
              </a:rPr>
              <a:t>2019.3.9</a:t>
            </a:r>
            <a:endParaRPr lang="zh-CN" altLang="en-US" sz="2400" b="1" dirty="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 提纲</a:t>
            </a: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464516" y="1669143"/>
            <a:ext cx="8040855" cy="3416320"/>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选题背景与意义</a:t>
            </a:r>
            <a:endParaRPr lang="en-US" altLang="zh-CN" sz="24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研究</a:t>
            </a:r>
            <a:r>
              <a:rPr lang="zh-CN" altLang="en-US" sz="2400" b="1" dirty="0" smtClean="0">
                <a:ea typeface="微软雅黑" panose="020B0503020204020204" pitchFamily="34" charset="-122"/>
                <a:cs typeface="Arial" panose="020B0604020202020204" pitchFamily="34" charset="0"/>
              </a:rPr>
              <a:t>现状</a:t>
            </a:r>
          </a:p>
          <a:p>
            <a:pPr>
              <a:lnSpc>
                <a:spcPct val="150000"/>
              </a:lnSpc>
              <a:buFont typeface="Wingdings" panose="05000000000000000000" pitchFamily="2" charset="2"/>
              <a:buChar char="l"/>
              <a:defRPr/>
            </a:pPr>
            <a:r>
              <a:rPr lang="en-US" altLang="zh-CN" sz="2400" b="1" dirty="0" smtClean="0">
                <a:ea typeface="微软雅黑" panose="020B0503020204020204" pitchFamily="34" charset="-122"/>
                <a:cs typeface="Arial" panose="020B0604020202020204" pitchFamily="34" charset="0"/>
              </a:rPr>
              <a:t> </a:t>
            </a:r>
            <a:r>
              <a:rPr sz="2400" b="1" dirty="0" err="1" smtClean="0">
                <a:ea typeface="微软雅黑" panose="020B0503020204020204" pitchFamily="34" charset="-122"/>
                <a:cs typeface="Arial" panose="020B0604020202020204" pitchFamily="34" charset="0"/>
              </a:rPr>
              <a:t>研究</a:t>
            </a:r>
            <a:r>
              <a:rPr lang="zh-CN" altLang="en-US" sz="2400" b="1" dirty="0" smtClean="0">
                <a:ea typeface="微软雅黑" panose="020B0503020204020204" pitchFamily="34" charset="-122"/>
                <a:cs typeface="Arial" panose="020B0604020202020204" pitchFamily="34" charset="0"/>
              </a:rPr>
              <a:t>目标与内容</a:t>
            </a:r>
            <a:endParaRPr sz="24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400" b="1" dirty="0">
                <a:ea typeface="微软雅黑" panose="020B0503020204020204" pitchFamily="34" charset="-122"/>
                <a:cs typeface="Arial" panose="020B0604020202020204" pitchFamily="34" charset="0"/>
              </a:rPr>
              <a:t> 关键问题</a:t>
            </a:r>
          </a:p>
          <a:p>
            <a:pPr>
              <a:lnSpc>
                <a:spcPct val="150000"/>
              </a:lnSpc>
              <a:buFont typeface="Wingdings" panose="05000000000000000000" pitchFamily="2" charset="2"/>
              <a:buChar char="l"/>
              <a:defRPr/>
            </a:pPr>
            <a:r>
              <a:rPr lang="en-US" altLang="zh-CN" sz="2400" b="1" dirty="0">
                <a:ea typeface="微软雅黑" panose="020B0503020204020204" pitchFamily="34" charset="-122"/>
                <a:cs typeface="Arial" panose="020B0604020202020204" pitchFamily="34" charset="0"/>
              </a:rPr>
              <a:t> </a:t>
            </a:r>
            <a:r>
              <a:rPr lang="zh-CN" altLang="en-US" sz="2400" b="1" dirty="0" smtClean="0">
                <a:ea typeface="微软雅黑" panose="020B0503020204020204" pitchFamily="34" charset="-122"/>
                <a:cs typeface="Arial" panose="020B0604020202020204" pitchFamily="34" charset="0"/>
              </a:rPr>
              <a:t>研究</a:t>
            </a:r>
            <a:r>
              <a:rPr lang="zh-CN" altLang="en-US" sz="2400" b="1" dirty="0" smtClean="0">
                <a:ea typeface="微软雅黑" panose="020B0503020204020204" pitchFamily="34" charset="-122"/>
                <a:cs typeface="Arial" panose="020B0604020202020204" pitchFamily="34" charset="0"/>
              </a:rPr>
              <a:t>方法</a:t>
            </a:r>
            <a:endParaRPr lang="en-US" altLang="zh-CN" sz="24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400" b="1" dirty="0" smtClean="0">
                <a:ea typeface="微软雅黑" panose="020B0503020204020204" pitchFamily="34" charset="-122"/>
                <a:cs typeface="Arial" panose="020B0604020202020204" pitchFamily="34" charset="0"/>
              </a:rPr>
              <a:t> 研究基础</a:t>
            </a:r>
            <a:endParaRPr lang="zh-CN" altLang="en-US" sz="2400" b="1" dirty="0" smtClean="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738664"/>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选题背景与意义</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464516" y="1669143"/>
            <a:ext cx="8040855" cy="240065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室内移动机器人随着机器人技术的发展广泛应用于服务业与工业。 </a:t>
            </a: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 目标跟踪与视觉定位技术在计算机视觉领域中应用十分广泛，一直是计算机视觉领域的研究热点。</a:t>
            </a: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在工业中，对室内移动机器人的跟踪定位主要目的是制作较为精确的轨迹数据集，去评估视觉算法的精准度。</a:t>
            </a:r>
            <a:endParaRPr lang="en-US" altLang="zh-CN" sz="2000" dirty="0" smtClean="0">
              <a:ea typeface="微软雅黑" panose="020B0503020204020204" pitchFamily="34" charset="-122"/>
              <a:cs typeface="Arial" panose="020B0604020202020204" pitchFamily="34" charset="0"/>
            </a:endParaRPr>
          </a:p>
        </p:txBody>
      </p: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52" y="4300150"/>
            <a:ext cx="3063220" cy="2211345"/>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058" y="4300150"/>
            <a:ext cx="3067545" cy="221134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738664"/>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选题背景与意义</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a:spLocks noChangeArrowheads="1"/>
          </p:cNvSpPr>
          <p:nvPr/>
        </p:nvSpPr>
        <p:spPr bwMode="auto">
          <a:xfrm>
            <a:off x="464516" y="1642523"/>
            <a:ext cx="8040855" cy="5355312"/>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主要目的：跟踪定位 </a:t>
            </a:r>
            <a:r>
              <a:rPr lang="en-US" altLang="zh-CN" sz="2000" b="1" dirty="0" smtClean="0">
                <a:ea typeface="微软雅黑" panose="020B0503020204020204" pitchFamily="34" charset="-122"/>
                <a:cs typeface="Arial" panose="020B0604020202020204" pitchFamily="34" charset="0"/>
              </a:rPr>
              <a:t>-&gt; </a:t>
            </a:r>
            <a:r>
              <a:rPr lang="zh-CN" altLang="en-US" sz="2000" b="1" dirty="0" smtClean="0">
                <a:ea typeface="微软雅黑" panose="020B0503020204020204" pitchFamily="34" charset="-122"/>
                <a:cs typeface="Arial" panose="020B0604020202020204" pitchFamily="34" charset="0"/>
              </a:rPr>
              <a:t>结果位姿保存 </a:t>
            </a:r>
            <a:r>
              <a:rPr lang="en-US" altLang="zh-CN" sz="2000" b="1" dirty="0" smtClean="0">
                <a:ea typeface="微软雅黑" panose="020B0503020204020204" pitchFamily="34" charset="-122"/>
                <a:cs typeface="Arial" panose="020B0604020202020204" pitchFamily="34" charset="0"/>
              </a:rPr>
              <a:t>-&gt; </a:t>
            </a:r>
            <a:r>
              <a:rPr lang="zh-CN" altLang="en-US" sz="2000" b="1" dirty="0" smtClean="0">
                <a:ea typeface="微软雅黑" panose="020B0503020204020204" pitchFamily="34" charset="-122"/>
                <a:cs typeface="Arial" panose="020B0604020202020204" pitchFamily="34" charset="0"/>
              </a:rPr>
              <a:t>根据结果位姿制作轨迹数据集 </a:t>
            </a:r>
            <a:r>
              <a:rPr lang="en-US" altLang="zh-CN" sz="2000" b="1" dirty="0" smtClean="0">
                <a:ea typeface="微软雅黑" panose="020B0503020204020204" pitchFamily="34" charset="-122"/>
                <a:cs typeface="Arial" panose="020B0604020202020204" pitchFamily="34" charset="0"/>
              </a:rPr>
              <a:t>-&gt; </a:t>
            </a:r>
            <a:r>
              <a:rPr lang="zh-CN" altLang="en-US" sz="2000" b="1" dirty="0" smtClean="0">
                <a:ea typeface="微软雅黑" panose="020B0503020204020204" pitchFamily="34" charset="-122"/>
                <a:cs typeface="Arial" panose="020B0604020202020204" pitchFamily="34" charset="0"/>
              </a:rPr>
              <a:t>使用数据集评估视觉算法</a:t>
            </a: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现在的基本做法：工业中使用</a:t>
            </a:r>
            <a:r>
              <a:rPr lang="zh-CN" altLang="en-US" sz="2000" b="1" dirty="0" smtClean="0">
                <a:solidFill>
                  <a:srgbClr val="FF0000"/>
                </a:solidFill>
                <a:ea typeface="微软雅黑" panose="020B0503020204020204" pitchFamily="34" charset="-122"/>
                <a:cs typeface="Arial" panose="020B0604020202020204" pitchFamily="34" charset="0"/>
              </a:rPr>
              <a:t>单个相机</a:t>
            </a:r>
            <a:r>
              <a:rPr lang="zh-CN" altLang="en-US" sz="2000" b="1" dirty="0" smtClean="0">
                <a:ea typeface="微软雅黑" panose="020B0503020204020204" pitchFamily="34" charset="-122"/>
                <a:cs typeface="Arial" panose="020B0604020202020204" pitchFamily="34" charset="0"/>
              </a:rPr>
              <a:t>并使</a:t>
            </a:r>
            <a:r>
              <a:rPr lang="zh-CN" altLang="en-US" sz="2000" b="1" dirty="0" smtClean="0">
                <a:solidFill>
                  <a:srgbClr val="FF0000"/>
                </a:solidFill>
                <a:ea typeface="微软雅黑" panose="020B0503020204020204" pitchFamily="34" charset="-122"/>
                <a:cs typeface="Arial" panose="020B0604020202020204" pitchFamily="34" charset="0"/>
              </a:rPr>
              <a:t>镜头平行地面</a:t>
            </a:r>
            <a:r>
              <a:rPr lang="zh-CN" altLang="en-US" sz="2000" b="1" dirty="0" smtClean="0">
                <a:ea typeface="微软雅黑" panose="020B0503020204020204" pitchFamily="34" charset="-122"/>
                <a:cs typeface="Arial" panose="020B0604020202020204" pitchFamily="34" charset="0"/>
              </a:rPr>
              <a:t>安装相机进行数据集的采集，这么做虽然确保了精度和成本，但是使得</a:t>
            </a:r>
            <a:r>
              <a:rPr lang="zh-CN" altLang="en-US" sz="2000" b="1" dirty="0" smtClean="0">
                <a:solidFill>
                  <a:srgbClr val="FF0000"/>
                </a:solidFill>
                <a:ea typeface="微软雅黑" panose="020B0503020204020204" pitchFamily="34" charset="-122"/>
                <a:cs typeface="Arial" panose="020B0604020202020204" pitchFamily="34" charset="0"/>
              </a:rPr>
              <a:t>跟踪的范围非常有限</a:t>
            </a:r>
            <a:r>
              <a:rPr lang="zh-CN" altLang="en-US" sz="2000" b="1" dirty="0" smtClean="0">
                <a:ea typeface="微软雅黑" panose="020B0503020204020204" pitchFamily="34" charset="-122"/>
                <a:cs typeface="Arial" panose="020B0604020202020204" pitchFamily="34" charset="0"/>
              </a:rPr>
              <a:t>，</a:t>
            </a:r>
            <a:r>
              <a:rPr lang="zh-CN" altLang="en-US" sz="2000" b="1" dirty="0" smtClean="0">
                <a:solidFill>
                  <a:srgbClr val="FF0000"/>
                </a:solidFill>
                <a:ea typeface="微软雅黑" panose="020B0503020204020204" pitchFamily="34" charset="-122"/>
                <a:cs typeface="Arial" panose="020B0604020202020204" pitchFamily="34" charset="0"/>
              </a:rPr>
              <a:t>采集的场景图片过于单一</a:t>
            </a:r>
            <a:r>
              <a:rPr lang="zh-CN" altLang="en-US" sz="2000" b="1" dirty="0" smtClean="0">
                <a:ea typeface="微软雅黑" panose="020B0503020204020204" pitchFamily="34" charset="-122"/>
                <a:cs typeface="Arial" panose="020B0604020202020204" pitchFamily="34" charset="0"/>
              </a:rPr>
              <a:t>，而且对</a:t>
            </a:r>
            <a:r>
              <a:rPr lang="zh-CN" altLang="en-US" sz="2000" b="1" dirty="0" smtClean="0">
                <a:solidFill>
                  <a:srgbClr val="FF0000"/>
                </a:solidFill>
                <a:ea typeface="微软雅黑" panose="020B0503020204020204" pitchFamily="34" charset="-122"/>
                <a:cs typeface="Arial" panose="020B0604020202020204" pitchFamily="34" charset="0"/>
              </a:rPr>
              <a:t>相机的安装有较高的要求</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针对以上问题提出可以扩大至室内环境且对相机安装没有特殊要求的多相机跟踪定位系统，在成本与精度之间找到较好的平衡点，可以在工业中以</a:t>
            </a:r>
            <a:r>
              <a:rPr lang="zh-CN" altLang="en-US" sz="2000" b="1" dirty="0" smtClean="0">
                <a:solidFill>
                  <a:srgbClr val="FF0000"/>
                </a:solidFill>
                <a:ea typeface="微软雅黑" panose="020B0503020204020204" pitchFamily="34" charset="-122"/>
                <a:cs typeface="Arial" panose="020B0604020202020204" pitchFamily="34" charset="0"/>
              </a:rPr>
              <a:t>更好的泛用性</a:t>
            </a:r>
            <a:r>
              <a:rPr lang="zh-CN" altLang="en-US" sz="2000" b="1" dirty="0" smtClean="0">
                <a:ea typeface="微软雅黑" panose="020B0503020204020204" pitchFamily="34" charset="-122"/>
                <a:cs typeface="Arial" panose="020B0604020202020204" pitchFamily="34" charset="0"/>
              </a:rPr>
              <a:t>、</a:t>
            </a:r>
            <a:r>
              <a:rPr lang="zh-CN" altLang="en-US" sz="2000" b="1" dirty="0" smtClean="0">
                <a:solidFill>
                  <a:srgbClr val="FF0000"/>
                </a:solidFill>
                <a:ea typeface="微软雅黑" panose="020B0503020204020204" pitchFamily="34" charset="-122"/>
                <a:cs typeface="Arial" panose="020B0604020202020204" pitchFamily="34" charset="0"/>
              </a:rPr>
              <a:t>可控制的</a:t>
            </a:r>
            <a:r>
              <a:rPr lang="zh-CN" altLang="en-US" sz="2800" b="1" dirty="0" smtClean="0">
                <a:solidFill>
                  <a:srgbClr val="FF0000"/>
                </a:solidFill>
                <a:ea typeface="微软雅黑" panose="020B0503020204020204" pitchFamily="34" charset="-122"/>
                <a:cs typeface="Arial" panose="020B0604020202020204" pitchFamily="34" charset="0"/>
              </a:rPr>
              <a:t>精度</a:t>
            </a:r>
            <a:r>
              <a:rPr lang="zh-CN" altLang="en-US" sz="2000" b="1" dirty="0" smtClean="0">
                <a:solidFill>
                  <a:srgbClr val="FF0000"/>
                </a:solidFill>
                <a:ea typeface="微软雅黑" panose="020B0503020204020204" pitchFamily="34" charset="-122"/>
                <a:cs typeface="Arial" panose="020B0604020202020204" pitchFamily="34" charset="0"/>
              </a:rPr>
              <a:t>以及成本</a:t>
            </a:r>
            <a:r>
              <a:rPr lang="zh-CN" altLang="en-US" sz="2000" b="1" dirty="0" smtClean="0">
                <a:ea typeface="微软雅黑" panose="020B0503020204020204" pitchFamily="34" charset="-122"/>
                <a:cs typeface="Arial" panose="020B0604020202020204" pitchFamily="34" charset="0"/>
              </a:rPr>
              <a:t>被应用。</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endParaRPr lang="en-US" altLang="zh-CN" sz="2000" dirty="0" smtClean="0">
              <a:ea typeface="微软雅黑" panose="020B0503020204020204" pitchFamily="34" charset="-122"/>
              <a:cs typeface="Arial" panose="020B0604020202020204" pitchFamily="34" charset="0"/>
            </a:endParaRPr>
          </a:p>
          <a:p>
            <a:pPr>
              <a:lnSpc>
                <a:spcPct val="150000"/>
              </a:lnSpc>
              <a:buFont typeface="Wingdings" panose="05000000000000000000" pitchFamily="2" charset="2"/>
              <a:buChar char="l"/>
              <a:defRPr/>
            </a:pPr>
            <a:endParaRPr lang="en-US" altLang="zh-CN" sz="2000" dirty="0" smtClean="0">
              <a:ea typeface="微软雅黑" panose="020B0503020204020204" pitchFamily="34" charset="-122"/>
              <a:cs typeface="Arial" panose="020B0604020202020204" pitchFamily="34" charset="0"/>
            </a:endParaRPr>
          </a:p>
        </p:txBody>
      </p: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研究现状</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939338" y="2593573"/>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目标跟踪</a:t>
            </a:r>
            <a:endParaRPr lang="zh-CN" altLang="en-US" dirty="0">
              <a:solidFill>
                <a:schemeClr val="tx1"/>
              </a:solidFill>
            </a:endParaRPr>
          </a:p>
        </p:txBody>
      </p:sp>
      <p:sp>
        <p:nvSpPr>
          <p:cNvPr id="25" name="矩形 24"/>
          <p:cNvSpPr/>
          <p:nvPr/>
        </p:nvSpPr>
        <p:spPr>
          <a:xfrm>
            <a:off x="3451003" y="1953493"/>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基于相关滤波</a:t>
            </a:r>
          </a:p>
        </p:txBody>
      </p:sp>
      <p:sp>
        <p:nvSpPr>
          <p:cNvPr id="27" name="矩形 26"/>
          <p:cNvSpPr/>
          <p:nvPr/>
        </p:nvSpPr>
        <p:spPr>
          <a:xfrm>
            <a:off x="3451002" y="3233653"/>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基于深度学习</a:t>
            </a:r>
          </a:p>
        </p:txBody>
      </p:sp>
      <p:cxnSp>
        <p:nvCxnSpPr>
          <p:cNvPr id="19" name="直接连接符 18"/>
          <p:cNvCxnSpPr>
            <a:stCxn id="25" idx="1"/>
            <a:endCxn id="4" idx="3"/>
          </p:cNvCxnSpPr>
          <p:nvPr/>
        </p:nvCxnSpPr>
        <p:spPr>
          <a:xfrm flipH="1">
            <a:off x="2161309" y="2273533"/>
            <a:ext cx="1289694" cy="64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3"/>
            <a:endCxn id="27" idx="1"/>
          </p:cNvCxnSpPr>
          <p:nvPr/>
        </p:nvCxnSpPr>
        <p:spPr>
          <a:xfrm>
            <a:off x="2161309" y="2913613"/>
            <a:ext cx="1289693" cy="64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右箭头 22"/>
          <p:cNvSpPr/>
          <p:nvPr/>
        </p:nvSpPr>
        <p:spPr>
          <a:xfrm>
            <a:off x="4760742" y="2138913"/>
            <a:ext cx="681644" cy="19950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530154" y="1777001"/>
            <a:ext cx="1018227" cy="923330"/>
          </a:xfrm>
          <a:prstGeom prst="rect">
            <a:avLst/>
          </a:prstGeom>
          <a:noFill/>
        </p:spPr>
        <p:txBody>
          <a:bodyPr wrap="none" rtlCol="0">
            <a:spAutoFit/>
          </a:bodyPr>
          <a:lstStyle/>
          <a:p>
            <a:r>
              <a:rPr lang="en-US" altLang="zh-CN" dirty="0" smtClean="0"/>
              <a:t>MOSSE</a:t>
            </a:r>
          </a:p>
          <a:p>
            <a:r>
              <a:rPr lang="en-US" altLang="zh-CN" dirty="0" smtClean="0"/>
              <a:t>KCF</a:t>
            </a:r>
          </a:p>
          <a:p>
            <a:r>
              <a:rPr lang="en-US" altLang="zh-CN" dirty="0" smtClean="0"/>
              <a:t>…</a:t>
            </a:r>
            <a:endParaRPr lang="zh-CN" altLang="en-US" dirty="0"/>
          </a:p>
        </p:txBody>
      </p:sp>
      <p:sp>
        <p:nvSpPr>
          <p:cNvPr id="33" name="右箭头 32"/>
          <p:cNvSpPr/>
          <p:nvPr/>
        </p:nvSpPr>
        <p:spPr>
          <a:xfrm>
            <a:off x="4760742" y="3453940"/>
            <a:ext cx="681644" cy="19950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5530154" y="3092028"/>
            <a:ext cx="1184940" cy="923330"/>
          </a:xfrm>
          <a:prstGeom prst="rect">
            <a:avLst/>
          </a:prstGeom>
          <a:noFill/>
        </p:spPr>
        <p:txBody>
          <a:bodyPr wrap="none" rtlCol="0">
            <a:spAutoFit/>
          </a:bodyPr>
          <a:lstStyle/>
          <a:p>
            <a:r>
              <a:rPr lang="en-US" altLang="zh-CN" dirty="0" smtClean="0"/>
              <a:t>GOTURN</a:t>
            </a:r>
          </a:p>
          <a:p>
            <a:r>
              <a:rPr lang="en-US" altLang="zh-CN" dirty="0" smtClean="0"/>
              <a:t>YCNN</a:t>
            </a:r>
          </a:p>
          <a:p>
            <a:r>
              <a:rPr lang="en-US" altLang="zh-CN" dirty="0" smtClean="0"/>
              <a:t>…</a:t>
            </a:r>
            <a:endParaRPr lang="zh-CN" altLang="en-US" dirty="0"/>
          </a:p>
        </p:txBody>
      </p:sp>
      <p:sp>
        <p:nvSpPr>
          <p:cNvPr id="29" name="文本框 28"/>
          <p:cNvSpPr txBox="1"/>
          <p:nvPr/>
        </p:nvSpPr>
        <p:spPr>
          <a:xfrm>
            <a:off x="5331053" y="2700331"/>
            <a:ext cx="1441420" cy="369332"/>
          </a:xfrm>
          <a:prstGeom prst="rect">
            <a:avLst/>
          </a:prstGeom>
          <a:noFill/>
        </p:spPr>
        <p:txBody>
          <a:bodyPr wrap="none" rtlCol="0">
            <a:spAutoFit/>
          </a:bodyPr>
          <a:lstStyle/>
          <a:p>
            <a:r>
              <a:rPr lang="zh-CN" altLang="en-US" dirty="0" smtClean="0"/>
              <a:t>精度</a:t>
            </a:r>
            <a:r>
              <a:rPr lang="en-US" altLang="zh-CN" dirty="0" smtClean="0"/>
              <a:t>˄ </a:t>
            </a:r>
            <a:r>
              <a:rPr lang="zh-CN" altLang="en-US" dirty="0" smtClean="0"/>
              <a:t>速度</a:t>
            </a:r>
            <a:r>
              <a:rPr lang="en-US" altLang="zh-CN" dirty="0" smtClean="0"/>
              <a:t>˅</a:t>
            </a:r>
            <a:endParaRPr lang="zh-CN" altLang="en-US" dirty="0"/>
          </a:p>
        </p:txBody>
      </p:sp>
      <p:sp>
        <p:nvSpPr>
          <p:cNvPr id="38" name="矩形 37"/>
          <p:cNvSpPr/>
          <p:nvPr/>
        </p:nvSpPr>
        <p:spPr>
          <a:xfrm>
            <a:off x="939337" y="5007035"/>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视觉定位</a:t>
            </a:r>
          </a:p>
        </p:txBody>
      </p:sp>
      <p:sp>
        <p:nvSpPr>
          <p:cNvPr id="39" name="矩形 38"/>
          <p:cNvSpPr/>
          <p:nvPr/>
        </p:nvSpPr>
        <p:spPr>
          <a:xfrm>
            <a:off x="3451001" y="4366955"/>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基于特征</a:t>
            </a:r>
          </a:p>
        </p:txBody>
      </p:sp>
      <p:sp>
        <p:nvSpPr>
          <p:cNvPr id="40" name="矩形 39"/>
          <p:cNvSpPr/>
          <p:nvPr/>
        </p:nvSpPr>
        <p:spPr>
          <a:xfrm>
            <a:off x="3451000" y="5647115"/>
            <a:ext cx="1221971" cy="64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基于学习</a:t>
            </a:r>
          </a:p>
        </p:txBody>
      </p:sp>
      <p:cxnSp>
        <p:nvCxnSpPr>
          <p:cNvPr id="31" name="直接连接符 30"/>
          <p:cNvCxnSpPr>
            <a:stCxn id="38" idx="3"/>
            <a:endCxn id="39" idx="1"/>
          </p:cNvCxnSpPr>
          <p:nvPr/>
        </p:nvCxnSpPr>
        <p:spPr>
          <a:xfrm flipV="1">
            <a:off x="2161308" y="4686995"/>
            <a:ext cx="1289693" cy="64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8" idx="3"/>
            <a:endCxn id="40" idx="1"/>
          </p:cNvCxnSpPr>
          <p:nvPr/>
        </p:nvCxnSpPr>
        <p:spPr>
          <a:xfrm>
            <a:off x="2161308" y="5327075"/>
            <a:ext cx="1289692" cy="64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右箭头 44"/>
          <p:cNvSpPr/>
          <p:nvPr/>
        </p:nvSpPr>
        <p:spPr>
          <a:xfrm>
            <a:off x="4760742" y="4587242"/>
            <a:ext cx="681644" cy="19950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5542649" y="4225330"/>
            <a:ext cx="1338828" cy="1200329"/>
          </a:xfrm>
          <a:prstGeom prst="rect">
            <a:avLst/>
          </a:prstGeom>
          <a:noFill/>
        </p:spPr>
        <p:txBody>
          <a:bodyPr wrap="none" rtlCol="0">
            <a:spAutoFit/>
          </a:bodyPr>
          <a:lstStyle/>
          <a:p>
            <a:r>
              <a:rPr lang="zh-CN" altLang="en-US" dirty="0" smtClean="0"/>
              <a:t>特征检测：</a:t>
            </a:r>
            <a:endParaRPr lang="en-US" altLang="zh-CN" dirty="0" smtClean="0"/>
          </a:p>
          <a:p>
            <a:r>
              <a:rPr lang="en-US" altLang="zh-CN" dirty="0" smtClean="0"/>
              <a:t>SIFT</a:t>
            </a:r>
          </a:p>
          <a:p>
            <a:r>
              <a:rPr lang="en-US" altLang="zh-CN" dirty="0" smtClean="0"/>
              <a:t>SURF</a:t>
            </a:r>
          </a:p>
          <a:p>
            <a:r>
              <a:rPr lang="en-US" altLang="zh-CN" dirty="0" smtClean="0"/>
              <a:t>…</a:t>
            </a:r>
            <a:endParaRPr lang="zh-CN" altLang="en-US" dirty="0"/>
          </a:p>
        </p:txBody>
      </p:sp>
      <p:sp>
        <p:nvSpPr>
          <p:cNvPr id="47" name="文本框 46"/>
          <p:cNvSpPr txBox="1"/>
          <p:nvPr/>
        </p:nvSpPr>
        <p:spPr>
          <a:xfrm>
            <a:off x="6981739" y="4225330"/>
            <a:ext cx="1173045" cy="1477328"/>
          </a:xfrm>
          <a:prstGeom prst="rect">
            <a:avLst/>
          </a:prstGeom>
          <a:noFill/>
        </p:spPr>
        <p:txBody>
          <a:bodyPr wrap="square" rtlCol="0">
            <a:spAutoFit/>
          </a:bodyPr>
          <a:lstStyle/>
          <a:p>
            <a:r>
              <a:rPr lang="zh-CN" altLang="en-US" dirty="0"/>
              <a:t>定位</a:t>
            </a:r>
            <a:r>
              <a:rPr lang="zh-CN" altLang="en-US" dirty="0" smtClean="0"/>
              <a:t>：</a:t>
            </a:r>
            <a:endParaRPr lang="en-US" altLang="zh-CN" dirty="0" smtClean="0"/>
          </a:p>
          <a:p>
            <a:r>
              <a:rPr lang="zh-CN" altLang="en-US" dirty="0" smtClean="0"/>
              <a:t>对极几何</a:t>
            </a:r>
            <a:endParaRPr lang="en-US" altLang="zh-CN" dirty="0" smtClean="0"/>
          </a:p>
          <a:p>
            <a:r>
              <a:rPr lang="en-US" altLang="zh-CN" dirty="0" smtClean="0"/>
              <a:t>PnP</a:t>
            </a:r>
          </a:p>
          <a:p>
            <a:r>
              <a:rPr lang="en-US" altLang="zh-CN" dirty="0" smtClean="0"/>
              <a:t>ICP</a:t>
            </a:r>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研究目标与内容</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642523"/>
            <a:ext cx="8040855" cy="4247317"/>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研究目标如下：</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采用合适的棋盘标定板，实现参与跟踪相机的</a:t>
            </a:r>
            <a:r>
              <a:rPr lang="zh-CN" altLang="en-US" sz="2000" b="1" dirty="0" smtClean="0">
                <a:solidFill>
                  <a:srgbClr val="FF0000"/>
                </a:solidFill>
                <a:ea typeface="微软雅黑" panose="020B0503020204020204" pitchFamily="34" charset="-122"/>
                <a:cs typeface="Arial" panose="020B0604020202020204" pitchFamily="34" charset="0"/>
              </a:rPr>
              <a:t>高精度内参</a:t>
            </a:r>
            <a:r>
              <a:rPr lang="zh-CN" altLang="en-US" sz="2000" b="1" dirty="0" smtClean="0">
                <a:ea typeface="微软雅黑" panose="020B0503020204020204" pitchFamily="34" charset="-122"/>
                <a:cs typeface="Arial" panose="020B0604020202020204" pitchFamily="34" charset="0"/>
              </a:rPr>
              <a:t>标定；</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基于工业相机的标准</a:t>
            </a:r>
            <a:r>
              <a:rPr lang="en-US" altLang="zh-CN" sz="2000" b="1" dirty="0" smtClean="0">
                <a:ea typeface="微软雅黑" panose="020B0503020204020204" pitchFamily="34" charset="-122"/>
                <a:cs typeface="Arial" panose="020B0604020202020204" pitchFamily="34" charset="0"/>
              </a:rPr>
              <a:t>SDK</a:t>
            </a:r>
            <a:r>
              <a:rPr lang="zh-CN" altLang="en-US" sz="2000" b="1" dirty="0" smtClean="0">
                <a:ea typeface="微软雅黑" panose="020B0503020204020204" pitchFamily="34" charset="-122"/>
                <a:cs typeface="Arial" panose="020B0604020202020204" pitchFamily="34" charset="0"/>
              </a:rPr>
              <a:t>，实现工业相机采集图片到转换成</a:t>
            </a:r>
            <a:r>
              <a:rPr lang="en-US" altLang="zh-CN" sz="2000" b="1" dirty="0" err="1" smtClean="0">
                <a:ea typeface="微软雅黑" panose="020B0503020204020204" pitchFamily="34" charset="-122"/>
                <a:cs typeface="Arial" panose="020B0604020202020204" pitchFamily="34" charset="0"/>
              </a:rPr>
              <a:t>opencv</a:t>
            </a:r>
            <a:r>
              <a:rPr lang="zh-CN" altLang="en-US" sz="2000" b="1" dirty="0" smtClean="0">
                <a:ea typeface="微软雅黑" panose="020B0503020204020204" pitchFamily="34" charset="-122"/>
                <a:cs typeface="Arial" panose="020B0604020202020204" pitchFamily="34" charset="0"/>
              </a:rPr>
              <a:t>的图片格式；</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采用合适大小的</a:t>
            </a:r>
            <a:r>
              <a:rPr lang="zh-CN" altLang="en-US" sz="2000" b="1" dirty="0">
                <a:ea typeface="微软雅黑" panose="020B0503020204020204" pitchFamily="34" charset="-122"/>
                <a:cs typeface="Arial" panose="020B0604020202020204" pitchFamily="34" charset="0"/>
              </a:rPr>
              <a:t>标记</a:t>
            </a:r>
            <a:r>
              <a:rPr lang="zh-CN" altLang="en-US" sz="2000" b="1" dirty="0" smtClean="0">
                <a:ea typeface="微软雅黑" panose="020B0503020204020204" pitchFamily="34" charset="-122"/>
                <a:cs typeface="Arial" panose="020B0604020202020204" pitchFamily="34" charset="0"/>
              </a:rPr>
              <a:t>物，实现对参与跟踪相机的</a:t>
            </a:r>
            <a:r>
              <a:rPr lang="zh-CN" altLang="en-US" sz="2000" b="1" dirty="0" smtClean="0">
                <a:solidFill>
                  <a:srgbClr val="FF0000"/>
                </a:solidFill>
                <a:ea typeface="微软雅黑" panose="020B0503020204020204" pitchFamily="34" charset="-122"/>
                <a:cs typeface="Arial" panose="020B0604020202020204" pitchFamily="34" charset="0"/>
              </a:rPr>
              <a:t>高精度外参</a:t>
            </a:r>
            <a:r>
              <a:rPr lang="zh-CN" altLang="en-US" sz="2000" b="1" dirty="0" smtClean="0">
                <a:ea typeface="微软雅黑" panose="020B0503020204020204" pitchFamily="34" charset="-122"/>
                <a:cs typeface="Arial" panose="020B0604020202020204" pitchFamily="34" charset="0"/>
              </a:rPr>
              <a:t>标定；</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a:t>
            </a:r>
            <a:r>
              <a:rPr lang="zh-CN" altLang="en-US" sz="2000" b="1" dirty="0" smtClean="0">
                <a:solidFill>
                  <a:srgbClr val="FF0000"/>
                </a:solidFill>
                <a:ea typeface="微软雅黑" panose="020B0503020204020204" pitchFamily="34" charset="-122"/>
                <a:cs typeface="Arial" panose="020B0604020202020204" pitchFamily="34" charset="0"/>
              </a:rPr>
              <a:t>多相机协同工作进行机器人跟踪</a:t>
            </a:r>
            <a:r>
              <a:rPr lang="zh-CN" altLang="en-US" sz="2000" b="1" dirty="0" smtClean="0">
                <a:ea typeface="微软雅黑" panose="020B0503020204020204" pitchFamily="34" charset="-122"/>
                <a:cs typeface="Arial" panose="020B0604020202020204" pitchFamily="34" charset="0"/>
              </a:rPr>
              <a:t>的工作模式，设置</a:t>
            </a:r>
            <a:r>
              <a:rPr lang="zh-CN" altLang="en-US" sz="2000" b="1" dirty="0" smtClean="0">
                <a:solidFill>
                  <a:srgbClr val="FF0000"/>
                </a:solidFill>
                <a:ea typeface="微软雅黑" panose="020B0503020204020204" pitchFamily="34" charset="-122"/>
                <a:cs typeface="Arial" panose="020B0604020202020204" pitchFamily="34" charset="0"/>
              </a:rPr>
              <a:t>静态</a:t>
            </a:r>
            <a:r>
              <a:rPr lang="zh-CN" altLang="en-US" sz="2000" b="1" dirty="0" smtClean="0">
                <a:ea typeface="微软雅黑" panose="020B0503020204020204" pitchFamily="34" charset="-122"/>
                <a:cs typeface="Arial" panose="020B0604020202020204" pitchFamily="34" charset="0"/>
              </a:rPr>
              <a:t>和</a:t>
            </a:r>
            <a:r>
              <a:rPr lang="zh-CN" altLang="en-US" sz="2000" b="1" dirty="0" smtClean="0">
                <a:solidFill>
                  <a:srgbClr val="FF0000"/>
                </a:solidFill>
                <a:ea typeface="微软雅黑" panose="020B0503020204020204" pitchFamily="34" charset="-122"/>
                <a:cs typeface="Arial" panose="020B0604020202020204" pitchFamily="34" charset="0"/>
              </a:rPr>
              <a:t>动态</a:t>
            </a:r>
            <a:r>
              <a:rPr lang="zh-CN" altLang="en-US" sz="2000" b="1" dirty="0" smtClean="0">
                <a:ea typeface="微软雅黑" panose="020B0503020204020204" pitchFamily="34" charset="-122"/>
                <a:cs typeface="Arial" panose="020B0604020202020204" pitchFamily="34" charset="0"/>
              </a:rPr>
              <a:t>两种方式；</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实现对机器人</a:t>
            </a:r>
            <a:r>
              <a:rPr lang="zh-CN" altLang="en-US" sz="2000" b="1" dirty="0" smtClean="0">
                <a:solidFill>
                  <a:srgbClr val="FF0000"/>
                </a:solidFill>
                <a:ea typeface="微软雅黑" panose="020B0503020204020204" pitchFamily="34" charset="-122"/>
                <a:cs typeface="Arial" panose="020B0604020202020204" pitchFamily="34" charset="0"/>
              </a:rPr>
              <a:t>结果位姿的精度优化</a:t>
            </a:r>
            <a:r>
              <a:rPr lang="zh-CN" altLang="en-US" sz="2000" b="1" dirty="0" smtClean="0">
                <a:ea typeface="微软雅黑" panose="020B0503020204020204" pitchFamily="34" charset="-122"/>
                <a:cs typeface="Arial" panose="020B0604020202020204" pitchFamily="34" charset="0"/>
              </a:rPr>
              <a:t>；</a:t>
            </a:r>
            <a:endParaRPr lang="en-US" altLang="zh-CN" sz="20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根据跟踪定位的结果实现效果较好的可视化方案。</a:t>
            </a:r>
            <a:endParaRPr lang="en-US" altLang="zh-CN" sz="2000" dirty="0" smtClean="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研究目标与内容</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642523"/>
            <a:ext cx="8040855" cy="49911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研究内容如下：</a:t>
            </a:r>
            <a:endParaRPr lang="en-US" altLang="zh-CN" sz="2000" b="1" dirty="0" smtClean="0">
              <a:ea typeface="微软雅黑" panose="020B0503020204020204" pitchFamily="34" charset="-122"/>
              <a:cs typeface="Arial" panose="020B0604020202020204" pitchFamily="34" charset="0"/>
            </a:endParaRPr>
          </a:p>
        </p:txBody>
      </p:sp>
      <p:grpSp>
        <p:nvGrpSpPr>
          <p:cNvPr id="4" name="组合 3"/>
          <p:cNvGrpSpPr/>
          <p:nvPr/>
        </p:nvGrpSpPr>
        <p:grpSpPr>
          <a:xfrm>
            <a:off x="180060" y="2336860"/>
            <a:ext cx="8792651" cy="4150581"/>
            <a:chOff x="88617" y="2336860"/>
            <a:chExt cx="8792651" cy="4150581"/>
          </a:xfrm>
        </p:grpSpPr>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88617" y="2336860"/>
              <a:ext cx="8792651" cy="4150581"/>
              <a:chOff x="930301" y="1017766"/>
              <a:chExt cx="8792651" cy="4150581"/>
            </a:xfrm>
          </p:grpSpPr>
          <p:grpSp>
            <p:nvGrpSpPr>
              <p:cNvPr id="31" name="组合 30"/>
              <p:cNvGrpSpPr/>
              <p:nvPr/>
            </p:nvGrpSpPr>
            <p:grpSpPr>
              <a:xfrm>
                <a:off x="930301" y="2520563"/>
                <a:ext cx="1932167" cy="1137037"/>
                <a:chOff x="1304013" y="2075290"/>
                <a:chExt cx="1932167" cy="1137037"/>
              </a:xfrm>
            </p:grpSpPr>
            <p:sp>
              <p:nvSpPr>
                <p:cNvPr id="69" name="矩形 68"/>
                <p:cNvSpPr/>
                <p:nvPr/>
              </p:nvSpPr>
              <p:spPr>
                <a:xfrm>
                  <a:off x="1304013" y="2075290"/>
                  <a:ext cx="1932167" cy="113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文本框 69"/>
                <p:cNvSpPr txBox="1"/>
                <p:nvPr/>
              </p:nvSpPr>
              <p:spPr>
                <a:xfrm>
                  <a:off x="1946930" y="2075290"/>
                  <a:ext cx="646331" cy="369332"/>
                </a:xfrm>
                <a:prstGeom prst="rect">
                  <a:avLst/>
                </a:prstGeom>
                <a:noFill/>
              </p:spPr>
              <p:txBody>
                <a:bodyPr wrap="none" rtlCol="0">
                  <a:spAutoFit/>
                </a:bodyPr>
                <a:lstStyle/>
                <a:p>
                  <a:r>
                    <a:rPr lang="zh-CN" altLang="en-US" b="1" dirty="0" smtClean="0"/>
                    <a:t>标定</a:t>
                  </a:r>
                  <a:endParaRPr lang="zh-CN" altLang="en-US" b="1" dirty="0"/>
                </a:p>
              </p:txBody>
            </p:sp>
            <p:sp>
              <p:nvSpPr>
                <p:cNvPr id="71" name="椭圆 70"/>
                <p:cNvSpPr/>
                <p:nvPr/>
              </p:nvSpPr>
              <p:spPr>
                <a:xfrm>
                  <a:off x="1319916" y="2516184"/>
                  <a:ext cx="914400" cy="5609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内参</a:t>
                  </a:r>
                  <a:endParaRPr lang="zh-CN" altLang="en-US" dirty="0">
                    <a:solidFill>
                      <a:schemeClr val="tx1"/>
                    </a:solidFill>
                  </a:endParaRPr>
                </a:p>
              </p:txBody>
            </p:sp>
            <p:sp>
              <p:nvSpPr>
                <p:cNvPr id="72" name="椭圆 71"/>
                <p:cNvSpPr/>
                <p:nvPr/>
              </p:nvSpPr>
              <p:spPr>
                <a:xfrm>
                  <a:off x="2305878" y="2516184"/>
                  <a:ext cx="914400" cy="56097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外参</a:t>
                  </a:r>
                  <a:endParaRPr lang="zh-CN" altLang="en-US" dirty="0">
                    <a:solidFill>
                      <a:schemeClr val="tx1"/>
                    </a:solidFill>
                  </a:endParaRPr>
                </a:p>
              </p:txBody>
            </p:sp>
          </p:grpSp>
          <p:sp>
            <p:nvSpPr>
              <p:cNvPr id="33" name="右箭头 32"/>
              <p:cNvSpPr/>
              <p:nvPr/>
            </p:nvSpPr>
            <p:spPr>
              <a:xfrm>
                <a:off x="2862468" y="2961457"/>
                <a:ext cx="1041622" cy="2804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759100" y="2696251"/>
                <a:ext cx="1288113" cy="307777"/>
              </a:xfrm>
              <a:prstGeom prst="rect">
                <a:avLst/>
              </a:prstGeom>
              <a:noFill/>
            </p:spPr>
            <p:txBody>
              <a:bodyPr wrap="square" rtlCol="0">
                <a:spAutoFit/>
              </a:bodyPr>
              <a:lstStyle/>
              <a:p>
                <a:r>
                  <a:rPr lang="zh-CN" altLang="en-US" sz="1400" dirty="0" smtClean="0"/>
                  <a:t>输出相机参数</a:t>
                </a:r>
                <a:endParaRPr lang="zh-CN" altLang="en-US" sz="1400" dirty="0"/>
              </a:p>
            </p:txBody>
          </p:sp>
          <p:sp>
            <p:nvSpPr>
              <p:cNvPr id="36" name="矩形 35"/>
              <p:cNvSpPr/>
              <p:nvPr/>
            </p:nvSpPr>
            <p:spPr>
              <a:xfrm>
                <a:off x="3919993" y="1017766"/>
                <a:ext cx="2806810" cy="41505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174429" y="1081379"/>
                <a:ext cx="1800493" cy="369332"/>
              </a:xfrm>
              <a:prstGeom prst="rect">
                <a:avLst/>
              </a:prstGeom>
              <a:noFill/>
            </p:spPr>
            <p:txBody>
              <a:bodyPr wrap="none" rtlCol="0">
                <a:spAutoFit/>
              </a:bodyPr>
              <a:lstStyle/>
              <a:p>
                <a:r>
                  <a:rPr lang="zh-CN" altLang="en-US" b="1" dirty="0"/>
                  <a:t>多</a:t>
                </a:r>
                <a:r>
                  <a:rPr lang="zh-CN" altLang="en-US" b="1" dirty="0" smtClean="0"/>
                  <a:t>相机协同运作</a:t>
                </a:r>
                <a:endParaRPr lang="zh-CN" altLang="en-US" b="1" dirty="0"/>
              </a:p>
            </p:txBody>
          </p:sp>
          <p:grpSp>
            <p:nvGrpSpPr>
              <p:cNvPr id="39" name="组合 38"/>
              <p:cNvGrpSpPr/>
              <p:nvPr/>
            </p:nvGrpSpPr>
            <p:grpSpPr>
              <a:xfrm>
                <a:off x="1628875" y="1314914"/>
                <a:ext cx="2063385" cy="1160890"/>
                <a:chOff x="1047796" y="691384"/>
                <a:chExt cx="2063385" cy="1160890"/>
              </a:xfrm>
            </p:grpSpPr>
            <p:sp>
              <p:nvSpPr>
                <p:cNvPr id="66" name="矩形标注 65"/>
                <p:cNvSpPr/>
                <p:nvPr/>
              </p:nvSpPr>
              <p:spPr>
                <a:xfrm>
                  <a:off x="1129308" y="691384"/>
                  <a:ext cx="1900362" cy="1160890"/>
                </a:xfrm>
                <a:prstGeom prst="wedgeRectCallout">
                  <a:avLst>
                    <a:gd name="adj1" fmla="val 81678"/>
                    <a:gd name="adj2" fmla="val -518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7" name="文本框 66"/>
                <p:cNvSpPr txBox="1"/>
                <p:nvPr/>
              </p:nvSpPr>
              <p:spPr>
                <a:xfrm>
                  <a:off x="1280625" y="774909"/>
                  <a:ext cx="1601721" cy="369332"/>
                </a:xfrm>
                <a:prstGeom prst="rect">
                  <a:avLst/>
                </a:prstGeom>
                <a:noFill/>
              </p:spPr>
              <p:txBody>
                <a:bodyPr wrap="none" rtlCol="0">
                  <a:spAutoFit/>
                </a:bodyPr>
                <a:lstStyle/>
                <a:p>
                  <a:r>
                    <a:rPr lang="zh-CN" altLang="en-US" dirty="0" smtClean="0"/>
                    <a:t>数据结构设计</a:t>
                  </a:r>
                  <a:endParaRPr lang="zh-CN" altLang="en-US" dirty="0"/>
                </a:p>
              </p:txBody>
            </p:sp>
            <p:sp>
              <p:nvSpPr>
                <p:cNvPr id="68" name="文本框 67"/>
                <p:cNvSpPr txBox="1"/>
                <p:nvPr/>
              </p:nvSpPr>
              <p:spPr>
                <a:xfrm>
                  <a:off x="1047796" y="1089579"/>
                  <a:ext cx="2063385" cy="369332"/>
                </a:xfrm>
                <a:prstGeom prst="rect">
                  <a:avLst/>
                </a:prstGeom>
                <a:noFill/>
              </p:spPr>
              <p:txBody>
                <a:bodyPr wrap="none" rtlCol="0">
                  <a:spAutoFit/>
                </a:bodyPr>
                <a:lstStyle/>
                <a:p>
                  <a:r>
                    <a:rPr lang="zh-CN" altLang="en-US" dirty="0" smtClean="0"/>
                    <a:t>多线程机制的设计</a:t>
                  </a:r>
                  <a:endParaRPr lang="zh-CN" altLang="en-US" dirty="0"/>
                </a:p>
              </p:txBody>
            </p:sp>
          </p:grpSp>
          <p:sp>
            <p:nvSpPr>
              <p:cNvPr id="40" name="矩形 39"/>
              <p:cNvSpPr/>
              <p:nvPr/>
            </p:nvSpPr>
            <p:spPr>
              <a:xfrm>
                <a:off x="4319552" y="3522429"/>
                <a:ext cx="1834757" cy="1232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682932" y="3533733"/>
                <a:ext cx="1107996" cy="369332"/>
              </a:xfrm>
              <a:prstGeom prst="rect">
                <a:avLst/>
              </a:prstGeom>
              <a:noFill/>
            </p:spPr>
            <p:txBody>
              <a:bodyPr wrap="none" rtlCol="0">
                <a:spAutoFit/>
              </a:bodyPr>
              <a:lstStyle/>
              <a:p>
                <a:r>
                  <a:rPr lang="zh-CN" altLang="en-US" b="1" dirty="0" smtClean="0"/>
                  <a:t>算法部分</a:t>
                </a:r>
                <a:endParaRPr lang="zh-CN" altLang="en-US" b="1" dirty="0"/>
              </a:p>
            </p:txBody>
          </p:sp>
          <p:sp>
            <p:nvSpPr>
              <p:cNvPr id="42" name="文本框 41"/>
              <p:cNvSpPr txBox="1"/>
              <p:nvPr/>
            </p:nvSpPr>
            <p:spPr>
              <a:xfrm>
                <a:off x="4498587" y="3914369"/>
                <a:ext cx="1476686" cy="369332"/>
              </a:xfrm>
              <a:prstGeom prst="rect">
                <a:avLst/>
              </a:prstGeom>
              <a:noFill/>
            </p:spPr>
            <p:txBody>
              <a:bodyPr wrap="none" rtlCol="0">
                <a:spAutoFit/>
              </a:bodyPr>
              <a:lstStyle/>
              <a:p>
                <a:r>
                  <a:rPr lang="en-US" altLang="zh-CN" dirty="0" smtClean="0"/>
                  <a:t>Tag</a:t>
                </a:r>
                <a:r>
                  <a:rPr lang="zh-CN" altLang="en-US" dirty="0" smtClean="0"/>
                  <a:t>精准检测</a:t>
                </a:r>
                <a:endParaRPr lang="zh-CN" altLang="en-US" dirty="0"/>
              </a:p>
            </p:txBody>
          </p:sp>
          <p:sp>
            <p:nvSpPr>
              <p:cNvPr id="43" name="文本框 42"/>
              <p:cNvSpPr txBox="1"/>
              <p:nvPr/>
            </p:nvSpPr>
            <p:spPr>
              <a:xfrm>
                <a:off x="4452100" y="4283701"/>
                <a:ext cx="1569660" cy="369332"/>
              </a:xfrm>
              <a:prstGeom prst="rect">
                <a:avLst/>
              </a:prstGeom>
              <a:noFill/>
            </p:spPr>
            <p:txBody>
              <a:bodyPr wrap="none" rtlCol="0">
                <a:spAutoFit/>
              </a:bodyPr>
              <a:lstStyle/>
              <a:p>
                <a:r>
                  <a:rPr lang="zh-CN" altLang="en-US" dirty="0" smtClean="0"/>
                  <a:t>结果位姿优化</a:t>
                </a:r>
                <a:endParaRPr lang="zh-CN" altLang="en-US" dirty="0"/>
              </a:p>
            </p:txBody>
          </p:sp>
          <p:sp>
            <p:nvSpPr>
              <p:cNvPr id="44" name="文本框 43"/>
              <p:cNvSpPr txBox="1"/>
              <p:nvPr/>
            </p:nvSpPr>
            <p:spPr>
              <a:xfrm>
                <a:off x="4498587" y="1563305"/>
                <a:ext cx="1800493" cy="369332"/>
              </a:xfrm>
              <a:prstGeom prst="rect">
                <a:avLst/>
              </a:prstGeom>
              <a:noFill/>
            </p:spPr>
            <p:txBody>
              <a:bodyPr wrap="none" rtlCol="0">
                <a:spAutoFit/>
              </a:bodyPr>
              <a:lstStyle/>
              <a:p>
                <a:r>
                  <a:rPr lang="zh-CN" altLang="en-US" dirty="0" smtClean="0"/>
                  <a:t>图片采集与转化</a:t>
                </a:r>
                <a:endParaRPr lang="zh-CN" altLang="en-US" dirty="0"/>
              </a:p>
            </p:txBody>
          </p:sp>
          <p:sp>
            <p:nvSpPr>
              <p:cNvPr id="45" name="文本框 44"/>
              <p:cNvSpPr txBox="1"/>
              <p:nvPr/>
            </p:nvSpPr>
            <p:spPr>
              <a:xfrm>
                <a:off x="4497451" y="1993098"/>
                <a:ext cx="1107996" cy="369332"/>
              </a:xfrm>
              <a:prstGeom prst="rect">
                <a:avLst/>
              </a:prstGeom>
              <a:noFill/>
            </p:spPr>
            <p:txBody>
              <a:bodyPr wrap="none" rtlCol="0">
                <a:spAutoFit/>
              </a:bodyPr>
              <a:lstStyle/>
              <a:p>
                <a:r>
                  <a:rPr lang="zh-CN" altLang="en-US" dirty="0" smtClean="0"/>
                  <a:t>目标检测</a:t>
                </a:r>
                <a:endParaRPr lang="zh-CN" altLang="en-US" dirty="0"/>
              </a:p>
            </p:txBody>
          </p:sp>
          <p:sp>
            <p:nvSpPr>
              <p:cNvPr id="46" name="文本框 45"/>
              <p:cNvSpPr txBox="1"/>
              <p:nvPr/>
            </p:nvSpPr>
            <p:spPr>
              <a:xfrm>
                <a:off x="4497451" y="2420634"/>
                <a:ext cx="1107996" cy="369332"/>
              </a:xfrm>
              <a:prstGeom prst="rect">
                <a:avLst/>
              </a:prstGeom>
              <a:noFill/>
            </p:spPr>
            <p:txBody>
              <a:bodyPr wrap="none" rtlCol="0">
                <a:spAutoFit/>
              </a:bodyPr>
              <a:lstStyle/>
              <a:p>
                <a:r>
                  <a:rPr lang="zh-CN" altLang="en-US" dirty="0" smtClean="0"/>
                  <a:t>位姿计算</a:t>
                </a:r>
                <a:endParaRPr lang="zh-CN" altLang="en-US" dirty="0"/>
              </a:p>
            </p:txBody>
          </p:sp>
          <p:sp>
            <p:nvSpPr>
              <p:cNvPr id="47" name="文本框 46"/>
              <p:cNvSpPr txBox="1"/>
              <p:nvPr/>
            </p:nvSpPr>
            <p:spPr>
              <a:xfrm>
                <a:off x="4497451" y="2848170"/>
                <a:ext cx="1107996" cy="369332"/>
              </a:xfrm>
              <a:prstGeom prst="rect">
                <a:avLst/>
              </a:prstGeom>
              <a:noFill/>
            </p:spPr>
            <p:txBody>
              <a:bodyPr wrap="none" rtlCol="0">
                <a:spAutoFit/>
              </a:bodyPr>
              <a:lstStyle/>
              <a:p>
                <a:r>
                  <a:rPr lang="zh-CN" altLang="en-US" dirty="0" smtClean="0"/>
                  <a:t>结果保存</a:t>
                </a:r>
                <a:endParaRPr lang="zh-CN" altLang="en-US" dirty="0"/>
              </a:p>
            </p:txBody>
          </p:sp>
          <p:sp>
            <p:nvSpPr>
              <p:cNvPr id="48" name="右箭头 47"/>
              <p:cNvSpPr/>
              <p:nvPr/>
            </p:nvSpPr>
            <p:spPr>
              <a:xfrm>
                <a:off x="6726803" y="2948838"/>
                <a:ext cx="1041622" cy="2804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6643425" y="2696251"/>
                <a:ext cx="1288113" cy="307777"/>
              </a:xfrm>
              <a:prstGeom prst="rect">
                <a:avLst/>
              </a:prstGeom>
              <a:noFill/>
            </p:spPr>
            <p:txBody>
              <a:bodyPr wrap="square" rtlCol="0">
                <a:spAutoFit/>
              </a:bodyPr>
              <a:lstStyle/>
              <a:p>
                <a:r>
                  <a:rPr lang="zh-CN" altLang="en-US" sz="1400" dirty="0" smtClean="0"/>
                  <a:t>输出优化位姿</a:t>
                </a:r>
                <a:endParaRPr lang="zh-CN" altLang="en-US" sz="1400" dirty="0"/>
              </a:p>
            </p:txBody>
          </p:sp>
          <p:sp>
            <p:nvSpPr>
              <p:cNvPr id="50" name="文本框 49"/>
              <p:cNvSpPr txBox="1"/>
              <p:nvPr/>
            </p:nvSpPr>
            <p:spPr>
              <a:xfrm>
                <a:off x="2767272" y="3205845"/>
                <a:ext cx="1288113" cy="307777"/>
              </a:xfrm>
              <a:prstGeom prst="rect">
                <a:avLst/>
              </a:prstGeom>
              <a:noFill/>
            </p:spPr>
            <p:txBody>
              <a:bodyPr wrap="square" rtlCol="0">
                <a:spAutoFit/>
              </a:bodyPr>
              <a:lstStyle/>
              <a:p>
                <a:r>
                  <a:rPr lang="zh-CN" altLang="en-US" sz="1400" dirty="0" smtClean="0">
                    <a:solidFill>
                      <a:srgbClr val="FF0000"/>
                    </a:solidFill>
                  </a:rPr>
                  <a:t>需要保存文件</a:t>
                </a:r>
                <a:endParaRPr lang="zh-CN" altLang="en-US" sz="1400" dirty="0">
                  <a:solidFill>
                    <a:srgbClr val="FF0000"/>
                  </a:solidFill>
                </a:endParaRPr>
              </a:p>
            </p:txBody>
          </p:sp>
          <p:sp>
            <p:nvSpPr>
              <p:cNvPr id="51" name="文本框 50"/>
              <p:cNvSpPr txBox="1"/>
              <p:nvPr/>
            </p:nvSpPr>
            <p:spPr>
              <a:xfrm>
                <a:off x="6637466" y="3205845"/>
                <a:ext cx="1288113" cy="307777"/>
              </a:xfrm>
              <a:prstGeom prst="rect">
                <a:avLst/>
              </a:prstGeom>
              <a:noFill/>
            </p:spPr>
            <p:txBody>
              <a:bodyPr wrap="square" rtlCol="0">
                <a:spAutoFit/>
              </a:bodyPr>
              <a:lstStyle/>
              <a:p>
                <a:r>
                  <a:rPr lang="zh-CN" altLang="en-US" sz="1400" dirty="0" smtClean="0">
                    <a:solidFill>
                      <a:srgbClr val="FF0000"/>
                    </a:solidFill>
                  </a:rPr>
                  <a:t>需要保存文件</a:t>
                </a:r>
                <a:endParaRPr lang="zh-CN" altLang="en-US" sz="1400" dirty="0">
                  <a:solidFill>
                    <a:srgbClr val="FF0000"/>
                  </a:solidFill>
                </a:endParaRPr>
              </a:p>
            </p:txBody>
          </p:sp>
          <p:sp>
            <p:nvSpPr>
              <p:cNvPr id="52" name="矩形 51"/>
              <p:cNvSpPr/>
              <p:nvPr/>
            </p:nvSpPr>
            <p:spPr>
              <a:xfrm>
                <a:off x="7790785" y="2533180"/>
                <a:ext cx="1932167" cy="1137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文本框 52"/>
              <p:cNvSpPr txBox="1"/>
              <p:nvPr/>
            </p:nvSpPr>
            <p:spPr>
              <a:xfrm>
                <a:off x="8318286" y="2904414"/>
                <a:ext cx="877163" cy="369332"/>
              </a:xfrm>
              <a:prstGeom prst="rect">
                <a:avLst/>
              </a:prstGeom>
              <a:noFill/>
            </p:spPr>
            <p:txBody>
              <a:bodyPr wrap="none" rtlCol="0">
                <a:spAutoFit/>
              </a:bodyPr>
              <a:lstStyle/>
              <a:p>
                <a:r>
                  <a:rPr lang="zh-CN" altLang="en-US" b="1" dirty="0" smtClean="0"/>
                  <a:t>可视化</a:t>
                </a:r>
                <a:endParaRPr lang="zh-CN" altLang="en-US" b="1" dirty="0"/>
              </a:p>
            </p:txBody>
          </p:sp>
          <p:grpSp>
            <p:nvGrpSpPr>
              <p:cNvPr id="54" name="组合 53"/>
              <p:cNvGrpSpPr/>
              <p:nvPr/>
            </p:nvGrpSpPr>
            <p:grpSpPr>
              <a:xfrm>
                <a:off x="6893702" y="1201540"/>
                <a:ext cx="2031325" cy="1160890"/>
                <a:chOff x="6893702" y="1201540"/>
                <a:chExt cx="2031325" cy="1160890"/>
              </a:xfrm>
            </p:grpSpPr>
            <p:sp>
              <p:nvSpPr>
                <p:cNvPr id="63" name="矩形标注 62"/>
                <p:cNvSpPr/>
                <p:nvPr/>
              </p:nvSpPr>
              <p:spPr>
                <a:xfrm>
                  <a:off x="6959186" y="1201540"/>
                  <a:ext cx="1900362" cy="1160890"/>
                </a:xfrm>
                <a:prstGeom prst="wedgeRectCallout">
                  <a:avLst>
                    <a:gd name="adj1" fmla="val 44858"/>
                    <a:gd name="adj2" fmla="val 974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4" name="文本框 63"/>
                <p:cNvSpPr txBox="1"/>
                <p:nvPr/>
              </p:nvSpPr>
              <p:spPr>
                <a:xfrm>
                  <a:off x="7009119" y="1344540"/>
                  <a:ext cx="1800493" cy="369332"/>
                </a:xfrm>
                <a:prstGeom prst="rect">
                  <a:avLst/>
                </a:prstGeom>
                <a:noFill/>
              </p:spPr>
              <p:txBody>
                <a:bodyPr wrap="none" rtlCol="0">
                  <a:spAutoFit/>
                </a:bodyPr>
                <a:lstStyle/>
                <a:p>
                  <a:r>
                    <a:rPr lang="zh-CN" altLang="en-US" dirty="0" smtClean="0"/>
                    <a:t>可视化库的选择</a:t>
                  </a:r>
                  <a:endParaRPr lang="zh-CN" altLang="en-US" dirty="0"/>
                </a:p>
              </p:txBody>
            </p:sp>
            <p:sp>
              <p:nvSpPr>
                <p:cNvPr id="65" name="文本框 64"/>
                <p:cNvSpPr txBox="1"/>
                <p:nvPr/>
              </p:nvSpPr>
              <p:spPr>
                <a:xfrm>
                  <a:off x="6893702" y="1798155"/>
                  <a:ext cx="2031325" cy="338554"/>
                </a:xfrm>
                <a:prstGeom prst="rect">
                  <a:avLst/>
                </a:prstGeom>
                <a:noFill/>
              </p:spPr>
              <p:txBody>
                <a:bodyPr wrap="none" rtlCol="0">
                  <a:spAutoFit/>
                </a:bodyPr>
                <a:lstStyle/>
                <a:p>
                  <a:r>
                    <a:rPr lang="zh-CN" altLang="en-US" sz="1600" dirty="0" smtClean="0"/>
                    <a:t>长度比例关系的调整</a:t>
                  </a:r>
                  <a:endParaRPr lang="zh-CN" altLang="en-US" sz="1600" dirty="0"/>
                </a:p>
              </p:txBody>
            </p:sp>
          </p:grpSp>
          <p:grpSp>
            <p:nvGrpSpPr>
              <p:cNvPr id="55" name="组合 54"/>
              <p:cNvGrpSpPr/>
              <p:nvPr/>
            </p:nvGrpSpPr>
            <p:grpSpPr>
              <a:xfrm>
                <a:off x="1758954" y="4003215"/>
                <a:ext cx="1900362" cy="1160890"/>
                <a:chOff x="1129308" y="691384"/>
                <a:chExt cx="1900362" cy="1160890"/>
              </a:xfrm>
            </p:grpSpPr>
            <p:sp>
              <p:nvSpPr>
                <p:cNvPr id="61" name="矩形标注 60"/>
                <p:cNvSpPr/>
                <p:nvPr/>
              </p:nvSpPr>
              <p:spPr>
                <a:xfrm>
                  <a:off x="1129308" y="691384"/>
                  <a:ext cx="1900362" cy="1160890"/>
                </a:xfrm>
                <a:prstGeom prst="wedgeRectCallout">
                  <a:avLst>
                    <a:gd name="adj1" fmla="val 96741"/>
                    <a:gd name="adj2" fmla="val -375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2" name="文本框 61"/>
                <p:cNvSpPr txBox="1"/>
                <p:nvPr/>
              </p:nvSpPr>
              <p:spPr>
                <a:xfrm>
                  <a:off x="1253321" y="948663"/>
                  <a:ext cx="1652336" cy="646331"/>
                </a:xfrm>
                <a:prstGeom prst="rect">
                  <a:avLst/>
                </a:prstGeom>
                <a:noFill/>
              </p:spPr>
              <p:txBody>
                <a:bodyPr wrap="square" rtlCol="0">
                  <a:spAutoFit/>
                </a:bodyPr>
                <a:lstStyle/>
                <a:p>
                  <a:r>
                    <a:rPr lang="zh-CN" altLang="en-US" dirty="0" smtClean="0"/>
                    <a:t>改进</a:t>
                  </a:r>
                  <a:r>
                    <a:rPr lang="en-US" altLang="zh-CN" dirty="0" err="1" smtClean="0"/>
                    <a:t>apriltag</a:t>
                  </a:r>
                  <a:r>
                    <a:rPr lang="zh-CN" altLang="en-US" dirty="0" smtClean="0"/>
                    <a:t>检测部分</a:t>
                  </a:r>
                  <a:endParaRPr lang="zh-CN" altLang="en-US" dirty="0"/>
                </a:p>
              </p:txBody>
            </p:sp>
          </p:grpSp>
          <p:grpSp>
            <p:nvGrpSpPr>
              <p:cNvPr id="56" name="组合 55"/>
              <p:cNvGrpSpPr/>
              <p:nvPr/>
            </p:nvGrpSpPr>
            <p:grpSpPr>
              <a:xfrm>
                <a:off x="7126362" y="4006923"/>
                <a:ext cx="1900362" cy="1160890"/>
                <a:chOff x="1129308" y="691384"/>
                <a:chExt cx="1900362" cy="1160890"/>
              </a:xfrm>
            </p:grpSpPr>
            <p:sp>
              <p:nvSpPr>
                <p:cNvPr id="59" name="矩形标注 58"/>
                <p:cNvSpPr/>
                <p:nvPr/>
              </p:nvSpPr>
              <p:spPr>
                <a:xfrm>
                  <a:off x="1129308" y="691384"/>
                  <a:ext cx="1900362" cy="1160890"/>
                </a:xfrm>
                <a:prstGeom prst="wedgeRectCallout">
                  <a:avLst>
                    <a:gd name="adj1" fmla="val -109954"/>
                    <a:gd name="adj2" fmla="val -59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0" name="文本框 59"/>
                <p:cNvSpPr txBox="1"/>
                <p:nvPr/>
              </p:nvSpPr>
              <p:spPr>
                <a:xfrm>
                  <a:off x="1253321" y="948663"/>
                  <a:ext cx="1652336" cy="369332"/>
                </a:xfrm>
                <a:prstGeom prst="rect">
                  <a:avLst/>
                </a:prstGeom>
                <a:noFill/>
              </p:spPr>
              <p:txBody>
                <a:bodyPr wrap="square" rtlCol="0">
                  <a:spAutoFit/>
                </a:bodyPr>
                <a:lstStyle/>
                <a:p>
                  <a:endParaRPr lang="zh-CN" altLang="en-US" dirty="0"/>
                </a:p>
              </p:txBody>
            </p:sp>
          </p:grpSp>
          <p:sp>
            <p:nvSpPr>
              <p:cNvPr id="57" name="文本框 56"/>
              <p:cNvSpPr txBox="1"/>
              <p:nvPr/>
            </p:nvSpPr>
            <p:spPr>
              <a:xfrm>
                <a:off x="7407129" y="4157930"/>
                <a:ext cx="1338828" cy="369332"/>
              </a:xfrm>
              <a:prstGeom prst="rect">
                <a:avLst/>
              </a:prstGeom>
              <a:noFill/>
            </p:spPr>
            <p:txBody>
              <a:bodyPr wrap="none" rtlCol="0">
                <a:spAutoFit/>
              </a:bodyPr>
              <a:lstStyle/>
              <a:p>
                <a:r>
                  <a:rPr lang="zh-CN" altLang="en-US" dirty="0" smtClean="0"/>
                  <a:t>去除异常值</a:t>
                </a:r>
                <a:endParaRPr lang="zh-CN" altLang="en-US" dirty="0"/>
              </a:p>
            </p:txBody>
          </p:sp>
          <p:sp>
            <p:nvSpPr>
              <p:cNvPr id="58" name="文本框 57"/>
              <p:cNvSpPr txBox="1"/>
              <p:nvPr/>
            </p:nvSpPr>
            <p:spPr>
              <a:xfrm>
                <a:off x="7151450" y="4583659"/>
                <a:ext cx="1850186" cy="369332"/>
              </a:xfrm>
              <a:prstGeom prst="rect">
                <a:avLst/>
              </a:prstGeom>
              <a:noFill/>
            </p:spPr>
            <p:txBody>
              <a:bodyPr wrap="none" rtlCol="0">
                <a:spAutoFit/>
              </a:bodyPr>
              <a:lstStyle/>
              <a:p>
                <a:r>
                  <a:rPr lang="zh-CN" altLang="en-US" dirty="0" smtClean="0"/>
                  <a:t>合理的数据处理</a:t>
                </a:r>
                <a:endParaRPr lang="zh-CN" altLang="en-US" dirty="0"/>
              </a:p>
            </p:txBody>
          </p:sp>
        </p:grpSp>
        <p:sp>
          <p:nvSpPr>
            <p:cNvPr id="73" name="文本框 72"/>
            <p:cNvSpPr txBox="1"/>
            <p:nvPr/>
          </p:nvSpPr>
          <p:spPr>
            <a:xfrm>
              <a:off x="819930" y="3351124"/>
              <a:ext cx="2031325" cy="369332"/>
            </a:xfrm>
            <a:prstGeom prst="rect">
              <a:avLst/>
            </a:prstGeom>
            <a:noFill/>
          </p:spPr>
          <p:txBody>
            <a:bodyPr wrap="none" rtlCol="0">
              <a:spAutoFit/>
            </a:bodyPr>
            <a:lstStyle/>
            <a:p>
              <a:r>
                <a:rPr lang="zh-CN" altLang="en-US" dirty="0" smtClean="0"/>
                <a:t>动静态方式的选择</a:t>
              </a:r>
              <a:endParaRPr lang="zh-CN" altLang="en-US"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关键问题</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43015"/>
            <a:ext cx="8040855" cy="3139321"/>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整个系统围绕一个问题：</a:t>
            </a:r>
            <a:r>
              <a:rPr lang="zh-CN" altLang="en-US" sz="3200" b="1" dirty="0" smtClean="0">
                <a:solidFill>
                  <a:srgbClr val="FF0000"/>
                </a:solidFill>
                <a:ea typeface="微软雅黑" panose="020B0503020204020204" pitchFamily="34" charset="-122"/>
                <a:cs typeface="Arial" panose="020B0604020202020204" pitchFamily="34" charset="0"/>
              </a:rPr>
              <a:t>精度</a:t>
            </a:r>
            <a:r>
              <a:rPr lang="zh-CN" altLang="en-US" sz="3200" b="1" dirty="0" smtClean="0">
                <a:ea typeface="微软雅黑" panose="020B0503020204020204" pitchFamily="34" charset="-122"/>
                <a:cs typeface="Arial" panose="020B0604020202020204" pitchFamily="34" charset="0"/>
              </a:rPr>
              <a:t>！</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相机内参与相机外参的高精度</a:t>
            </a:r>
            <a:endParaRPr lang="en-US" altLang="zh-CN" sz="2000" b="1" dirty="0" smtClean="0">
              <a:ea typeface="微软雅黑" panose="020B0503020204020204" pitchFamily="34" charset="-122"/>
              <a:cs typeface="Arial" panose="020B0604020202020204" pitchFamily="34" charset="0"/>
            </a:endParaRPr>
          </a:p>
          <a:p>
            <a:pPr marL="1257300" lvl="2"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采用鱼眼镜头采集图像时，拍摄范围变大，同时畸变也不容小看，内参中焦距和畸变参数都要足够精确；外参的精度基于内参的精度，此外通过</a:t>
            </a:r>
            <a:r>
              <a:rPr lang="en-US" altLang="zh-CN" sz="2000" b="1" dirty="0" smtClean="0">
                <a:ea typeface="微软雅黑" panose="020B0503020204020204" pitchFamily="34" charset="-122"/>
                <a:cs typeface="Arial" panose="020B0604020202020204" pitchFamily="34" charset="0"/>
              </a:rPr>
              <a:t>2D-3D</a:t>
            </a:r>
            <a:r>
              <a:rPr lang="zh-CN" altLang="en-US" sz="2000" b="1" dirty="0" smtClean="0">
                <a:ea typeface="微软雅黑" panose="020B0503020204020204" pitchFamily="34" charset="-122"/>
                <a:cs typeface="Arial" panose="020B0604020202020204" pitchFamily="34" charset="0"/>
              </a:rPr>
              <a:t>点对计算外参时涉及的</a:t>
            </a:r>
            <a:r>
              <a:rPr lang="en-US" altLang="zh-CN" sz="2000" b="1" dirty="0" smtClean="0">
                <a:ea typeface="微软雅黑" panose="020B0503020204020204" pitchFamily="34" charset="-122"/>
                <a:cs typeface="Arial" panose="020B0604020202020204" pitchFamily="34" charset="0"/>
              </a:rPr>
              <a:t>2D</a:t>
            </a:r>
            <a:r>
              <a:rPr lang="zh-CN" altLang="en-US" sz="2000" b="1" dirty="0" smtClean="0">
                <a:ea typeface="微软雅黑" panose="020B0503020204020204" pitchFamily="34" charset="-122"/>
                <a:cs typeface="Arial" panose="020B0604020202020204" pitchFamily="34" charset="0"/>
              </a:rPr>
              <a:t>点像素坐标也应该足够准确。</a:t>
            </a:r>
            <a:endParaRPr lang="en-US" altLang="zh-CN" sz="2000" b="1" dirty="0">
              <a:ea typeface="微软雅黑" panose="020B0503020204020204" pitchFamily="34" charset="-122"/>
              <a:cs typeface="Arial" panose="020B0604020202020204" pitchFamily="34" charset="0"/>
            </a:endParaRPr>
          </a:p>
        </p:txBody>
      </p:sp>
      <p:sp>
        <p:nvSpPr>
          <p:cNvPr id="32" name="文本框 31"/>
          <p:cNvSpPr txBox="1">
            <a:spLocks noChangeArrowheads="1"/>
          </p:cNvSpPr>
          <p:nvPr/>
        </p:nvSpPr>
        <p:spPr bwMode="auto">
          <a:xfrm>
            <a:off x="464515" y="4512370"/>
            <a:ext cx="8040855" cy="1938992"/>
          </a:xfrm>
          <a:prstGeom prst="rect">
            <a:avLst/>
          </a:prstGeom>
          <a:noFill/>
          <a:ln w="9525">
            <a:noFill/>
            <a:miter lim="800000"/>
          </a:ln>
        </p:spPr>
        <p:txBody>
          <a:bodyPr wrap="square">
            <a:spAutoFit/>
          </a:bodyPr>
          <a:lstStyle/>
          <a:p>
            <a:pPr lvl="1">
              <a:lnSpc>
                <a:spcPct val="150000"/>
              </a:lnSpc>
              <a:buFont typeface="Wingdings" panose="05000000000000000000" pitchFamily="2" charset="2"/>
              <a:buChar char="l"/>
              <a:defRPr/>
            </a:pPr>
            <a:r>
              <a:rPr lang="zh-CN" altLang="en-US" sz="2000" b="1" dirty="0" smtClean="0">
                <a:ea typeface="微软雅黑" panose="020B0503020204020204" pitchFamily="34" charset="-122"/>
                <a:cs typeface="Arial" panose="020B0604020202020204" pitchFamily="34" charset="0"/>
              </a:rPr>
              <a:t> </a:t>
            </a:r>
            <a:r>
              <a:rPr lang="en-US" altLang="zh-CN" sz="2000" b="1" dirty="0">
                <a:ea typeface="微软雅黑" panose="020B0503020204020204" pitchFamily="34" charset="-122"/>
                <a:cs typeface="Arial" panose="020B0604020202020204" pitchFamily="34" charset="0"/>
              </a:rPr>
              <a:t>T</a:t>
            </a:r>
            <a:r>
              <a:rPr lang="en-US" altLang="zh-CN" sz="2000" b="1" dirty="0" smtClean="0">
                <a:ea typeface="微软雅黑" panose="020B0503020204020204" pitchFamily="34" charset="-122"/>
                <a:cs typeface="Arial" panose="020B0604020202020204" pitchFamily="34" charset="0"/>
              </a:rPr>
              <a:t>ag</a:t>
            </a:r>
            <a:r>
              <a:rPr lang="zh-CN" altLang="en-US" sz="2000" b="1" dirty="0" smtClean="0">
                <a:ea typeface="微软雅黑" panose="020B0503020204020204" pitchFamily="34" charset="-122"/>
                <a:cs typeface="Arial" panose="020B0604020202020204" pitchFamily="34" charset="0"/>
              </a:rPr>
              <a:t>检测时的高精度</a:t>
            </a:r>
            <a:endParaRPr lang="en-US" altLang="zh-CN" sz="2000" b="1" dirty="0" smtClean="0">
              <a:ea typeface="微软雅黑" panose="020B0503020204020204" pitchFamily="34" charset="-122"/>
              <a:cs typeface="Arial" panose="020B0604020202020204" pitchFamily="34" charset="0"/>
            </a:endParaRPr>
          </a:p>
          <a:p>
            <a:pPr marL="1257300" lvl="2"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对于图像中正常尺寸的</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，要确保检测出来的</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四角像素坐标足够精确；对于图像中尺寸过小的</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，要确保能够检测出来并能够确定下</a:t>
            </a:r>
            <a:r>
              <a:rPr lang="en-US" altLang="zh-CN" sz="2000" b="1" dirty="0" smtClean="0">
                <a:ea typeface="微软雅黑" panose="020B0503020204020204" pitchFamily="34" charset="-122"/>
                <a:cs typeface="Arial" panose="020B0604020202020204" pitchFamily="34" charset="0"/>
              </a:rPr>
              <a:t>tag</a:t>
            </a:r>
            <a:r>
              <a:rPr lang="zh-CN" altLang="en-US" sz="2000" b="1" dirty="0" smtClean="0">
                <a:ea typeface="微软雅黑" panose="020B0503020204020204" pitchFamily="34" charset="-122"/>
                <a:cs typeface="Arial" panose="020B0604020202020204" pitchFamily="34" charset="0"/>
              </a:rPr>
              <a:t>四角的大致位置。</a:t>
            </a:r>
            <a:endParaRPr lang="en-US" altLang="zh-CN" sz="2000" b="1" dirty="0">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bwMode="auto">
          <a:xfrm>
            <a:off x="-2381" y="234266"/>
            <a:ext cx="9151157" cy="460375"/>
          </a:xfrm>
          <a:prstGeom prst="rect">
            <a:avLst/>
          </a:prstGeom>
          <a:solidFill>
            <a:schemeClr val="accent1"/>
          </a:solidFill>
          <a:ln>
            <a:noFill/>
            <a:prstDash val="sysDot"/>
          </a:ln>
          <a:effectLst>
            <a:outerShdw blurRad="50800" dist="38100" dir="16200000" rotWithShape="0">
              <a:prstClr val="black">
                <a:alpha val="40000"/>
              </a:prstClr>
            </a:outerShdw>
          </a:effectLst>
        </p:spPr>
        <p:txBody>
          <a:bodyPr>
            <a:spAutoFit/>
          </a:bodyPr>
          <a:lstStyle/>
          <a:p>
            <a:pPr fontAlgn="auto">
              <a:spcBef>
                <a:spcPts val="0"/>
              </a:spcBef>
              <a:spcAft>
                <a:spcPts val="0"/>
              </a:spcAft>
              <a:defRPr/>
            </a:pPr>
            <a:endParaRPr lang="zh-CN" altLang="en-US" sz="2400" noProof="1">
              <a:latin typeface="华文仿宋" panose="02010600040101010101" pitchFamily="2" charset="-122"/>
              <a:ea typeface="华文仿宋" panose="02010600040101010101" pitchFamily="2" charset="-122"/>
            </a:endParaRPr>
          </a:p>
        </p:txBody>
      </p:sp>
      <p:pic>
        <p:nvPicPr>
          <p:cNvPr id="2059" name="图片 10"/>
          <p:cNvPicPr>
            <a:picLocks noChangeAspect="1"/>
          </p:cNvPicPr>
          <p:nvPr/>
        </p:nvPicPr>
        <p:blipFill>
          <a:blip r:embed="rId3"/>
          <a:srcRect l="-3964" t="-10921" b="1178"/>
          <a:stretch>
            <a:fillRect/>
          </a:stretch>
        </p:blipFill>
        <p:spPr bwMode="auto">
          <a:xfrm>
            <a:off x="79092" y="3357"/>
            <a:ext cx="2783852" cy="867948"/>
          </a:xfrm>
          <a:prstGeom prst="rect">
            <a:avLst/>
          </a:prstGeom>
          <a:noFill/>
          <a:ln w="9525">
            <a:noFill/>
            <a:miter lim="800000"/>
            <a:headEnd/>
            <a:tailEnd/>
          </a:ln>
        </p:spPr>
      </p:pic>
      <p:sp>
        <p:nvSpPr>
          <p:cNvPr id="2057" name="文本框 15"/>
          <p:cNvSpPr txBox="1">
            <a:spLocks noChangeArrowheads="1"/>
          </p:cNvSpPr>
          <p:nvPr/>
        </p:nvSpPr>
        <p:spPr bwMode="auto">
          <a:xfrm>
            <a:off x="464516" y="831849"/>
            <a:ext cx="7194947" cy="661848"/>
          </a:xfrm>
          <a:prstGeom prst="rect">
            <a:avLst/>
          </a:prstGeom>
          <a:noFill/>
          <a:ln w="9525">
            <a:noFill/>
            <a:miter lim="800000"/>
          </a:ln>
        </p:spPr>
        <p:txBody>
          <a:bodyPr>
            <a:spAutoFit/>
          </a:bodyPr>
          <a:lstStyle/>
          <a:p>
            <a:pPr>
              <a:lnSpc>
                <a:spcPct val="150000"/>
              </a:lnSpc>
              <a:buFont typeface="Wingdings" panose="05000000000000000000" pitchFamily="2" charset="2"/>
              <a:buChar char="n"/>
              <a:defRPr/>
            </a:pPr>
            <a:r>
              <a:rPr lang="zh-CN" altLang="en-US" sz="2800" b="1" dirty="0" smtClean="0">
                <a:ea typeface="微软雅黑" panose="020B0503020204020204" pitchFamily="34" charset="-122"/>
                <a:cs typeface="Arial" panose="020B0604020202020204" pitchFamily="34" charset="0"/>
              </a:rPr>
              <a:t>关键问题</a:t>
            </a:r>
            <a:endParaRPr lang="zh-CN" altLang="en-US" sz="2800" b="1" dirty="0" smtClean="0">
              <a:ea typeface="微软雅黑" panose="020B0503020204020204" pitchFamily="34" charset="-122"/>
              <a:cs typeface="Arial" panose="020B0604020202020204" pitchFamily="34" charset="0"/>
            </a:endParaRPr>
          </a:p>
        </p:txBody>
      </p:sp>
      <p:sp>
        <p:nvSpPr>
          <p:cNvPr id="10" name="文本框 1"/>
          <p:cNvSpPr txBox="1"/>
          <p:nvPr/>
        </p:nvSpPr>
        <p:spPr bwMode="auto">
          <a:xfrm>
            <a:off x="5101564" y="253730"/>
            <a:ext cx="4022445" cy="420600"/>
          </a:xfrm>
          <a:prstGeom prst="rect">
            <a:avLst/>
          </a:prstGeom>
          <a:noFill/>
          <a:ln w="9525">
            <a:noFill/>
          </a:ln>
        </p:spPr>
        <p:txBody>
          <a:bodyPr wrap="none">
            <a:spAutoFit/>
          </a:bodyPr>
          <a:lstStyle/>
          <a:p>
            <a:pPr fontAlgn="auto">
              <a:spcBef>
                <a:spcPts val="0"/>
              </a:spcBef>
              <a:spcAft>
                <a:spcPts val="0"/>
              </a:spcAft>
              <a:defRPr/>
            </a:pPr>
            <a:r>
              <a:rPr lang="zh-CN" altLang="zh-CN" sz="2135" b="1" dirty="0">
                <a:solidFill>
                  <a:schemeClr val="bg1">
                    <a:lumMod val="95000"/>
                  </a:schemeClr>
                </a:solidFill>
                <a:latin typeface="华文仿宋" panose="02010600040101010101" pitchFamily="2" charset="-122"/>
                <a:ea typeface="华文仿宋" panose="02010600040101010101" pitchFamily="2" charset="-122"/>
              </a:rPr>
              <a:t>嵌入式技术</a:t>
            </a:r>
            <a:r>
              <a:rPr lang="zh-CN" altLang="en-US" sz="2135" b="1" dirty="0">
                <a:solidFill>
                  <a:schemeClr val="bg1">
                    <a:lumMod val="95000"/>
                  </a:schemeClr>
                </a:solidFill>
                <a:latin typeface="华文仿宋" panose="02010600040101010101" pitchFamily="2" charset="-122"/>
                <a:ea typeface="华文仿宋" panose="02010600040101010101" pitchFamily="2" charset="-122"/>
              </a:rPr>
              <a:t>与</a:t>
            </a:r>
            <a:r>
              <a:rPr lang="zh-CN" altLang="zh-CN" sz="2135" b="1" dirty="0">
                <a:solidFill>
                  <a:schemeClr val="bg1">
                    <a:lumMod val="95000"/>
                  </a:schemeClr>
                </a:solidFill>
                <a:latin typeface="华文仿宋" panose="02010600040101010101" pitchFamily="2" charset="-122"/>
                <a:ea typeface="华文仿宋" panose="02010600040101010101" pitchFamily="2" charset="-122"/>
              </a:rPr>
              <a:t>视觉处理研究中心</a:t>
            </a:r>
          </a:p>
        </p:txBody>
      </p:sp>
      <p:sp>
        <p:nvSpPr>
          <p:cNvPr id="6" name="矩形 5"/>
          <p:cNvSpPr/>
          <p:nvPr/>
        </p:nvSpPr>
        <p:spPr>
          <a:xfrm>
            <a:off x="580607" y="1465941"/>
            <a:ext cx="4824000" cy="10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rot="10800000">
            <a:off x="5056603" y="1465860"/>
            <a:ext cx="3456000"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379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 name="矩形 2"/>
          <p:cNvSpPr/>
          <p:nvPr/>
        </p:nvSpPr>
        <p:spPr>
          <a:xfrm>
            <a:off x="1471018" y="2842961"/>
            <a:ext cx="1178169" cy="7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 name="文本框 15"/>
          <p:cNvSpPr txBox="1">
            <a:spLocks noChangeArrowheads="1"/>
          </p:cNvSpPr>
          <p:nvPr/>
        </p:nvSpPr>
        <p:spPr bwMode="auto">
          <a:xfrm>
            <a:off x="464516" y="1443015"/>
            <a:ext cx="8040855" cy="3600986"/>
          </a:xfrm>
          <a:prstGeom prst="rect">
            <a:avLst/>
          </a:prstGeom>
          <a:noFill/>
          <a:ln w="9525">
            <a:noFill/>
            <a:miter lim="800000"/>
          </a:ln>
        </p:spPr>
        <p:txBody>
          <a:bodyPr wrap="square">
            <a:spAutoFit/>
          </a:bodyPr>
          <a:lstStyle/>
          <a:p>
            <a:pPr>
              <a:lnSpc>
                <a:spcPct val="150000"/>
              </a:lnSpc>
              <a:buFont typeface="Wingdings" panose="05000000000000000000" pitchFamily="2" charset="2"/>
              <a:buChar char="l"/>
              <a:defRPr/>
            </a:pPr>
            <a:r>
              <a:rPr lang="en-US" altLang="zh-CN" sz="2000" b="1" dirty="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整个系统围绕一个问题：</a:t>
            </a:r>
            <a:r>
              <a:rPr lang="zh-CN" altLang="en-US" sz="3200" b="1" dirty="0" smtClean="0">
                <a:solidFill>
                  <a:srgbClr val="FF0000"/>
                </a:solidFill>
                <a:ea typeface="微软雅黑" panose="020B0503020204020204" pitchFamily="34" charset="-122"/>
                <a:cs typeface="Arial" panose="020B0604020202020204" pitchFamily="34" charset="0"/>
              </a:rPr>
              <a:t>精度</a:t>
            </a:r>
            <a:r>
              <a:rPr lang="zh-CN" altLang="en-US" sz="3200" b="1" dirty="0" smtClean="0">
                <a:ea typeface="微软雅黑" panose="020B0503020204020204" pitchFamily="34" charset="-122"/>
                <a:cs typeface="Arial" panose="020B0604020202020204" pitchFamily="34" charset="0"/>
              </a:rPr>
              <a:t>！</a:t>
            </a:r>
            <a:endParaRPr lang="en-US" altLang="zh-CN" sz="3200" b="1" dirty="0" smtClean="0">
              <a:ea typeface="微软雅黑" panose="020B0503020204020204" pitchFamily="34" charset="-122"/>
              <a:cs typeface="Arial" panose="020B0604020202020204" pitchFamily="34" charset="0"/>
            </a:endParaRPr>
          </a:p>
          <a:p>
            <a:pPr lvl="1">
              <a:lnSpc>
                <a:spcPct val="150000"/>
              </a:lnSpc>
              <a:buFont typeface="Wingdings" panose="05000000000000000000" pitchFamily="2" charset="2"/>
              <a:buChar char="l"/>
              <a:defRPr/>
            </a:pPr>
            <a:r>
              <a:rPr lang="en-US" altLang="zh-CN" sz="2000" b="1" dirty="0" smtClean="0">
                <a:ea typeface="微软雅黑" panose="020B0503020204020204" pitchFamily="34" charset="-122"/>
                <a:cs typeface="Arial" panose="020B0604020202020204" pitchFamily="34" charset="0"/>
              </a:rPr>
              <a:t> </a:t>
            </a:r>
            <a:r>
              <a:rPr lang="zh-CN" altLang="en-US" sz="2000" b="1" dirty="0" smtClean="0">
                <a:ea typeface="微软雅黑" panose="020B0503020204020204" pitchFamily="34" charset="-122"/>
                <a:cs typeface="Arial" panose="020B0604020202020204" pitchFamily="34" charset="0"/>
              </a:rPr>
              <a:t>结果位姿优化的方法</a:t>
            </a:r>
            <a:endParaRPr lang="en-US" altLang="zh-CN" sz="2000" b="1" dirty="0" smtClean="0">
              <a:ea typeface="微软雅黑" panose="020B0503020204020204" pitchFamily="34" charset="-122"/>
              <a:cs typeface="Arial" panose="020B0604020202020204" pitchFamily="34" charset="0"/>
            </a:endParaRPr>
          </a:p>
          <a:p>
            <a:pPr marL="1257300" lvl="2" indent="-342900">
              <a:lnSpc>
                <a:spcPct val="150000"/>
              </a:lnSpc>
              <a:buFont typeface="Wingdings" panose="05000000000000000000" pitchFamily="2" charset="2"/>
              <a:buChar char="Ø"/>
              <a:defRPr/>
            </a:pPr>
            <a:r>
              <a:rPr lang="en-US" altLang="zh-CN" sz="2000" b="1" dirty="0">
                <a:ea typeface="微软雅黑" panose="020B0503020204020204" pitchFamily="34" charset="-122"/>
                <a:cs typeface="Arial" panose="020B0604020202020204" pitchFamily="34" charset="0"/>
              </a:rPr>
              <a:t> </a:t>
            </a:r>
            <a:r>
              <a:rPr lang="zh-CN" altLang="en-US" sz="2000" b="1" dirty="0">
                <a:ea typeface="微软雅黑" panose="020B0503020204020204" pitchFamily="34" charset="-122"/>
                <a:cs typeface="Arial" panose="020B0604020202020204" pitchFamily="34" charset="0"/>
              </a:rPr>
              <a:t>多</a:t>
            </a:r>
            <a:r>
              <a:rPr lang="zh-CN" altLang="en-US" sz="2000" b="1" dirty="0" smtClean="0">
                <a:ea typeface="微软雅黑" panose="020B0503020204020204" pitchFamily="34" charset="-122"/>
                <a:cs typeface="Arial" panose="020B0604020202020204" pitchFamily="34" charset="0"/>
              </a:rPr>
              <a:t>相机协同运行的情况下，一帧图像往往会有多个位姿结果，由于相机位置、环境、参数的不同，这些结果可能不会很接近，甚至可能出现异常值，所以如何处理异常值以及如何将多个位姿结果优化成一个具有代表性且符合实际的位姿结果是值得考虑的。</a:t>
            </a:r>
            <a:endParaRPr lang="en-US" altLang="zh-CN" sz="2000" b="1" dirty="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25775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1489</Words>
  <Application>Microsoft Office PowerPoint</Application>
  <PresentationFormat>全屏显示(4:3)</PresentationFormat>
  <Paragraphs>159</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华文仿宋</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sun xuanyi</cp:lastModifiedBy>
  <cp:revision>835</cp:revision>
  <dcterms:created xsi:type="dcterms:W3CDTF">2016-05-30T13:41:00Z</dcterms:created>
  <dcterms:modified xsi:type="dcterms:W3CDTF">2019-03-07T10:31:20Z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