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9" r:id="rId7"/>
    <p:sldId id="258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D682-C3C9-3267-0631-E8F4A71C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4E9EE-3E43-1A8F-6FE4-94E6AC7A7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8277-5AED-32C3-6CBD-370BA201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9F92-BDC9-376E-C59B-F6B7CCE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2307-D9BB-14FD-5738-486EBC51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A5B-FE9F-4EF1-64EA-CD38B637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7C621-41DB-C9C3-7582-6B2093AFD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A08F-6840-9DCC-97E5-24DC1EF1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3B75-A08D-E312-F9F9-794BF0A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B986-3C28-DD54-1961-CE8A0511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24080-D4AB-0BA9-1B6F-0AAA50516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04396-F14E-6707-F9AB-936B9200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EA227-25B0-00EC-6288-96AA9BFF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7D31-0AAA-5B1D-670F-34FC3A3C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3FA1-6A80-F77C-7C62-981F7F77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A38E-0240-F790-73F7-D7EEED2C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7D43-CFB1-4062-AC6E-268D4A0C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F6E8-0EDD-EDF0-0280-5D20E923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4FFF-844B-0614-8D71-6DC94EF8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FDB3-8853-3747-41EF-91EC81A7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FA6B-8022-C9E7-9615-CCFFBA2D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EABA-16BF-D264-EEBD-3CD4421F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808E-D3CF-57F7-3312-69AB1785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FB5D-F214-8D8F-5A1A-59BC875C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5D63-F5E6-6F4D-EB3A-F43BFB1A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07C2-0555-B172-717C-4639F999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AA60-3AFA-6EC6-850A-A5ABD1523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53BDD-13D6-9709-6134-12773161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E0A1-79EF-06AD-4425-8E93747A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5A60-6A68-CEFA-1CEC-4FB73C0B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B015-4D17-0561-140C-CB206A81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644C-AE65-F922-CFA6-FF8BB023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2C58-F6D3-6E84-95BA-7A940AFC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7820A-BF2D-B277-B0FC-1976445F9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550CB-03C6-4303-D2E2-98175DAE0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3DA5C-FB15-E97B-D951-78BD9ECCD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F7457-48D9-C670-7714-44F39F30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A00E1-1828-8246-2917-CEA60C0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3BBFE-CC78-F765-F163-9E423D17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32F4-7D51-B366-DDE2-7ADC595E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7CB6E-474B-D17B-F60C-2A03DD78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8A3E0-C200-AA55-E3D3-A160C9B7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F859F-2316-2AE2-0098-78B0EA09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570BD-1D6C-DB1B-EA33-89EEF6F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A6E73-4833-8883-C60F-0ABBCA79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E55C6-9590-C112-711E-00ABFA12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F10-52F4-19E4-9D75-8975DCA7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9431-605A-C9EF-BC07-3E4FDC64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BFBE-ACED-4BBF-5219-4808552D0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0FB0-A0B6-496A-1FB8-743BC766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8C978-2560-A27B-8149-317B8ED8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28AE3-5B7E-5A88-85BE-60F783C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595C-1EEF-7896-9A65-9AABE9E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79E7F-5D52-A457-B1F4-2E3073129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B4DEF-99D4-71F5-7712-69D3EF5A7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5F87-74F4-F33D-F1F1-19B88170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909D8-1F17-5509-9FE9-8FF34EBD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33DD-C936-431B-DCA9-51FC89E5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6E88-7BCE-1668-11D5-48DCFC96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EEF2-8B11-0564-C17F-F16645A4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FFE9-F4E2-5E87-EB6B-57492CD2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711B-5A7E-417E-8D22-B618DEAA39C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1C4B-1E12-D8F2-CF9E-E76401F3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7CEA-FA5A-A1FC-77FC-08DAC5BCD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6C9A-B830-773D-2C02-7C9EBA13B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期中习题课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046A8-4FD9-E269-B4DB-91CD50D3A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张学涵</a:t>
            </a:r>
            <a:endParaRPr lang="en-US" altLang="zh-CN" dirty="0"/>
          </a:p>
          <a:p>
            <a:r>
              <a:rPr lang="zh-CN" altLang="en-US" dirty="0"/>
              <a:t>中国科学技术大学</a:t>
            </a:r>
            <a:endParaRPr lang="en-US" altLang="zh-CN" dirty="0"/>
          </a:p>
          <a:p>
            <a:r>
              <a:rPr lang="zh-CN" altLang="en-US" dirty="0"/>
              <a:t>复变函数第一章、第二章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073F8-DA0A-DCC3-9EE7-F73DC555F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09" y="1249798"/>
            <a:ext cx="2537782" cy="106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1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2.3 </a:t>
            </a:r>
            <a:r>
              <a:rPr lang="zh-CN" altLang="en-US" dirty="0">
                <a:solidFill>
                  <a:schemeClr val="accent1"/>
                </a:solidFill>
              </a:rPr>
              <a:t>导数和解析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59A5BA-43DC-2780-6F6D-5D152BFE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45" y="1105694"/>
            <a:ext cx="6984509" cy="3482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41E1F-C61A-D10A-8D10-5D50F629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93" y="5237048"/>
            <a:ext cx="8892414" cy="7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4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2.3 </a:t>
            </a:r>
            <a:r>
              <a:rPr lang="zh-CN" altLang="en-US" dirty="0">
                <a:solidFill>
                  <a:schemeClr val="accent1"/>
                </a:solidFill>
              </a:rPr>
              <a:t>导数和解析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0E36F4-FB9A-7EAD-BF79-C3056D6B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6744"/>
            <a:ext cx="6277420" cy="4807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6EB33-05BB-90CA-71BC-6AA223BDE6BC}"/>
              </a:ext>
            </a:extLst>
          </p:cNvPr>
          <p:cNvSpPr txBox="1"/>
          <p:nvPr/>
        </p:nvSpPr>
        <p:spPr>
          <a:xfrm>
            <a:off x="6887020" y="2274838"/>
            <a:ext cx="50859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充要条件：</a:t>
            </a:r>
            <a:endParaRPr lang="en-US" altLang="zh-CN" sz="2400" dirty="0"/>
          </a:p>
          <a:p>
            <a:r>
              <a:rPr lang="zh-CN" altLang="en-US" sz="2400" dirty="0"/>
              <a:t>实部和虚部可微 </a:t>
            </a:r>
            <a:r>
              <a:rPr lang="en-US" altLang="zh-CN" sz="2400" dirty="0"/>
              <a:t>+ C-R</a:t>
            </a:r>
            <a:r>
              <a:rPr lang="zh-CN" altLang="en-US" sz="2400" dirty="0"/>
              <a:t>方程</a:t>
            </a:r>
            <a:endParaRPr lang="en-US" altLang="zh-CN" sz="2400" dirty="0"/>
          </a:p>
          <a:p>
            <a:r>
              <a:rPr lang="zh-CN" altLang="en-US" sz="2400" dirty="0"/>
              <a:t>连续 </a:t>
            </a:r>
            <a:r>
              <a:rPr lang="en-US" altLang="zh-CN" sz="2400" dirty="0"/>
              <a:t>+ </a:t>
            </a:r>
            <a:r>
              <a:rPr lang="zh-CN" altLang="en-US" sz="2400" dirty="0"/>
              <a:t>环路积分为 </a:t>
            </a:r>
            <a:r>
              <a:rPr lang="en-US" altLang="zh-CN" sz="2400" dirty="0"/>
              <a:t>0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Morera</a:t>
            </a:r>
            <a:r>
              <a:rPr lang="en-US" altLang="zh-CN" sz="2400" dirty="0"/>
              <a:t> </a:t>
            </a:r>
            <a:r>
              <a:rPr lang="zh-CN" altLang="en-US" sz="2400" dirty="0"/>
              <a:t>定理）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必要条件：</a:t>
            </a:r>
            <a:endParaRPr lang="en-US" altLang="zh-CN" sz="2400" dirty="0"/>
          </a:p>
          <a:p>
            <a:r>
              <a:rPr lang="en-US" altLang="zh-CN" sz="2400" dirty="0"/>
              <a:t>u(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), v(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</a:t>
            </a:r>
            <a:r>
              <a:rPr lang="zh-CN" altLang="en-US" sz="2400" dirty="0"/>
              <a:t>是调和函数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91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2.4 </a:t>
            </a:r>
            <a:r>
              <a:rPr lang="en-US" altLang="zh-CN" dirty="0">
                <a:solidFill>
                  <a:schemeClr val="accent1"/>
                </a:solidFill>
              </a:rPr>
              <a:t>C-R </a:t>
            </a:r>
            <a:r>
              <a:rPr lang="zh-CN" altLang="en-US" dirty="0">
                <a:solidFill>
                  <a:schemeClr val="accent1"/>
                </a:solidFill>
              </a:rPr>
              <a:t>方程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4FA39C-A31C-6A9E-703B-EFF37835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92" y="984655"/>
            <a:ext cx="8077615" cy="5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0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0D6A5C-E414-EF99-50B8-A5BA8FC5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11" y="0"/>
            <a:ext cx="6159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3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E7904-A4CB-38D3-8927-B2D160FA0273}"/>
              </a:ext>
            </a:extLst>
          </p:cNvPr>
          <p:cNvSpPr txBox="1"/>
          <p:nvPr/>
        </p:nvSpPr>
        <p:spPr>
          <a:xfrm>
            <a:off x="175195" y="313767"/>
            <a:ext cx="12034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i="0" dirty="0">
                <a:solidFill>
                  <a:srgbClr val="000000"/>
                </a:solidFill>
                <a:effectLst/>
                <a:latin typeface="SSJ-PK74820000027-Identity-H"/>
              </a:rPr>
              <a:t>柯西积分公式推论：如果两个解析函数在区域的边界上处处相等</a:t>
            </a:r>
            <a:r>
              <a:rPr lang="zh-CN" altLang="en-US" sz="2200" dirty="0">
                <a:solidFill>
                  <a:srgbClr val="000000"/>
                </a:solidFill>
                <a:latin typeface="FzBookMaker4DlFont40536871133"/>
              </a:rPr>
              <a:t>，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SSJ-PK74820000027-Identity-H"/>
              </a:rPr>
              <a:t>则它们在整个区域上也恒等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F9D3D-60C5-F83A-DD65-C986D2F1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26" y="1300849"/>
            <a:ext cx="10774603" cy="48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96A3C-A4D6-F806-4E0B-87BFAA6D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第 </a:t>
            </a:r>
            <a:r>
              <a:rPr lang="en-US" altLang="zh-CN" dirty="0">
                <a:solidFill>
                  <a:schemeClr val="accent1"/>
                </a:solidFill>
              </a:rPr>
              <a:t>1 </a:t>
            </a:r>
            <a:r>
              <a:rPr lang="zh-CN" altLang="en-US" dirty="0">
                <a:solidFill>
                  <a:schemeClr val="accent1"/>
                </a:solidFill>
              </a:rPr>
              <a:t>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58574-1766-8B25-1600-8690352A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86200"/>
            <a:ext cx="10515600" cy="1500187"/>
          </a:xfrm>
        </p:spPr>
        <p:txBody>
          <a:bodyPr/>
          <a:lstStyle/>
          <a:p>
            <a:pPr algn="ctr"/>
            <a:r>
              <a:rPr lang="zh-CN" altLang="en-US" dirty="0"/>
              <a:t>复数和平面点集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1.1 </a:t>
            </a:r>
            <a:r>
              <a:rPr lang="zh-CN" altLang="en-US" dirty="0">
                <a:solidFill>
                  <a:schemeClr val="accent1"/>
                </a:solidFill>
              </a:rPr>
              <a:t>复数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8B2473-C4E0-F481-ABD1-19072205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96" y="1265171"/>
            <a:ext cx="7975407" cy="49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3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1.1 </a:t>
            </a:r>
            <a:r>
              <a:rPr lang="zh-CN" altLang="en-US" dirty="0">
                <a:solidFill>
                  <a:schemeClr val="accent1"/>
                </a:solidFill>
              </a:rPr>
              <a:t>复数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3CB5AD4-DD52-6D39-1378-859D2170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87" y="1087758"/>
            <a:ext cx="7294226" cy="53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2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1.2 </a:t>
            </a:r>
            <a:r>
              <a:rPr lang="zh-CN" altLang="en-US" dirty="0">
                <a:solidFill>
                  <a:schemeClr val="accent1"/>
                </a:solidFill>
              </a:rPr>
              <a:t>复数列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F37A83E-13A5-4210-0D06-A0F6F6AC0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7" y="2255125"/>
            <a:ext cx="8747406" cy="23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1.3 </a:t>
            </a:r>
            <a:r>
              <a:rPr lang="zh-CN" altLang="en-US" dirty="0">
                <a:solidFill>
                  <a:schemeClr val="accent1"/>
                </a:solidFill>
              </a:rPr>
              <a:t>平面点集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8C361F-1AAB-593A-776C-05D56832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24" y="1064658"/>
            <a:ext cx="7569749" cy="1550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0E58C3-1296-061E-5E78-6D098017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25" y="2615365"/>
            <a:ext cx="7569749" cy="1967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ACF783-F0DE-C156-75E2-3AD4D42B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884" y="4692539"/>
            <a:ext cx="8306227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96A3C-A4D6-F806-4E0B-87BFAA6D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第二章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58574-1766-8B25-1600-8690352A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86200"/>
            <a:ext cx="10515600" cy="1500187"/>
          </a:xfrm>
        </p:spPr>
        <p:txBody>
          <a:bodyPr/>
          <a:lstStyle/>
          <a:p>
            <a:pPr algn="ctr"/>
            <a:r>
              <a:rPr lang="zh-CN" altLang="en-US" dirty="0"/>
              <a:t>复变数函数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0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2.1 </a:t>
            </a:r>
            <a:r>
              <a:rPr lang="zh-CN" altLang="en-US" dirty="0">
                <a:solidFill>
                  <a:schemeClr val="accent1"/>
                </a:solidFill>
              </a:rPr>
              <a:t>复变函数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808AF2-3421-CE6B-C305-7A01223CB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97"/>
          <a:stretch/>
        </p:blipFill>
        <p:spPr>
          <a:xfrm>
            <a:off x="2025457" y="1269488"/>
            <a:ext cx="8141085" cy="4724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F12DC-8C31-71D5-5757-D85CECAAF4AD}"/>
              </a:ext>
            </a:extLst>
          </p:cNvPr>
          <p:cNvSpPr txBox="1"/>
          <p:nvPr/>
        </p:nvSpPr>
        <p:spPr>
          <a:xfrm>
            <a:off x="2851360" y="6130328"/>
            <a:ext cx="6489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若是双射，则可直接将 </a:t>
            </a:r>
            <a:r>
              <a:rPr lang="en-US" altLang="zh-CN" sz="2400" dirty="0"/>
              <a:t>x, y </a:t>
            </a:r>
            <a:r>
              <a:rPr lang="zh-CN" altLang="en-US" sz="2400" dirty="0"/>
              <a:t>用 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 </a:t>
            </a:r>
            <a:r>
              <a:rPr lang="zh-CN" altLang="en-US" sz="2400" dirty="0"/>
              <a:t>表示并代入。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354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2.2 </a:t>
            </a:r>
            <a:r>
              <a:rPr lang="zh-CN" altLang="en-US" dirty="0">
                <a:solidFill>
                  <a:schemeClr val="accent1"/>
                </a:solidFill>
              </a:rPr>
              <a:t>极限和连续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CE20D77-27C0-6C88-15D9-94C9CD1B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0" y="913188"/>
            <a:ext cx="8486380" cy="57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204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FzBookMaker4DlFont40536871133</vt:lpstr>
      <vt:lpstr>SSJ-PK74820000027-Identity-H</vt:lpstr>
      <vt:lpstr>Office Theme</vt:lpstr>
      <vt:lpstr>期中习题课</vt:lpstr>
      <vt:lpstr>第 1 章</vt:lpstr>
      <vt:lpstr>1.1 复数</vt:lpstr>
      <vt:lpstr>1.1 复数</vt:lpstr>
      <vt:lpstr>1.2 复数列</vt:lpstr>
      <vt:lpstr>1.3 平面点集</vt:lpstr>
      <vt:lpstr>第二章</vt:lpstr>
      <vt:lpstr>2.1 复变函数</vt:lpstr>
      <vt:lpstr>2.2 极限和连续</vt:lpstr>
      <vt:lpstr>2.3 导数和解析</vt:lpstr>
      <vt:lpstr>2.3 导数和解析</vt:lpstr>
      <vt:lpstr>2.4 C-R 方程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张 学涵</dc:creator>
  <cp:lastModifiedBy>Alexander Zhang</cp:lastModifiedBy>
  <cp:revision>39</cp:revision>
  <dcterms:created xsi:type="dcterms:W3CDTF">2022-07-22T13:00:52Z</dcterms:created>
  <dcterms:modified xsi:type="dcterms:W3CDTF">2023-10-22T06:30:38Z</dcterms:modified>
</cp:coreProperties>
</file>