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1" r:id="rId5"/>
    <p:sldId id="275" r:id="rId6"/>
    <p:sldId id="273" r:id="rId7"/>
    <p:sldId id="279" r:id="rId8"/>
    <p:sldId id="277" r:id="rId9"/>
    <p:sldId id="280" r:id="rId10"/>
    <p:sldId id="276" r:id="rId11"/>
    <p:sldId id="282" r:id="rId12"/>
    <p:sldId id="258" r:id="rId13"/>
    <p:sldId id="26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D682-C3C9-3267-0631-E8F4A71C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4E9EE-3E43-1A8F-6FE4-94E6AC7A7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08277-5AED-32C3-6CBD-370BA201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9F92-BDC9-376E-C59B-F6B7CCE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2307-D9BB-14FD-5738-486EBC51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5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9A5B-FE9F-4EF1-64EA-CD38B637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7C621-41DB-C9C3-7582-6B2093AFD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A08F-6840-9DCC-97E5-24DC1EF1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3B75-A08D-E312-F9F9-794BF0AA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B986-3C28-DD54-1961-CE8A0511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24080-D4AB-0BA9-1B6F-0AAA50516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04396-F14E-6707-F9AB-936B9200A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EA227-25B0-00EC-6288-96AA9BFF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7D31-0AAA-5B1D-670F-34FC3A3C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3FA1-6A80-F77C-7C62-981F7F77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A38E-0240-F790-73F7-D7EEED2C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7D43-CFB1-4062-AC6E-268D4A0C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F6E8-0EDD-EDF0-0280-5D20E923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94FFF-844B-0614-8D71-6DC94EF8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FDB3-8853-3747-41EF-91EC81A7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FA6B-8022-C9E7-9615-CCFFBA2D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EABA-16BF-D264-EEBD-3CD4421FC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808E-D3CF-57F7-3312-69AB1785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FB5D-F214-8D8F-5A1A-59BC875C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5D63-F5E6-6F4D-EB3A-F43BFB1A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07C2-0555-B172-717C-4639F999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AA60-3AFA-6EC6-850A-A5ABD1523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53BDD-13D6-9709-6134-12773161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E0A1-79EF-06AD-4425-8E93747A6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5A60-6A68-CEFA-1CEC-4FB73C0B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B015-4D17-0561-140C-CB206A81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644C-AE65-F922-CFA6-FF8BB023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2C58-F6D3-6E84-95BA-7A940AFC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7820A-BF2D-B277-B0FC-1976445F9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550CB-03C6-4303-D2E2-98175DAE0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3DA5C-FB15-E97B-D951-78BD9ECCD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F7457-48D9-C670-7714-44F39F30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A00E1-1828-8246-2917-CEA60C0C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3BBFE-CC78-F765-F163-9E423D17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32F4-7D51-B366-DDE2-7ADC595E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7CB6E-474B-D17B-F60C-2A03DD78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8A3E0-C200-AA55-E3D3-A160C9B7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F859F-2316-2AE2-0098-78B0EA09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570BD-1D6C-DB1B-EA33-89EEF6F6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A6E73-4833-8883-C60F-0ABBCA79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E55C6-9590-C112-711E-00ABFA12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6F10-52F4-19E4-9D75-8975DCA7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9431-605A-C9EF-BC07-3E4FDC64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9BFBE-ACED-4BBF-5219-4808552D0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0FB0-A0B6-496A-1FB8-743BC766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8C978-2560-A27B-8149-317B8ED8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28AE3-5B7E-5A88-85BE-60F783C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9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595C-1EEF-7896-9A65-9AABE9E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79E7F-5D52-A457-B1F4-2E3073129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B4DEF-99D4-71F5-7712-69D3EF5A7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D5F87-74F4-F33D-F1F1-19B88170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909D8-1F17-5509-9FE9-8FF34EBD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33DD-C936-431B-DCA9-51FC89E5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76E88-7BCE-1668-11D5-48DCFC96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EEF2-8B11-0564-C17F-F16645A4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FFE9-F4E2-5E87-EB6B-57492CD2D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711B-5A7E-417E-8D22-B618DEAA39CC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1C4B-1E12-D8F2-CF9E-E76401F36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7CEA-FA5A-A1FC-77FC-08DAC5BCD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0ACD4-5B96-451F-8D0F-5504D27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1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6C9A-B830-773D-2C02-7C9EBA13B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期末习题课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046A8-4FD9-E269-B4DB-91CD50D3A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张学涵</a:t>
            </a:r>
            <a:endParaRPr lang="en-US" altLang="zh-CN" dirty="0"/>
          </a:p>
          <a:p>
            <a:r>
              <a:rPr lang="zh-CN" altLang="en-US" dirty="0"/>
              <a:t>中国科学技术大学</a:t>
            </a:r>
            <a:endParaRPr lang="en-US" altLang="zh-CN" dirty="0"/>
          </a:p>
          <a:p>
            <a:r>
              <a:rPr lang="zh-CN" altLang="en-US" dirty="0"/>
              <a:t>复变函</a:t>
            </a:r>
            <a:r>
              <a:rPr lang="zh-CN" altLang="en-US"/>
              <a:t>数第四章、第七章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05B82D-6C8D-D7CA-9DB4-827B3748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600200"/>
            <a:ext cx="8763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1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4.4 </a:t>
            </a:r>
            <a:r>
              <a:rPr lang="zh-CN" altLang="en-US" dirty="0">
                <a:solidFill>
                  <a:schemeClr val="accent1"/>
                </a:solidFill>
              </a:rPr>
              <a:t>孤立奇点的分类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BAA387C-8A2B-8E7B-C1A1-9B9CBB57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981704"/>
            <a:ext cx="5486400" cy="7305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1E2A0-AFBF-9331-D22F-60BF8F0A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30055"/>
            <a:ext cx="5486400" cy="1191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554F31-D6D2-01F2-5195-34284D539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11" y="3704497"/>
            <a:ext cx="5386630" cy="1391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1AF67-D46C-8FB7-CB0D-A301F55EF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11" y="5176777"/>
            <a:ext cx="5238928" cy="817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7B6D03-2AF0-8074-6B67-45326A660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444" y="969586"/>
            <a:ext cx="4965955" cy="1720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225994-C1BD-401E-2362-BEEB758EC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700" y="2787617"/>
            <a:ext cx="4502381" cy="6413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C6BEB-E867-28BE-D4A8-E6E936E274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2700" y="3880665"/>
            <a:ext cx="4869699" cy="154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4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4.4 </a:t>
            </a:r>
            <a:r>
              <a:rPr lang="zh-CN" altLang="en-US" dirty="0">
                <a:solidFill>
                  <a:schemeClr val="accent1"/>
                </a:solidFill>
              </a:rPr>
              <a:t>孤立奇点的分类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5775CDD-2D57-6296-1B6E-961036A39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96" y="1041808"/>
            <a:ext cx="7925207" cy="55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96A3C-A4D6-F806-4E0B-87BFAA6D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第七章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58574-1766-8B25-1600-8690352A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86200"/>
            <a:ext cx="10515600" cy="1500187"/>
          </a:xfrm>
        </p:spPr>
        <p:txBody>
          <a:bodyPr/>
          <a:lstStyle/>
          <a:p>
            <a:pPr algn="ctr"/>
            <a:r>
              <a:rPr lang="zh-CN" altLang="en-US" dirty="0"/>
              <a:t>拉普拉斯变换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0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</a:t>
            </a:r>
            <a:r>
              <a:rPr lang="zh-CN" altLang="en-US" dirty="0">
                <a:solidFill>
                  <a:schemeClr val="accent1"/>
                </a:solidFill>
              </a:rPr>
              <a:t>拉普拉斯变换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1C7EFAE-3C80-FCCA-B9DE-31A573E0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1" y="1324133"/>
            <a:ext cx="5048509" cy="2813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7CE07C-8406-996E-D61D-8C2EBE57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986" y="5147846"/>
            <a:ext cx="7360028" cy="1593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AACD1-2D2D-7570-2B74-2942B35A1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020" y="979690"/>
            <a:ext cx="3670489" cy="38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4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</a:t>
            </a:r>
            <a:r>
              <a:rPr lang="zh-CN" altLang="en-US" dirty="0">
                <a:solidFill>
                  <a:schemeClr val="accent1"/>
                </a:solidFill>
              </a:rPr>
              <a:t>拉普拉斯变换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F95E614-8022-B4B6-1439-32E1E317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60" y="913188"/>
            <a:ext cx="4992479" cy="4098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E4DEF-ECC6-AF30-B4D1-1287DB31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760" y="5011491"/>
            <a:ext cx="4483330" cy="1778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902661-81E7-4A44-3AFC-BB8C9328AC83}"/>
              </a:ext>
            </a:extLst>
          </p:cNvPr>
          <p:cNvSpPr txBox="1"/>
          <p:nvPr/>
        </p:nvSpPr>
        <p:spPr>
          <a:xfrm>
            <a:off x="9551324" y="34290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典例，必考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564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96A3C-A4D6-F806-4E0B-87BFAA6D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1800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第 </a:t>
            </a:r>
            <a:r>
              <a:rPr lang="en-US" altLang="zh-CN" dirty="0">
                <a:solidFill>
                  <a:schemeClr val="accent1"/>
                </a:solidFill>
              </a:rPr>
              <a:t>4 </a:t>
            </a:r>
            <a:r>
              <a:rPr lang="zh-CN" altLang="en-US" dirty="0">
                <a:solidFill>
                  <a:schemeClr val="accent1"/>
                </a:solidFill>
              </a:rPr>
              <a:t>章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58574-1766-8B25-1600-8690352A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86200"/>
            <a:ext cx="10515600" cy="1500187"/>
          </a:xfrm>
        </p:spPr>
        <p:txBody>
          <a:bodyPr/>
          <a:lstStyle/>
          <a:p>
            <a:pPr algn="ctr"/>
            <a:r>
              <a:rPr lang="zh-CN" altLang="en-US" dirty="0"/>
              <a:t>解析函数的级数表示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8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4.1 </a:t>
            </a:r>
            <a:r>
              <a:rPr lang="zh-CN" altLang="en-US" dirty="0">
                <a:solidFill>
                  <a:schemeClr val="accent1"/>
                </a:solidFill>
              </a:rPr>
              <a:t>幂级数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A260AB-7F9B-2836-7125-C0EB3FCB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399" y="1391609"/>
            <a:ext cx="7651200" cy="1559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B9E46-F9AE-BEF3-FEE6-CBFD8555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25" y="3822271"/>
            <a:ext cx="6782149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4.2 4.3 </a:t>
            </a:r>
            <a:r>
              <a:rPr lang="zh-CN" altLang="en-US" dirty="0">
                <a:solidFill>
                  <a:schemeClr val="accent1"/>
                </a:solidFill>
              </a:rPr>
              <a:t>解析函数的展开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AF2038D-F807-5DD6-2F3C-D1916701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566" y="989576"/>
            <a:ext cx="6178868" cy="1670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17B5E-2471-A4AC-38B0-409E6E07C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367" y="2841219"/>
            <a:ext cx="6463266" cy="38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2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2.3 </a:t>
            </a:r>
            <a:r>
              <a:rPr lang="zh-CN" altLang="en-US" dirty="0">
                <a:solidFill>
                  <a:schemeClr val="accent1"/>
                </a:solidFill>
              </a:rPr>
              <a:t>导数和解析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0E36F4-FB9A-7EAD-BF79-C3056D6B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86744"/>
            <a:ext cx="6277420" cy="4807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6EB33-05BB-90CA-71BC-6AA223BDE6BC}"/>
              </a:ext>
            </a:extLst>
          </p:cNvPr>
          <p:cNvSpPr txBox="1"/>
          <p:nvPr/>
        </p:nvSpPr>
        <p:spPr>
          <a:xfrm>
            <a:off x="6887020" y="2274838"/>
            <a:ext cx="50859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充要条件：</a:t>
            </a:r>
            <a:endParaRPr lang="en-US" altLang="zh-CN" sz="2400" dirty="0"/>
          </a:p>
          <a:p>
            <a:r>
              <a:rPr lang="zh-CN" altLang="en-US" sz="2400" dirty="0"/>
              <a:t>实部和虚部可微 </a:t>
            </a:r>
            <a:r>
              <a:rPr lang="en-US" altLang="zh-CN" sz="2400" dirty="0"/>
              <a:t>+ C-R</a:t>
            </a:r>
            <a:r>
              <a:rPr lang="zh-CN" altLang="en-US" sz="2400" dirty="0"/>
              <a:t>方程</a:t>
            </a:r>
            <a:endParaRPr lang="en-US" altLang="zh-CN" sz="2400" dirty="0"/>
          </a:p>
          <a:p>
            <a:r>
              <a:rPr lang="zh-CN" altLang="en-US" sz="2400" dirty="0"/>
              <a:t>连续 </a:t>
            </a:r>
            <a:r>
              <a:rPr lang="en-US" altLang="zh-CN" sz="2400" dirty="0"/>
              <a:t>+ </a:t>
            </a:r>
            <a:r>
              <a:rPr lang="zh-CN" altLang="en-US" sz="2400" dirty="0"/>
              <a:t>环路积分为 </a:t>
            </a:r>
            <a:r>
              <a:rPr lang="en-US" altLang="zh-CN" sz="2400" dirty="0"/>
              <a:t>0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Morera</a:t>
            </a:r>
            <a:r>
              <a:rPr lang="en-US" altLang="zh-CN" sz="2400" dirty="0"/>
              <a:t> </a:t>
            </a:r>
            <a:r>
              <a:rPr lang="zh-CN" altLang="en-US" sz="2400" dirty="0"/>
              <a:t>定理）</a:t>
            </a:r>
            <a:endParaRPr lang="en-US" altLang="zh-CN" sz="2400" dirty="0"/>
          </a:p>
          <a:p>
            <a:r>
              <a:rPr lang="zh-CN" altLang="en-US" sz="2400" b="1" dirty="0"/>
              <a:t>区域内任一点可泰勒展开</a:t>
            </a:r>
            <a:endParaRPr lang="en-US" altLang="zh-CN" sz="2400" b="1" dirty="0"/>
          </a:p>
          <a:p>
            <a:endParaRPr lang="en-US" altLang="zh-CN" sz="2400" dirty="0"/>
          </a:p>
          <a:p>
            <a:r>
              <a:rPr lang="zh-CN" altLang="en-US" sz="2400" dirty="0"/>
              <a:t>必要条件：</a:t>
            </a:r>
            <a:endParaRPr lang="en-US" altLang="zh-CN" sz="2400" dirty="0"/>
          </a:p>
          <a:p>
            <a:r>
              <a:rPr lang="en-US" altLang="zh-CN" sz="2400" dirty="0"/>
              <a:t>u(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), v(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</a:t>
            </a:r>
            <a:r>
              <a:rPr lang="zh-CN" altLang="en-US" sz="2400" dirty="0"/>
              <a:t>是调和函数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830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4.2 4.3 </a:t>
            </a:r>
            <a:r>
              <a:rPr lang="zh-CN" altLang="en-US" dirty="0">
                <a:solidFill>
                  <a:schemeClr val="accent1"/>
                </a:solidFill>
              </a:rPr>
              <a:t>解析函数的展开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C5C994-478F-57A3-83FB-72A307D6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82" y="1403701"/>
            <a:ext cx="6267636" cy="45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4.2 4.3 </a:t>
            </a:r>
            <a:r>
              <a:rPr lang="zh-CN" altLang="en-US" dirty="0">
                <a:solidFill>
                  <a:schemeClr val="accent1"/>
                </a:solidFill>
              </a:rPr>
              <a:t>解析函数的展开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633E669-375F-C5A4-98F3-F0E54732C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9854"/>
            <a:ext cx="6490034" cy="4718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5B4F9A-9267-E1E5-64F6-9B77A9F3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34" y="1838243"/>
            <a:ext cx="4254719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1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4.2 4.3 </a:t>
            </a:r>
            <a:r>
              <a:rPr lang="zh-CN" altLang="en-US" dirty="0">
                <a:solidFill>
                  <a:schemeClr val="accent1"/>
                </a:solidFill>
              </a:rPr>
              <a:t>解析函数的展开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04C45B-4590-756B-F816-FA640B47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54" y="1256740"/>
            <a:ext cx="6661492" cy="473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9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F4FC-BB04-55F5-78F0-F31E9A3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007"/>
            <a:ext cx="1097280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4.2 4.3 </a:t>
            </a:r>
            <a:r>
              <a:rPr lang="zh-CN" altLang="en-US" dirty="0">
                <a:solidFill>
                  <a:schemeClr val="accent1"/>
                </a:solidFill>
              </a:rPr>
              <a:t>解析函数的展开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711A93-E876-1ECF-9ED4-76CF73027773}"/>
              </a:ext>
            </a:extLst>
          </p:cNvPr>
          <p:cNvCxnSpPr>
            <a:cxnSpLocks/>
          </p:cNvCxnSpPr>
          <p:nvPr/>
        </p:nvCxnSpPr>
        <p:spPr>
          <a:xfrm>
            <a:off x="609600" y="863917"/>
            <a:ext cx="10972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C790A98-FA77-D859-E2A3-DADC3BF4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75" y="888553"/>
            <a:ext cx="6258261" cy="4319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4C3BE-CAD6-191C-FE3D-2280181EA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86" y="5232685"/>
            <a:ext cx="5987240" cy="1601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805CBF-77F1-0DC6-25DB-BE77D97FB4C3}"/>
              </a:ext>
            </a:extLst>
          </p:cNvPr>
          <p:cNvSpPr txBox="1"/>
          <p:nvPr/>
        </p:nvSpPr>
        <p:spPr>
          <a:xfrm>
            <a:off x="9551324" y="34290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典例，必考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592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206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期末习题课</vt:lpstr>
      <vt:lpstr>第 4 章</vt:lpstr>
      <vt:lpstr>4.1 幂级数</vt:lpstr>
      <vt:lpstr>4.2 4.3 解析函数的展开</vt:lpstr>
      <vt:lpstr>2.3 导数和解析</vt:lpstr>
      <vt:lpstr>4.2 4.3 解析函数的展开</vt:lpstr>
      <vt:lpstr>4.2 4.3 解析函数的展开</vt:lpstr>
      <vt:lpstr>4.2 4.3 解析函数的展开</vt:lpstr>
      <vt:lpstr>4.2 4.3 解析函数的展开</vt:lpstr>
      <vt:lpstr>4.4 孤立奇点的分类</vt:lpstr>
      <vt:lpstr>4.4 孤立奇点的分类</vt:lpstr>
      <vt:lpstr>第七章</vt:lpstr>
      <vt:lpstr>7 拉普拉斯变换</vt:lpstr>
      <vt:lpstr>7 拉普拉斯变换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张 学涵</dc:creator>
  <cp:lastModifiedBy>Alexander Zhang</cp:lastModifiedBy>
  <cp:revision>73</cp:revision>
  <dcterms:created xsi:type="dcterms:W3CDTF">2022-07-22T13:00:52Z</dcterms:created>
  <dcterms:modified xsi:type="dcterms:W3CDTF">2023-11-24T13:08:48Z</dcterms:modified>
</cp:coreProperties>
</file>