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Lst>
  <p:notesMasterIdLst>
    <p:notesMasterId r:id="rId12"/>
  </p:notesMasterIdLst>
  <p:sldIdLst>
    <p:sldId id="256" r:id="rId3"/>
    <p:sldId id="332" r:id="rId4"/>
    <p:sldId id="334" r:id="rId5"/>
    <p:sldId id="309" r:id="rId6"/>
    <p:sldId id="335" r:id="rId7"/>
    <p:sldId id="336" r:id="rId8"/>
    <p:sldId id="338" r:id="rId9"/>
    <p:sldId id="339" r:id="rId10"/>
    <p:sldId id="333" r:id="rId11"/>
  </p:sldIdLst>
  <p:sldSz cx="9144000" cy="6858000" type="screen4x3"/>
  <p:notesSz cx="6858000" cy="9144000"/>
  <p:embeddedFontLst>
    <p:embeddedFont>
      <p:font typeface="微软雅黑" panose="020B0503020204020204" pitchFamily="34" charset="-122"/>
      <p:regular r:id="rId13"/>
      <p:bold r:id="rId1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0" clrIdx="0">
    <p:extLst>
      <p:ext uri="{19B8F6BF-5375-455C-9EA6-DF929625EA0E}">
        <p15:presenceInfo xmlns:p15="http://schemas.microsoft.com/office/powerpoint/2012/main" userId="Administrator" providerId="None"/>
      </p:ext>
    </p:extLst>
  </p:cmAuthor>
  <p:cmAuthor id="2" name="Administrator" initials="A [2]" lastIdx="1" clrIdx="1">
    <p:extLst>
      <p:ext uri="{19B8F6BF-5375-455C-9EA6-DF929625EA0E}">
        <p15:presenceInfo xmlns:p15="http://schemas.microsoft.com/office/powerpoint/2012/main" userId="a5334a19ab8cea1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3"/>
    <a:srgbClr val="0051A3"/>
    <a:srgbClr val="0064BE"/>
    <a:srgbClr val="012BB1"/>
    <a:srgbClr val="0067B4"/>
    <a:srgbClr val="0064B2"/>
    <a:srgbClr val="0065B0"/>
    <a:srgbClr val="0064B0"/>
    <a:srgbClr val="0165B3"/>
    <a:srgbClr val="0152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75" autoAdjust="0"/>
    <p:restoredTop sz="85374" autoAdjust="0"/>
  </p:normalViewPr>
  <p:slideViewPr>
    <p:cSldViewPr snapToGrid="0">
      <p:cViewPr>
        <p:scale>
          <a:sx n="113" d="100"/>
          <a:sy n="113" d="100"/>
        </p:scale>
        <p:origin x="2400" y="8"/>
      </p:cViewPr>
      <p:guideLst/>
    </p:cSldViewPr>
  </p:slideViewPr>
  <p:notesTextViewPr>
    <p:cViewPr>
      <p:scale>
        <a:sx n="1" d="1"/>
        <a:sy n="1" d="1"/>
      </p:scale>
      <p:origin x="0" y="0"/>
    </p:cViewPr>
  </p:notesTextViewPr>
  <p:notesViewPr>
    <p:cSldViewPr snapToGrid="0">
      <p:cViewPr varScale="1">
        <p:scale>
          <a:sx n="86" d="100"/>
          <a:sy n="86"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4400" b="0" strike="noStrike" spc="-1">
                <a:solidFill>
                  <a:srgbClr val="000000"/>
                </a:solidFill>
                <a:latin typeface="Arial"/>
              </a:rPr>
              <a:t>Click to move the slide</a:t>
            </a:r>
          </a:p>
        </p:txBody>
      </p:sp>
      <p:sp>
        <p:nvSpPr>
          <p:cNvPr id="85"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6"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7"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8"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9"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DEB801F2-918D-48EB-B8D0-15CFED2425CA}"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noRot="1" noChangeAspect="1"/>
          </p:cNvSpPr>
          <p:nvPr>
            <p:ph type="sldImg"/>
          </p:nvPr>
        </p:nvSpPr>
        <p:spPr>
          <a:xfrm>
            <a:off x="1371600" y="1143000"/>
            <a:ext cx="4114800" cy="3086100"/>
          </a:xfrm>
          <a:prstGeom prst="rect">
            <a:avLst/>
          </a:prstGeom>
          <a:ln w="0">
            <a:noFill/>
          </a:ln>
        </p:spPr>
      </p:sp>
      <p:sp>
        <p:nvSpPr>
          <p:cNvPr id="139"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lstStyle/>
          <a:p>
            <a:endParaRPr lang="en-US" sz="2000" b="0" strike="noStrike" spc="-1" dirty="0">
              <a:latin typeface="Arial"/>
            </a:endParaRPr>
          </a:p>
        </p:txBody>
      </p:sp>
      <p:sp>
        <p:nvSpPr>
          <p:cNvPr id="140" name="PlaceHolder 3"/>
          <p:cNvSpPr>
            <a:spLocks noGrp="1"/>
          </p:cNvSpPr>
          <p:nvPr>
            <p:ph type="sldNum" idx="10"/>
          </p:nvPr>
        </p:nvSpPr>
        <p:spPr>
          <a:xfrm>
            <a:off x="3884760" y="8685360"/>
            <a:ext cx="2971440" cy="458280"/>
          </a:xfrm>
          <a:prstGeom prst="rect">
            <a:avLst/>
          </a:prstGeom>
          <a:noFill/>
          <a:ln w="0">
            <a:noFill/>
          </a:ln>
        </p:spPr>
        <p:txBody>
          <a:bodyPr numCol="1" spcCol="0" anchor="b">
            <a:noAutofit/>
          </a:bodyPr>
          <a:lstStyle>
            <a:lvl1pPr algn="r">
              <a:lnSpc>
                <a:spcPct val="100000"/>
              </a:lnSpc>
              <a:buNone/>
              <a:defRPr lang="en-US" sz="1200" b="0" strike="noStrike" spc="-1">
                <a:solidFill>
                  <a:srgbClr val="000000"/>
                </a:solidFill>
                <a:latin typeface="Arial"/>
                <a:ea typeface="宋体"/>
              </a:defRPr>
            </a:lvl1pPr>
          </a:lstStyle>
          <a:p>
            <a:pPr algn="r">
              <a:lnSpc>
                <a:spcPct val="100000"/>
              </a:lnSpc>
              <a:buNone/>
            </a:pPr>
            <a:fld id="{478C4E53-747F-4BA2-A12F-191FC0F333BE}" type="slidenum">
              <a:rPr lang="en-US" sz="1200" b="0" strike="noStrike" spc="-1">
                <a:solidFill>
                  <a:srgbClr val="000000"/>
                </a:solidFill>
                <a:latin typeface="Arial"/>
                <a:ea typeface="宋体"/>
              </a:rPr>
              <a:t>1</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21CC1-DAC7-40EC-08D2-50905533DF4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D69AA00-571D-95CC-9010-5C35083F8624}"/>
              </a:ext>
            </a:extLst>
          </p:cNvPr>
          <p:cNvSpPr>
            <a:spLocks noGrp="1" noRot="1" noChangeAspect="1"/>
          </p:cNvSpPr>
          <p:nvPr>
            <p:ph type="sldImg"/>
          </p:nvPr>
        </p:nvSpPr>
        <p:spPr>
          <a:xfrm>
            <a:off x="1108075" y="812800"/>
            <a:ext cx="5343525" cy="4008438"/>
          </a:xfrm>
        </p:spPr>
      </p:sp>
      <p:sp>
        <p:nvSpPr>
          <p:cNvPr id="3" name="备注占位符 2">
            <a:extLst>
              <a:ext uri="{FF2B5EF4-FFF2-40B4-BE49-F238E27FC236}">
                <a16:creationId xmlns:a16="http://schemas.microsoft.com/office/drawing/2014/main" id="{713C62B0-1663-BD68-9BC6-DFEB1726F4B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9C26F2B-9CF2-03BD-881C-85C1275585BE}"/>
              </a:ext>
            </a:extLst>
          </p:cNvPr>
          <p:cNvSpPr>
            <a:spLocks noGrp="1"/>
          </p:cNvSpPr>
          <p:nvPr>
            <p:ph type="sldNum" idx="10"/>
          </p:nvPr>
        </p:nvSpPr>
        <p:spPr/>
        <p:txBody>
          <a:bodyPr/>
          <a:lstStyle/>
          <a:p>
            <a:pPr algn="r">
              <a:buNone/>
            </a:pPr>
            <a:fld id="{DEB801F2-918D-48EB-B8D0-15CFED2425CA}"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554407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3D7F2-804E-E478-0CE1-5C22C5A97A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8163A7A-584D-1108-9FF5-6A6153CC4847}"/>
              </a:ext>
            </a:extLst>
          </p:cNvPr>
          <p:cNvSpPr>
            <a:spLocks noGrp="1" noRot="1" noChangeAspect="1"/>
          </p:cNvSpPr>
          <p:nvPr>
            <p:ph type="sldImg"/>
          </p:nvPr>
        </p:nvSpPr>
        <p:spPr>
          <a:xfrm>
            <a:off x="1108075" y="812800"/>
            <a:ext cx="5343525" cy="4008438"/>
          </a:xfrm>
        </p:spPr>
      </p:sp>
      <p:sp>
        <p:nvSpPr>
          <p:cNvPr id="3" name="备注占位符 2">
            <a:extLst>
              <a:ext uri="{FF2B5EF4-FFF2-40B4-BE49-F238E27FC236}">
                <a16:creationId xmlns:a16="http://schemas.microsoft.com/office/drawing/2014/main" id="{AD81BA50-3B5B-B8F3-6E6E-314955391CC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29A1674-1C1A-919E-48EB-7DA9E8338D25}"/>
              </a:ext>
            </a:extLst>
          </p:cNvPr>
          <p:cNvSpPr>
            <a:spLocks noGrp="1"/>
          </p:cNvSpPr>
          <p:nvPr>
            <p:ph type="sldNum" idx="10"/>
          </p:nvPr>
        </p:nvSpPr>
        <p:spPr/>
        <p:txBody>
          <a:bodyPr/>
          <a:lstStyle/>
          <a:p>
            <a:pPr algn="r">
              <a:buNone/>
            </a:pPr>
            <a:fld id="{DEB801F2-918D-48EB-B8D0-15CFED2425CA}"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3238804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08075" y="812800"/>
            <a:ext cx="5343525" cy="4008438"/>
          </a:xfrm>
        </p:spPr>
      </p:sp>
      <p:sp>
        <p:nvSpPr>
          <p:cNvPr id="3" name="备注占位符 2"/>
          <p:cNvSpPr>
            <a:spLocks noGrp="1"/>
          </p:cNvSpPr>
          <p:nvPr>
            <p:ph type="body" idx="1"/>
          </p:nvPr>
        </p:nvSpPr>
        <p:spPr/>
        <p:txBody>
          <a:bodyPr/>
          <a:lstStyle/>
          <a:p>
            <a:r>
              <a:rPr lang="zh-CN" altLang="en-US" dirty="0"/>
              <a:t>和工厂的流水线一样，也就是要提高放东西的速度和打包东西的速度。</a:t>
            </a:r>
          </a:p>
        </p:txBody>
      </p:sp>
      <p:sp>
        <p:nvSpPr>
          <p:cNvPr id="4" name="灯片编号占位符 3"/>
          <p:cNvSpPr>
            <a:spLocks noGrp="1"/>
          </p:cNvSpPr>
          <p:nvPr>
            <p:ph type="sldNum" idx="9"/>
          </p:nvPr>
        </p:nvSpPr>
        <p:spPr/>
        <p:txBody>
          <a:bodyPr/>
          <a:lstStyle/>
          <a:p>
            <a:pPr algn="r">
              <a:buNone/>
            </a:pPr>
            <a:fld id="{DEB801F2-918D-48EB-B8D0-15CFED2425CA}"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1221559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862D3-565D-585F-E6D4-0CDFDDBF601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667B947-8631-29E2-8928-5BB1072E5DC4}"/>
              </a:ext>
            </a:extLst>
          </p:cNvPr>
          <p:cNvSpPr>
            <a:spLocks noGrp="1" noRot="1" noChangeAspect="1"/>
          </p:cNvSpPr>
          <p:nvPr>
            <p:ph type="sldImg"/>
          </p:nvPr>
        </p:nvSpPr>
        <p:spPr>
          <a:xfrm>
            <a:off x="1108075" y="812800"/>
            <a:ext cx="5343525" cy="4008438"/>
          </a:xfrm>
        </p:spPr>
      </p:sp>
      <p:sp>
        <p:nvSpPr>
          <p:cNvPr id="3" name="备注占位符 2">
            <a:extLst>
              <a:ext uri="{FF2B5EF4-FFF2-40B4-BE49-F238E27FC236}">
                <a16:creationId xmlns:a16="http://schemas.microsoft.com/office/drawing/2014/main" id="{1B869D49-4CA6-41D9-4B1B-D1CB1C0EC0D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8915947-A9FC-855D-F882-4D33F49DAC18}"/>
              </a:ext>
            </a:extLst>
          </p:cNvPr>
          <p:cNvSpPr>
            <a:spLocks noGrp="1"/>
          </p:cNvSpPr>
          <p:nvPr>
            <p:ph type="sldNum" idx="10"/>
          </p:nvPr>
        </p:nvSpPr>
        <p:spPr/>
        <p:txBody>
          <a:bodyPr/>
          <a:lstStyle/>
          <a:p>
            <a:pPr algn="r">
              <a:buNone/>
            </a:pPr>
            <a:fld id="{DEB801F2-918D-48EB-B8D0-15CFED2425CA}"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837963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86097-4846-A3E4-5498-C6AAAFDD2F1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46F5B8-BFA0-8EC3-4E8D-A432B7C34760}"/>
              </a:ext>
            </a:extLst>
          </p:cNvPr>
          <p:cNvSpPr>
            <a:spLocks noGrp="1" noRot="1" noChangeAspect="1"/>
          </p:cNvSpPr>
          <p:nvPr>
            <p:ph type="sldImg"/>
          </p:nvPr>
        </p:nvSpPr>
        <p:spPr>
          <a:xfrm>
            <a:off x="1108075" y="812800"/>
            <a:ext cx="5343525" cy="4008438"/>
          </a:xfrm>
        </p:spPr>
      </p:sp>
      <p:sp>
        <p:nvSpPr>
          <p:cNvPr id="3" name="备注占位符 2">
            <a:extLst>
              <a:ext uri="{FF2B5EF4-FFF2-40B4-BE49-F238E27FC236}">
                <a16:creationId xmlns:a16="http://schemas.microsoft.com/office/drawing/2014/main" id="{2E93756F-248A-C3A4-4124-8D86066894C2}"/>
              </a:ext>
            </a:extLst>
          </p:cNvPr>
          <p:cNvSpPr>
            <a:spLocks noGrp="1"/>
          </p:cNvSpPr>
          <p:nvPr>
            <p:ph type="body" idx="1"/>
          </p:nvPr>
        </p:nvSpPr>
        <p:spPr/>
        <p:txBody>
          <a:bodyPr/>
          <a:lstStyle/>
          <a:p>
            <a:r>
              <a:rPr lang="ja-JP" altLang="en-US"/>
              <a:t>使用</a:t>
            </a:r>
            <a:r>
              <a:rPr lang="zh-CN" altLang="en-US" dirty="0"/>
              <a:t> </a:t>
            </a:r>
            <a:r>
              <a:rPr lang="en-US" dirty="0"/>
              <a:t>Xilinx Runtime (XRT)</a:t>
            </a:r>
            <a:r>
              <a:rPr lang="zh-CN" altLang="en-US" dirty="0"/>
              <a:t> </a:t>
            </a:r>
            <a:r>
              <a:rPr lang="ja-JP" altLang="en-US"/>
              <a:t>库连接用户空间应用程序与</a:t>
            </a:r>
            <a:r>
              <a:rPr lang="zh-CN" altLang="en-US" dirty="0"/>
              <a:t> </a:t>
            </a:r>
            <a:r>
              <a:rPr lang="en-US" dirty="0"/>
              <a:t>FPGA</a:t>
            </a:r>
            <a:r>
              <a:rPr lang="zh-CN" altLang="en-US" dirty="0"/>
              <a:t> </a:t>
            </a:r>
            <a:r>
              <a:rPr lang="ja-JP" altLang="en-US"/>
              <a:t>硬件，管理</a:t>
            </a:r>
            <a:r>
              <a:rPr lang="zh-CN" altLang="en-US" dirty="0"/>
              <a:t> </a:t>
            </a:r>
            <a:r>
              <a:rPr lang="en-US" dirty="0"/>
              <a:t>FPGA</a:t>
            </a:r>
            <a:r>
              <a:rPr lang="zh-CN" altLang="en-US" dirty="0"/>
              <a:t> </a:t>
            </a:r>
            <a:r>
              <a:rPr lang="ja-JP" altLang="en-US"/>
              <a:t>设备、加载部分比特流、控制内核执行。</a:t>
            </a:r>
            <a:endParaRPr lang="zh-CN" altLang="en-US" dirty="0"/>
          </a:p>
        </p:txBody>
      </p:sp>
      <p:sp>
        <p:nvSpPr>
          <p:cNvPr id="4" name="灯片编号占位符 3">
            <a:extLst>
              <a:ext uri="{FF2B5EF4-FFF2-40B4-BE49-F238E27FC236}">
                <a16:creationId xmlns:a16="http://schemas.microsoft.com/office/drawing/2014/main" id="{DBE67AFF-0DAE-FF97-E77C-0E819C511413}"/>
              </a:ext>
            </a:extLst>
          </p:cNvPr>
          <p:cNvSpPr>
            <a:spLocks noGrp="1"/>
          </p:cNvSpPr>
          <p:nvPr>
            <p:ph type="sldNum" idx="10"/>
          </p:nvPr>
        </p:nvSpPr>
        <p:spPr/>
        <p:txBody>
          <a:bodyPr/>
          <a:lstStyle/>
          <a:p>
            <a:pPr algn="r">
              <a:buNone/>
            </a:pPr>
            <a:fld id="{DEB801F2-918D-48EB-B8D0-15CFED2425CA}" type="slidenum">
              <a:rPr lang="en-US" sz="1400" b="0" strike="noStrike" spc="-1" smtClean="0">
                <a:latin typeface="Times New Roman"/>
              </a:rPr>
              <a:t>6</a:t>
            </a:fld>
            <a:endParaRPr lang="en-US" sz="1400" b="0" strike="noStrike" spc="-1">
              <a:latin typeface="Times New Roman"/>
            </a:endParaRPr>
          </a:p>
        </p:txBody>
      </p:sp>
    </p:spTree>
    <p:extLst>
      <p:ext uri="{BB962C8B-B14F-4D97-AF65-F5344CB8AC3E}">
        <p14:creationId xmlns:p14="http://schemas.microsoft.com/office/powerpoint/2010/main" val="408438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504A8-2C41-8F36-1A5F-4664482E4B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CBAF02-17E2-ACD5-9863-6D88B33B3008}"/>
              </a:ext>
            </a:extLst>
          </p:cNvPr>
          <p:cNvSpPr>
            <a:spLocks noGrp="1" noRot="1" noChangeAspect="1"/>
          </p:cNvSpPr>
          <p:nvPr>
            <p:ph type="sldImg"/>
          </p:nvPr>
        </p:nvSpPr>
        <p:spPr>
          <a:xfrm>
            <a:off x="1108075" y="812800"/>
            <a:ext cx="5343525" cy="4008438"/>
          </a:xfrm>
        </p:spPr>
      </p:sp>
      <p:sp>
        <p:nvSpPr>
          <p:cNvPr id="3" name="备注占位符 2">
            <a:extLst>
              <a:ext uri="{FF2B5EF4-FFF2-40B4-BE49-F238E27FC236}">
                <a16:creationId xmlns:a16="http://schemas.microsoft.com/office/drawing/2014/main" id="{6C54E8C0-9E4F-C92D-4589-9602042B4DE8}"/>
              </a:ext>
            </a:extLst>
          </p:cNvPr>
          <p:cNvSpPr>
            <a:spLocks noGrp="1"/>
          </p:cNvSpPr>
          <p:nvPr>
            <p:ph type="body" idx="1"/>
          </p:nvPr>
        </p:nvSpPr>
        <p:spPr/>
        <p:txBody>
          <a:bodyPr/>
          <a:lstStyle/>
          <a:p>
            <a:r>
              <a:rPr lang="zh-CN" altLang="en-US" dirty="0"/>
              <a:t>和工厂的流水线一样，也就是要提高放东西的速度和打包东西的速度。</a:t>
            </a:r>
          </a:p>
        </p:txBody>
      </p:sp>
      <p:sp>
        <p:nvSpPr>
          <p:cNvPr id="4" name="灯片编号占位符 3">
            <a:extLst>
              <a:ext uri="{FF2B5EF4-FFF2-40B4-BE49-F238E27FC236}">
                <a16:creationId xmlns:a16="http://schemas.microsoft.com/office/drawing/2014/main" id="{F59FCB67-5A61-7207-62D8-553744D944D9}"/>
              </a:ext>
            </a:extLst>
          </p:cNvPr>
          <p:cNvSpPr>
            <a:spLocks noGrp="1"/>
          </p:cNvSpPr>
          <p:nvPr>
            <p:ph type="sldNum" idx="9"/>
          </p:nvPr>
        </p:nvSpPr>
        <p:spPr/>
        <p:txBody>
          <a:bodyPr/>
          <a:lstStyle/>
          <a:p>
            <a:pPr algn="r">
              <a:buNone/>
            </a:pPr>
            <a:fld id="{DEB801F2-918D-48EB-B8D0-15CFED2425CA}" type="slidenum">
              <a:rPr lang="en-US" sz="1400" b="0" strike="noStrike" spc="-1" smtClean="0">
                <a:latin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3808073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AEF54-9A37-93CC-B9A0-E08C49B9F10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82F0562-4A4F-99B3-6119-E2AB8193210B}"/>
              </a:ext>
            </a:extLst>
          </p:cNvPr>
          <p:cNvSpPr>
            <a:spLocks noGrp="1" noRot="1" noChangeAspect="1"/>
          </p:cNvSpPr>
          <p:nvPr>
            <p:ph type="sldImg"/>
          </p:nvPr>
        </p:nvSpPr>
        <p:spPr>
          <a:xfrm>
            <a:off x="1108075" y="812800"/>
            <a:ext cx="5343525" cy="4008438"/>
          </a:xfrm>
        </p:spPr>
      </p:sp>
      <p:sp>
        <p:nvSpPr>
          <p:cNvPr id="3" name="备注占位符 2">
            <a:extLst>
              <a:ext uri="{FF2B5EF4-FFF2-40B4-BE49-F238E27FC236}">
                <a16:creationId xmlns:a16="http://schemas.microsoft.com/office/drawing/2014/main" id="{FA5FC2C3-2D25-5752-F436-21904282696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C311BB2-50FB-527B-D6E3-C73AEB6E8AEB}"/>
              </a:ext>
            </a:extLst>
          </p:cNvPr>
          <p:cNvSpPr>
            <a:spLocks noGrp="1"/>
          </p:cNvSpPr>
          <p:nvPr>
            <p:ph type="sldNum" idx="10"/>
          </p:nvPr>
        </p:nvSpPr>
        <p:spPr/>
        <p:txBody>
          <a:bodyPr/>
          <a:lstStyle/>
          <a:p>
            <a:pPr algn="r">
              <a:buNone/>
            </a:pPr>
            <a:fld id="{DEB801F2-918D-48EB-B8D0-15CFED2425CA}" type="slidenum">
              <a:rPr lang="en-US" sz="1400" b="0" strike="noStrike" spc="-1" smtClean="0">
                <a:latin typeface="Times New Roman"/>
              </a:rPr>
              <a:t>8</a:t>
            </a:fld>
            <a:endParaRPr lang="en-US" sz="1400" b="0" strike="noStrike" spc="-1">
              <a:latin typeface="Times New Roman"/>
            </a:endParaRPr>
          </a:p>
        </p:txBody>
      </p:sp>
    </p:spTree>
    <p:extLst>
      <p:ext uri="{BB962C8B-B14F-4D97-AF65-F5344CB8AC3E}">
        <p14:creationId xmlns:p14="http://schemas.microsoft.com/office/powerpoint/2010/main" val="689482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20BE8-B89F-AD0E-CD4A-AECE1292A42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D7AEAB3-7345-BA83-5AA1-D63EC4F56C4A}"/>
              </a:ext>
            </a:extLst>
          </p:cNvPr>
          <p:cNvSpPr>
            <a:spLocks noGrp="1" noRot="1" noChangeAspect="1"/>
          </p:cNvSpPr>
          <p:nvPr>
            <p:ph type="sldImg"/>
          </p:nvPr>
        </p:nvSpPr>
        <p:spPr>
          <a:xfrm>
            <a:off x="1108075" y="812800"/>
            <a:ext cx="5343525" cy="4008438"/>
          </a:xfrm>
        </p:spPr>
      </p:sp>
      <p:sp>
        <p:nvSpPr>
          <p:cNvPr id="3" name="备注占位符 2">
            <a:extLst>
              <a:ext uri="{FF2B5EF4-FFF2-40B4-BE49-F238E27FC236}">
                <a16:creationId xmlns:a16="http://schemas.microsoft.com/office/drawing/2014/main" id="{F4F1253E-0565-3F72-A58A-8719569FD0F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21E6427-056C-31DD-28D2-7CAA03C44413}"/>
              </a:ext>
            </a:extLst>
          </p:cNvPr>
          <p:cNvSpPr>
            <a:spLocks noGrp="1"/>
          </p:cNvSpPr>
          <p:nvPr>
            <p:ph type="sldNum" idx="10"/>
          </p:nvPr>
        </p:nvSpPr>
        <p:spPr/>
        <p:txBody>
          <a:bodyPr/>
          <a:lstStyle/>
          <a:p>
            <a:pPr algn="r">
              <a:buNone/>
            </a:pPr>
            <a:fld id="{DEB801F2-918D-48EB-B8D0-15CFED2425CA}" type="slidenum">
              <a:rPr lang="en-US" sz="1400" b="0" strike="noStrike" spc="-1" smtClean="0">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55094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B1B09E4-42EE-4CAD-A22B-AEBB09FB0AD4}"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28" name="PlaceHolder 2"/>
          <p:cNvSpPr>
            <a:spLocks noGrp="1"/>
          </p:cNvSpPr>
          <p:nvPr>
            <p:ph/>
          </p:nvPr>
        </p:nvSpPr>
        <p:spPr>
          <a:xfrm>
            <a:off x="457200" y="160020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9" name="PlaceHolder 3"/>
          <p:cNvSpPr>
            <a:spLocks noGrp="1"/>
          </p:cNvSpPr>
          <p:nvPr>
            <p:ph/>
          </p:nvPr>
        </p:nvSpPr>
        <p:spPr>
          <a:xfrm>
            <a:off x="457200" y="396432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3058D409-FA09-43D8-A9D5-FEB70D90D3E4}"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31"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2"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3"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4" name="PlaceHolder 5"/>
          <p:cNvSpPr>
            <a:spLocks noGrp="1"/>
          </p:cNvSpPr>
          <p:nvPr>
            <p:ph/>
          </p:nvPr>
        </p:nvSpPr>
        <p:spPr>
          <a:xfrm>
            <a:off x="467424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DFD60259-80F2-4A43-9E75-511F1E1CD007}"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36" name="PlaceHolder 2"/>
          <p:cNvSpPr>
            <a:spLocks noGrp="1"/>
          </p:cNvSpPr>
          <p:nvPr>
            <p:ph/>
          </p:nvPr>
        </p:nvSpPr>
        <p:spPr>
          <a:xfrm>
            <a:off x="45720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7" name="PlaceHolder 3"/>
          <p:cNvSpPr>
            <a:spLocks noGrp="1"/>
          </p:cNvSpPr>
          <p:nvPr>
            <p:ph/>
          </p:nvPr>
        </p:nvSpPr>
        <p:spPr>
          <a:xfrm>
            <a:off x="323964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8" name="PlaceHolder 4"/>
          <p:cNvSpPr>
            <a:spLocks noGrp="1"/>
          </p:cNvSpPr>
          <p:nvPr>
            <p:ph/>
          </p:nvPr>
        </p:nvSpPr>
        <p:spPr>
          <a:xfrm>
            <a:off x="602208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9" name="PlaceHolder 5"/>
          <p:cNvSpPr>
            <a:spLocks noGrp="1"/>
          </p:cNvSpPr>
          <p:nvPr>
            <p:ph/>
          </p:nvPr>
        </p:nvSpPr>
        <p:spPr>
          <a:xfrm>
            <a:off x="45720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0" name="PlaceHolder 6"/>
          <p:cNvSpPr>
            <a:spLocks noGrp="1"/>
          </p:cNvSpPr>
          <p:nvPr>
            <p:ph/>
          </p:nvPr>
        </p:nvSpPr>
        <p:spPr>
          <a:xfrm>
            <a:off x="323964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1" name="PlaceHolder 7"/>
          <p:cNvSpPr>
            <a:spLocks noGrp="1"/>
          </p:cNvSpPr>
          <p:nvPr>
            <p:ph/>
          </p:nvPr>
        </p:nvSpPr>
        <p:spPr>
          <a:xfrm>
            <a:off x="602208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320ADA1C-7188-4F7F-8141-BA7C4EADD7FA}"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0FD3F66-C48F-4FF1-ABAD-E840E98ED1AD}"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49" name="PlaceHolder 2"/>
          <p:cNvSpPr>
            <a:spLocks noGrp="1"/>
          </p:cNvSpPr>
          <p:nvPr>
            <p:ph type="subTitle"/>
          </p:nvPr>
        </p:nvSpPr>
        <p:spPr>
          <a:xfrm>
            <a:off x="457200" y="1600200"/>
            <a:ext cx="8229240" cy="45255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306F06D1-06DC-448E-A322-7B9878925A4C}"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51" name="PlaceHolder 2"/>
          <p:cNvSpPr>
            <a:spLocks noGrp="1"/>
          </p:cNvSpPr>
          <p:nvPr>
            <p:ph/>
          </p:nvPr>
        </p:nvSpPr>
        <p:spPr>
          <a:xfrm>
            <a:off x="457200" y="1600200"/>
            <a:ext cx="822924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26452178-ED0C-478D-9A1C-5705EC2E5BA5}"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53"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4"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F47126B0-EE7C-48B0-A37B-3F57B2F35352}"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E338AFD9-0C7C-4716-ACCB-6C6DD01784BB}"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395640" y="-27360"/>
            <a:ext cx="784836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BE4E860F-3096-4877-BB5B-C2782D2AE495}"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58"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9"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0"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1283F0B-9838-47E8-93CC-11F3D7C7BDCA}"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dirty="0">
              <a:solidFill>
                <a:srgbClr val="000000"/>
              </a:solidFill>
              <a:latin typeface="Arial"/>
            </a:endParaRPr>
          </a:p>
        </p:txBody>
      </p:sp>
      <p:sp>
        <p:nvSpPr>
          <p:cNvPr id="7" name="PlaceHolder 2"/>
          <p:cNvSpPr>
            <a:spLocks noGrp="1"/>
          </p:cNvSpPr>
          <p:nvPr>
            <p:ph type="subTitle"/>
          </p:nvPr>
        </p:nvSpPr>
        <p:spPr>
          <a:xfrm>
            <a:off x="457200" y="1600200"/>
            <a:ext cx="8229240" cy="45255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5F31A0E-86AA-4AB3-A257-5664EB4B8302}"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62"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3"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4" name="PlaceHolder 4"/>
          <p:cNvSpPr>
            <a:spLocks noGrp="1"/>
          </p:cNvSpPr>
          <p:nvPr>
            <p:ph/>
          </p:nvPr>
        </p:nvSpPr>
        <p:spPr>
          <a:xfrm>
            <a:off x="467424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9CDDED8-6C61-4169-8763-B6B5071B6865}"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66"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7"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8" name="PlaceHolder 4"/>
          <p:cNvSpPr>
            <a:spLocks noGrp="1"/>
          </p:cNvSpPr>
          <p:nvPr>
            <p:ph/>
          </p:nvPr>
        </p:nvSpPr>
        <p:spPr>
          <a:xfrm>
            <a:off x="457200" y="396432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2460E56-32F8-4FDC-88AA-DCC1D1B4B2EC}"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70" name="PlaceHolder 2"/>
          <p:cNvSpPr>
            <a:spLocks noGrp="1"/>
          </p:cNvSpPr>
          <p:nvPr>
            <p:ph/>
          </p:nvPr>
        </p:nvSpPr>
        <p:spPr>
          <a:xfrm>
            <a:off x="457200" y="160020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1" name="PlaceHolder 3"/>
          <p:cNvSpPr>
            <a:spLocks noGrp="1"/>
          </p:cNvSpPr>
          <p:nvPr>
            <p:ph/>
          </p:nvPr>
        </p:nvSpPr>
        <p:spPr>
          <a:xfrm>
            <a:off x="457200" y="396432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B02EFC8-983D-4BEE-A79D-92E152DCD2A9}"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73"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4"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5"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6" name="PlaceHolder 5"/>
          <p:cNvSpPr>
            <a:spLocks noGrp="1"/>
          </p:cNvSpPr>
          <p:nvPr>
            <p:ph/>
          </p:nvPr>
        </p:nvSpPr>
        <p:spPr>
          <a:xfrm>
            <a:off x="467424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7655CFC7-B5B8-4CD3-B313-355E92BB09F8}"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78" name="PlaceHolder 2"/>
          <p:cNvSpPr>
            <a:spLocks noGrp="1"/>
          </p:cNvSpPr>
          <p:nvPr>
            <p:ph/>
          </p:nvPr>
        </p:nvSpPr>
        <p:spPr>
          <a:xfrm>
            <a:off x="45720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9" name="PlaceHolder 3"/>
          <p:cNvSpPr>
            <a:spLocks noGrp="1"/>
          </p:cNvSpPr>
          <p:nvPr>
            <p:ph/>
          </p:nvPr>
        </p:nvSpPr>
        <p:spPr>
          <a:xfrm>
            <a:off x="323964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80" name="PlaceHolder 4"/>
          <p:cNvSpPr>
            <a:spLocks noGrp="1"/>
          </p:cNvSpPr>
          <p:nvPr>
            <p:ph/>
          </p:nvPr>
        </p:nvSpPr>
        <p:spPr>
          <a:xfrm>
            <a:off x="6022080" y="160020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81" name="PlaceHolder 5"/>
          <p:cNvSpPr>
            <a:spLocks noGrp="1"/>
          </p:cNvSpPr>
          <p:nvPr>
            <p:ph/>
          </p:nvPr>
        </p:nvSpPr>
        <p:spPr>
          <a:xfrm>
            <a:off x="45720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82" name="PlaceHolder 6"/>
          <p:cNvSpPr>
            <a:spLocks noGrp="1"/>
          </p:cNvSpPr>
          <p:nvPr>
            <p:ph/>
          </p:nvPr>
        </p:nvSpPr>
        <p:spPr>
          <a:xfrm>
            <a:off x="323964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83" name="PlaceHolder 7"/>
          <p:cNvSpPr>
            <a:spLocks noGrp="1"/>
          </p:cNvSpPr>
          <p:nvPr>
            <p:ph/>
          </p:nvPr>
        </p:nvSpPr>
        <p:spPr>
          <a:xfrm>
            <a:off x="6022080" y="3964320"/>
            <a:ext cx="26496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E50D0E24-9FC2-47EE-AF99-D57AFAE446B3}"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9" name="PlaceHolder 2"/>
          <p:cNvSpPr>
            <a:spLocks noGrp="1"/>
          </p:cNvSpPr>
          <p:nvPr>
            <p:ph/>
          </p:nvPr>
        </p:nvSpPr>
        <p:spPr>
          <a:xfrm>
            <a:off x="457200" y="1600200"/>
            <a:ext cx="822924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00C792F-8F01-4380-8BAC-1748ABA7E4BC}"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11"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2"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18B6BAC-29BA-4642-85B9-B7DFCCFE1952}"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A10B4B5-B4F7-419C-9585-8DAE885249F8}"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95640" y="-27360"/>
            <a:ext cx="784836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CEC358EB-14D8-4F5E-99B8-749A01570F1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16"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7"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8"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4969A6F-CDC5-4552-97A2-477EE21F810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20"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1"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2" name="PlaceHolder 4"/>
          <p:cNvSpPr>
            <a:spLocks noGrp="1"/>
          </p:cNvSpPr>
          <p:nvPr>
            <p:ph/>
          </p:nvPr>
        </p:nvSpPr>
        <p:spPr>
          <a:xfrm>
            <a:off x="4674240" y="396432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0C3BDC0-5368-4A1A-B48E-A2E0DF8D17A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95640" y="-27360"/>
            <a:ext cx="7848360" cy="1142640"/>
          </a:xfrm>
          <a:prstGeom prst="rect">
            <a:avLst/>
          </a:prstGeom>
          <a:noFill/>
          <a:ln w="0">
            <a:noFill/>
          </a:ln>
        </p:spPr>
        <p:txBody>
          <a:bodyPr lIns="0" tIns="0" rIns="0" bIns="0" anchor="ctr">
            <a:noAutofit/>
          </a:bodyPr>
          <a:lstStyle/>
          <a:p>
            <a:endParaRPr lang="en-US" sz="4400" b="0" strike="noStrike" spc="-1">
              <a:solidFill>
                <a:srgbClr val="000000"/>
              </a:solidFill>
              <a:latin typeface="Arial"/>
            </a:endParaRPr>
          </a:p>
        </p:txBody>
      </p:sp>
      <p:sp>
        <p:nvSpPr>
          <p:cNvPr id="24"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5"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6" name="PlaceHolder 4"/>
          <p:cNvSpPr>
            <a:spLocks noGrp="1"/>
          </p:cNvSpPr>
          <p:nvPr>
            <p:ph/>
          </p:nvPr>
        </p:nvSpPr>
        <p:spPr>
          <a:xfrm>
            <a:off x="457200" y="3964320"/>
            <a:ext cx="8229240" cy="215856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F612C90-930F-474B-B198-DDA0ED52F79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8" descr="PPT内页副本1"/>
          <p:cNvPicPr/>
          <p:nvPr/>
        </p:nvPicPr>
        <p:blipFill>
          <a:blip r:embed="rId14"/>
          <a:stretch/>
        </p:blipFill>
        <p:spPr>
          <a:xfrm>
            <a:off x="0" y="0"/>
            <a:ext cx="9143640" cy="6859080"/>
          </a:xfrm>
          <a:prstGeom prst="rect">
            <a:avLst/>
          </a:prstGeom>
          <a:ln w="0">
            <a:noFill/>
          </a:ln>
        </p:spPr>
      </p:pic>
      <p:sp>
        <p:nvSpPr>
          <p:cNvPr id="7" name="PlaceHolder 1"/>
          <p:cNvSpPr>
            <a:spLocks noGrp="1"/>
          </p:cNvSpPr>
          <p:nvPr>
            <p:ph type="title"/>
          </p:nvPr>
        </p:nvSpPr>
        <p:spPr>
          <a:xfrm>
            <a:off x="685800" y="2130480"/>
            <a:ext cx="7772040" cy="1469520"/>
          </a:xfrm>
          <a:prstGeom prst="rect">
            <a:avLst/>
          </a:prstGeom>
          <a:noFill/>
          <a:ln w="0">
            <a:noFill/>
          </a:ln>
        </p:spPr>
        <p:txBody>
          <a:bodyPr numCol="1" spcCol="0" anchor="ctr">
            <a:noAutofit/>
          </a:bodyPr>
          <a:lstStyle/>
          <a:p>
            <a:pPr algn="ctr">
              <a:lnSpc>
                <a:spcPct val="100000"/>
              </a:lnSpc>
              <a:buNone/>
            </a:pPr>
            <a:r>
              <a:rPr lang="zh-CN" sz="4400" b="0" strike="noStrike" spc="-1">
                <a:solidFill>
                  <a:srgbClr val="000000"/>
                </a:solidFill>
                <a:latin typeface="Calibri"/>
              </a:rPr>
              <a:t>单击此处编辑母版标题样式</a:t>
            </a:r>
            <a:endParaRPr lang="en-US" sz="4400" b="0" strike="noStrike" spc="-1">
              <a:solidFill>
                <a:srgbClr val="000000"/>
              </a:solidFill>
              <a:latin typeface="Arial"/>
            </a:endParaRPr>
          </a:p>
        </p:txBody>
      </p:sp>
      <p:sp>
        <p:nvSpPr>
          <p:cNvPr id="2"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Arial"/>
                <a:ea typeface="宋体"/>
              </a:defRPr>
            </a:lvl1pPr>
          </a:lstStyle>
          <a:p>
            <a:pPr>
              <a:lnSpc>
                <a:spcPct val="100000"/>
              </a:lnSpc>
              <a:buNone/>
            </a:pPr>
            <a:r>
              <a:rPr lang="en-US" sz="1200" b="0" strike="noStrike" spc="-1">
                <a:solidFill>
                  <a:srgbClr val="8B8B8B"/>
                </a:solidFill>
                <a:latin typeface="Arial"/>
                <a:ea typeface="宋体"/>
              </a:rPr>
              <a:t> </a:t>
            </a:r>
            <a:endParaRPr lang="en-US" sz="1200" b="0" strike="noStrike" spc="-1">
              <a:latin typeface="Times New Roman"/>
            </a:endParaRPr>
          </a:p>
        </p:txBody>
      </p:sp>
      <p:sp>
        <p:nvSpPr>
          <p:cNvPr id="3"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 </a:t>
            </a:r>
          </a:p>
        </p:txBody>
      </p:sp>
      <p:sp>
        <p:nvSpPr>
          <p:cNvPr id="4" name="PlaceHolder 4"/>
          <p:cNvSpPr>
            <a:spLocks noGrp="1"/>
          </p:cNvSpPr>
          <p:nvPr>
            <p:ph type="sldNum" idx="3"/>
          </p:nvPr>
        </p:nvSpPr>
        <p:spPr>
          <a:xfrm>
            <a:off x="6553080" y="6356520"/>
            <a:ext cx="2133360" cy="364680"/>
          </a:xfrm>
          <a:prstGeom prst="rect">
            <a:avLst/>
          </a:prstGeom>
          <a:noFill/>
          <a:ln w="0">
            <a:noFill/>
          </a:ln>
        </p:spPr>
        <p:txBody>
          <a:bodyPr numCol="1" spcCol="0" anchor="ctr">
            <a:noAutofit/>
          </a:bodyPr>
          <a:lstStyle>
            <a:lvl1pPr algn="r">
              <a:lnSpc>
                <a:spcPct val="100000"/>
              </a:lnSpc>
              <a:buNone/>
              <a:defRPr lang="en-US" sz="1200" b="0" strike="noStrike" spc="-1">
                <a:solidFill>
                  <a:srgbClr val="898989"/>
                </a:solidFill>
                <a:latin typeface="Arial"/>
                <a:ea typeface="宋体"/>
              </a:defRPr>
            </a:lvl1pPr>
          </a:lstStyle>
          <a:p>
            <a:pPr algn="r">
              <a:lnSpc>
                <a:spcPct val="100000"/>
              </a:lnSpc>
              <a:buNone/>
            </a:pPr>
            <a:fld id="{B7D44921-9196-4868-8BE0-94BB8BA6CE24}" type="slidenum">
              <a:rPr lang="en-US" sz="1200" b="0" strike="noStrike" spc="-1">
                <a:solidFill>
                  <a:srgbClr val="898989"/>
                </a:solidFill>
                <a:latin typeface="Arial"/>
                <a:ea typeface="宋体"/>
              </a:rPr>
              <a:t>‹#›</a:t>
            </a:fld>
            <a:endParaRPr lang="en-US" sz="1200" b="0" strike="noStrike" spc="-1">
              <a:latin typeface="Times New Roman"/>
            </a:endParaRP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
        <p:nvSpPr>
          <p:cNvPr id="9" name="矩形 8"/>
          <p:cNvSpPr/>
          <p:nvPr userDrawn="1"/>
        </p:nvSpPr>
        <p:spPr>
          <a:xfrm rot="16200000">
            <a:off x="6728979" y="-1367275"/>
            <a:ext cx="1047751" cy="3782291"/>
          </a:xfrm>
          <a:prstGeom prst="rect">
            <a:avLst/>
          </a:prstGeom>
          <a:gradFill>
            <a:gsLst>
              <a:gs pos="0">
                <a:srgbClr val="0065B3"/>
              </a:gs>
              <a:gs pos="100000">
                <a:srgbClr val="0051A3"/>
              </a:gs>
              <a:gs pos="49000">
                <a:srgbClr val="0051A3"/>
              </a:gs>
              <a:gs pos="77000">
                <a:srgbClr val="0051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2" name="Picture 8" descr="PPT内页副本1"/>
          <p:cNvPicPr/>
          <p:nvPr/>
        </p:nvPicPr>
        <p:blipFill>
          <a:blip r:embed="rId14"/>
          <a:stretch/>
        </p:blipFill>
        <p:spPr>
          <a:xfrm>
            <a:off x="0" y="0"/>
            <a:ext cx="9143640" cy="6859080"/>
          </a:xfrm>
          <a:prstGeom prst="rect">
            <a:avLst/>
          </a:prstGeom>
          <a:ln w="0">
            <a:noFill/>
          </a:ln>
        </p:spPr>
      </p:pic>
      <p:sp>
        <p:nvSpPr>
          <p:cNvPr id="9" name="矩形 8"/>
          <p:cNvSpPr/>
          <p:nvPr userDrawn="1"/>
        </p:nvSpPr>
        <p:spPr>
          <a:xfrm rot="16200000">
            <a:off x="6728979" y="-1367275"/>
            <a:ext cx="1047751" cy="3782291"/>
          </a:xfrm>
          <a:prstGeom prst="rect">
            <a:avLst/>
          </a:prstGeom>
          <a:gradFill>
            <a:gsLst>
              <a:gs pos="0">
                <a:srgbClr val="0065B3"/>
              </a:gs>
              <a:gs pos="100000">
                <a:srgbClr val="0051A3"/>
              </a:gs>
              <a:gs pos="49000">
                <a:srgbClr val="0051A3"/>
              </a:gs>
              <a:gs pos="77000">
                <a:srgbClr val="0051A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PlaceHolder 1"/>
          <p:cNvSpPr>
            <a:spLocks noGrp="1"/>
          </p:cNvSpPr>
          <p:nvPr>
            <p:ph type="title"/>
          </p:nvPr>
        </p:nvSpPr>
        <p:spPr>
          <a:xfrm>
            <a:off x="395640" y="-27360"/>
            <a:ext cx="7848360" cy="1142640"/>
          </a:xfrm>
          <a:prstGeom prst="rect">
            <a:avLst/>
          </a:prstGeom>
          <a:noFill/>
          <a:ln w="0">
            <a:noFill/>
          </a:ln>
        </p:spPr>
        <p:txBody>
          <a:bodyPr numCol="1" spcCol="0" anchor="ctr">
            <a:noAutofit/>
          </a:bodyPr>
          <a:lstStyle/>
          <a:p>
            <a:pPr>
              <a:lnSpc>
                <a:spcPct val="100000"/>
              </a:lnSpc>
              <a:buNone/>
            </a:pPr>
            <a:r>
              <a:rPr lang="zh-CN" sz="4400" b="1" strike="noStrike" spc="-1">
                <a:solidFill>
                  <a:srgbClr val="FFFFFF"/>
                </a:solidFill>
                <a:latin typeface="微软雅黑"/>
                <a:ea typeface="微软雅黑"/>
              </a:rPr>
              <a:t>单击此处编辑母版标题样式</a:t>
            </a:r>
            <a:endParaRPr lang="en-US" sz="4400" b="0" strike="noStrike" spc="-1">
              <a:solidFill>
                <a:srgbClr val="000000"/>
              </a:solidFill>
              <a:latin typeface="Arial"/>
            </a:endParaRPr>
          </a:p>
        </p:txBody>
      </p:sp>
      <p:sp>
        <p:nvSpPr>
          <p:cNvPr id="44" name="PlaceHolder 2"/>
          <p:cNvSpPr>
            <a:spLocks noGrp="1"/>
          </p:cNvSpPr>
          <p:nvPr>
            <p:ph type="body"/>
          </p:nvPr>
        </p:nvSpPr>
        <p:spPr>
          <a:xfrm>
            <a:off x="457200" y="1600200"/>
            <a:ext cx="8229240" cy="4525560"/>
          </a:xfrm>
          <a:prstGeom prst="rect">
            <a:avLst/>
          </a:prstGeom>
          <a:noFill/>
          <a:ln w="0">
            <a:noFill/>
          </a:ln>
        </p:spPr>
        <p:txBody>
          <a:bodyPr numCol="1" spcCol="0" anchor="t">
            <a:noAutofit/>
          </a:bodyPr>
          <a:lstStyle/>
          <a:p>
            <a:pPr marL="342720" indent="-342720">
              <a:lnSpc>
                <a:spcPct val="100000"/>
              </a:lnSpc>
              <a:spcBef>
                <a:spcPts val="641"/>
              </a:spcBef>
              <a:buClr>
                <a:srgbClr val="000000"/>
              </a:buClr>
              <a:buFont typeface="Wingdings" charset="2"/>
              <a:buChar char=""/>
            </a:pPr>
            <a:r>
              <a:rPr lang="zh-CN" sz="3200" b="1" strike="noStrike" spc="-1">
                <a:solidFill>
                  <a:srgbClr val="000000"/>
                </a:solidFill>
                <a:latin typeface="微软雅黑"/>
                <a:ea typeface="微软雅黑"/>
              </a:rPr>
              <a:t>单击此处编辑母版文本样式</a:t>
            </a:r>
            <a:endParaRPr lang="en-US" sz="3200" b="0" strike="noStrike" spc="-1">
              <a:solidFill>
                <a:srgbClr val="000000"/>
              </a:solidFill>
              <a:latin typeface="Calibri"/>
            </a:endParaRPr>
          </a:p>
          <a:p>
            <a:pPr marL="914400" lvl="1" indent="-457200">
              <a:lnSpc>
                <a:spcPct val="100000"/>
              </a:lnSpc>
              <a:spcBef>
                <a:spcPts val="561"/>
              </a:spcBef>
              <a:buClr>
                <a:srgbClr val="000000"/>
              </a:buClr>
              <a:buFont typeface="Wingdings" charset="2"/>
              <a:buChar char=""/>
            </a:pPr>
            <a:r>
              <a:rPr lang="zh-CN" sz="2800" b="1" strike="noStrike" spc="-1">
                <a:solidFill>
                  <a:srgbClr val="000000"/>
                </a:solidFill>
                <a:latin typeface="微软雅黑"/>
                <a:ea typeface="微软雅黑"/>
              </a:rPr>
              <a:t>第二级</a:t>
            </a:r>
            <a:endParaRPr lang="en-US" sz="2800" b="0" strike="noStrike" spc="-1">
              <a:solidFill>
                <a:srgbClr val="000000"/>
              </a:solidFill>
              <a:latin typeface="Calibri"/>
            </a:endParaRPr>
          </a:p>
          <a:p>
            <a:pPr marL="1143000" lvl="2" indent="-228600">
              <a:lnSpc>
                <a:spcPct val="100000"/>
              </a:lnSpc>
              <a:spcBef>
                <a:spcPts val="479"/>
              </a:spcBef>
              <a:buClr>
                <a:srgbClr val="000000"/>
              </a:buClr>
              <a:buFont typeface="Wingdings" charset="2"/>
              <a:buChar char=""/>
            </a:pPr>
            <a:r>
              <a:rPr lang="zh-CN" sz="2400" b="1" strike="noStrike" spc="-1">
                <a:solidFill>
                  <a:srgbClr val="000000"/>
                </a:solidFill>
                <a:latin typeface="微软雅黑"/>
                <a:ea typeface="微软雅黑"/>
              </a:rPr>
              <a:t>第三级</a:t>
            </a:r>
            <a:endParaRPr lang="en-US" sz="2400" b="0" strike="noStrike" spc="-1">
              <a:solidFill>
                <a:srgbClr val="000000"/>
              </a:solidFill>
              <a:latin typeface="Calibri"/>
            </a:endParaRPr>
          </a:p>
          <a:p>
            <a:pPr marL="1600200" lvl="3" indent="-228600">
              <a:lnSpc>
                <a:spcPct val="100000"/>
              </a:lnSpc>
              <a:spcBef>
                <a:spcPts val="400"/>
              </a:spcBef>
              <a:buClr>
                <a:srgbClr val="000000"/>
              </a:buClr>
              <a:buFont typeface="Arial"/>
              <a:buChar char="–"/>
            </a:pPr>
            <a:r>
              <a:rPr lang="zh-CN" sz="2000" b="1" strike="noStrike" spc="-1">
                <a:solidFill>
                  <a:srgbClr val="000000"/>
                </a:solidFill>
                <a:latin typeface="微软雅黑"/>
                <a:ea typeface="微软雅黑"/>
              </a:rPr>
              <a:t>第四级</a:t>
            </a:r>
            <a:endParaRPr lang="en-US" sz="2000" b="0" strike="noStrike" spc="-1">
              <a:solidFill>
                <a:srgbClr val="000000"/>
              </a:solidFill>
              <a:latin typeface="Calibri"/>
            </a:endParaRPr>
          </a:p>
          <a:p>
            <a:pPr marL="2057400" lvl="4" indent="-228600">
              <a:lnSpc>
                <a:spcPct val="100000"/>
              </a:lnSpc>
              <a:spcBef>
                <a:spcPts val="400"/>
              </a:spcBef>
              <a:buClr>
                <a:srgbClr val="000000"/>
              </a:buClr>
              <a:buFont typeface="Arial"/>
              <a:buChar char="»"/>
            </a:pPr>
            <a:r>
              <a:rPr lang="zh-CN" sz="2000" b="1" strike="noStrike" spc="-1">
                <a:solidFill>
                  <a:srgbClr val="000000"/>
                </a:solidFill>
                <a:latin typeface="微软雅黑"/>
                <a:ea typeface="微软雅黑"/>
              </a:rPr>
              <a:t>第五级</a:t>
            </a:r>
            <a:endParaRPr lang="en-US" sz="2000" b="0" strike="noStrike" spc="-1">
              <a:solidFill>
                <a:srgbClr val="000000"/>
              </a:solidFill>
              <a:latin typeface="Calibri"/>
            </a:endParaRPr>
          </a:p>
        </p:txBody>
      </p:sp>
      <p:sp>
        <p:nvSpPr>
          <p:cNvPr id="45"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lang="en-US" sz="1200" b="1" strike="noStrike" spc="-1">
                <a:solidFill>
                  <a:srgbClr val="8B8B8B"/>
                </a:solidFill>
                <a:latin typeface="微软雅黑"/>
                <a:ea typeface="微软雅黑"/>
              </a:defRPr>
            </a:lvl1pPr>
          </a:lstStyle>
          <a:p>
            <a:pPr>
              <a:lnSpc>
                <a:spcPct val="100000"/>
              </a:lnSpc>
              <a:buNone/>
            </a:pPr>
            <a:r>
              <a:rPr lang="en-US" sz="1200" b="1" strike="noStrike" spc="-1">
                <a:solidFill>
                  <a:srgbClr val="8B8B8B"/>
                </a:solidFill>
                <a:latin typeface="微软雅黑"/>
                <a:ea typeface="微软雅黑"/>
              </a:rPr>
              <a:t>&lt;date/time&gt;</a:t>
            </a:r>
            <a:endParaRPr lang="en-US" sz="1200" b="0" strike="noStrike" spc="-1">
              <a:latin typeface="Times New Roman"/>
            </a:endParaRPr>
          </a:p>
        </p:txBody>
      </p:sp>
      <p:sp>
        <p:nvSpPr>
          <p:cNvPr id="46"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7" name="PlaceHolder 5"/>
          <p:cNvSpPr>
            <a:spLocks noGrp="1"/>
          </p:cNvSpPr>
          <p:nvPr>
            <p:ph type="sldNum" idx="6"/>
          </p:nvPr>
        </p:nvSpPr>
        <p:spPr>
          <a:xfrm>
            <a:off x="6553080" y="6356520"/>
            <a:ext cx="2133360" cy="364680"/>
          </a:xfrm>
          <a:prstGeom prst="rect">
            <a:avLst/>
          </a:prstGeom>
          <a:noFill/>
          <a:ln w="0">
            <a:noFill/>
          </a:ln>
        </p:spPr>
        <p:txBody>
          <a:bodyPr numCol="1" spcCol="0" anchor="ctr">
            <a:noAutofit/>
          </a:bodyPr>
          <a:lstStyle>
            <a:lvl1pPr algn="r">
              <a:lnSpc>
                <a:spcPct val="100000"/>
              </a:lnSpc>
              <a:buNone/>
              <a:defRPr lang="en-US" sz="1200" b="1" strike="noStrike" spc="-1">
                <a:solidFill>
                  <a:srgbClr val="898989"/>
                </a:solidFill>
                <a:latin typeface="微软雅黑"/>
                <a:ea typeface="微软雅黑"/>
              </a:defRPr>
            </a:lvl1pPr>
          </a:lstStyle>
          <a:p>
            <a:pPr algn="r">
              <a:lnSpc>
                <a:spcPct val="100000"/>
              </a:lnSpc>
              <a:buNone/>
            </a:pPr>
            <a:fld id="{51ED3908-8981-479D-967C-155B20B5D86A}" type="slidenum">
              <a:rPr lang="en-US" sz="1200" b="1" strike="noStrike" spc="-1">
                <a:solidFill>
                  <a:srgbClr val="898989"/>
                </a:solidFill>
                <a:latin typeface="微软雅黑"/>
                <a:ea typeface="微软雅黑"/>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icture 10" descr="2"/>
          <p:cNvPicPr/>
          <p:nvPr/>
        </p:nvPicPr>
        <p:blipFill>
          <a:blip r:embed="rId3"/>
          <a:stretch/>
        </p:blipFill>
        <p:spPr>
          <a:xfrm>
            <a:off x="0" y="0"/>
            <a:ext cx="9143640" cy="6859080"/>
          </a:xfrm>
          <a:prstGeom prst="rect">
            <a:avLst/>
          </a:prstGeom>
          <a:ln w="0">
            <a:noFill/>
          </a:ln>
        </p:spPr>
      </p:pic>
      <p:sp>
        <p:nvSpPr>
          <p:cNvPr id="91" name="PlaceHolder 1"/>
          <p:cNvSpPr>
            <a:spLocks noGrp="1"/>
          </p:cNvSpPr>
          <p:nvPr>
            <p:ph type="title"/>
          </p:nvPr>
        </p:nvSpPr>
        <p:spPr>
          <a:xfrm>
            <a:off x="0" y="2421000"/>
            <a:ext cx="9143640" cy="1469520"/>
          </a:xfrm>
          <a:prstGeom prst="rect">
            <a:avLst/>
          </a:prstGeom>
          <a:noFill/>
          <a:ln w="0">
            <a:noFill/>
          </a:ln>
        </p:spPr>
        <p:txBody>
          <a:bodyPr numCol="1" spcCol="0" anchor="ctr">
            <a:noAutofit/>
          </a:bodyPr>
          <a:lstStyle/>
          <a:p>
            <a:pPr algn="ctr">
              <a:lnSpc>
                <a:spcPct val="100000"/>
              </a:lnSpc>
              <a:buNone/>
            </a:pPr>
            <a:r>
              <a:rPr lang="zh-CN" altLang="en-US" b="1" spc="-1" dirty="0">
                <a:solidFill>
                  <a:srgbClr val="FFFFFF"/>
                </a:solidFill>
                <a:latin typeface="微软雅黑" panose="020B0503020204020204" pitchFamily="34" charset="-122"/>
                <a:ea typeface="微软雅黑" panose="020B0503020204020204" pitchFamily="34" charset="-122"/>
              </a:rPr>
              <a:t>动态可重构的</a:t>
            </a:r>
            <a:r>
              <a:rPr lang="en-US" altLang="zh-CN" b="1" spc="-1" dirty="0">
                <a:solidFill>
                  <a:srgbClr val="FFFFFF"/>
                </a:solidFill>
                <a:latin typeface="微软雅黑" panose="020B0503020204020204" pitchFamily="34" charset="-122"/>
                <a:ea typeface="微软雅黑" panose="020B0503020204020204" pitchFamily="34" charset="-122"/>
              </a:rPr>
              <a:t>FPGA</a:t>
            </a:r>
            <a:br>
              <a:rPr lang="en-US" altLang="zh-CN" b="1" spc="-1" dirty="0">
                <a:solidFill>
                  <a:srgbClr val="FFFFFF"/>
                </a:solidFill>
                <a:latin typeface="微软雅黑" panose="020B0503020204020204" pitchFamily="34" charset="-122"/>
                <a:ea typeface="微软雅黑" panose="020B0503020204020204" pitchFamily="34" charset="-122"/>
              </a:rPr>
            </a:br>
            <a:r>
              <a:rPr lang="zh-CN" altLang="en-US" b="1" spc="-1" dirty="0">
                <a:solidFill>
                  <a:srgbClr val="FFFFFF"/>
                </a:solidFill>
                <a:latin typeface="微软雅黑" panose="020B0503020204020204" pitchFamily="34" charset="-122"/>
                <a:ea typeface="微软雅黑" panose="020B0503020204020204" pitchFamily="34" charset="-122"/>
              </a:rPr>
              <a:t>矩阵乘法加速系统设计</a:t>
            </a:r>
            <a:endParaRPr lang="en-US" sz="4400" b="0" strike="noStrike" spc="-1" dirty="0">
              <a:solidFill>
                <a:srgbClr val="000000"/>
              </a:solidFill>
              <a:latin typeface="微软雅黑" panose="020B0503020204020204" pitchFamily="34" charset="-122"/>
              <a:ea typeface="微软雅黑" panose="020B0503020204020204" pitchFamily="34" charset="-122"/>
            </a:endParaRPr>
          </a:p>
        </p:txBody>
      </p:sp>
      <p:sp>
        <p:nvSpPr>
          <p:cNvPr id="92" name="PlaceHolder 2"/>
          <p:cNvSpPr>
            <a:spLocks noGrp="1"/>
          </p:cNvSpPr>
          <p:nvPr>
            <p:ph type="subTitle"/>
          </p:nvPr>
        </p:nvSpPr>
        <p:spPr>
          <a:xfrm>
            <a:off x="1475640" y="5157360"/>
            <a:ext cx="6335280" cy="1295640"/>
          </a:xfrm>
          <a:prstGeom prst="rect">
            <a:avLst/>
          </a:prstGeom>
          <a:noFill/>
          <a:ln w="0">
            <a:noFill/>
          </a:ln>
        </p:spPr>
        <p:txBody>
          <a:bodyPr numCol="1" spcCol="0" anchor="t">
            <a:noAutofit/>
          </a:bodyPr>
          <a:lstStyle/>
          <a:p>
            <a:pPr algn="ctr">
              <a:lnSpc>
                <a:spcPct val="100000"/>
              </a:lnSpc>
              <a:spcBef>
                <a:spcPts val="479"/>
              </a:spcBef>
              <a:buNone/>
              <a:tabLst>
                <a:tab pos="0" algn="l"/>
              </a:tabLst>
            </a:pPr>
            <a:r>
              <a:rPr lang="en-US" sz="2400" b="1" strike="noStrike" spc="-1" dirty="0" err="1">
                <a:solidFill>
                  <a:srgbClr val="000000"/>
                </a:solidFill>
                <a:latin typeface="微软雅黑" panose="020B0503020204020204" pitchFamily="34" charset="-122"/>
                <a:ea typeface="微软雅黑" panose="020B0503020204020204" pitchFamily="34" charset="-122"/>
              </a:rPr>
              <a:t>张学涵</a:t>
            </a:r>
            <a:r>
              <a:rPr lang="en-US" sz="2400" b="1" strike="noStrike" spc="-1" dirty="0">
                <a:solidFill>
                  <a:srgbClr val="000000"/>
                </a:solidFill>
                <a:latin typeface="微软雅黑" panose="020B0503020204020204" pitchFamily="34" charset="-122"/>
                <a:ea typeface="微软雅黑" panose="020B0503020204020204" pitchFamily="34" charset="-122"/>
              </a:rPr>
              <a:t> PB21000079</a:t>
            </a:r>
            <a:endParaRPr lang="en-US" sz="2400" b="0" strike="noStrike" spc="-1" dirty="0">
              <a:latin typeface="微软雅黑" panose="020B0503020204020204" pitchFamily="34" charset="-122"/>
              <a:ea typeface="微软雅黑" panose="020B0503020204020204" pitchFamily="34" charset="-122"/>
            </a:endParaRPr>
          </a:p>
          <a:p>
            <a:pPr algn="ctr">
              <a:lnSpc>
                <a:spcPct val="100000"/>
              </a:lnSpc>
              <a:spcBef>
                <a:spcPts val="479"/>
              </a:spcBef>
              <a:buNone/>
              <a:tabLst>
                <a:tab pos="0" algn="l"/>
              </a:tabLst>
            </a:pPr>
            <a:r>
              <a:rPr lang="zh-CN" sz="2400" b="1" strike="noStrike" spc="-1" dirty="0">
                <a:solidFill>
                  <a:srgbClr val="000000"/>
                </a:solidFill>
                <a:latin typeface="微软雅黑" panose="020B0503020204020204" pitchFamily="34" charset="-122"/>
                <a:ea typeface="微软雅黑" panose="020B0503020204020204" pitchFamily="34" charset="-122"/>
              </a:rPr>
              <a:t>指导教师：宫磊</a:t>
            </a:r>
            <a:r>
              <a:rPr lang="zh-CN" altLang="en-US" sz="2400" b="1" strike="noStrike" spc="-1" dirty="0">
                <a:solidFill>
                  <a:srgbClr val="000000"/>
                </a:solidFill>
                <a:latin typeface="微软雅黑" panose="020B0503020204020204" pitchFamily="34" charset="-122"/>
                <a:ea typeface="微软雅黑" panose="020B0503020204020204" pitchFamily="34" charset="-122"/>
              </a:rPr>
              <a:t>副教授</a:t>
            </a:r>
            <a:endParaRPr lang="en-US" altLang="zh-CN" sz="2400" b="1" strike="noStrike" spc="-1" dirty="0">
              <a:solidFill>
                <a:srgbClr val="000000"/>
              </a:solidFill>
              <a:latin typeface="微软雅黑" panose="020B0503020204020204" pitchFamily="34" charset="-122"/>
              <a:ea typeface="微软雅黑" panose="020B0503020204020204" pitchFamily="34" charset="-122"/>
            </a:endParaRPr>
          </a:p>
          <a:p>
            <a:pPr algn="ctr">
              <a:lnSpc>
                <a:spcPct val="100000"/>
              </a:lnSpc>
              <a:spcBef>
                <a:spcPts val="479"/>
              </a:spcBef>
              <a:tabLst>
                <a:tab pos="0" algn="l"/>
              </a:tabLst>
            </a:pPr>
            <a:r>
              <a:rPr lang="en-US" altLang="zh-CN" sz="2400" b="1" dirty="0">
                <a:latin typeface="微软雅黑" panose="020B0503020204020204" pitchFamily="34" charset="-122"/>
                <a:ea typeface="微软雅黑" panose="020B0503020204020204" pitchFamily="34" charset="-122"/>
              </a:rPr>
              <a:t>2025</a:t>
            </a:r>
            <a:r>
              <a:rPr lang="zh-CN" altLang="en-US" sz="2400" b="1" dirty="0">
                <a:latin typeface="微软雅黑" panose="020B0503020204020204" pitchFamily="34" charset="-122"/>
                <a:ea typeface="微软雅黑" panose="020B0503020204020204" pitchFamily="34" charset="-122"/>
              </a:rPr>
              <a:t>年</a:t>
            </a: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月</a:t>
            </a:r>
          </a:p>
          <a:p>
            <a:pPr algn="ctr">
              <a:lnSpc>
                <a:spcPct val="100000"/>
              </a:lnSpc>
              <a:spcBef>
                <a:spcPts val="479"/>
              </a:spcBef>
              <a:buNone/>
              <a:tabLst>
                <a:tab pos="0" algn="l"/>
              </a:tabLst>
            </a:pPr>
            <a:endParaRPr lang="en-US" sz="2400" b="0" strike="noStrike" spc="-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D6B66-3E53-ABC8-85ED-A38EC5745A1D}"/>
            </a:ext>
          </a:extLst>
        </p:cNvPr>
        <p:cNvGrpSpPr/>
        <p:nvPr/>
      </p:nvGrpSpPr>
      <p:grpSpPr>
        <a:xfrm>
          <a:off x="0" y="0"/>
          <a:ext cx="0" cy="0"/>
          <a:chOff x="0" y="0"/>
          <a:chExt cx="0" cy="0"/>
        </a:xfrm>
      </p:grpSpPr>
      <p:sp>
        <p:nvSpPr>
          <p:cNvPr id="124" name="PlaceHolder 1">
            <a:extLst>
              <a:ext uri="{FF2B5EF4-FFF2-40B4-BE49-F238E27FC236}">
                <a16:creationId xmlns:a16="http://schemas.microsoft.com/office/drawing/2014/main" id="{6164E297-1A72-2B87-BCFA-43551A60CC87}"/>
              </a:ext>
            </a:extLst>
          </p:cNvPr>
          <p:cNvSpPr>
            <a:spLocks noGrp="1"/>
          </p:cNvSpPr>
          <p:nvPr>
            <p:ph idx="4294967295"/>
          </p:nvPr>
        </p:nvSpPr>
        <p:spPr>
          <a:xfrm>
            <a:off x="457200" y="1195200"/>
            <a:ext cx="8434440" cy="5615640"/>
          </a:xfrm>
          <a:prstGeom prst="rect">
            <a:avLst/>
          </a:prstGeom>
          <a:solidFill>
            <a:srgbClr val="FFFFFF"/>
          </a:solidFill>
          <a:ln w="0">
            <a:noFill/>
          </a:ln>
        </p:spPr>
        <p:txBody>
          <a:bodyPr numCol="1" spcCol="0" anchor="t">
            <a:noAutofit/>
          </a:bodyPr>
          <a:lstStyle/>
          <a:p>
            <a:pPr marL="342720" indent="-342720">
              <a:lnSpc>
                <a:spcPts val="2401"/>
              </a:lnSpc>
              <a:spcBef>
                <a:spcPts val="1199"/>
              </a:spcBef>
              <a:buClr>
                <a:srgbClr val="000000"/>
              </a:buClr>
              <a:buFont typeface="Wingdings" charset="2"/>
              <a:buChar char=""/>
            </a:pPr>
            <a:r>
              <a:rPr lang="zh-CN" altLang="en-US" sz="2000" b="1" spc="-1" dirty="0">
                <a:solidFill>
                  <a:srgbClr val="000000"/>
                </a:solidFill>
                <a:latin typeface="微软雅黑" panose="020B0503020204020204" pitchFamily="34" charset="-122"/>
                <a:ea typeface="微软雅黑" panose="020B0503020204020204" pitchFamily="34" charset="-122"/>
              </a:rPr>
              <a:t>人工智能（</a:t>
            </a:r>
            <a:r>
              <a:rPr lang="en-US" altLang="zh-CN" sz="2000" b="1" spc="-1" dirty="0">
                <a:solidFill>
                  <a:srgbClr val="000000"/>
                </a:solidFill>
                <a:latin typeface="微软雅黑" panose="020B0503020204020204" pitchFamily="34" charset="-122"/>
                <a:ea typeface="微软雅黑" panose="020B0503020204020204" pitchFamily="34" charset="-122"/>
              </a:rPr>
              <a:t>AI</a:t>
            </a:r>
            <a:r>
              <a:rPr lang="zh-CN" altLang="en-US" sz="2000" b="1" spc="-1" dirty="0">
                <a:solidFill>
                  <a:srgbClr val="000000"/>
                </a:solidFill>
                <a:latin typeface="微软雅黑" panose="020B0503020204020204" pitchFamily="34" charset="-122"/>
                <a:ea typeface="微软雅黑" panose="020B0503020204020204" pitchFamily="34" charset="-122"/>
              </a:rPr>
              <a:t>）驱动社会变革</a:t>
            </a:r>
          </a:p>
          <a:p>
            <a:pPr marL="914400" lvl="1" indent="-457200">
              <a:lnSpc>
                <a:spcPct val="100000"/>
              </a:lnSpc>
              <a:spcBef>
                <a:spcPts val="601"/>
              </a:spcBef>
              <a:buClr>
                <a:srgbClr val="000000"/>
              </a:buClr>
              <a:buFont typeface="Wingdings" charset="2"/>
              <a:buChar char=""/>
            </a:pPr>
            <a:r>
              <a:rPr lang="ja-JP" altLang="en-US" sz="1800"/>
              <a:t>矩阵运算，特别是矩阵乘法，广泛应用于机器学习</a:t>
            </a:r>
            <a:r>
              <a:rPr lang="zh-CN" altLang="en-US" sz="1800" dirty="0"/>
              <a:t>、深度学习</a:t>
            </a:r>
            <a:r>
              <a:rPr lang="ja-JP" altLang="en-US" sz="1800"/>
              <a:t>。</a:t>
            </a:r>
            <a:endParaRPr lang="en-US" altLang="ja-JP" sz="1800" dirty="0"/>
          </a:p>
          <a:p>
            <a:pPr marL="914400" lvl="1" indent="-457200">
              <a:lnSpc>
                <a:spcPct val="100000"/>
              </a:lnSpc>
              <a:spcBef>
                <a:spcPts val="601"/>
              </a:spcBef>
              <a:buClr>
                <a:srgbClr val="000000"/>
              </a:buClr>
              <a:buFont typeface="Wingdings" charset="2"/>
              <a:buChar char=""/>
            </a:pPr>
            <a:r>
              <a:rPr lang="zh-CN" altLang="en-US" sz="1800" spc="-1" dirty="0">
                <a:solidFill>
                  <a:srgbClr val="000000"/>
                </a:solidFill>
                <a:latin typeface="微软雅黑" panose="020B0503020204020204" pitchFamily="34" charset="-122"/>
                <a:ea typeface="微软雅黑" panose="020B0503020204020204" pitchFamily="34" charset="-122"/>
              </a:rPr>
              <a:t>自然语言处理、推荐系统、图神经网络中常设计稀疏矩阵运算。</a:t>
            </a:r>
            <a:endParaRPr lang="en-US" altLang="zh-CN" sz="1800" spc="-1" dirty="0">
              <a:solidFill>
                <a:srgbClr val="000000"/>
              </a:solidFill>
              <a:latin typeface="微软雅黑" panose="020B0503020204020204" pitchFamily="34" charset="-122"/>
              <a:ea typeface="微软雅黑" panose="020B0503020204020204" pitchFamily="34" charset="-122"/>
            </a:endParaRPr>
          </a:p>
          <a:p>
            <a:pPr marL="342720" indent="-342720">
              <a:lnSpc>
                <a:spcPts val="2401"/>
              </a:lnSpc>
              <a:spcBef>
                <a:spcPts val="1199"/>
              </a:spcBef>
              <a:buClr>
                <a:srgbClr val="000000"/>
              </a:buClr>
              <a:buFont typeface="Wingdings" charset="2"/>
              <a:buChar char=""/>
            </a:pPr>
            <a:r>
              <a:rPr lang="zh-CN" altLang="en-US" sz="2000" b="1" spc="-1" dirty="0">
                <a:solidFill>
                  <a:srgbClr val="000000"/>
                </a:solidFill>
                <a:latin typeface="微软雅黑" panose="020B0503020204020204" pitchFamily="34" charset="-122"/>
                <a:ea typeface="微软雅黑" panose="020B0503020204020204" pitchFamily="34" charset="-122"/>
              </a:rPr>
              <a:t>传统 </a:t>
            </a:r>
            <a:r>
              <a:rPr lang="en-US" altLang="zh-CN" sz="2000" b="1" spc="-1" dirty="0">
                <a:solidFill>
                  <a:srgbClr val="000000"/>
                </a:solidFill>
                <a:latin typeface="微软雅黑" panose="020B0503020204020204" pitchFamily="34" charset="-122"/>
                <a:ea typeface="微软雅黑" panose="020B0503020204020204" pitchFamily="34" charset="-122"/>
              </a:rPr>
              <a:t>CPU</a:t>
            </a:r>
            <a:r>
              <a:rPr lang="zh-CN" altLang="en-US" sz="2000" b="1" spc="-1" dirty="0">
                <a:solidFill>
                  <a:srgbClr val="000000"/>
                </a:solidFill>
                <a:latin typeface="微软雅黑" panose="020B0503020204020204" pitchFamily="34" charset="-122"/>
                <a:ea typeface="微软雅黑" panose="020B0503020204020204" pitchFamily="34" charset="-122"/>
              </a:rPr>
              <a:t> 在并行数据密集型任务上存在瓶颈</a:t>
            </a:r>
            <a:endParaRPr lang="en-US" altLang="zh-CN" sz="2000" b="1" spc="-1" dirty="0">
              <a:solidFill>
                <a:srgbClr val="000000"/>
              </a:solidFill>
              <a:latin typeface="微软雅黑" panose="020B0503020204020204" pitchFamily="34" charset="-122"/>
              <a:ea typeface="微软雅黑" panose="020B0503020204020204" pitchFamily="34" charset="-122"/>
            </a:endParaRPr>
          </a:p>
          <a:p>
            <a:pPr marL="914400" lvl="1" indent="-457200">
              <a:lnSpc>
                <a:spcPct val="100000"/>
              </a:lnSpc>
              <a:spcBef>
                <a:spcPts val="601"/>
              </a:spcBef>
              <a:buClr>
                <a:srgbClr val="000000"/>
              </a:buClr>
              <a:buFont typeface="Wingdings" charset="2"/>
              <a:buChar char=""/>
            </a:pPr>
            <a:r>
              <a:rPr lang="ja-JP" altLang="en-US" sz="1800" spc="-1">
                <a:solidFill>
                  <a:srgbClr val="000000"/>
                </a:solidFill>
                <a:latin typeface="微软雅黑" panose="020B0503020204020204" pitchFamily="34" charset="-122"/>
                <a:ea typeface="微软雅黑" panose="020B0503020204020204" pitchFamily="34" charset="-122"/>
              </a:rPr>
              <a:t>核心数量相对较少</a:t>
            </a:r>
            <a:r>
              <a:rPr lang="zh-CN" altLang="en-US" sz="1800" spc="-1" dirty="0">
                <a:solidFill>
                  <a:srgbClr val="000000"/>
                </a:solidFill>
                <a:latin typeface="微软雅黑" panose="020B0503020204020204" pitchFamily="34" charset="-122"/>
                <a:ea typeface="微软雅黑" panose="020B0503020204020204" pitchFamily="34" charset="-122"/>
              </a:rPr>
              <a:t>：</a:t>
            </a:r>
            <a:r>
              <a:rPr lang="ja-JP" altLang="en-US" sz="1800"/>
              <a:t>传统</a:t>
            </a:r>
            <a:r>
              <a:rPr lang="en-US" sz="1800" dirty="0"/>
              <a:t>CPU</a:t>
            </a:r>
            <a:r>
              <a:rPr lang="ja-JP" altLang="en-US" sz="1800"/>
              <a:t>的核心数量通常较少，这限制了其同时处理大规模并行数据的能力。虽然现代</a:t>
            </a:r>
            <a:r>
              <a:rPr lang="en-US" sz="1800" dirty="0"/>
              <a:t>CPU</a:t>
            </a:r>
            <a:r>
              <a:rPr lang="ja-JP" altLang="en-US" sz="1800"/>
              <a:t>核心数量在增加，但与专为并行设计的处理器相比仍有差距。</a:t>
            </a:r>
            <a:endParaRPr lang="en-US" altLang="ja-JP" sz="1800" dirty="0"/>
          </a:p>
          <a:p>
            <a:pPr marL="914400" lvl="1" indent="-457200">
              <a:lnSpc>
                <a:spcPct val="100000"/>
              </a:lnSpc>
              <a:spcBef>
                <a:spcPts val="601"/>
              </a:spcBef>
              <a:buClr>
                <a:srgbClr val="000000"/>
              </a:buClr>
              <a:buFont typeface="Wingdings" charset="2"/>
              <a:buChar char=""/>
            </a:pPr>
            <a:r>
              <a:rPr lang="ja-JP" altLang="en-US" sz="1800"/>
              <a:t>内存带宽瓶颈</a:t>
            </a:r>
            <a:r>
              <a:rPr lang="zh-CN" altLang="en-US" sz="1800" dirty="0"/>
              <a:t>：</a:t>
            </a:r>
            <a:r>
              <a:rPr lang="ja-JP" altLang="en-US" sz="1800"/>
              <a:t>数据密集型任务需要频繁地从内存中读取和写入大量数据。</a:t>
            </a:r>
            <a:r>
              <a:rPr lang="en-US" sz="1800" dirty="0"/>
              <a:t>CPU</a:t>
            </a:r>
            <a:r>
              <a:rPr lang="ja-JP" altLang="en-US" sz="1800"/>
              <a:t>连接内存的带宽相对有限，当大量核心同时请求数据时，很容易达到内存带宽的上限，导致核心等待数据，无法充分发挥计算能力。</a:t>
            </a:r>
            <a:endParaRPr lang="en-US" altLang="zh-CN" sz="1800" spc="-1" dirty="0">
              <a:solidFill>
                <a:srgbClr val="000000"/>
              </a:solidFill>
              <a:latin typeface="微软雅黑" panose="020B0503020204020204" pitchFamily="34" charset="-122"/>
              <a:ea typeface="微软雅黑" panose="020B0503020204020204" pitchFamily="34" charset="-122"/>
            </a:endParaRPr>
          </a:p>
          <a:p>
            <a:pPr marL="342720" indent="-342720">
              <a:lnSpc>
                <a:spcPts val="2401"/>
              </a:lnSpc>
              <a:spcBef>
                <a:spcPts val="1199"/>
              </a:spcBef>
              <a:buClr>
                <a:srgbClr val="000000"/>
              </a:buClr>
              <a:buFont typeface="Wingdings" charset="2"/>
              <a:buChar char=""/>
            </a:pPr>
            <a:r>
              <a:rPr lang="en-US" altLang="zh-CN" sz="2000" b="1" spc="-1" dirty="0">
                <a:solidFill>
                  <a:srgbClr val="000000"/>
                </a:solidFill>
                <a:latin typeface="微软雅黑" panose="020B0503020204020204" pitchFamily="34" charset="-122"/>
                <a:ea typeface="微软雅黑" panose="020B0503020204020204" pitchFamily="34" charset="-122"/>
              </a:rPr>
              <a:t>FPGA </a:t>
            </a:r>
            <a:r>
              <a:rPr lang="zh-CN" altLang="en-US" sz="2000" b="1" spc="-1" dirty="0">
                <a:solidFill>
                  <a:srgbClr val="000000"/>
                </a:solidFill>
                <a:latin typeface="微软雅黑" panose="020B0503020204020204" pitchFamily="34" charset="-122"/>
                <a:ea typeface="微软雅黑" panose="020B0503020204020204" pitchFamily="34" charset="-122"/>
              </a:rPr>
              <a:t>异构系统实现加速计算</a:t>
            </a:r>
          </a:p>
          <a:p>
            <a:pPr marL="914400" lvl="1" indent="-457200">
              <a:lnSpc>
                <a:spcPct val="100000"/>
              </a:lnSpc>
              <a:spcBef>
                <a:spcPts val="601"/>
              </a:spcBef>
              <a:buClr>
                <a:srgbClr val="000000"/>
              </a:buClr>
              <a:buFont typeface="Wingdings" charset="2"/>
              <a:buChar char=""/>
            </a:pPr>
            <a:r>
              <a:rPr lang="ja-JP" altLang="en-US" sz="1800"/>
              <a:t>高可编程性</a:t>
            </a:r>
            <a:r>
              <a:rPr lang="zh-CN" altLang="en-US" sz="1800" dirty="0"/>
              <a:t>：</a:t>
            </a:r>
            <a:r>
              <a:rPr lang="ja-JP" altLang="en-US" sz="1800"/>
              <a:t>可以直接在硬件层面进行设计，</a:t>
            </a:r>
            <a:r>
              <a:rPr lang="en-US" sz="1800" dirty="0"/>
              <a:t>FPGA</a:t>
            </a:r>
            <a:r>
              <a:rPr lang="zh-CN" altLang="en-US" sz="1800" dirty="0"/>
              <a:t> </a:t>
            </a:r>
            <a:r>
              <a:rPr lang="ja-JP" altLang="en-US" sz="1800"/>
              <a:t>允许开发者对算法的每一个计算步骤、数据流路径进行极致优化，挖掘算法的最大并行性。</a:t>
            </a:r>
            <a:endParaRPr lang="en-US" altLang="ja-JP" sz="1800" dirty="0"/>
          </a:p>
          <a:p>
            <a:pPr marL="914400" lvl="1" indent="-457200">
              <a:lnSpc>
                <a:spcPct val="100000"/>
              </a:lnSpc>
              <a:spcBef>
                <a:spcPts val="601"/>
              </a:spcBef>
              <a:buClr>
                <a:srgbClr val="000000"/>
              </a:buClr>
              <a:buFont typeface="Wingdings" charset="2"/>
              <a:buChar char=""/>
            </a:pPr>
            <a:r>
              <a:rPr lang="ja-JP" altLang="en-US" sz="1800"/>
              <a:t>高并行处理</a:t>
            </a:r>
            <a:r>
              <a:rPr lang="zh-CN" altLang="en-US" sz="1800" dirty="0"/>
              <a:t>：</a:t>
            </a:r>
            <a:r>
              <a:rPr lang="en-US" sz="1800" dirty="0"/>
              <a:t>FPGA</a:t>
            </a:r>
            <a:r>
              <a:rPr lang="zh-CN" altLang="en-US" sz="1800" dirty="0"/>
              <a:t> </a:t>
            </a:r>
            <a:r>
              <a:rPr lang="ja-JP" altLang="en-US" sz="1800"/>
              <a:t>内部包含大量的逻辑单元和可配置的互连资源。</a:t>
            </a:r>
            <a:endParaRPr lang="en-US" altLang="ja-JP" sz="1800" dirty="0"/>
          </a:p>
          <a:p>
            <a:pPr marL="914400" lvl="1" indent="-457200">
              <a:lnSpc>
                <a:spcPct val="100000"/>
              </a:lnSpc>
              <a:spcBef>
                <a:spcPts val="601"/>
              </a:spcBef>
              <a:buClr>
                <a:srgbClr val="000000"/>
              </a:buClr>
              <a:buFont typeface="Wingdings" charset="2"/>
              <a:buChar char=""/>
            </a:pPr>
            <a:r>
              <a:rPr lang="ja-JP" altLang="en-US" sz="1800"/>
              <a:t>高流水线处理</a:t>
            </a:r>
            <a:r>
              <a:rPr lang="zh-CN" altLang="en-US" sz="1800" dirty="0"/>
              <a:t>：</a:t>
            </a:r>
            <a:r>
              <a:rPr lang="en-US" sz="1800" dirty="0"/>
              <a:t>FPGA</a:t>
            </a:r>
            <a:r>
              <a:rPr lang="zh-CN" altLang="en-US" sz="1800" dirty="0"/>
              <a:t> </a:t>
            </a:r>
            <a:r>
              <a:rPr lang="ja-JP" altLang="en-US" sz="1800"/>
              <a:t>允许开发者将复杂的计算任务分解成多个细小的、顺序执行的阶段，并在这些阶段之间插入寄存器，形成深度流水线。</a:t>
            </a:r>
            <a:endParaRPr lang="en-US" altLang="ja-JP" sz="1800" dirty="0"/>
          </a:p>
        </p:txBody>
      </p:sp>
      <p:sp>
        <p:nvSpPr>
          <p:cNvPr id="125" name="PlaceHolder 2">
            <a:extLst>
              <a:ext uri="{FF2B5EF4-FFF2-40B4-BE49-F238E27FC236}">
                <a16:creationId xmlns:a16="http://schemas.microsoft.com/office/drawing/2014/main" id="{50C7612D-7BB6-AD94-02D2-2A5D511F61AA}"/>
              </a:ext>
            </a:extLst>
          </p:cNvPr>
          <p:cNvSpPr>
            <a:spLocks noGrp="1"/>
          </p:cNvSpPr>
          <p:nvPr>
            <p:ph type="title" idx="4294967295"/>
          </p:nvPr>
        </p:nvSpPr>
        <p:spPr>
          <a:xfrm>
            <a:off x="395640" y="-27360"/>
            <a:ext cx="7848360" cy="1142640"/>
          </a:xfrm>
          <a:prstGeom prst="rect">
            <a:avLst/>
          </a:prstGeom>
          <a:noFill/>
          <a:ln w="0">
            <a:noFill/>
          </a:ln>
        </p:spPr>
        <p:txBody>
          <a:bodyPr numCol="1" spcCol="0" anchor="ctr">
            <a:noAutofit/>
          </a:bodyPr>
          <a:lstStyle/>
          <a:p>
            <a:pPr>
              <a:lnSpc>
                <a:spcPct val="100000"/>
              </a:lnSpc>
            </a:pPr>
            <a:r>
              <a:rPr lang="zh-CN" altLang="en-US" sz="3200" b="1" spc="-1" dirty="0">
                <a:solidFill>
                  <a:srgbClr val="FFFFFF"/>
                </a:solidFill>
                <a:latin typeface="微软雅黑" panose="020B0503020204020204" pitchFamily="34" charset="-122"/>
                <a:ea typeface="微软雅黑" panose="020B0503020204020204" pitchFamily="34" charset="-122"/>
              </a:rPr>
              <a:t>研究背景</a:t>
            </a:r>
            <a:endParaRPr lang="en-US" sz="3200" b="0" strike="noStrike" spc="-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543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601F7-9D7A-4626-3447-EE546219AEAB}"/>
            </a:ext>
          </a:extLst>
        </p:cNvPr>
        <p:cNvGrpSpPr/>
        <p:nvPr/>
      </p:nvGrpSpPr>
      <p:grpSpPr>
        <a:xfrm>
          <a:off x="0" y="0"/>
          <a:ext cx="0" cy="0"/>
          <a:chOff x="0" y="0"/>
          <a:chExt cx="0" cy="0"/>
        </a:xfrm>
      </p:grpSpPr>
      <p:sp>
        <p:nvSpPr>
          <p:cNvPr id="124" name="PlaceHolder 1">
            <a:extLst>
              <a:ext uri="{FF2B5EF4-FFF2-40B4-BE49-F238E27FC236}">
                <a16:creationId xmlns:a16="http://schemas.microsoft.com/office/drawing/2014/main" id="{5122EDFB-D843-01D0-DE16-C36DB8E08E1B}"/>
              </a:ext>
            </a:extLst>
          </p:cNvPr>
          <p:cNvSpPr>
            <a:spLocks noGrp="1"/>
          </p:cNvSpPr>
          <p:nvPr>
            <p:ph idx="4294967295"/>
          </p:nvPr>
        </p:nvSpPr>
        <p:spPr>
          <a:xfrm>
            <a:off x="457200" y="1195200"/>
            <a:ext cx="8434440" cy="5615640"/>
          </a:xfrm>
          <a:prstGeom prst="rect">
            <a:avLst/>
          </a:prstGeom>
          <a:solidFill>
            <a:srgbClr val="FFFFFF"/>
          </a:solidFill>
          <a:ln w="0">
            <a:noFill/>
          </a:ln>
        </p:spPr>
        <p:txBody>
          <a:bodyPr numCol="1" spcCol="0" anchor="t">
            <a:noAutofit/>
          </a:bodyPr>
          <a:lstStyle/>
          <a:p>
            <a:pPr marL="342720" indent="-342720">
              <a:lnSpc>
                <a:spcPts val="2401"/>
              </a:lnSpc>
              <a:spcBef>
                <a:spcPts val="1199"/>
              </a:spcBef>
              <a:buClr>
                <a:srgbClr val="000000"/>
              </a:buClr>
              <a:buFont typeface="Wingdings" charset="2"/>
              <a:buChar char=""/>
            </a:pPr>
            <a:r>
              <a:rPr lang="zh-CN" altLang="en-US" sz="2000" b="1" spc="-1" dirty="0">
                <a:solidFill>
                  <a:srgbClr val="000000"/>
                </a:solidFill>
                <a:latin typeface="微软雅黑" panose="020B0503020204020204" pitchFamily="34" charset="-122"/>
                <a:ea typeface="微软雅黑" panose="020B0503020204020204" pitchFamily="34" charset="-122"/>
              </a:rPr>
              <a:t>传统 </a:t>
            </a:r>
            <a:r>
              <a:rPr lang="en-US" altLang="zh-CN" sz="2000" b="1" spc="-1" dirty="0">
                <a:solidFill>
                  <a:srgbClr val="000000"/>
                </a:solidFill>
                <a:latin typeface="微软雅黑" panose="020B0503020204020204" pitchFamily="34" charset="-122"/>
                <a:ea typeface="微软雅黑" panose="020B0503020204020204" pitchFamily="34" charset="-122"/>
              </a:rPr>
              <a:t>FPGA</a:t>
            </a:r>
            <a:r>
              <a:rPr lang="zh-CN" altLang="en-US" sz="2000" b="1" spc="-1" dirty="0">
                <a:solidFill>
                  <a:srgbClr val="000000"/>
                </a:solidFill>
                <a:latin typeface="微软雅黑" panose="020B0503020204020204" pitchFamily="34" charset="-122"/>
                <a:ea typeface="微软雅黑" panose="020B0503020204020204" pitchFamily="34" charset="-122"/>
              </a:rPr>
              <a:t> 设计“静态”</a:t>
            </a:r>
          </a:p>
          <a:p>
            <a:pPr marL="914400" lvl="1" indent="-457200">
              <a:lnSpc>
                <a:spcPct val="100000"/>
              </a:lnSpc>
              <a:spcBef>
                <a:spcPts val="601"/>
              </a:spcBef>
              <a:buClr>
                <a:srgbClr val="000000"/>
              </a:buClr>
              <a:buFont typeface="Wingdings" charset="2"/>
              <a:buChar char=""/>
            </a:pPr>
            <a:r>
              <a:rPr lang="ja-JP" altLang="en-US" sz="1800"/>
              <a:t>硬件逻辑固定</a:t>
            </a:r>
            <a:r>
              <a:rPr lang="zh-CN" altLang="en-US" sz="1800" dirty="0"/>
              <a:t>：</a:t>
            </a:r>
            <a:r>
              <a:rPr lang="ja-JP" altLang="en-US" sz="1800"/>
              <a:t>一旦</a:t>
            </a:r>
            <a:r>
              <a:rPr lang="zh-CN" altLang="en-US" sz="1800" dirty="0"/>
              <a:t> </a:t>
            </a:r>
            <a:r>
              <a:rPr lang="en-US" sz="1800" dirty="0"/>
              <a:t>FPGA</a:t>
            </a:r>
            <a:r>
              <a:rPr lang="zh-CN" altLang="en-US" sz="1800" dirty="0"/>
              <a:t> </a:t>
            </a:r>
            <a:r>
              <a:rPr lang="ja-JP" altLang="en-US" sz="1800"/>
              <a:t>完成配置，其内部的逻辑门、查找表以及布线资源就被设定为实现一个特定的硬件功能。这种配置在</a:t>
            </a:r>
            <a:r>
              <a:rPr lang="ja-JP" altLang="en-US" sz="1800" b="1"/>
              <a:t>运行时是不会改变的</a:t>
            </a:r>
            <a:r>
              <a:rPr lang="ja-JP" altLang="en-US" sz="1800"/>
              <a:t>。此时，该</a:t>
            </a:r>
            <a:r>
              <a:rPr lang="zh-CN" altLang="en-US" sz="1800" dirty="0"/>
              <a:t> </a:t>
            </a:r>
            <a:r>
              <a:rPr lang="en-US" sz="1800" dirty="0"/>
              <a:t>FPGA</a:t>
            </a:r>
            <a:r>
              <a:rPr lang="zh-CN" altLang="en-US" sz="1800" dirty="0"/>
              <a:t> </a:t>
            </a:r>
            <a:r>
              <a:rPr lang="ja-JP" altLang="en-US" sz="1800"/>
              <a:t>对于这个特定的设计而言，其行为就像一个定制的专用集成电路（</a:t>
            </a:r>
            <a:r>
              <a:rPr lang="en-US" sz="1800" dirty="0"/>
              <a:t>ASIC）。</a:t>
            </a:r>
            <a:r>
              <a:rPr lang="ja-JP" altLang="en-US" sz="1800"/>
              <a:t>如果需要实现不同的功能，</a:t>
            </a:r>
            <a:r>
              <a:rPr lang="en-US" sz="1800" dirty="0"/>
              <a:t>FPGA</a:t>
            </a:r>
            <a:r>
              <a:rPr lang="zh-CN" altLang="en-US" sz="1800" dirty="0"/>
              <a:t> </a:t>
            </a:r>
            <a:r>
              <a:rPr lang="ja-JP" altLang="en-US" sz="1800"/>
              <a:t>必须完全停止工作，然后用新的比特流进行重新配置。</a:t>
            </a:r>
            <a:endParaRPr lang="en-US" altLang="ja-JP" sz="1800" dirty="0"/>
          </a:p>
          <a:p>
            <a:pPr marL="914400" lvl="1" indent="-457200">
              <a:lnSpc>
                <a:spcPct val="100000"/>
              </a:lnSpc>
              <a:spcBef>
                <a:spcPts val="601"/>
              </a:spcBef>
              <a:buClr>
                <a:srgbClr val="000000"/>
              </a:buClr>
              <a:buFont typeface="Wingdings" charset="2"/>
              <a:buChar char=""/>
            </a:pPr>
            <a:r>
              <a:rPr lang="zh-CN" altLang="en-US" sz="1800" spc="-1" dirty="0">
                <a:solidFill>
                  <a:srgbClr val="000000"/>
                </a:solidFill>
                <a:latin typeface="微软雅黑" panose="020B0503020204020204" pitchFamily="34" charset="-122"/>
                <a:ea typeface="微软雅黑" panose="020B0503020204020204" pitchFamily="34" charset="-122"/>
              </a:rPr>
              <a:t>重配置耗时长、中断服务：</a:t>
            </a:r>
            <a:r>
              <a:rPr lang="ja-JP" altLang="en-US" sz="1800"/>
              <a:t>当需要将新的设计或更新加载到传统</a:t>
            </a:r>
            <a:r>
              <a:rPr lang="en-US" sz="1800" dirty="0"/>
              <a:t>FPGA</a:t>
            </a:r>
            <a:r>
              <a:rPr lang="ja-JP" altLang="en-US" sz="1800"/>
              <a:t>时，通常需要将整个器件下线</a:t>
            </a:r>
            <a:r>
              <a:rPr lang="zh-CN" altLang="en-US" sz="1800" dirty="0"/>
              <a:t>。</a:t>
            </a:r>
            <a:r>
              <a:rPr lang="ja-JP" altLang="en-US" sz="1800"/>
              <a:t>完整的重配置过程可能需要毫秒到秒级，甚至更长的时间，具体取决于</a:t>
            </a:r>
            <a:r>
              <a:rPr lang="zh-CN" altLang="en-US" sz="1800" dirty="0"/>
              <a:t> </a:t>
            </a:r>
            <a:r>
              <a:rPr lang="en-US" sz="1800" dirty="0"/>
              <a:t>FPGA</a:t>
            </a:r>
            <a:r>
              <a:rPr lang="zh-CN" altLang="en-US" sz="1800" dirty="0"/>
              <a:t> </a:t>
            </a:r>
            <a:r>
              <a:rPr lang="ja-JP" altLang="en-US" sz="1800"/>
              <a:t>的规模和配置数据的大小。在此期间</a:t>
            </a:r>
            <a:r>
              <a:rPr lang="zh-CN" altLang="en-US" sz="1800" dirty="0"/>
              <a:t>，</a:t>
            </a:r>
            <a:r>
              <a:rPr lang="en-US" sz="1800" dirty="0"/>
              <a:t>FPGA </a:t>
            </a:r>
            <a:r>
              <a:rPr lang="ja-JP" altLang="en-US" sz="1800" b="1"/>
              <a:t>无法执行其预定的任务</a:t>
            </a:r>
            <a:r>
              <a:rPr lang="ja-JP" altLang="en-US" sz="1800"/>
              <a:t>，导致服务中断。这在需要高可用性或实时响应的应用中是一个显著的缺点。</a:t>
            </a:r>
            <a:endParaRPr lang="en-US" altLang="zh-CN" sz="1800" spc="-1" dirty="0">
              <a:solidFill>
                <a:srgbClr val="000000"/>
              </a:solidFill>
              <a:latin typeface="微软雅黑" panose="020B0503020204020204" pitchFamily="34" charset="-122"/>
              <a:ea typeface="微软雅黑" panose="020B0503020204020204" pitchFamily="34" charset="-122"/>
            </a:endParaRPr>
          </a:p>
          <a:p>
            <a:pPr marL="342720" indent="-342720">
              <a:lnSpc>
                <a:spcPts val="2401"/>
              </a:lnSpc>
              <a:spcBef>
                <a:spcPts val="1199"/>
              </a:spcBef>
              <a:buClr>
                <a:srgbClr val="000000"/>
              </a:buClr>
              <a:buFont typeface="Wingdings" charset="2"/>
              <a:buChar char=""/>
            </a:pPr>
            <a:r>
              <a:rPr lang="zh-CN" altLang="en-US" sz="2000" b="1" spc="-1" dirty="0">
                <a:solidFill>
                  <a:srgbClr val="000000"/>
                </a:solidFill>
                <a:latin typeface="微软雅黑" panose="020B0503020204020204" pitchFamily="34" charset="-122"/>
                <a:ea typeface="微软雅黑" panose="020B0503020204020204" pitchFamily="34" charset="-122"/>
              </a:rPr>
              <a:t>动态部分重构（</a:t>
            </a:r>
            <a:r>
              <a:rPr lang="en-US" altLang="zh-CN" sz="2000" b="1" spc="-1" dirty="0">
                <a:solidFill>
                  <a:srgbClr val="000000"/>
                </a:solidFill>
                <a:latin typeface="微软雅黑" panose="020B0503020204020204" pitchFamily="34" charset="-122"/>
                <a:ea typeface="微软雅黑" panose="020B0503020204020204" pitchFamily="34" charset="-122"/>
              </a:rPr>
              <a:t>DPR</a:t>
            </a:r>
            <a:r>
              <a:rPr lang="zh-CN" altLang="en-US" sz="2000" b="1" spc="-1" dirty="0">
                <a:solidFill>
                  <a:srgbClr val="000000"/>
                </a:solidFill>
                <a:latin typeface="微软雅黑" panose="020B0503020204020204" pitchFamily="34" charset="-122"/>
                <a:ea typeface="微软雅黑" panose="020B0503020204020204" pitchFamily="34" charset="-122"/>
              </a:rPr>
              <a:t>）技术</a:t>
            </a:r>
            <a:endParaRPr lang="en-US" altLang="zh-CN" sz="2000" b="1" spc="-1" dirty="0">
              <a:solidFill>
                <a:srgbClr val="000000"/>
              </a:solidFill>
              <a:latin typeface="微软雅黑" panose="020B0503020204020204" pitchFamily="34" charset="-122"/>
              <a:ea typeface="微软雅黑" panose="020B0503020204020204" pitchFamily="34" charset="-122"/>
            </a:endParaRPr>
          </a:p>
          <a:p>
            <a:pPr marL="914400" lvl="1" indent="-457200">
              <a:lnSpc>
                <a:spcPct val="100000"/>
              </a:lnSpc>
              <a:spcBef>
                <a:spcPts val="601"/>
              </a:spcBef>
              <a:buClr>
                <a:srgbClr val="000000"/>
              </a:buClr>
              <a:buFont typeface="Wingdings" charset="2"/>
              <a:buChar char=""/>
            </a:pPr>
            <a:r>
              <a:rPr lang="ja-JP" altLang="en-US" sz="1800" spc="-1">
                <a:solidFill>
                  <a:srgbClr val="000000"/>
                </a:solidFill>
                <a:latin typeface="微软雅黑" panose="020B0503020204020204" pitchFamily="34" charset="-122"/>
                <a:ea typeface="微软雅黑" panose="020B0503020204020204" pitchFamily="34" charset="-122"/>
              </a:rPr>
              <a:t>运行时对</a:t>
            </a:r>
            <a:r>
              <a:rPr lang="zh-CN" altLang="en-US" sz="1800" spc="-1" dirty="0">
                <a:solidFill>
                  <a:srgbClr val="000000"/>
                </a:solidFill>
                <a:latin typeface="微软雅黑" panose="020B0503020204020204" pitchFamily="34" charset="-122"/>
                <a:ea typeface="微软雅黑" panose="020B0503020204020204" pitchFamily="34" charset="-122"/>
              </a:rPr>
              <a:t> </a:t>
            </a:r>
            <a:r>
              <a:rPr lang="en-US" altLang="zh-CN" sz="1800" spc="-1" dirty="0">
                <a:solidFill>
                  <a:srgbClr val="000000"/>
                </a:solidFill>
                <a:latin typeface="微软雅黑" panose="020B0503020204020204" pitchFamily="34" charset="-122"/>
                <a:ea typeface="微软雅黑" panose="020B0503020204020204" pitchFamily="34" charset="-122"/>
              </a:rPr>
              <a:t>FPGA</a:t>
            </a:r>
            <a:r>
              <a:rPr lang="zh-CN" altLang="en-US" sz="1800" spc="-1" dirty="0">
                <a:solidFill>
                  <a:srgbClr val="000000"/>
                </a:solidFill>
                <a:latin typeface="微软雅黑" panose="020B0503020204020204" pitchFamily="34" charset="-122"/>
                <a:ea typeface="微软雅黑" panose="020B0503020204020204" pitchFamily="34" charset="-122"/>
              </a:rPr>
              <a:t> </a:t>
            </a:r>
            <a:r>
              <a:rPr lang="ja-JP" altLang="en-US" sz="1800" spc="-1">
                <a:solidFill>
                  <a:srgbClr val="000000"/>
                </a:solidFill>
                <a:latin typeface="微软雅黑" panose="020B0503020204020204" pitchFamily="34" charset="-122"/>
                <a:ea typeface="微软雅黑" panose="020B0503020204020204" pitchFamily="34" charset="-122"/>
              </a:rPr>
              <a:t>指定区域重编程</a:t>
            </a:r>
            <a:r>
              <a:rPr lang="zh-CN" altLang="en-US" sz="1800" spc="-1" dirty="0">
                <a:solidFill>
                  <a:srgbClr val="000000"/>
                </a:solidFill>
                <a:latin typeface="微软雅黑" panose="020B0503020204020204" pitchFamily="34" charset="-122"/>
                <a:ea typeface="微软雅黑" panose="020B0503020204020204" pitchFamily="34" charset="-122"/>
              </a:rPr>
              <a:t>：</a:t>
            </a:r>
            <a:r>
              <a:rPr lang="en-US" sz="1800" dirty="0"/>
              <a:t>FPGA</a:t>
            </a:r>
            <a:r>
              <a:rPr lang="zh-CN" altLang="en-US" sz="1800" dirty="0"/>
              <a:t> </a:t>
            </a:r>
            <a:r>
              <a:rPr lang="ja-JP" altLang="en-US" sz="1800"/>
              <a:t>设计被划分为静态逻辑（保持不变的部分）和一个或多个</a:t>
            </a:r>
            <a:r>
              <a:rPr lang="ja-JP" altLang="en-US" sz="1800" b="1"/>
              <a:t>可重构分区</a:t>
            </a:r>
            <a:r>
              <a:rPr lang="zh-CN" altLang="en-US" sz="1800" b="1" dirty="0"/>
              <a:t>（</a:t>
            </a:r>
            <a:r>
              <a:rPr lang="en-US" altLang="zh-CN" sz="1800" b="1" dirty="0"/>
              <a:t>RP</a:t>
            </a:r>
            <a:r>
              <a:rPr lang="zh-CN" altLang="en-US" sz="1800" b="1" dirty="0"/>
              <a:t>）。</a:t>
            </a:r>
            <a:r>
              <a:rPr lang="ja-JP" altLang="en-US" sz="1800"/>
              <a:t>当静态逻辑和其他</a:t>
            </a:r>
            <a:r>
              <a:rPr lang="en-US" altLang="ja-JP" sz="1800" dirty="0"/>
              <a:t> RP </a:t>
            </a:r>
            <a:r>
              <a:rPr lang="ja-JP" altLang="en-US" sz="1800"/>
              <a:t>继续工作时，可以将一个新的比特流（称为</a:t>
            </a:r>
            <a:r>
              <a:rPr lang="zh-CN" altLang="en-US" sz="1800" dirty="0"/>
              <a:t>“</a:t>
            </a:r>
            <a:r>
              <a:rPr lang="ja-JP" altLang="en-US" sz="1800"/>
              <a:t>部分比特流”）加载到特定的</a:t>
            </a:r>
            <a:r>
              <a:rPr lang="en-US" sz="1800" dirty="0"/>
              <a:t>RP </a:t>
            </a:r>
            <a:r>
              <a:rPr lang="ja-JP" altLang="en-US" sz="1800"/>
              <a:t>中，以改变其功能</a:t>
            </a:r>
            <a:r>
              <a:rPr lang="zh-CN" altLang="en-US" sz="1800" dirty="0"/>
              <a:t>，而</a:t>
            </a:r>
            <a:r>
              <a:rPr lang="ja-JP" altLang="en-US" sz="1800"/>
              <a:t>无需停止整个</a:t>
            </a:r>
            <a:r>
              <a:rPr lang="zh-CN" altLang="en-US" sz="1800" dirty="0"/>
              <a:t> </a:t>
            </a:r>
            <a:r>
              <a:rPr lang="en-US" sz="1800" dirty="0"/>
              <a:t>FPGA。</a:t>
            </a:r>
            <a:endParaRPr lang="en-US" altLang="ja-JP" sz="1800" dirty="0"/>
          </a:p>
          <a:p>
            <a:pPr marL="914400" lvl="1" indent="-457200">
              <a:lnSpc>
                <a:spcPct val="100000"/>
              </a:lnSpc>
              <a:spcBef>
                <a:spcPts val="601"/>
              </a:spcBef>
              <a:buClr>
                <a:srgbClr val="000000"/>
              </a:buClr>
              <a:buFont typeface="Wingdings" charset="2"/>
              <a:buChar char=""/>
            </a:pPr>
            <a:r>
              <a:rPr lang="ja-JP" altLang="en-US" sz="1800" spc="-1">
                <a:solidFill>
                  <a:srgbClr val="000000"/>
                </a:solidFill>
                <a:latin typeface="微软雅黑" panose="020B0503020204020204" pitchFamily="34" charset="-122"/>
                <a:ea typeface="微软雅黑" panose="020B0503020204020204" pitchFamily="34" charset="-122"/>
              </a:rPr>
              <a:t>不中断其他部分工作</a:t>
            </a:r>
            <a:r>
              <a:rPr lang="zh-CN" altLang="en-US" sz="1800" spc="-1" dirty="0">
                <a:solidFill>
                  <a:srgbClr val="000000"/>
                </a:solidFill>
                <a:latin typeface="微软雅黑" panose="020B0503020204020204" pitchFamily="34" charset="-122"/>
                <a:ea typeface="微软雅黑" panose="020B0503020204020204" pitchFamily="34" charset="-122"/>
              </a:rPr>
              <a:t>：</a:t>
            </a:r>
            <a:r>
              <a:rPr lang="ja-JP" altLang="en-US" sz="1800"/>
              <a:t>由于只有</a:t>
            </a:r>
            <a:r>
              <a:rPr lang="zh-CN" altLang="en-US" sz="1800" dirty="0"/>
              <a:t> </a:t>
            </a:r>
            <a:r>
              <a:rPr lang="en-US" sz="1800" dirty="0"/>
              <a:t>FPGA</a:t>
            </a:r>
            <a:r>
              <a:rPr lang="zh-CN" altLang="en-US" sz="1800" dirty="0"/>
              <a:t> </a:t>
            </a:r>
            <a:r>
              <a:rPr lang="ja-JP" altLang="en-US" sz="1800"/>
              <a:t>的指定部分被重构，运行在静态区域和任何其他独立可重构区域中的逻辑</a:t>
            </a:r>
            <a:r>
              <a:rPr lang="ja-JP" altLang="en-US" sz="1800" b="1"/>
              <a:t>保持活动状态且不受影响</a:t>
            </a:r>
            <a:r>
              <a:rPr lang="ja-JP" altLang="en-US" sz="1800"/>
              <a:t>。</a:t>
            </a:r>
            <a:endParaRPr lang="en-US" altLang="zh-CN" sz="1800" spc="-1" dirty="0">
              <a:solidFill>
                <a:srgbClr val="000000"/>
              </a:solidFill>
              <a:latin typeface="微软雅黑" panose="020B0503020204020204" pitchFamily="34" charset="-122"/>
              <a:ea typeface="微软雅黑" panose="020B0503020204020204" pitchFamily="34" charset="-122"/>
            </a:endParaRPr>
          </a:p>
        </p:txBody>
      </p:sp>
      <p:sp>
        <p:nvSpPr>
          <p:cNvPr id="125" name="PlaceHolder 2">
            <a:extLst>
              <a:ext uri="{FF2B5EF4-FFF2-40B4-BE49-F238E27FC236}">
                <a16:creationId xmlns:a16="http://schemas.microsoft.com/office/drawing/2014/main" id="{5EC6EAFB-2DA7-08C7-8017-01FDF15BCCAA}"/>
              </a:ext>
            </a:extLst>
          </p:cNvPr>
          <p:cNvSpPr>
            <a:spLocks noGrp="1"/>
          </p:cNvSpPr>
          <p:nvPr>
            <p:ph type="title" idx="4294967295"/>
          </p:nvPr>
        </p:nvSpPr>
        <p:spPr>
          <a:xfrm>
            <a:off x="395640" y="-27360"/>
            <a:ext cx="7848360" cy="1142640"/>
          </a:xfrm>
          <a:prstGeom prst="rect">
            <a:avLst/>
          </a:prstGeom>
          <a:noFill/>
          <a:ln w="0">
            <a:noFill/>
          </a:ln>
        </p:spPr>
        <p:txBody>
          <a:bodyPr numCol="1" spcCol="0" anchor="ctr">
            <a:noAutofit/>
          </a:bodyPr>
          <a:lstStyle/>
          <a:p>
            <a:pPr>
              <a:lnSpc>
                <a:spcPct val="100000"/>
              </a:lnSpc>
            </a:pPr>
            <a:r>
              <a:rPr lang="zh-CN" altLang="en-US" sz="3200" b="1" spc="-1" dirty="0">
                <a:solidFill>
                  <a:srgbClr val="FFFFFF"/>
                </a:solidFill>
                <a:latin typeface="微软雅黑"/>
                <a:ea typeface="微软雅黑"/>
              </a:rPr>
              <a:t>研究意义</a:t>
            </a:r>
            <a:endParaRPr lang="en-US" sz="3200" b="0" strike="noStrike" spc="-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8882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95640" y="-27360"/>
            <a:ext cx="7848360" cy="1142640"/>
          </a:xfrm>
          <a:prstGeom prst="rect">
            <a:avLst/>
          </a:prstGeom>
          <a:noFill/>
          <a:ln w="0">
            <a:noFill/>
          </a:ln>
        </p:spPr>
        <p:txBody>
          <a:bodyPr numCol="1" spcCol="0" anchor="ctr">
            <a:noAutofit/>
          </a:bodyPr>
          <a:lstStyle/>
          <a:p>
            <a:pPr>
              <a:lnSpc>
                <a:spcPct val="100000"/>
              </a:lnSpc>
              <a:buNone/>
            </a:pPr>
            <a:r>
              <a:rPr lang="zh-CN" altLang="en-US" sz="3200" b="1" strike="noStrike" spc="-1" dirty="0">
                <a:solidFill>
                  <a:srgbClr val="FFFFFF"/>
                </a:solidFill>
                <a:latin typeface="微软雅黑" panose="020B0503020204020204" pitchFamily="34" charset="-122"/>
                <a:ea typeface="微软雅黑" panose="020B0503020204020204" pitchFamily="34" charset="-122"/>
              </a:rPr>
              <a:t>本设计的主要工作</a:t>
            </a:r>
            <a:endParaRPr lang="en-US" sz="3200" b="0" strike="noStrike" spc="-1" dirty="0">
              <a:solidFill>
                <a:srgbClr val="000000"/>
              </a:solidFill>
              <a:latin typeface="微软雅黑" panose="020B0503020204020204" pitchFamily="34" charset="-122"/>
              <a:ea typeface="微软雅黑" panose="020B0503020204020204" pitchFamily="34" charset="-122"/>
            </a:endParaRPr>
          </a:p>
        </p:txBody>
      </p:sp>
      <p:sp>
        <p:nvSpPr>
          <p:cNvPr id="108" name="PlaceHolder 2"/>
          <p:cNvSpPr>
            <a:spLocks noGrp="1"/>
          </p:cNvSpPr>
          <p:nvPr>
            <p:ph/>
          </p:nvPr>
        </p:nvSpPr>
        <p:spPr>
          <a:xfrm>
            <a:off x="123290" y="1057826"/>
            <a:ext cx="8897420" cy="2386022"/>
          </a:xfrm>
          <a:prstGeom prst="rect">
            <a:avLst/>
          </a:prstGeom>
          <a:noFill/>
          <a:ln w="0">
            <a:noFill/>
          </a:ln>
        </p:spPr>
        <p:txBody>
          <a:bodyPr numCol="1" spcCol="0" anchor="t">
            <a:noAutofit/>
          </a:bodyPr>
          <a:lstStyle/>
          <a:p>
            <a:pPr marL="0" indent="0">
              <a:lnSpc>
                <a:spcPct val="100000"/>
              </a:lnSpc>
              <a:spcBef>
                <a:spcPts val="0"/>
              </a:spcBef>
              <a:spcAft>
                <a:spcPts val="600"/>
              </a:spcAft>
              <a:buClr>
                <a:srgbClr val="000000"/>
              </a:buClr>
              <a:buNone/>
            </a:pPr>
            <a:r>
              <a:rPr lang="zh-CN" altLang="en-US" sz="2200" spc="-1" dirty="0">
                <a:solidFill>
                  <a:srgbClr val="000000"/>
                </a:solidFill>
                <a:latin typeface="微软雅黑" panose="020B0503020204020204" pitchFamily="34" charset="-122"/>
                <a:ea typeface="微软雅黑" panose="020B0503020204020204" pitchFamily="34" charset="-122"/>
              </a:rPr>
              <a:t>在 </a:t>
            </a:r>
            <a:r>
              <a:rPr lang="en-US" altLang="zh-CN" sz="2200" spc="-1" dirty="0">
                <a:solidFill>
                  <a:srgbClr val="000000"/>
                </a:solidFill>
                <a:latin typeface="微软雅黑" panose="020B0503020204020204" pitchFamily="34" charset="-122"/>
                <a:ea typeface="微软雅黑" panose="020B0503020204020204" pitchFamily="34" charset="-122"/>
              </a:rPr>
              <a:t>Xilinx</a:t>
            </a:r>
            <a:r>
              <a:rPr lang="zh-CN" altLang="en-US" sz="2200" spc="-1" dirty="0">
                <a:solidFill>
                  <a:srgbClr val="000000"/>
                </a:solidFill>
                <a:latin typeface="微软雅黑" panose="020B0503020204020204" pitchFamily="34" charset="-122"/>
                <a:ea typeface="微软雅黑" panose="020B0503020204020204" pitchFamily="34" charset="-122"/>
              </a:rPr>
              <a:t> </a:t>
            </a:r>
            <a:r>
              <a:rPr lang="en-US" altLang="zh-CN" sz="2200" spc="-1" dirty="0">
                <a:solidFill>
                  <a:srgbClr val="000000"/>
                </a:solidFill>
                <a:latin typeface="微软雅黑" panose="020B0503020204020204" pitchFamily="34" charset="-122"/>
                <a:ea typeface="微软雅黑" panose="020B0503020204020204" pitchFamily="34" charset="-122"/>
              </a:rPr>
              <a:t>Kria KV260</a:t>
            </a:r>
            <a:r>
              <a:rPr lang="zh-CN" altLang="en-US" sz="2200" spc="-1" dirty="0">
                <a:solidFill>
                  <a:srgbClr val="000000"/>
                </a:solidFill>
                <a:latin typeface="微软雅黑" panose="020B0503020204020204" pitchFamily="34" charset="-122"/>
                <a:ea typeface="微软雅黑" panose="020B0503020204020204" pitchFamily="34" charset="-122"/>
              </a:rPr>
              <a:t> 平台上，设计并实现一个基于 </a:t>
            </a:r>
            <a:r>
              <a:rPr lang="en-US" altLang="zh-CN" sz="2200" spc="-1" dirty="0">
                <a:solidFill>
                  <a:srgbClr val="000000"/>
                </a:solidFill>
                <a:latin typeface="微软雅黑" panose="020B0503020204020204" pitchFamily="34" charset="-122"/>
                <a:ea typeface="微软雅黑" panose="020B0503020204020204" pitchFamily="34" charset="-122"/>
              </a:rPr>
              <a:t>FPGA</a:t>
            </a:r>
            <a:r>
              <a:rPr lang="zh-CN" altLang="en-US" sz="2200" spc="-1" dirty="0">
                <a:solidFill>
                  <a:srgbClr val="000000"/>
                </a:solidFill>
                <a:latin typeface="微软雅黑" panose="020B0503020204020204" pitchFamily="34" charset="-122"/>
                <a:ea typeface="微软雅黑" panose="020B0503020204020204" pitchFamily="34" charset="-122"/>
              </a:rPr>
              <a:t> 动态部分重构技术的矩阵乘法加速系统。</a:t>
            </a:r>
            <a:endParaRPr lang="en-US" sz="2200" spc="-1" dirty="0">
              <a:solidFill>
                <a:srgbClr val="000000"/>
              </a:solidFill>
              <a:latin typeface="微软雅黑" panose="020B0503020204020204" pitchFamily="34" charset="-122"/>
              <a:ea typeface="微软雅黑" panose="020B0503020204020204" pitchFamily="34" charset="-122"/>
            </a:endParaRPr>
          </a:p>
          <a:p>
            <a:pPr marL="720000" lvl="1" indent="-457200">
              <a:lnSpc>
                <a:spcPct val="100000"/>
              </a:lnSpc>
              <a:spcBef>
                <a:spcPts val="360"/>
              </a:spcBef>
              <a:buClr>
                <a:srgbClr val="000000"/>
              </a:buClr>
              <a:buFont typeface="Wingdings" charset="2"/>
              <a:buChar char=""/>
            </a:pPr>
            <a:r>
              <a:rPr lang="ja-JP" altLang="en-US" sz="1800" b="1"/>
              <a:t>灵活硬件架构</a:t>
            </a:r>
            <a:r>
              <a:rPr lang="en-US" altLang="ja-JP" sz="1800" b="1" dirty="0"/>
              <a:t>:</a:t>
            </a:r>
            <a:r>
              <a:rPr lang="ja-JP" altLang="en-US" sz="1800"/>
              <a:t> 在</a:t>
            </a:r>
            <a:r>
              <a:rPr lang="en-US" altLang="ja-JP" sz="1800" dirty="0"/>
              <a:t> </a:t>
            </a:r>
            <a:r>
              <a:rPr lang="en-US" sz="1800" dirty="0"/>
              <a:t>FPGA </a:t>
            </a:r>
            <a:r>
              <a:rPr lang="ja-JP" altLang="en-US" sz="1800"/>
              <a:t>上设计并实现含三个独立</a:t>
            </a:r>
            <a:r>
              <a:rPr lang="zh-CN" altLang="en-US" sz="1800" dirty="0"/>
              <a:t> </a:t>
            </a:r>
            <a:r>
              <a:rPr lang="en-US" sz="1800" dirty="0"/>
              <a:t>RP</a:t>
            </a:r>
            <a:r>
              <a:rPr lang="zh-CN" altLang="en-US" sz="1800" dirty="0"/>
              <a:t> </a:t>
            </a:r>
            <a:r>
              <a:rPr lang="ja-JP" altLang="en-US" sz="1800"/>
              <a:t>的硬件架构。</a:t>
            </a:r>
            <a:endParaRPr lang="en-US" altLang="zh-CN" sz="1800" spc="-1" dirty="0">
              <a:solidFill>
                <a:srgbClr val="000000"/>
              </a:solidFill>
              <a:latin typeface="微软雅黑" panose="020B0503020204020204" pitchFamily="34" charset="-122"/>
              <a:ea typeface="微软雅黑" panose="020B0503020204020204" pitchFamily="34" charset="-122"/>
            </a:endParaRPr>
          </a:p>
          <a:p>
            <a:pPr marL="720000" lvl="1" indent="-457200">
              <a:lnSpc>
                <a:spcPct val="100000"/>
              </a:lnSpc>
              <a:spcBef>
                <a:spcPts val="360"/>
              </a:spcBef>
              <a:buClr>
                <a:srgbClr val="000000"/>
              </a:buClr>
              <a:buFont typeface="Wingdings" charset="2"/>
              <a:buChar char=""/>
            </a:pPr>
            <a:r>
              <a:rPr lang="ja-JP" altLang="en-US" sz="1800" b="1"/>
              <a:t>可重构模块开发</a:t>
            </a:r>
            <a:r>
              <a:rPr lang="en-US" altLang="ja-JP" sz="1800" b="1" dirty="0"/>
              <a:t>:</a:t>
            </a:r>
            <a:r>
              <a:rPr lang="ja-JP" altLang="en-US" sz="1800"/>
              <a:t> 使用</a:t>
            </a:r>
            <a:r>
              <a:rPr lang="zh-CN" altLang="en-US" sz="1800" dirty="0"/>
              <a:t> </a:t>
            </a:r>
            <a:r>
              <a:rPr lang="en-US" sz="1800" dirty="0"/>
              <a:t>Vitis HLS</a:t>
            </a:r>
            <a:r>
              <a:rPr lang="zh-CN" altLang="en-US" sz="1800" dirty="0"/>
              <a:t> </a:t>
            </a:r>
            <a:r>
              <a:rPr lang="ja-JP" altLang="en-US" sz="1800"/>
              <a:t>开发了稀疏矩阵解压、稠密矩阵乘法、稀疏矩阵压缩等可重构模块</a:t>
            </a:r>
            <a:r>
              <a:rPr lang="zh-CN" altLang="en-US" sz="1800" dirty="0"/>
              <a:t>（</a:t>
            </a:r>
            <a:r>
              <a:rPr lang="en-US" sz="1800" dirty="0"/>
              <a:t>RM</a:t>
            </a:r>
            <a:r>
              <a:rPr lang="zh-CN" altLang="en-US" sz="1800" dirty="0"/>
              <a:t>）</a:t>
            </a:r>
            <a:r>
              <a:rPr lang="en-US" sz="1800" dirty="0"/>
              <a:t>。</a:t>
            </a:r>
            <a:r>
              <a:rPr lang="ja-JP" altLang="en-US" sz="1800"/>
              <a:t>支持</a:t>
            </a:r>
            <a:r>
              <a:rPr lang="zh-CN" altLang="en-US" sz="1800" dirty="0"/>
              <a:t> </a:t>
            </a:r>
            <a:r>
              <a:rPr lang="en-US" sz="1800" dirty="0"/>
              <a:t>COO、CSR、CSC</a:t>
            </a:r>
            <a:r>
              <a:rPr lang="zh-CN" altLang="en-US" sz="1800" dirty="0"/>
              <a:t> </a:t>
            </a:r>
            <a:r>
              <a:rPr lang="ja-JP" altLang="en-US" sz="1800"/>
              <a:t>三种稀疏格式。</a:t>
            </a:r>
            <a:endParaRPr lang="en-US" altLang="ja-JP" sz="1800" dirty="0"/>
          </a:p>
          <a:p>
            <a:pPr marL="720000" lvl="1" indent="-457200">
              <a:lnSpc>
                <a:spcPct val="100000"/>
              </a:lnSpc>
              <a:spcBef>
                <a:spcPts val="360"/>
              </a:spcBef>
              <a:buClr>
                <a:srgbClr val="000000"/>
              </a:buClr>
              <a:buFont typeface="Wingdings" charset="2"/>
              <a:buChar char=""/>
            </a:pPr>
            <a:r>
              <a:rPr lang="ja-JP" altLang="en-US" sz="1800" b="1"/>
              <a:t>标准化接口与异构系统集成</a:t>
            </a:r>
            <a:r>
              <a:rPr lang="en-US" altLang="ja-JP" sz="1800" b="1" dirty="0"/>
              <a:t>:</a:t>
            </a:r>
            <a:r>
              <a:rPr lang="ja-JP" altLang="en-US" sz="1800"/>
              <a:t> </a:t>
            </a:r>
            <a:r>
              <a:rPr lang="en-US" sz="1800" dirty="0"/>
              <a:t>RM</a:t>
            </a:r>
            <a:r>
              <a:rPr lang="zh-CN" altLang="en-US" sz="1800" dirty="0"/>
              <a:t> </a:t>
            </a:r>
            <a:r>
              <a:rPr lang="ja-JP" altLang="en-US" sz="1800"/>
              <a:t>采用</a:t>
            </a:r>
            <a:r>
              <a:rPr lang="zh-CN" altLang="en-US" sz="1800" dirty="0"/>
              <a:t> </a:t>
            </a:r>
            <a:r>
              <a:rPr lang="en-US" sz="1800" dirty="0"/>
              <a:t>AXIMM</a:t>
            </a:r>
            <a:r>
              <a:rPr lang="zh-CN" altLang="en-US" sz="1800" dirty="0"/>
              <a:t> </a:t>
            </a:r>
            <a:r>
              <a:rPr lang="ja-JP" altLang="en-US" sz="1800"/>
              <a:t>接口访问内存，</a:t>
            </a:r>
            <a:r>
              <a:rPr lang="en-US" sz="1800" dirty="0"/>
              <a:t>AXIS</a:t>
            </a:r>
            <a:r>
              <a:rPr lang="zh-CN" altLang="en-US" sz="1800" dirty="0"/>
              <a:t> </a:t>
            </a:r>
            <a:r>
              <a:rPr lang="ja-JP" altLang="en-US" sz="1800"/>
              <a:t>接口进行模块互联。</a:t>
            </a:r>
            <a:r>
              <a:rPr lang="en-US" sz="1800" dirty="0"/>
              <a:t>ARM</a:t>
            </a:r>
            <a:r>
              <a:rPr lang="zh-CN" altLang="en-US" sz="1800" dirty="0"/>
              <a:t> </a:t>
            </a:r>
            <a:r>
              <a:rPr lang="ja-JP" altLang="en-US" sz="1800"/>
              <a:t>处理器运行</a:t>
            </a:r>
            <a:r>
              <a:rPr lang="zh-CN" altLang="en-US" sz="1800" dirty="0"/>
              <a:t> </a:t>
            </a:r>
            <a:r>
              <a:rPr lang="en-US" sz="1800" dirty="0"/>
              <a:t>Linux，</a:t>
            </a:r>
            <a:r>
              <a:rPr lang="ja-JP" altLang="en-US" sz="1800"/>
              <a:t>通过</a:t>
            </a:r>
            <a:r>
              <a:rPr lang="zh-CN" altLang="en-US" sz="1800" dirty="0"/>
              <a:t> </a:t>
            </a:r>
            <a:r>
              <a:rPr lang="en-US" sz="1800" dirty="0"/>
              <a:t>Xilinx Runtime (XRT)</a:t>
            </a:r>
            <a:r>
              <a:rPr lang="zh-CN" altLang="en-US" sz="1800" dirty="0"/>
              <a:t> </a:t>
            </a:r>
            <a:r>
              <a:rPr lang="ja-JP" altLang="en-US" sz="1800"/>
              <a:t>管理</a:t>
            </a:r>
            <a:r>
              <a:rPr lang="zh-CN" altLang="en-US" sz="1800" dirty="0"/>
              <a:t> </a:t>
            </a:r>
            <a:r>
              <a:rPr lang="en-US" sz="1800" dirty="0"/>
              <a:t>FPGA</a:t>
            </a:r>
            <a:r>
              <a:rPr lang="zh-CN" altLang="en-US" sz="1800" dirty="0"/>
              <a:t> </a:t>
            </a:r>
            <a:r>
              <a:rPr lang="ja-JP" altLang="en-US" sz="1800"/>
              <a:t>资源</a:t>
            </a:r>
            <a:r>
              <a:rPr lang="zh-CN" altLang="en-US" sz="1800" dirty="0"/>
              <a:t>。</a:t>
            </a:r>
            <a:endParaRPr lang="en-US" sz="1800" b="0" strike="noStrike" spc="-1" dirty="0">
              <a:solidFill>
                <a:srgbClr val="000000"/>
              </a:solidFill>
              <a:latin typeface="微软雅黑" panose="020B0503020204020204" pitchFamily="34" charset="-122"/>
              <a:ea typeface="微软雅黑" panose="020B0503020204020204" pitchFamily="34" charset="-122"/>
            </a:endParaRPr>
          </a:p>
        </p:txBody>
      </p:sp>
      <p:pic>
        <p:nvPicPr>
          <p:cNvPr id="2" name="Picture 1">
            <a:extLst>
              <a:ext uri="{FF2B5EF4-FFF2-40B4-BE49-F238E27FC236}">
                <a16:creationId xmlns:a16="http://schemas.microsoft.com/office/drawing/2014/main" id="{30C3AB3A-B8D1-F7F7-BB0F-72B1DA8021A2}"/>
              </a:ext>
            </a:extLst>
          </p:cNvPr>
          <p:cNvPicPr>
            <a:picLocks noChangeAspect="1"/>
          </p:cNvPicPr>
          <p:nvPr/>
        </p:nvPicPr>
        <p:blipFill>
          <a:blip r:embed="rId3"/>
          <a:stretch>
            <a:fillRect/>
          </a:stretch>
        </p:blipFill>
        <p:spPr>
          <a:xfrm>
            <a:off x="1628120" y="3449886"/>
            <a:ext cx="5887759" cy="3408114"/>
          </a:xfrm>
          <a:prstGeom prst="rect">
            <a:avLst/>
          </a:prstGeom>
        </p:spPr>
      </p:pic>
    </p:spTree>
    <p:extLst>
      <p:ext uri="{BB962C8B-B14F-4D97-AF65-F5344CB8AC3E}">
        <p14:creationId xmlns:p14="http://schemas.microsoft.com/office/powerpoint/2010/main" val="176325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83338-DFD6-9C1F-AA35-E39CA9619F7C}"/>
            </a:ext>
          </a:extLst>
        </p:cNvPr>
        <p:cNvGrpSpPr/>
        <p:nvPr/>
      </p:nvGrpSpPr>
      <p:grpSpPr>
        <a:xfrm>
          <a:off x="0" y="0"/>
          <a:ext cx="0" cy="0"/>
          <a:chOff x="0" y="0"/>
          <a:chExt cx="0" cy="0"/>
        </a:xfrm>
      </p:grpSpPr>
      <p:sp>
        <p:nvSpPr>
          <p:cNvPr id="124" name="PlaceHolder 1">
            <a:extLst>
              <a:ext uri="{FF2B5EF4-FFF2-40B4-BE49-F238E27FC236}">
                <a16:creationId xmlns:a16="http://schemas.microsoft.com/office/drawing/2014/main" id="{EE13E85D-372F-D7BE-1BB4-D1C040BDB814}"/>
              </a:ext>
            </a:extLst>
          </p:cNvPr>
          <p:cNvSpPr>
            <a:spLocks noGrp="1"/>
          </p:cNvSpPr>
          <p:nvPr>
            <p:ph idx="4294967295"/>
          </p:nvPr>
        </p:nvSpPr>
        <p:spPr>
          <a:xfrm>
            <a:off x="457200" y="1064671"/>
            <a:ext cx="8434440" cy="5615640"/>
          </a:xfrm>
          <a:prstGeom prst="rect">
            <a:avLst/>
          </a:prstGeom>
          <a:solidFill>
            <a:srgbClr val="FFFFFF"/>
          </a:solidFill>
          <a:ln w="0">
            <a:noFill/>
          </a:ln>
        </p:spPr>
        <p:txBody>
          <a:bodyPr numCol="1" spcCol="0" anchor="t">
            <a:noAutofit/>
          </a:bodyPr>
          <a:lstStyle/>
          <a:p>
            <a:pPr marL="342720" indent="-342720">
              <a:lnSpc>
                <a:spcPts val="2401"/>
              </a:lnSpc>
              <a:spcBef>
                <a:spcPts val="1199"/>
              </a:spcBef>
              <a:buClr>
                <a:srgbClr val="000000"/>
              </a:buClr>
              <a:buFont typeface="Wingdings" charset="2"/>
              <a:buChar char=""/>
            </a:pPr>
            <a:r>
              <a:rPr lang="en-US" altLang="zh-CN" sz="2000" b="1" spc="-1" dirty="0">
                <a:solidFill>
                  <a:srgbClr val="000000"/>
                </a:solidFill>
                <a:latin typeface="微软雅黑" panose="020B0503020204020204" pitchFamily="34" charset="-122"/>
                <a:ea typeface="微软雅黑" panose="020B0503020204020204" pitchFamily="34" charset="-122"/>
              </a:rPr>
              <a:t>FPGA </a:t>
            </a:r>
            <a:r>
              <a:rPr lang="zh-CN" altLang="en-US" sz="2000" b="1" spc="-1" dirty="0">
                <a:solidFill>
                  <a:srgbClr val="000000"/>
                </a:solidFill>
                <a:latin typeface="微软雅黑" panose="020B0503020204020204" pitchFamily="34" charset="-122"/>
                <a:ea typeface="微软雅黑" panose="020B0503020204020204" pitchFamily="34" charset="-122"/>
              </a:rPr>
              <a:t>布局</a:t>
            </a:r>
          </a:p>
          <a:p>
            <a:pPr marL="914400" lvl="1" indent="-457200">
              <a:lnSpc>
                <a:spcPct val="100000"/>
              </a:lnSpc>
              <a:spcBef>
                <a:spcPts val="601"/>
              </a:spcBef>
              <a:buClr>
                <a:srgbClr val="000000"/>
              </a:buClr>
              <a:buFont typeface="Wingdings" charset="2"/>
              <a:buChar char=""/>
            </a:pPr>
            <a:r>
              <a:rPr lang="ja-JP" altLang="en-US" sz="1800"/>
              <a:t>分为静态区域（</a:t>
            </a:r>
            <a:r>
              <a:rPr lang="en-US" altLang="ja-JP" sz="1800" dirty="0"/>
              <a:t>Static Region</a:t>
            </a:r>
            <a:r>
              <a:rPr lang="ja-JP" altLang="en-US" sz="1800"/>
              <a:t>）和动态区域（</a:t>
            </a:r>
            <a:r>
              <a:rPr lang="en-US" altLang="ja-JP" sz="1800" dirty="0"/>
              <a:t>Dynamic Region</a:t>
            </a:r>
            <a:r>
              <a:rPr lang="ja-JP" altLang="en-US" sz="1800"/>
              <a:t>）。</a:t>
            </a:r>
            <a:endParaRPr lang="en-US" altLang="ja-JP" sz="1800" dirty="0"/>
          </a:p>
          <a:p>
            <a:pPr marL="914400" lvl="1" indent="-457200">
              <a:lnSpc>
                <a:spcPct val="100000"/>
              </a:lnSpc>
              <a:spcBef>
                <a:spcPts val="601"/>
              </a:spcBef>
              <a:buClr>
                <a:srgbClr val="000000"/>
              </a:buClr>
              <a:buFont typeface="Wingdings" charset="2"/>
              <a:buChar char=""/>
            </a:pPr>
            <a:r>
              <a:rPr lang="ja-JP" altLang="en-US" sz="1800" spc="-1">
                <a:solidFill>
                  <a:srgbClr val="000000"/>
                </a:solidFill>
                <a:latin typeface="微软雅黑" panose="020B0503020204020204" pitchFamily="34" charset="-122"/>
                <a:ea typeface="微软雅黑" panose="020B0503020204020204" pitchFamily="34" charset="-122"/>
              </a:rPr>
              <a:t>动态区域包含三个可重构分区</a:t>
            </a:r>
            <a:r>
              <a:rPr lang="en-US" altLang="ja-JP" sz="1800" spc="-1" dirty="0">
                <a:solidFill>
                  <a:srgbClr val="000000"/>
                </a:solidFill>
                <a:latin typeface="微软雅黑" panose="020B0503020204020204" pitchFamily="34" charset="-122"/>
                <a:ea typeface="微软雅黑" panose="020B0503020204020204" pitchFamily="34" charset="-122"/>
              </a:rPr>
              <a:t> </a:t>
            </a:r>
            <a:r>
              <a:rPr lang="en-US" altLang="zh-CN" sz="1800" spc="-1" dirty="0">
                <a:solidFill>
                  <a:srgbClr val="000000"/>
                </a:solidFill>
                <a:latin typeface="微软雅黑" panose="020B0503020204020204" pitchFamily="34" charset="-122"/>
                <a:ea typeface="微软雅黑" panose="020B0503020204020204" pitchFamily="34" charset="-122"/>
              </a:rPr>
              <a:t>RP_0, RP_1, RP_2</a:t>
            </a:r>
            <a:r>
              <a:rPr lang="zh-CN" altLang="en-US" sz="1800" spc="-1" dirty="0">
                <a:solidFill>
                  <a:srgbClr val="000000"/>
                </a:solidFill>
                <a:latin typeface="微软雅黑" panose="020B0503020204020204" pitchFamily="34" charset="-122"/>
                <a:ea typeface="微软雅黑" panose="020B0503020204020204" pitchFamily="34" charset="-122"/>
              </a:rPr>
              <a:t>。</a:t>
            </a:r>
            <a:endParaRPr lang="en-US" altLang="zh-CN" sz="1800" spc="-1" dirty="0">
              <a:solidFill>
                <a:srgbClr val="000000"/>
              </a:solidFill>
              <a:latin typeface="微软雅黑" panose="020B0503020204020204" pitchFamily="34" charset="-122"/>
              <a:ea typeface="微软雅黑" panose="020B0503020204020204" pitchFamily="34" charset="-122"/>
            </a:endParaRPr>
          </a:p>
          <a:p>
            <a:pPr marL="914400" lvl="1" indent="-457200">
              <a:lnSpc>
                <a:spcPct val="100000"/>
              </a:lnSpc>
              <a:spcBef>
                <a:spcPts val="601"/>
              </a:spcBef>
              <a:buClr>
                <a:srgbClr val="000000"/>
              </a:buClr>
              <a:buFont typeface="Wingdings" charset="2"/>
              <a:buChar char=""/>
            </a:pPr>
            <a:r>
              <a:rPr lang="en-US" sz="1800" dirty="0"/>
              <a:t>RP_0: </a:t>
            </a:r>
            <a:r>
              <a:rPr lang="ja-JP" altLang="en-US" sz="1800"/>
              <a:t>稀疏矩阵解压</a:t>
            </a:r>
            <a:r>
              <a:rPr lang="en-US" sz="1800" dirty="0"/>
              <a:t>。RP_1: </a:t>
            </a:r>
            <a:r>
              <a:rPr lang="ja-JP" altLang="en-US" sz="1800"/>
              <a:t>稀疏矩阵压缩</a:t>
            </a:r>
            <a:r>
              <a:rPr lang="en-US" sz="1800" dirty="0"/>
              <a:t>。RP_2: </a:t>
            </a:r>
            <a:r>
              <a:rPr lang="ja-JP" altLang="en-US" sz="1800"/>
              <a:t>稠密矩阵乘法</a:t>
            </a:r>
            <a:r>
              <a:rPr lang="en-US" sz="1800" dirty="0"/>
              <a:t>。</a:t>
            </a:r>
            <a:endParaRPr lang="en-US" altLang="zh-CN" sz="1800" spc="-1" dirty="0">
              <a:solidFill>
                <a:srgbClr val="000000"/>
              </a:solidFill>
              <a:latin typeface="微软雅黑" panose="020B0503020204020204" pitchFamily="34" charset="-122"/>
              <a:ea typeface="微软雅黑" panose="020B0503020204020204" pitchFamily="34" charset="-122"/>
            </a:endParaRPr>
          </a:p>
          <a:p>
            <a:pPr marL="342720" indent="-342720">
              <a:lnSpc>
                <a:spcPts val="2401"/>
              </a:lnSpc>
              <a:spcBef>
                <a:spcPts val="1199"/>
              </a:spcBef>
              <a:buClr>
                <a:srgbClr val="000000"/>
              </a:buClr>
              <a:buFont typeface="Wingdings" charset="2"/>
              <a:buChar char=""/>
            </a:pPr>
            <a:r>
              <a:rPr lang="zh-CN" altLang="en-US" sz="2000" b="1" spc="-1" dirty="0">
                <a:solidFill>
                  <a:srgbClr val="000000"/>
                </a:solidFill>
                <a:latin typeface="微软雅黑" panose="020B0503020204020204" pitchFamily="34" charset="-122"/>
                <a:ea typeface="微软雅黑" panose="020B0503020204020204" pitchFamily="34" charset="-122"/>
              </a:rPr>
              <a:t>模块连接</a:t>
            </a:r>
            <a:endParaRPr lang="en-US" altLang="zh-CN" sz="2000" b="1" spc="-1" dirty="0">
              <a:solidFill>
                <a:srgbClr val="000000"/>
              </a:solidFill>
              <a:latin typeface="微软雅黑" panose="020B0503020204020204" pitchFamily="34" charset="-122"/>
              <a:ea typeface="微软雅黑" panose="020B0503020204020204" pitchFamily="34" charset="-122"/>
            </a:endParaRPr>
          </a:p>
          <a:p>
            <a:pPr marL="914400" lvl="1" indent="-457200">
              <a:lnSpc>
                <a:spcPct val="100000"/>
              </a:lnSpc>
              <a:spcBef>
                <a:spcPts val="601"/>
              </a:spcBef>
              <a:buClr>
                <a:srgbClr val="000000"/>
              </a:buClr>
              <a:buFont typeface="Wingdings" charset="2"/>
              <a:buChar char=""/>
            </a:pPr>
            <a:r>
              <a:rPr lang="ja-JP" altLang="en-US" sz="1800"/>
              <a:t>可重构分区通过</a:t>
            </a:r>
            <a:r>
              <a:rPr lang="en-US" altLang="ja-JP" sz="1800" dirty="0"/>
              <a:t> AXIMM </a:t>
            </a:r>
            <a:r>
              <a:rPr lang="ja-JP" altLang="en-US" sz="1800"/>
              <a:t>协议直接访问</a:t>
            </a:r>
            <a:r>
              <a:rPr lang="en-US" altLang="ja-JP" sz="1800" dirty="0"/>
              <a:t> KV260 </a:t>
            </a:r>
            <a:r>
              <a:rPr lang="ja-JP" altLang="en-US" sz="1800"/>
              <a:t>的内存。</a:t>
            </a:r>
            <a:endParaRPr lang="en-US" altLang="ja-JP" sz="1800" dirty="0"/>
          </a:p>
          <a:p>
            <a:pPr marL="914400" lvl="1" indent="-457200">
              <a:lnSpc>
                <a:spcPct val="100000"/>
              </a:lnSpc>
              <a:spcBef>
                <a:spcPts val="601"/>
              </a:spcBef>
              <a:buClr>
                <a:srgbClr val="000000"/>
              </a:buClr>
              <a:buFont typeface="Wingdings" charset="2"/>
              <a:buChar char=""/>
            </a:pPr>
            <a:r>
              <a:rPr lang="ja-JP" altLang="en-US" sz="1800"/>
              <a:t>可重构模块之间通过</a:t>
            </a:r>
            <a:r>
              <a:rPr lang="en-US" altLang="ja-JP" sz="1800" dirty="0"/>
              <a:t>AXIS</a:t>
            </a:r>
            <a:r>
              <a:rPr lang="ja-JP" altLang="en-US" sz="1800"/>
              <a:t>协议进行互联，支持数据流。</a:t>
            </a:r>
            <a:endParaRPr lang="en-US" altLang="ja-JP" sz="1800" dirty="0"/>
          </a:p>
          <a:p>
            <a:pPr marL="914400" lvl="1" indent="-457200">
              <a:lnSpc>
                <a:spcPct val="100000"/>
              </a:lnSpc>
              <a:spcBef>
                <a:spcPts val="601"/>
              </a:spcBef>
              <a:buClr>
                <a:srgbClr val="000000"/>
              </a:buClr>
              <a:buFont typeface="Wingdings" charset="2"/>
              <a:buChar char=""/>
            </a:pPr>
            <a:r>
              <a:rPr lang="en-US" altLang="ja-JP" sz="1800" dirty="0"/>
              <a:t>RP</a:t>
            </a:r>
            <a:r>
              <a:rPr lang="ja-JP" altLang="en-US" sz="1800"/>
              <a:t>内部包含加速内核和数据移动器，实现</a:t>
            </a:r>
            <a:r>
              <a:rPr lang="en-US" altLang="ja-JP" sz="1800" dirty="0"/>
              <a:t> DMA </a:t>
            </a:r>
            <a:r>
              <a:rPr lang="ja-JP" altLang="en-US" sz="1800"/>
              <a:t>和</a:t>
            </a:r>
            <a:r>
              <a:rPr lang="en-US" altLang="ja-JP" sz="1800" dirty="0"/>
              <a:t> AXIS </a:t>
            </a:r>
            <a:r>
              <a:rPr lang="ja-JP" altLang="en-US" sz="1800"/>
              <a:t>流传输。</a:t>
            </a:r>
            <a:endParaRPr lang="en-US" altLang="ja-JP" sz="1800" dirty="0"/>
          </a:p>
        </p:txBody>
      </p:sp>
      <p:sp>
        <p:nvSpPr>
          <p:cNvPr id="125" name="PlaceHolder 2">
            <a:extLst>
              <a:ext uri="{FF2B5EF4-FFF2-40B4-BE49-F238E27FC236}">
                <a16:creationId xmlns:a16="http://schemas.microsoft.com/office/drawing/2014/main" id="{30986840-138D-55B1-B406-D952AC9C18CD}"/>
              </a:ext>
            </a:extLst>
          </p:cNvPr>
          <p:cNvSpPr>
            <a:spLocks noGrp="1"/>
          </p:cNvSpPr>
          <p:nvPr>
            <p:ph type="title" idx="4294967295"/>
          </p:nvPr>
        </p:nvSpPr>
        <p:spPr>
          <a:xfrm>
            <a:off x="395640" y="-27360"/>
            <a:ext cx="7848360" cy="1142640"/>
          </a:xfrm>
          <a:prstGeom prst="rect">
            <a:avLst/>
          </a:prstGeom>
          <a:noFill/>
          <a:ln w="0">
            <a:noFill/>
          </a:ln>
        </p:spPr>
        <p:txBody>
          <a:bodyPr numCol="1" spcCol="0" anchor="ctr">
            <a:noAutofit/>
          </a:bodyPr>
          <a:lstStyle/>
          <a:p>
            <a:pPr>
              <a:lnSpc>
                <a:spcPct val="100000"/>
              </a:lnSpc>
            </a:pPr>
            <a:r>
              <a:rPr lang="zh-CN" altLang="en-US" sz="3200" b="1" spc="-1">
                <a:solidFill>
                  <a:srgbClr val="FFFFFF"/>
                </a:solidFill>
                <a:latin typeface="微软雅黑" panose="020B0503020204020204" pitchFamily="34" charset="-122"/>
                <a:ea typeface="微软雅黑" panose="020B0503020204020204" pitchFamily="34" charset="-122"/>
              </a:rPr>
              <a:t>系统总体设计 </a:t>
            </a:r>
            <a:r>
              <a:rPr lang="en-US" altLang="zh-CN" sz="3200" b="1" spc="-1">
                <a:solidFill>
                  <a:srgbClr val="FFFFFF"/>
                </a:solidFill>
                <a:latin typeface="微软雅黑" panose="020B0503020204020204" pitchFamily="34" charset="-122"/>
                <a:ea typeface="微软雅黑" panose="020B0503020204020204" pitchFamily="34" charset="-122"/>
              </a:rPr>
              <a:t>- </a:t>
            </a:r>
            <a:r>
              <a:rPr lang="zh-CN" altLang="en-US" sz="3200" b="1" spc="-1">
                <a:solidFill>
                  <a:srgbClr val="FFFFFF"/>
                </a:solidFill>
                <a:latin typeface="微软雅黑" panose="020B0503020204020204" pitchFamily="34" charset="-122"/>
                <a:ea typeface="微软雅黑" panose="020B0503020204020204" pitchFamily="34" charset="-122"/>
              </a:rPr>
              <a:t>硬件架构</a:t>
            </a:r>
            <a:endParaRPr lang="en-US" sz="3200" b="0" strike="noStrike" spc="-1" dirty="0">
              <a:solidFill>
                <a:srgbClr val="000000"/>
              </a:solidFill>
              <a:latin typeface="微软雅黑" panose="020B0503020204020204" pitchFamily="34" charset="-122"/>
              <a:ea typeface="微软雅黑" panose="020B0503020204020204" pitchFamily="34" charset="-122"/>
            </a:endParaRPr>
          </a:p>
        </p:txBody>
      </p:sp>
      <p:pic>
        <p:nvPicPr>
          <p:cNvPr id="7" name="Picture 6" descr="A diagram of a computer&#10;&#10;AI-generated content may be incorrect.">
            <a:extLst>
              <a:ext uri="{FF2B5EF4-FFF2-40B4-BE49-F238E27FC236}">
                <a16:creationId xmlns:a16="http://schemas.microsoft.com/office/drawing/2014/main" id="{6FBB2539-46E3-9B7D-1D86-2CDAAEADE29F}"/>
              </a:ext>
            </a:extLst>
          </p:cNvPr>
          <p:cNvPicPr>
            <a:picLocks noChangeAspect="1"/>
          </p:cNvPicPr>
          <p:nvPr/>
        </p:nvPicPr>
        <p:blipFill>
          <a:blip r:embed="rId3">
            <a:extLst>
              <a:ext uri="{28A0092B-C50C-407E-A947-70E740481C1C}">
                <a14:useLocalDpi xmlns:a14="http://schemas.microsoft.com/office/drawing/2010/main" val="0"/>
              </a:ext>
            </a:extLst>
          </a:blip>
          <a:srcRect l="31941" r="6919"/>
          <a:stretch>
            <a:fillRect/>
          </a:stretch>
        </p:blipFill>
        <p:spPr>
          <a:xfrm>
            <a:off x="4391999" y="4760552"/>
            <a:ext cx="4752001" cy="2097448"/>
          </a:xfrm>
          <a:prstGeom prst="rect">
            <a:avLst/>
          </a:prstGeom>
        </p:spPr>
      </p:pic>
      <p:pic>
        <p:nvPicPr>
          <p:cNvPr id="3" name="Picture 2" descr="A computer diagram with many wires&#10;&#10;AI-generated content may be incorrect.">
            <a:extLst>
              <a:ext uri="{FF2B5EF4-FFF2-40B4-BE49-F238E27FC236}">
                <a16:creationId xmlns:a16="http://schemas.microsoft.com/office/drawing/2014/main" id="{B92DF1AF-2C6C-1C78-F7E5-99E7C1B2B4E1}"/>
              </a:ext>
            </a:extLst>
          </p:cNvPr>
          <p:cNvPicPr>
            <a:picLocks noChangeAspect="1"/>
          </p:cNvPicPr>
          <p:nvPr/>
        </p:nvPicPr>
        <p:blipFill>
          <a:blip r:embed="rId4">
            <a:extLst>
              <a:ext uri="{28A0092B-C50C-407E-A947-70E740481C1C}">
                <a14:useLocalDpi xmlns:a14="http://schemas.microsoft.com/office/drawing/2010/main" val="0"/>
              </a:ext>
            </a:extLst>
          </a:blip>
          <a:srcRect l="29500" b="26860"/>
          <a:stretch>
            <a:fillRect/>
          </a:stretch>
        </p:blipFill>
        <p:spPr>
          <a:xfrm>
            <a:off x="0" y="4053016"/>
            <a:ext cx="5283882" cy="1918910"/>
          </a:xfrm>
          <a:prstGeom prst="rect">
            <a:avLst/>
          </a:prstGeom>
        </p:spPr>
      </p:pic>
      <p:sp>
        <p:nvSpPr>
          <p:cNvPr id="8" name="TextBox 7">
            <a:extLst>
              <a:ext uri="{FF2B5EF4-FFF2-40B4-BE49-F238E27FC236}">
                <a16:creationId xmlns:a16="http://schemas.microsoft.com/office/drawing/2014/main" id="{45AC6D55-F2DB-920F-8135-AE3AD121AAC1}"/>
              </a:ext>
            </a:extLst>
          </p:cNvPr>
          <p:cNvSpPr txBox="1"/>
          <p:nvPr/>
        </p:nvSpPr>
        <p:spPr>
          <a:xfrm>
            <a:off x="97725" y="5971926"/>
            <a:ext cx="3102675" cy="369332"/>
          </a:xfrm>
          <a:prstGeom prst="rect">
            <a:avLst/>
          </a:prstGeom>
          <a:noFill/>
        </p:spPr>
        <p:txBody>
          <a:bodyPr wrap="square" rtlCol="0">
            <a:spAutoFit/>
          </a:bodyPr>
          <a:lstStyle/>
          <a:p>
            <a:r>
              <a:rPr lang="en-US" dirty="0" err="1"/>
              <a:t>axis_data_fifo</a:t>
            </a:r>
            <a:r>
              <a:rPr lang="en-US" dirty="0"/>
              <a:t>: </a:t>
            </a:r>
            <a:r>
              <a:rPr lang="en-US" dirty="0" err="1"/>
              <a:t>数据缓冲队列</a:t>
            </a:r>
            <a:endParaRPr lang="en-US" dirty="0"/>
          </a:p>
        </p:txBody>
      </p:sp>
      <p:sp>
        <p:nvSpPr>
          <p:cNvPr id="9" name="TextBox 8">
            <a:extLst>
              <a:ext uri="{FF2B5EF4-FFF2-40B4-BE49-F238E27FC236}">
                <a16:creationId xmlns:a16="http://schemas.microsoft.com/office/drawing/2014/main" id="{47574CD7-8B17-27AF-992B-BD41F2E41815}"/>
              </a:ext>
            </a:extLst>
          </p:cNvPr>
          <p:cNvSpPr txBox="1"/>
          <p:nvPr/>
        </p:nvSpPr>
        <p:spPr>
          <a:xfrm>
            <a:off x="5741082" y="4152102"/>
            <a:ext cx="3233531" cy="369332"/>
          </a:xfrm>
          <a:prstGeom prst="rect">
            <a:avLst/>
          </a:prstGeom>
          <a:noFill/>
        </p:spPr>
        <p:txBody>
          <a:bodyPr wrap="square" rtlCol="0">
            <a:spAutoFit/>
          </a:bodyPr>
          <a:lstStyle/>
          <a:p>
            <a:r>
              <a:rPr lang="en-US" dirty="0" err="1"/>
              <a:t>ge</a:t>
            </a:r>
            <a:r>
              <a:rPr lang="en-US" altLang="zh-CN" dirty="0" err="1"/>
              <a:t>mm</a:t>
            </a:r>
            <a:r>
              <a:rPr lang="en-US" altLang="zh-CN" dirty="0"/>
              <a:t>: </a:t>
            </a:r>
            <a:r>
              <a:rPr lang="zh-CN" altLang="en-US" dirty="0"/>
              <a:t>稠密矩阵乘法加速内核</a:t>
            </a:r>
            <a:endParaRPr lang="en-US" dirty="0"/>
          </a:p>
        </p:txBody>
      </p:sp>
      <p:sp>
        <p:nvSpPr>
          <p:cNvPr id="10" name="TextBox 9">
            <a:extLst>
              <a:ext uri="{FF2B5EF4-FFF2-40B4-BE49-F238E27FC236}">
                <a16:creationId xmlns:a16="http://schemas.microsoft.com/office/drawing/2014/main" id="{D5C23831-B38F-08B4-8729-FEC5D21FD2D5}"/>
              </a:ext>
            </a:extLst>
          </p:cNvPr>
          <p:cNvSpPr txBox="1"/>
          <p:nvPr/>
        </p:nvSpPr>
        <p:spPr>
          <a:xfrm>
            <a:off x="1040296" y="6399824"/>
            <a:ext cx="2990031" cy="369332"/>
          </a:xfrm>
          <a:prstGeom prst="rect">
            <a:avLst/>
          </a:prstGeom>
          <a:noFill/>
        </p:spPr>
        <p:txBody>
          <a:bodyPr wrap="square" rtlCol="0">
            <a:spAutoFit/>
          </a:bodyPr>
          <a:lstStyle/>
          <a:p>
            <a:r>
              <a:rPr lang="en-US" dirty="0" err="1"/>
              <a:t>rm_comm_box</a:t>
            </a:r>
            <a:r>
              <a:rPr lang="en-US" dirty="0"/>
              <a:t>: </a:t>
            </a:r>
            <a:r>
              <a:rPr lang="en-US" dirty="0" err="1"/>
              <a:t>数据移动器</a:t>
            </a:r>
            <a:endParaRPr lang="en-US" dirty="0"/>
          </a:p>
        </p:txBody>
      </p:sp>
      <p:cxnSp>
        <p:nvCxnSpPr>
          <p:cNvPr id="14" name="Straight Arrow Connector 13">
            <a:extLst>
              <a:ext uri="{FF2B5EF4-FFF2-40B4-BE49-F238E27FC236}">
                <a16:creationId xmlns:a16="http://schemas.microsoft.com/office/drawing/2014/main" id="{CDB0EDD5-FEDE-FD3A-B70E-0B9AD426C095}"/>
              </a:ext>
            </a:extLst>
          </p:cNvPr>
          <p:cNvCxnSpPr>
            <a:stCxn id="8" idx="0"/>
          </p:cNvCxnSpPr>
          <p:nvPr/>
        </p:nvCxnSpPr>
        <p:spPr>
          <a:xfrm flipH="1" flipV="1">
            <a:off x="821635" y="4896678"/>
            <a:ext cx="827428" cy="107524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6AFF19CC-75F0-19C8-AC17-FB05728E89DF}"/>
              </a:ext>
            </a:extLst>
          </p:cNvPr>
          <p:cNvCxnSpPr>
            <a:stCxn id="8" idx="0"/>
          </p:cNvCxnSpPr>
          <p:nvPr/>
        </p:nvCxnSpPr>
        <p:spPr>
          <a:xfrm flipH="1" flipV="1">
            <a:off x="1040296" y="5797826"/>
            <a:ext cx="608767" cy="17410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A5670236-965A-E978-D151-897633B6E0FB}"/>
              </a:ext>
            </a:extLst>
          </p:cNvPr>
          <p:cNvCxnSpPr>
            <a:cxnSpLocks/>
            <a:stCxn id="10" idx="3"/>
          </p:cNvCxnSpPr>
          <p:nvPr/>
        </p:nvCxnSpPr>
        <p:spPr>
          <a:xfrm flipV="1">
            <a:off x="4030327" y="6341258"/>
            <a:ext cx="289493" cy="24323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F3230312-DFD6-86D1-0EE2-534229C0B8BE}"/>
              </a:ext>
            </a:extLst>
          </p:cNvPr>
          <p:cNvCxnSpPr/>
          <p:nvPr/>
        </p:nvCxnSpPr>
        <p:spPr>
          <a:xfrm>
            <a:off x="7368209" y="4538870"/>
            <a:ext cx="457200" cy="22168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8087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188F1-A37D-CA83-15A4-BB3B54ABFF82}"/>
            </a:ext>
          </a:extLst>
        </p:cNvPr>
        <p:cNvGrpSpPr/>
        <p:nvPr/>
      </p:nvGrpSpPr>
      <p:grpSpPr>
        <a:xfrm>
          <a:off x="0" y="0"/>
          <a:ext cx="0" cy="0"/>
          <a:chOff x="0" y="0"/>
          <a:chExt cx="0" cy="0"/>
        </a:xfrm>
      </p:grpSpPr>
      <p:sp>
        <p:nvSpPr>
          <p:cNvPr id="124" name="PlaceHolder 1">
            <a:extLst>
              <a:ext uri="{FF2B5EF4-FFF2-40B4-BE49-F238E27FC236}">
                <a16:creationId xmlns:a16="http://schemas.microsoft.com/office/drawing/2014/main" id="{848F2154-6DAA-DED2-6E1D-89D81F4A29C8}"/>
              </a:ext>
            </a:extLst>
          </p:cNvPr>
          <p:cNvSpPr>
            <a:spLocks noGrp="1"/>
          </p:cNvSpPr>
          <p:nvPr>
            <p:ph idx="4294967295"/>
          </p:nvPr>
        </p:nvSpPr>
        <p:spPr>
          <a:xfrm>
            <a:off x="457200" y="1064671"/>
            <a:ext cx="8434440" cy="5615640"/>
          </a:xfrm>
          <a:prstGeom prst="rect">
            <a:avLst/>
          </a:prstGeom>
          <a:solidFill>
            <a:srgbClr val="FFFFFF"/>
          </a:solidFill>
          <a:ln w="0">
            <a:noFill/>
          </a:ln>
        </p:spPr>
        <p:txBody>
          <a:bodyPr numCol="1" spcCol="0" anchor="t">
            <a:noAutofit/>
          </a:bodyPr>
          <a:lstStyle/>
          <a:p>
            <a:pPr marL="342720" indent="-342720">
              <a:lnSpc>
                <a:spcPts val="2401"/>
              </a:lnSpc>
              <a:spcBef>
                <a:spcPts val="1199"/>
              </a:spcBef>
              <a:buClr>
                <a:srgbClr val="000000"/>
              </a:buClr>
              <a:buFont typeface="Wingdings" charset="2"/>
              <a:buChar char=""/>
            </a:pPr>
            <a:r>
              <a:rPr lang="ja-JP" altLang="en-US" sz="2000" b="1" spc="-1">
                <a:solidFill>
                  <a:srgbClr val="000000"/>
                </a:solidFill>
                <a:latin typeface="微软雅黑" panose="020B0503020204020204" pitchFamily="34" charset="-122"/>
                <a:ea typeface="微软雅黑" panose="020B0503020204020204" pitchFamily="34" charset="-122"/>
              </a:rPr>
              <a:t>软件系统</a:t>
            </a:r>
            <a:endParaRPr lang="zh-CN" altLang="en-US" sz="2000" b="1" spc="-1" dirty="0">
              <a:solidFill>
                <a:srgbClr val="000000"/>
              </a:solidFill>
              <a:latin typeface="微软雅黑" panose="020B0503020204020204" pitchFamily="34" charset="-122"/>
              <a:ea typeface="微软雅黑" panose="020B0503020204020204" pitchFamily="34" charset="-122"/>
            </a:endParaRPr>
          </a:p>
          <a:p>
            <a:pPr marL="914400" lvl="1" indent="-457200">
              <a:lnSpc>
                <a:spcPct val="100000"/>
              </a:lnSpc>
              <a:spcBef>
                <a:spcPts val="601"/>
              </a:spcBef>
              <a:buClr>
                <a:srgbClr val="000000"/>
              </a:buClr>
              <a:buFont typeface="Wingdings" charset="2"/>
              <a:buChar char=""/>
            </a:pPr>
            <a:r>
              <a:rPr lang="en-US" altLang="ja-JP" sz="1800" dirty="0"/>
              <a:t>KV260</a:t>
            </a:r>
            <a:r>
              <a:rPr lang="zh-CN" altLang="en-US" sz="1800" dirty="0"/>
              <a:t> </a:t>
            </a:r>
            <a:r>
              <a:rPr lang="ja-JP" altLang="en-US" sz="1800"/>
              <a:t>的</a:t>
            </a:r>
            <a:r>
              <a:rPr lang="zh-CN" altLang="en-US" sz="1800" dirty="0"/>
              <a:t> </a:t>
            </a:r>
            <a:r>
              <a:rPr lang="en-US" altLang="ja-JP" sz="1800" dirty="0"/>
              <a:t>ARM</a:t>
            </a:r>
            <a:r>
              <a:rPr lang="zh-CN" altLang="en-US" sz="1800" dirty="0"/>
              <a:t> </a:t>
            </a:r>
            <a:r>
              <a:rPr lang="ja-JP" altLang="en-US" sz="1800"/>
              <a:t>处理器上部署</a:t>
            </a:r>
            <a:r>
              <a:rPr lang="zh-CN" altLang="en-US" sz="1800" dirty="0"/>
              <a:t> </a:t>
            </a:r>
            <a:r>
              <a:rPr lang="en-US" altLang="ja-JP" sz="1800" dirty="0"/>
              <a:t>Ubuntu Linux</a:t>
            </a:r>
            <a:r>
              <a:rPr lang="zh-CN" altLang="en-US" sz="1800" dirty="0"/>
              <a:t> </a:t>
            </a:r>
            <a:r>
              <a:rPr lang="ja-JP" altLang="en-US" sz="1800"/>
              <a:t>操作系统。</a:t>
            </a:r>
            <a:endParaRPr lang="en-US" altLang="ja-JP" sz="1800" dirty="0"/>
          </a:p>
          <a:p>
            <a:pPr marL="914400" lvl="1" indent="-457200">
              <a:lnSpc>
                <a:spcPct val="100000"/>
              </a:lnSpc>
              <a:spcBef>
                <a:spcPts val="601"/>
              </a:spcBef>
              <a:buClr>
                <a:srgbClr val="000000"/>
              </a:buClr>
              <a:buFont typeface="Wingdings" charset="2"/>
              <a:buChar char=""/>
            </a:pPr>
            <a:r>
              <a:rPr lang="ja-JP" altLang="en-US" sz="1800" spc="-1">
                <a:solidFill>
                  <a:srgbClr val="000000"/>
                </a:solidFill>
                <a:latin typeface="微软雅黑" panose="020B0503020204020204" pitchFamily="34" charset="-122"/>
                <a:ea typeface="微软雅黑" panose="020B0503020204020204" pitchFamily="34" charset="-122"/>
              </a:rPr>
              <a:t>主机应用程序（</a:t>
            </a:r>
            <a:r>
              <a:rPr lang="en-US" altLang="zh-CN" sz="1800" spc="-1" dirty="0">
                <a:solidFill>
                  <a:srgbClr val="000000"/>
                </a:solidFill>
                <a:latin typeface="微软雅黑" panose="020B0503020204020204" pitchFamily="34" charset="-122"/>
                <a:ea typeface="微软雅黑" panose="020B0503020204020204" pitchFamily="34" charset="-122"/>
              </a:rPr>
              <a:t>C/C++</a:t>
            </a:r>
            <a:r>
              <a:rPr lang="zh-CN" altLang="en-US" sz="1800" spc="-1" dirty="0">
                <a:solidFill>
                  <a:srgbClr val="000000"/>
                </a:solidFill>
                <a:latin typeface="微软雅黑" panose="020B0503020204020204" pitchFamily="34" charset="-122"/>
                <a:ea typeface="微软雅黑" panose="020B0503020204020204" pitchFamily="34" charset="-122"/>
              </a:rPr>
              <a:t>）</a:t>
            </a:r>
            <a:r>
              <a:rPr lang="ja-JP" altLang="en-US" sz="1800" spc="-1">
                <a:solidFill>
                  <a:srgbClr val="000000"/>
                </a:solidFill>
                <a:latin typeface="微软雅黑" panose="020B0503020204020204" pitchFamily="34" charset="-122"/>
                <a:ea typeface="微软雅黑" panose="020B0503020204020204" pitchFamily="34" charset="-122"/>
              </a:rPr>
              <a:t>通过</a:t>
            </a:r>
            <a:r>
              <a:rPr lang="zh-CN" altLang="en-US" sz="1800" spc="-1" dirty="0">
                <a:solidFill>
                  <a:srgbClr val="000000"/>
                </a:solidFill>
                <a:latin typeface="微软雅黑" panose="020B0503020204020204" pitchFamily="34" charset="-122"/>
                <a:ea typeface="微软雅黑" panose="020B0503020204020204" pitchFamily="34" charset="-122"/>
              </a:rPr>
              <a:t> </a:t>
            </a:r>
            <a:r>
              <a:rPr lang="en-US" altLang="zh-CN" sz="1800" spc="-1" dirty="0">
                <a:solidFill>
                  <a:srgbClr val="000000"/>
                </a:solidFill>
                <a:latin typeface="微软雅黑" panose="020B0503020204020204" pitchFamily="34" charset="-122"/>
                <a:ea typeface="微软雅黑" panose="020B0503020204020204" pitchFamily="34" charset="-122"/>
              </a:rPr>
              <a:t>XRT API</a:t>
            </a:r>
            <a:r>
              <a:rPr lang="zh-CN" altLang="en-US" sz="1800" spc="-1" dirty="0">
                <a:solidFill>
                  <a:srgbClr val="000000"/>
                </a:solidFill>
                <a:latin typeface="微软雅黑" panose="020B0503020204020204" pitchFamily="34" charset="-122"/>
                <a:ea typeface="微软雅黑" panose="020B0503020204020204" pitchFamily="34" charset="-122"/>
              </a:rPr>
              <a:t> </a:t>
            </a:r>
            <a:r>
              <a:rPr lang="ja-JP" altLang="en-US" sz="1800" spc="-1">
                <a:solidFill>
                  <a:srgbClr val="000000"/>
                </a:solidFill>
                <a:latin typeface="微软雅黑" panose="020B0503020204020204" pitchFamily="34" charset="-122"/>
                <a:ea typeface="微软雅黑" panose="020B0503020204020204" pitchFamily="34" charset="-122"/>
              </a:rPr>
              <a:t>调用和管理</a:t>
            </a:r>
            <a:r>
              <a:rPr lang="zh-CN" altLang="en-US" sz="1800" spc="-1" dirty="0">
                <a:solidFill>
                  <a:srgbClr val="000000"/>
                </a:solidFill>
                <a:latin typeface="微软雅黑" panose="020B0503020204020204" pitchFamily="34" charset="-122"/>
                <a:ea typeface="微软雅黑" panose="020B0503020204020204" pitchFamily="34" charset="-122"/>
              </a:rPr>
              <a:t> </a:t>
            </a:r>
            <a:r>
              <a:rPr lang="en-US" altLang="zh-CN" sz="1800" spc="-1" dirty="0">
                <a:solidFill>
                  <a:srgbClr val="000000"/>
                </a:solidFill>
                <a:latin typeface="微软雅黑" panose="020B0503020204020204" pitchFamily="34" charset="-122"/>
                <a:ea typeface="微软雅黑" panose="020B0503020204020204" pitchFamily="34" charset="-122"/>
              </a:rPr>
              <a:t>FPGA</a:t>
            </a:r>
            <a:r>
              <a:rPr lang="zh-CN" altLang="en-US" sz="1800" spc="-1" dirty="0">
                <a:solidFill>
                  <a:srgbClr val="000000"/>
                </a:solidFill>
                <a:latin typeface="微软雅黑" panose="020B0503020204020204" pitchFamily="34" charset="-122"/>
                <a:ea typeface="微软雅黑" panose="020B0503020204020204" pitchFamily="34" charset="-122"/>
              </a:rPr>
              <a:t> </a:t>
            </a:r>
            <a:r>
              <a:rPr lang="ja-JP" altLang="en-US" sz="1800" spc="-1">
                <a:solidFill>
                  <a:srgbClr val="000000"/>
                </a:solidFill>
                <a:latin typeface="微软雅黑" panose="020B0503020204020204" pitchFamily="34" charset="-122"/>
                <a:ea typeface="微软雅黑" panose="020B0503020204020204" pitchFamily="34" charset="-122"/>
              </a:rPr>
              <a:t>上的</a:t>
            </a:r>
            <a:r>
              <a:rPr lang="zh-CN" altLang="en-US" sz="1800" spc="-1" dirty="0">
                <a:solidFill>
                  <a:srgbClr val="000000"/>
                </a:solidFill>
                <a:latin typeface="微软雅黑" panose="020B0503020204020204" pitchFamily="34" charset="-122"/>
                <a:ea typeface="微软雅黑" panose="020B0503020204020204" pitchFamily="34" charset="-122"/>
              </a:rPr>
              <a:t> </a:t>
            </a:r>
            <a:r>
              <a:rPr lang="en-US" altLang="zh-CN" sz="1800" spc="-1" dirty="0">
                <a:solidFill>
                  <a:srgbClr val="000000"/>
                </a:solidFill>
                <a:latin typeface="微软雅黑" panose="020B0503020204020204" pitchFamily="34" charset="-122"/>
                <a:ea typeface="微软雅黑" panose="020B0503020204020204" pitchFamily="34" charset="-122"/>
              </a:rPr>
              <a:t>RM</a:t>
            </a:r>
            <a:r>
              <a:rPr lang="zh-CN" altLang="en-US" sz="1800" spc="-1" dirty="0">
                <a:solidFill>
                  <a:srgbClr val="000000"/>
                </a:solidFill>
                <a:latin typeface="微软雅黑" panose="020B0503020204020204" pitchFamily="34" charset="-122"/>
                <a:ea typeface="微软雅黑" panose="020B0503020204020204" pitchFamily="34" charset="-122"/>
              </a:rPr>
              <a:t>。</a:t>
            </a:r>
            <a:endParaRPr lang="en-US" altLang="zh-CN" sz="1800" spc="-1" dirty="0">
              <a:solidFill>
                <a:srgbClr val="000000"/>
              </a:solidFill>
              <a:latin typeface="微软雅黑" panose="020B0503020204020204" pitchFamily="34" charset="-122"/>
              <a:ea typeface="微软雅黑" panose="020B0503020204020204" pitchFamily="34" charset="-122"/>
            </a:endParaRPr>
          </a:p>
          <a:p>
            <a:pPr marL="342720" indent="-342720">
              <a:lnSpc>
                <a:spcPts val="2401"/>
              </a:lnSpc>
              <a:spcBef>
                <a:spcPts val="1199"/>
              </a:spcBef>
              <a:buClr>
                <a:srgbClr val="000000"/>
              </a:buClr>
              <a:buFont typeface="Wingdings" charset="2"/>
              <a:buChar char=""/>
            </a:pPr>
            <a:r>
              <a:rPr lang="ja-JP" altLang="en-US" sz="2000" b="1" spc="-1">
                <a:solidFill>
                  <a:srgbClr val="000000"/>
                </a:solidFill>
                <a:latin typeface="微软雅黑" panose="020B0503020204020204" pitchFamily="34" charset="-122"/>
                <a:ea typeface="微软雅黑" panose="020B0503020204020204" pitchFamily="34" charset="-122"/>
              </a:rPr>
              <a:t>可重构模块 </a:t>
            </a:r>
            <a:r>
              <a:rPr lang="en-US" altLang="ja-JP" sz="2000" b="1" spc="-1" dirty="0">
                <a:solidFill>
                  <a:srgbClr val="000000"/>
                </a:solidFill>
                <a:latin typeface="微软雅黑" panose="020B0503020204020204" pitchFamily="34" charset="-122"/>
                <a:ea typeface="微软雅黑" panose="020B0503020204020204" pitchFamily="34" charset="-122"/>
              </a:rPr>
              <a:t>(</a:t>
            </a:r>
            <a:r>
              <a:rPr lang="en-US" altLang="zh-CN" sz="2000" b="1" spc="-1" dirty="0">
                <a:solidFill>
                  <a:srgbClr val="000000"/>
                </a:solidFill>
                <a:latin typeface="微软雅黑" panose="020B0503020204020204" pitchFamily="34" charset="-122"/>
                <a:ea typeface="微软雅黑" panose="020B0503020204020204" pitchFamily="34" charset="-122"/>
              </a:rPr>
              <a:t>RM) </a:t>
            </a:r>
          </a:p>
          <a:p>
            <a:pPr marL="914400" lvl="1" indent="-457200">
              <a:lnSpc>
                <a:spcPct val="100000"/>
              </a:lnSpc>
              <a:spcBef>
                <a:spcPts val="601"/>
              </a:spcBef>
              <a:buClr>
                <a:srgbClr val="000000"/>
              </a:buClr>
              <a:buFont typeface="Wingdings" charset="2"/>
              <a:buChar char=""/>
            </a:pPr>
            <a:r>
              <a:rPr lang="ja-JP" altLang="en-US" sz="1800"/>
              <a:t>稀疏矩阵解压</a:t>
            </a:r>
            <a:r>
              <a:rPr lang="en-US" altLang="ja-JP" sz="1800" dirty="0"/>
              <a:t>/</a:t>
            </a:r>
            <a:r>
              <a:rPr lang="ja-JP" altLang="en-US" sz="1800"/>
              <a:t>压缩</a:t>
            </a:r>
            <a:r>
              <a:rPr lang="zh-CN" altLang="en-US" sz="1800" dirty="0"/>
              <a:t>：</a:t>
            </a:r>
            <a:r>
              <a:rPr lang="ja-JP" altLang="en-US" sz="1800"/>
              <a:t>将特定稀疏格式（如</a:t>
            </a:r>
            <a:r>
              <a:rPr lang="en-US" altLang="ja-JP" sz="1800" dirty="0"/>
              <a:t>CSR</a:t>
            </a:r>
            <a:r>
              <a:rPr lang="ja-JP" altLang="en-US" sz="1800"/>
              <a:t>）与稠密格式相互转换。</a:t>
            </a:r>
          </a:p>
          <a:p>
            <a:pPr marL="914400" lvl="1" indent="-457200">
              <a:lnSpc>
                <a:spcPct val="100000"/>
              </a:lnSpc>
              <a:spcBef>
                <a:spcPts val="601"/>
              </a:spcBef>
              <a:buClr>
                <a:srgbClr val="000000"/>
              </a:buClr>
              <a:buFont typeface="Wingdings" charset="2"/>
              <a:buChar char=""/>
            </a:pPr>
            <a:r>
              <a:rPr lang="ja-JP" altLang="en-US" sz="1800"/>
              <a:t>稠密矩阵乘法</a:t>
            </a:r>
            <a:r>
              <a:rPr lang="zh-CN" altLang="en-US" sz="1800" dirty="0"/>
              <a:t>：</a:t>
            </a:r>
            <a:r>
              <a:rPr lang="ja-JP" altLang="en-US" sz="1800"/>
              <a:t>采用分块与脉动阵列优化</a:t>
            </a:r>
            <a:r>
              <a:rPr lang="zh-CN" altLang="en-US" sz="1800" dirty="0"/>
              <a:t>。</a:t>
            </a:r>
            <a:endParaRPr lang="en-US" altLang="ja-JP" sz="1800" dirty="0"/>
          </a:p>
        </p:txBody>
      </p:sp>
      <p:sp>
        <p:nvSpPr>
          <p:cNvPr id="125" name="PlaceHolder 2">
            <a:extLst>
              <a:ext uri="{FF2B5EF4-FFF2-40B4-BE49-F238E27FC236}">
                <a16:creationId xmlns:a16="http://schemas.microsoft.com/office/drawing/2014/main" id="{DA7C8855-80E7-A398-EA05-ED99E31DC63C}"/>
              </a:ext>
            </a:extLst>
          </p:cNvPr>
          <p:cNvSpPr>
            <a:spLocks noGrp="1"/>
          </p:cNvSpPr>
          <p:nvPr>
            <p:ph type="title" idx="4294967295"/>
          </p:nvPr>
        </p:nvSpPr>
        <p:spPr>
          <a:xfrm>
            <a:off x="395640" y="-27360"/>
            <a:ext cx="7848360" cy="1142640"/>
          </a:xfrm>
          <a:prstGeom prst="rect">
            <a:avLst/>
          </a:prstGeom>
          <a:noFill/>
          <a:ln w="0">
            <a:noFill/>
          </a:ln>
        </p:spPr>
        <p:txBody>
          <a:bodyPr numCol="1" spcCol="0" anchor="ctr">
            <a:noAutofit/>
          </a:bodyPr>
          <a:lstStyle/>
          <a:p>
            <a:pPr>
              <a:lnSpc>
                <a:spcPct val="100000"/>
              </a:lnSpc>
            </a:pPr>
            <a:r>
              <a:rPr lang="zh-CN" altLang="en-US" sz="3200" b="1" spc="-1" dirty="0">
                <a:solidFill>
                  <a:srgbClr val="FFFFFF"/>
                </a:solidFill>
                <a:latin typeface="微软雅黑" panose="020B0503020204020204" pitchFamily="34" charset="-122"/>
                <a:ea typeface="微软雅黑" panose="020B0503020204020204" pitchFamily="34" charset="-122"/>
              </a:rPr>
              <a:t>系统总体设计 </a:t>
            </a:r>
            <a:r>
              <a:rPr lang="en-US" altLang="zh-CN" sz="3200" b="1" spc="-1" dirty="0">
                <a:solidFill>
                  <a:srgbClr val="FFFFFF"/>
                </a:solidFill>
                <a:latin typeface="微软雅黑" panose="020B0503020204020204" pitchFamily="34" charset="-122"/>
                <a:ea typeface="微软雅黑" panose="020B0503020204020204" pitchFamily="34" charset="-122"/>
              </a:rPr>
              <a:t>- </a:t>
            </a:r>
            <a:r>
              <a:rPr lang="zh-CN" altLang="en-US" sz="3200" b="1" spc="-1" dirty="0">
                <a:solidFill>
                  <a:srgbClr val="FFFFFF"/>
                </a:solidFill>
                <a:latin typeface="微软雅黑" panose="020B0503020204020204" pitchFamily="34" charset="-122"/>
                <a:ea typeface="微软雅黑" panose="020B0503020204020204" pitchFamily="34" charset="-122"/>
              </a:rPr>
              <a:t>软件架构</a:t>
            </a:r>
            <a:endParaRPr lang="en-US" sz="3200" b="0" strike="noStrike" spc="-1" dirty="0">
              <a:solidFill>
                <a:srgbClr val="000000"/>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7B292D85-F085-2CA9-2C8B-8038407218B4}"/>
              </a:ext>
            </a:extLst>
          </p:cNvPr>
          <p:cNvPicPr>
            <a:picLocks noChangeAspect="1"/>
          </p:cNvPicPr>
          <p:nvPr/>
        </p:nvPicPr>
        <p:blipFill>
          <a:blip r:embed="rId3"/>
          <a:stretch>
            <a:fillRect/>
          </a:stretch>
        </p:blipFill>
        <p:spPr>
          <a:xfrm>
            <a:off x="719528" y="3330173"/>
            <a:ext cx="3544840" cy="3533598"/>
          </a:xfrm>
          <a:prstGeom prst="rect">
            <a:avLst/>
          </a:prstGeom>
        </p:spPr>
      </p:pic>
      <p:pic>
        <p:nvPicPr>
          <p:cNvPr id="11" name="Picture 10" descr="A screen shot of a computer screen&#10;&#10;AI-generated content may be incorrect.">
            <a:extLst>
              <a:ext uri="{FF2B5EF4-FFF2-40B4-BE49-F238E27FC236}">
                <a16:creationId xmlns:a16="http://schemas.microsoft.com/office/drawing/2014/main" id="{1E6F5671-E661-0F88-51C0-EC92B1C2EC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4420" y="3333058"/>
            <a:ext cx="3750052" cy="3527827"/>
          </a:xfrm>
          <a:prstGeom prst="rect">
            <a:avLst/>
          </a:prstGeom>
        </p:spPr>
      </p:pic>
    </p:spTree>
    <p:extLst>
      <p:ext uri="{BB962C8B-B14F-4D97-AF65-F5344CB8AC3E}">
        <p14:creationId xmlns:p14="http://schemas.microsoft.com/office/powerpoint/2010/main" val="377430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9E595-755C-9A70-B6BC-F855EA388CDE}"/>
            </a:ext>
          </a:extLst>
        </p:cNvPr>
        <p:cNvGrpSpPr/>
        <p:nvPr/>
      </p:nvGrpSpPr>
      <p:grpSpPr>
        <a:xfrm>
          <a:off x="0" y="0"/>
          <a:ext cx="0" cy="0"/>
          <a:chOff x="0" y="0"/>
          <a:chExt cx="0" cy="0"/>
        </a:xfrm>
      </p:grpSpPr>
      <p:sp>
        <p:nvSpPr>
          <p:cNvPr id="107" name="PlaceHolder 1">
            <a:extLst>
              <a:ext uri="{FF2B5EF4-FFF2-40B4-BE49-F238E27FC236}">
                <a16:creationId xmlns:a16="http://schemas.microsoft.com/office/drawing/2014/main" id="{C829A452-9AD6-E675-CA57-D768FF30EAF4}"/>
              </a:ext>
            </a:extLst>
          </p:cNvPr>
          <p:cNvSpPr>
            <a:spLocks noGrp="1"/>
          </p:cNvSpPr>
          <p:nvPr>
            <p:ph type="title"/>
          </p:nvPr>
        </p:nvSpPr>
        <p:spPr>
          <a:xfrm>
            <a:off x="395640" y="-27360"/>
            <a:ext cx="7848360" cy="1142640"/>
          </a:xfrm>
          <a:prstGeom prst="rect">
            <a:avLst/>
          </a:prstGeom>
          <a:noFill/>
          <a:ln w="0">
            <a:noFill/>
          </a:ln>
        </p:spPr>
        <p:txBody>
          <a:bodyPr numCol="1" spcCol="0" anchor="ctr">
            <a:noAutofit/>
          </a:bodyPr>
          <a:lstStyle/>
          <a:p>
            <a:pPr>
              <a:lnSpc>
                <a:spcPct val="100000"/>
              </a:lnSpc>
            </a:pPr>
            <a:r>
              <a:rPr lang="zh-CN" altLang="en-US" sz="3200" b="1" spc="-1" dirty="0">
                <a:solidFill>
                  <a:srgbClr val="FFFFFF"/>
                </a:solidFill>
                <a:latin typeface="微软雅黑" panose="020B0503020204020204" pitchFamily="34" charset="-122"/>
                <a:ea typeface="微软雅黑" panose="020B0503020204020204" pitchFamily="34" charset="-122"/>
              </a:rPr>
              <a:t>实验结果</a:t>
            </a:r>
            <a:endParaRPr lang="en-US" sz="3200" b="0" strike="noStrike" spc="-1" dirty="0">
              <a:solidFill>
                <a:srgbClr val="000000"/>
              </a:solidFill>
              <a:latin typeface="微软雅黑" panose="020B0503020204020204" pitchFamily="34" charset="-122"/>
              <a:ea typeface="微软雅黑" panose="020B0503020204020204" pitchFamily="34" charset="-122"/>
            </a:endParaRPr>
          </a:p>
        </p:txBody>
      </p:sp>
      <p:sp>
        <p:nvSpPr>
          <p:cNvPr id="108" name="PlaceHolder 2">
            <a:extLst>
              <a:ext uri="{FF2B5EF4-FFF2-40B4-BE49-F238E27FC236}">
                <a16:creationId xmlns:a16="http://schemas.microsoft.com/office/drawing/2014/main" id="{38DC1D17-6178-A469-F4DA-F49B1F3C0BA8}"/>
              </a:ext>
            </a:extLst>
          </p:cNvPr>
          <p:cNvSpPr>
            <a:spLocks noGrp="1"/>
          </p:cNvSpPr>
          <p:nvPr>
            <p:ph/>
          </p:nvPr>
        </p:nvSpPr>
        <p:spPr>
          <a:xfrm>
            <a:off x="169333" y="1057825"/>
            <a:ext cx="8636885" cy="2809637"/>
          </a:xfrm>
          <a:prstGeom prst="rect">
            <a:avLst/>
          </a:prstGeom>
          <a:noFill/>
          <a:ln w="0">
            <a:noFill/>
          </a:ln>
        </p:spPr>
        <p:txBody>
          <a:bodyPr numCol="1" spcCol="0" anchor="t">
            <a:noAutofit/>
          </a:bodyPr>
          <a:lstStyle/>
          <a:p>
            <a:pPr marL="720000" lvl="1" indent="-457200">
              <a:lnSpc>
                <a:spcPct val="100000"/>
              </a:lnSpc>
              <a:spcBef>
                <a:spcPts val="360"/>
              </a:spcBef>
              <a:buClr>
                <a:srgbClr val="000000"/>
              </a:buClr>
              <a:buFont typeface="Wingdings" charset="2"/>
              <a:buChar char=""/>
            </a:pPr>
            <a:r>
              <a:rPr lang="ja-JP" altLang="en-US" sz="1800" b="1"/>
              <a:t>实验平台</a:t>
            </a:r>
            <a:r>
              <a:rPr lang="en-US" altLang="ja-JP" sz="1800" b="1" dirty="0"/>
              <a:t>:</a:t>
            </a:r>
            <a:r>
              <a:rPr lang="ja-JP" altLang="en-US" sz="1800"/>
              <a:t> </a:t>
            </a:r>
            <a:r>
              <a:rPr lang="en-US" sz="1800" dirty="0"/>
              <a:t>Xilinx Kria KV260，Vitis/</a:t>
            </a:r>
            <a:r>
              <a:rPr lang="en-US" sz="1800" dirty="0" err="1"/>
              <a:t>Vivado</a:t>
            </a:r>
            <a:r>
              <a:rPr lang="en-US" sz="1800" dirty="0"/>
              <a:t> 2022.1，PL</a:t>
            </a:r>
            <a:r>
              <a:rPr lang="zh-CN" altLang="en-US" sz="1800" dirty="0"/>
              <a:t> </a:t>
            </a:r>
            <a:r>
              <a:rPr lang="ja-JP" altLang="en-US" sz="1800"/>
              <a:t>时钟</a:t>
            </a:r>
            <a:r>
              <a:rPr lang="en-US" altLang="ja-JP" sz="1800" dirty="0"/>
              <a:t> 250</a:t>
            </a:r>
            <a:r>
              <a:rPr lang="zh-CN" altLang="en-US" sz="1800" dirty="0"/>
              <a:t> </a:t>
            </a:r>
            <a:r>
              <a:rPr lang="en-US" sz="1800" dirty="0" err="1"/>
              <a:t>MHz，PS</a:t>
            </a:r>
            <a:r>
              <a:rPr lang="en-US" sz="1800" dirty="0"/>
              <a:t> ARM Cortex-A53 1.33 GHz。</a:t>
            </a:r>
            <a:endParaRPr lang="en-US" altLang="zh-CN" sz="1800" spc="-1" dirty="0">
              <a:solidFill>
                <a:srgbClr val="000000"/>
              </a:solidFill>
              <a:latin typeface="微软雅黑" panose="020B0503020204020204" pitchFamily="34" charset="-122"/>
              <a:ea typeface="微软雅黑" panose="020B0503020204020204" pitchFamily="34" charset="-122"/>
            </a:endParaRPr>
          </a:p>
          <a:p>
            <a:pPr marL="720000" lvl="1" indent="-457200">
              <a:lnSpc>
                <a:spcPct val="100000"/>
              </a:lnSpc>
              <a:spcBef>
                <a:spcPts val="360"/>
              </a:spcBef>
              <a:buClr>
                <a:srgbClr val="000000"/>
              </a:buClr>
              <a:buFont typeface="Wingdings" charset="2"/>
              <a:buChar char=""/>
            </a:pPr>
            <a:r>
              <a:rPr lang="ja-JP" altLang="en-US" sz="1800" b="1"/>
              <a:t>功能验证</a:t>
            </a:r>
            <a:r>
              <a:rPr lang="en-US" altLang="ja-JP" sz="1800" b="1" dirty="0"/>
              <a:t>:</a:t>
            </a:r>
            <a:r>
              <a:rPr lang="ja-JP" altLang="en-US" sz="1800"/>
              <a:t> 所有加速任务（稀疏解压</a:t>
            </a:r>
            <a:r>
              <a:rPr lang="en-US" altLang="ja-JP" sz="1800" dirty="0"/>
              <a:t>/</a:t>
            </a:r>
            <a:r>
              <a:rPr lang="ja-JP" altLang="en-US" sz="1800"/>
              <a:t>压缩、格式转换、稠密</a:t>
            </a:r>
            <a:r>
              <a:rPr lang="en-US" altLang="ja-JP" sz="1800" dirty="0"/>
              <a:t>/</a:t>
            </a:r>
            <a:r>
              <a:rPr lang="ja-JP" altLang="en-US" sz="1800"/>
              <a:t>稀疏乘法）输出与</a:t>
            </a:r>
            <a:r>
              <a:rPr lang="en-US" sz="1800" dirty="0"/>
              <a:t>CPU </a:t>
            </a:r>
            <a:r>
              <a:rPr lang="ja-JP" altLang="en-US" sz="1800"/>
              <a:t>参考结果一致。</a:t>
            </a:r>
            <a:endParaRPr lang="en-US" altLang="ja-JP" sz="1800" dirty="0"/>
          </a:p>
          <a:p>
            <a:pPr marL="720000" lvl="1" indent="-457200">
              <a:lnSpc>
                <a:spcPct val="100000"/>
              </a:lnSpc>
              <a:spcBef>
                <a:spcPts val="360"/>
              </a:spcBef>
              <a:buClr>
                <a:srgbClr val="000000"/>
              </a:buClr>
              <a:buFont typeface="Wingdings" charset="2"/>
              <a:buChar char=""/>
            </a:pPr>
            <a:r>
              <a:rPr lang="en-US" sz="1800" b="1" dirty="0"/>
              <a:t>GEMM</a:t>
            </a:r>
            <a:r>
              <a:rPr lang="ja-JP" altLang="en-US" sz="1800" b="1"/>
              <a:t>加速性能</a:t>
            </a:r>
            <a:r>
              <a:rPr lang="en-US" altLang="ja-JP" sz="1800" b="1" dirty="0"/>
              <a:t>:</a:t>
            </a:r>
            <a:r>
              <a:rPr lang="ja-JP" altLang="en-US" sz="1800"/>
              <a:t> 对于</a:t>
            </a:r>
            <a:r>
              <a:rPr lang="en-US" altLang="ja-JP" sz="1800" dirty="0"/>
              <a:t> 128×</a:t>
            </a:r>
            <a:r>
              <a:rPr lang="en-US" sz="1800" dirty="0"/>
              <a:t>128 </a:t>
            </a:r>
            <a:r>
              <a:rPr lang="ja-JP" altLang="en-US" sz="1800"/>
              <a:t>单精度稠密矩阵乘法（分块大小</a:t>
            </a:r>
            <a:r>
              <a:rPr lang="en-US" altLang="ja-JP" sz="1800" dirty="0"/>
              <a:t> 12×</a:t>
            </a:r>
            <a:r>
              <a:rPr lang="en-US" sz="1800" dirty="0"/>
              <a:t>12），</a:t>
            </a:r>
            <a:r>
              <a:rPr lang="ja-JP" altLang="en-US" sz="1800"/>
              <a:t>相较</a:t>
            </a:r>
            <a:r>
              <a:rPr lang="en-US" altLang="ja-JP" sz="1800" dirty="0"/>
              <a:t> </a:t>
            </a:r>
            <a:r>
              <a:rPr lang="en-US" sz="1800" dirty="0"/>
              <a:t>CPU </a:t>
            </a:r>
            <a:r>
              <a:rPr lang="ja-JP" altLang="en-US" sz="1800"/>
              <a:t>朴素算法（单线程，</a:t>
            </a:r>
            <a:r>
              <a:rPr lang="en-US" altLang="ja-JP" sz="1800" dirty="0"/>
              <a:t>-</a:t>
            </a:r>
            <a:r>
              <a:rPr lang="en-US" sz="1800" dirty="0"/>
              <a:t>O1 </a:t>
            </a:r>
            <a:r>
              <a:rPr lang="ja-JP" altLang="en-US" sz="1800"/>
              <a:t>优化）实现了约</a:t>
            </a:r>
            <a:r>
              <a:rPr lang="en-US" altLang="ja-JP" sz="1800" dirty="0"/>
              <a:t> 25 </a:t>
            </a:r>
            <a:r>
              <a:rPr lang="ja-JP" altLang="en-US" sz="1800"/>
              <a:t>倍加速比</a:t>
            </a:r>
            <a:r>
              <a:rPr lang="zh-CN" altLang="en-US" sz="1800" dirty="0"/>
              <a:t>。</a:t>
            </a:r>
            <a:endParaRPr lang="en-US" sz="1800" dirty="0"/>
          </a:p>
          <a:p>
            <a:pPr marL="720000" lvl="1" indent="-457200">
              <a:lnSpc>
                <a:spcPct val="100000"/>
              </a:lnSpc>
              <a:spcBef>
                <a:spcPts val="360"/>
              </a:spcBef>
              <a:buClr>
                <a:srgbClr val="000000"/>
              </a:buClr>
              <a:buFont typeface="Wingdings" charset="2"/>
              <a:buChar char=""/>
            </a:pPr>
            <a:r>
              <a:rPr lang="ja-JP" altLang="en-US" sz="1800" b="1"/>
              <a:t>硬件资源利用率</a:t>
            </a:r>
            <a:r>
              <a:rPr lang="en-US" altLang="ja-JP" sz="1800" b="1" dirty="0"/>
              <a:t>:</a:t>
            </a:r>
            <a:r>
              <a:rPr lang="ja-JP" altLang="en-US" sz="1800"/>
              <a:t> 实现</a:t>
            </a:r>
            <a:r>
              <a:rPr lang="zh-CN" altLang="en-US" sz="1800" dirty="0"/>
              <a:t> </a:t>
            </a:r>
            <a:r>
              <a:rPr lang="en-US" sz="1800" dirty="0"/>
              <a:t>COO</a:t>
            </a:r>
            <a:r>
              <a:rPr lang="zh-CN" altLang="en-US" sz="1800" dirty="0"/>
              <a:t> </a:t>
            </a:r>
            <a:r>
              <a:rPr lang="ja-JP" altLang="en-US" sz="1800"/>
              <a:t>解压、</a:t>
            </a:r>
            <a:r>
              <a:rPr lang="en-US" sz="1800" dirty="0"/>
              <a:t>COO</a:t>
            </a:r>
            <a:r>
              <a:rPr lang="zh-CN" altLang="en-US" sz="1800" dirty="0"/>
              <a:t> </a:t>
            </a:r>
            <a:r>
              <a:rPr lang="ja-JP" altLang="en-US" sz="1800"/>
              <a:t>压缩和稠密乘法</a:t>
            </a:r>
            <a:r>
              <a:rPr lang="zh-CN" altLang="en-US" sz="1800" dirty="0"/>
              <a:t> </a:t>
            </a:r>
            <a:r>
              <a:rPr lang="en-US" sz="1800" dirty="0"/>
              <a:t>RM</a:t>
            </a:r>
            <a:r>
              <a:rPr lang="zh-CN" altLang="en-US" sz="1800" dirty="0"/>
              <a:t> </a:t>
            </a:r>
            <a:r>
              <a:rPr lang="ja-JP" altLang="en-US" sz="1800"/>
              <a:t>时，</a:t>
            </a:r>
            <a:r>
              <a:rPr lang="en-US" sz="1800" dirty="0"/>
              <a:t>BRAM</a:t>
            </a:r>
            <a:r>
              <a:rPr lang="zh-CN" altLang="en-US" sz="1800" dirty="0"/>
              <a:t> </a:t>
            </a:r>
            <a:r>
              <a:rPr lang="ja-JP" altLang="en-US" sz="1800"/>
              <a:t>占用率达</a:t>
            </a:r>
            <a:r>
              <a:rPr lang="zh-CN" altLang="en-US" sz="1800" dirty="0"/>
              <a:t> </a:t>
            </a:r>
            <a:r>
              <a:rPr lang="en-US" altLang="ja-JP" sz="1800" dirty="0"/>
              <a:t>90.97%</a:t>
            </a:r>
            <a:r>
              <a:rPr lang="ja-JP" altLang="en-US" sz="1800"/>
              <a:t>，</a:t>
            </a:r>
            <a:r>
              <a:rPr lang="en-US" sz="1800" dirty="0"/>
              <a:t>DSP</a:t>
            </a:r>
            <a:r>
              <a:rPr lang="zh-CN" altLang="en-US" sz="1800" dirty="0"/>
              <a:t> </a:t>
            </a:r>
            <a:r>
              <a:rPr lang="ja-JP" altLang="en-US" sz="1800"/>
              <a:t>占用</a:t>
            </a:r>
            <a:r>
              <a:rPr lang="zh-CN" altLang="en-US" sz="1800" dirty="0"/>
              <a:t> </a:t>
            </a:r>
            <a:r>
              <a:rPr lang="en-US" altLang="ja-JP" sz="1800" dirty="0"/>
              <a:t>25.08%</a:t>
            </a:r>
            <a:r>
              <a:rPr lang="ja-JP" altLang="en-US" sz="1800"/>
              <a:t>，</a:t>
            </a:r>
            <a:r>
              <a:rPr lang="en-US" sz="1800" dirty="0"/>
              <a:t>LUT</a:t>
            </a:r>
            <a:r>
              <a:rPr lang="zh-CN" altLang="en-US" sz="1800" dirty="0"/>
              <a:t> </a:t>
            </a:r>
            <a:r>
              <a:rPr lang="ja-JP" altLang="en-US" sz="1800"/>
              <a:t>占用</a:t>
            </a:r>
            <a:r>
              <a:rPr lang="zh-CN" altLang="en-US" sz="1800" dirty="0"/>
              <a:t> </a:t>
            </a:r>
            <a:r>
              <a:rPr lang="en-US" altLang="ja-JP" sz="1800" dirty="0"/>
              <a:t>43.72%</a:t>
            </a:r>
            <a:r>
              <a:rPr lang="ja-JP" altLang="en-US" sz="1800"/>
              <a:t>。 资源已高效利用。</a:t>
            </a:r>
            <a:endParaRPr lang="en-US" altLang="ja-JP" sz="1800" dirty="0"/>
          </a:p>
          <a:p>
            <a:pPr marL="720000" lvl="1" indent="-457200">
              <a:lnSpc>
                <a:spcPct val="100000"/>
              </a:lnSpc>
              <a:spcBef>
                <a:spcPts val="360"/>
              </a:spcBef>
              <a:buClr>
                <a:srgbClr val="000000"/>
              </a:buClr>
              <a:buFont typeface="Wingdings" charset="2"/>
              <a:buChar char=""/>
            </a:pPr>
            <a:r>
              <a:rPr lang="ja-JP" altLang="en-US" sz="1800" b="1"/>
              <a:t>动态重构开销</a:t>
            </a:r>
            <a:r>
              <a:rPr lang="en-US" altLang="ja-JP" sz="1800" b="1" dirty="0"/>
              <a:t>:</a:t>
            </a:r>
            <a:r>
              <a:rPr lang="ja-JP" altLang="en-US" sz="1800"/>
              <a:t> 加载部分比特流约需</a:t>
            </a:r>
            <a:r>
              <a:rPr lang="zh-CN" altLang="en-US" sz="1800" dirty="0"/>
              <a:t> </a:t>
            </a:r>
            <a:r>
              <a:rPr lang="en-US" altLang="ja-JP" sz="1800" dirty="0"/>
              <a:t>5</a:t>
            </a:r>
            <a:r>
              <a:rPr lang="zh-CN" altLang="en-US" sz="1800" dirty="0"/>
              <a:t> </a:t>
            </a:r>
            <a:r>
              <a:rPr lang="ja-JP" altLang="en-US" sz="1800"/>
              <a:t>毫秒。</a:t>
            </a:r>
            <a:endParaRPr lang="en-US" altLang="ja-JP" sz="1800" dirty="0"/>
          </a:p>
        </p:txBody>
      </p:sp>
      <p:pic>
        <p:nvPicPr>
          <p:cNvPr id="5" name="Picture 4" descr="A screenshot of a computer program&#10;&#10;AI-generated content may be incorrect.">
            <a:extLst>
              <a:ext uri="{FF2B5EF4-FFF2-40B4-BE49-F238E27FC236}">
                <a16:creationId xmlns:a16="http://schemas.microsoft.com/office/drawing/2014/main" id="{7ECB48CA-7E51-17A1-5140-2A414C390CED}"/>
              </a:ext>
            </a:extLst>
          </p:cNvPr>
          <p:cNvPicPr>
            <a:picLocks noChangeAspect="1"/>
          </p:cNvPicPr>
          <p:nvPr/>
        </p:nvPicPr>
        <p:blipFill>
          <a:blip r:embed="rId3">
            <a:extLst>
              <a:ext uri="{28A0092B-C50C-407E-A947-70E740481C1C}">
                <a14:useLocalDpi xmlns:a14="http://schemas.microsoft.com/office/drawing/2010/main" val="0"/>
              </a:ext>
            </a:extLst>
          </a:blip>
          <a:srcRect t="41360"/>
          <a:stretch>
            <a:fillRect/>
          </a:stretch>
        </p:blipFill>
        <p:spPr>
          <a:xfrm>
            <a:off x="395640" y="3819505"/>
            <a:ext cx="7772400" cy="3038493"/>
          </a:xfrm>
          <a:prstGeom prst="rect">
            <a:avLst/>
          </a:prstGeom>
        </p:spPr>
      </p:pic>
      <p:pic>
        <p:nvPicPr>
          <p:cNvPr id="3" name="Picture 2">
            <a:extLst>
              <a:ext uri="{FF2B5EF4-FFF2-40B4-BE49-F238E27FC236}">
                <a16:creationId xmlns:a16="http://schemas.microsoft.com/office/drawing/2014/main" id="{5F4E9F37-DCD4-C4C1-0D31-0D499D75170B}"/>
              </a:ext>
            </a:extLst>
          </p:cNvPr>
          <p:cNvPicPr>
            <a:picLocks noChangeAspect="1"/>
          </p:cNvPicPr>
          <p:nvPr/>
        </p:nvPicPr>
        <p:blipFill>
          <a:blip r:embed="rId4"/>
          <a:stretch>
            <a:fillRect/>
          </a:stretch>
        </p:blipFill>
        <p:spPr>
          <a:xfrm>
            <a:off x="5715802" y="3819504"/>
            <a:ext cx="3032558" cy="3038493"/>
          </a:xfrm>
          <a:prstGeom prst="rect">
            <a:avLst/>
          </a:prstGeom>
        </p:spPr>
      </p:pic>
    </p:spTree>
    <p:extLst>
      <p:ext uri="{BB962C8B-B14F-4D97-AF65-F5344CB8AC3E}">
        <p14:creationId xmlns:p14="http://schemas.microsoft.com/office/powerpoint/2010/main" val="1243381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49044-CDFA-BB0B-EA3C-D0CF9FB60791}"/>
            </a:ext>
          </a:extLst>
        </p:cNvPr>
        <p:cNvGrpSpPr/>
        <p:nvPr/>
      </p:nvGrpSpPr>
      <p:grpSpPr>
        <a:xfrm>
          <a:off x="0" y="0"/>
          <a:ext cx="0" cy="0"/>
          <a:chOff x="0" y="0"/>
          <a:chExt cx="0" cy="0"/>
        </a:xfrm>
      </p:grpSpPr>
      <p:sp>
        <p:nvSpPr>
          <p:cNvPr id="124" name="PlaceHolder 1">
            <a:extLst>
              <a:ext uri="{FF2B5EF4-FFF2-40B4-BE49-F238E27FC236}">
                <a16:creationId xmlns:a16="http://schemas.microsoft.com/office/drawing/2014/main" id="{F229D12B-3BA5-57CB-9407-0B3B8A305AB8}"/>
              </a:ext>
            </a:extLst>
          </p:cNvPr>
          <p:cNvSpPr>
            <a:spLocks noGrp="1"/>
          </p:cNvSpPr>
          <p:nvPr>
            <p:ph idx="4294967295"/>
          </p:nvPr>
        </p:nvSpPr>
        <p:spPr>
          <a:xfrm>
            <a:off x="457200" y="1195200"/>
            <a:ext cx="8434440" cy="5615640"/>
          </a:xfrm>
          <a:prstGeom prst="rect">
            <a:avLst/>
          </a:prstGeom>
          <a:solidFill>
            <a:srgbClr val="FFFFFF"/>
          </a:solidFill>
          <a:ln w="0">
            <a:noFill/>
          </a:ln>
        </p:spPr>
        <p:txBody>
          <a:bodyPr numCol="1" spcCol="0" anchor="t">
            <a:noAutofit/>
          </a:bodyPr>
          <a:lstStyle/>
          <a:p>
            <a:pPr marL="342720" indent="-342720">
              <a:lnSpc>
                <a:spcPts val="2401"/>
              </a:lnSpc>
              <a:spcBef>
                <a:spcPts val="1199"/>
              </a:spcBef>
              <a:buClr>
                <a:srgbClr val="000000"/>
              </a:buClr>
              <a:buFont typeface="Wingdings" charset="2"/>
              <a:buChar char=""/>
            </a:pPr>
            <a:r>
              <a:rPr lang="zh-CN" altLang="en-US" sz="2000" b="1" spc="-1" dirty="0">
                <a:solidFill>
                  <a:srgbClr val="000000"/>
                </a:solidFill>
                <a:latin typeface="微软雅黑" panose="020B0503020204020204" pitchFamily="34" charset="-122"/>
                <a:ea typeface="微软雅黑" panose="020B0503020204020204" pitchFamily="34" charset="-122"/>
              </a:rPr>
              <a:t>本论文工作总结</a:t>
            </a:r>
          </a:p>
          <a:p>
            <a:pPr marL="914400" lvl="1" indent="-457200">
              <a:lnSpc>
                <a:spcPct val="100000"/>
              </a:lnSpc>
              <a:spcBef>
                <a:spcPts val="601"/>
              </a:spcBef>
              <a:buClr>
                <a:srgbClr val="000000"/>
              </a:buClr>
              <a:buFont typeface="Wingdings" charset="2"/>
              <a:buChar char=""/>
            </a:pPr>
            <a:r>
              <a:rPr lang="ja-JP" altLang="en-US" sz="1800"/>
              <a:t>本研究成功在</a:t>
            </a:r>
            <a:r>
              <a:rPr lang="zh-CN" altLang="en-US" sz="1800" dirty="0"/>
              <a:t> </a:t>
            </a:r>
            <a:r>
              <a:rPr lang="en-US" altLang="ja-JP" sz="1800" dirty="0"/>
              <a:t>Xilinx Kria KV260</a:t>
            </a:r>
            <a:r>
              <a:rPr lang="zh-CN" altLang="en-US" sz="1800" dirty="0"/>
              <a:t> </a:t>
            </a:r>
            <a:r>
              <a:rPr lang="ja-JP" altLang="en-US" sz="1800"/>
              <a:t>多处理器系统芯片上，构建了一个高性能、高灵活性的动态可重构</a:t>
            </a:r>
            <a:r>
              <a:rPr lang="zh-CN" altLang="en-US" sz="1800" dirty="0"/>
              <a:t> </a:t>
            </a:r>
            <a:r>
              <a:rPr lang="en-US" altLang="ja-JP" sz="1800" dirty="0"/>
              <a:t>FPGA</a:t>
            </a:r>
            <a:r>
              <a:rPr lang="zh-CN" altLang="en-US" sz="1800" dirty="0"/>
              <a:t> </a:t>
            </a:r>
            <a:r>
              <a:rPr lang="ja-JP" altLang="en-US" sz="1800"/>
              <a:t>矩阵乘法加速系统 。</a:t>
            </a:r>
            <a:endParaRPr lang="en-US" altLang="ja-JP" sz="1800" dirty="0"/>
          </a:p>
          <a:p>
            <a:pPr marL="914400" lvl="1" indent="-457200">
              <a:lnSpc>
                <a:spcPct val="100000"/>
              </a:lnSpc>
              <a:spcBef>
                <a:spcPts val="601"/>
              </a:spcBef>
              <a:buClr>
                <a:srgbClr val="000000"/>
              </a:buClr>
              <a:buFont typeface="Wingdings" charset="2"/>
              <a:buChar char=""/>
            </a:pPr>
            <a:r>
              <a:rPr lang="zh-CN" altLang="en-US" sz="1800" spc="-1" dirty="0">
                <a:solidFill>
                  <a:srgbClr val="000000"/>
                </a:solidFill>
                <a:latin typeface="微软雅黑" panose="020B0503020204020204" pitchFamily="34" charset="-122"/>
                <a:ea typeface="微软雅黑" panose="020B0503020204020204" pitchFamily="34" charset="-122"/>
              </a:rPr>
              <a:t>系统硬件层面，在 </a:t>
            </a:r>
            <a:r>
              <a:rPr lang="en-US" altLang="zh-CN" sz="1800" spc="-1" dirty="0">
                <a:solidFill>
                  <a:srgbClr val="000000"/>
                </a:solidFill>
                <a:latin typeface="微软雅黑" panose="020B0503020204020204" pitchFamily="34" charset="-122"/>
                <a:ea typeface="微软雅黑" panose="020B0503020204020204" pitchFamily="34" charset="-122"/>
              </a:rPr>
              <a:t>FPGA</a:t>
            </a:r>
            <a:r>
              <a:rPr lang="zh-CN" altLang="en-US" sz="1800" spc="-1" dirty="0">
                <a:solidFill>
                  <a:srgbClr val="000000"/>
                </a:solidFill>
                <a:latin typeface="微软雅黑" panose="020B0503020204020204" pitchFamily="34" charset="-122"/>
                <a:ea typeface="微软雅黑" panose="020B0503020204020204" pitchFamily="34" charset="-122"/>
              </a:rPr>
              <a:t> 上划分了静态区域和三个可重构分区（</a:t>
            </a:r>
            <a:r>
              <a:rPr lang="en-US" altLang="zh-CN" sz="1800" spc="-1" dirty="0">
                <a:solidFill>
                  <a:srgbClr val="000000"/>
                </a:solidFill>
                <a:latin typeface="微软雅黑" panose="020B0503020204020204" pitchFamily="34" charset="-122"/>
                <a:ea typeface="微软雅黑" panose="020B0503020204020204" pitchFamily="34" charset="-122"/>
              </a:rPr>
              <a:t>RP</a:t>
            </a:r>
            <a:r>
              <a:rPr lang="zh-CN" altLang="en-US" sz="1800" spc="-1" dirty="0">
                <a:solidFill>
                  <a:srgbClr val="000000"/>
                </a:solidFill>
                <a:latin typeface="微软雅黑" panose="020B0503020204020204" pitchFamily="34" charset="-122"/>
                <a:ea typeface="微软雅黑" panose="020B0503020204020204" pitchFamily="34" charset="-122"/>
              </a:rPr>
              <a:t>），用于动态加载不同的计算模块 。模块间通过 </a:t>
            </a:r>
            <a:r>
              <a:rPr lang="en-US" altLang="zh-CN" sz="1800" spc="-1" dirty="0">
                <a:solidFill>
                  <a:srgbClr val="000000"/>
                </a:solidFill>
                <a:latin typeface="微软雅黑" panose="020B0503020204020204" pitchFamily="34" charset="-122"/>
                <a:ea typeface="微软雅黑" panose="020B0503020204020204" pitchFamily="34" charset="-122"/>
              </a:rPr>
              <a:t>AXIS</a:t>
            </a:r>
            <a:r>
              <a:rPr lang="zh-CN" altLang="en-US" sz="1800" spc="-1" dirty="0">
                <a:solidFill>
                  <a:srgbClr val="000000"/>
                </a:solidFill>
                <a:latin typeface="微软雅黑" panose="020B0503020204020204" pitchFamily="34" charset="-122"/>
                <a:ea typeface="微软雅黑" panose="020B0503020204020204" pitchFamily="34" charset="-122"/>
              </a:rPr>
              <a:t> 协议实现高速数据互联，通过 </a:t>
            </a:r>
            <a:r>
              <a:rPr lang="en-US" altLang="zh-CN" sz="1800" spc="-1" dirty="0">
                <a:solidFill>
                  <a:srgbClr val="000000"/>
                </a:solidFill>
                <a:latin typeface="微软雅黑" panose="020B0503020204020204" pitchFamily="34" charset="-122"/>
                <a:ea typeface="微软雅黑" panose="020B0503020204020204" pitchFamily="34" charset="-122"/>
              </a:rPr>
              <a:t>AXIMM</a:t>
            </a:r>
            <a:r>
              <a:rPr lang="zh-CN" altLang="en-US" sz="1800" spc="-1" dirty="0">
                <a:solidFill>
                  <a:srgbClr val="000000"/>
                </a:solidFill>
                <a:latin typeface="微软雅黑" panose="020B0503020204020204" pitchFamily="34" charset="-122"/>
                <a:ea typeface="微软雅黑" panose="020B0503020204020204" pitchFamily="34" charset="-122"/>
              </a:rPr>
              <a:t> 协议直接访问系统内存 。</a:t>
            </a:r>
            <a:endParaRPr lang="en-US" altLang="zh-CN" sz="1800" spc="-1" dirty="0">
              <a:solidFill>
                <a:srgbClr val="000000"/>
              </a:solidFill>
              <a:latin typeface="微软雅黑" panose="020B0503020204020204" pitchFamily="34" charset="-122"/>
              <a:ea typeface="微软雅黑" panose="020B0503020204020204" pitchFamily="34" charset="-122"/>
            </a:endParaRPr>
          </a:p>
          <a:p>
            <a:pPr marL="914400" lvl="1" indent="-457200">
              <a:lnSpc>
                <a:spcPct val="100000"/>
              </a:lnSpc>
              <a:spcBef>
                <a:spcPts val="601"/>
              </a:spcBef>
              <a:buClr>
                <a:srgbClr val="000000"/>
              </a:buClr>
              <a:buFont typeface="Wingdings" charset="2"/>
              <a:buChar char=""/>
            </a:pPr>
            <a:r>
              <a:rPr lang="ja-JP" altLang="en-US" sz="1800" spc="-1">
                <a:solidFill>
                  <a:srgbClr val="000000"/>
                </a:solidFill>
                <a:latin typeface="微软雅黑" panose="020B0503020204020204" pitchFamily="34" charset="-122"/>
                <a:ea typeface="微软雅黑" panose="020B0503020204020204" pitchFamily="34" charset="-122"/>
              </a:rPr>
              <a:t>采用</a:t>
            </a:r>
            <a:r>
              <a:rPr lang="zh-CN" altLang="en-US" sz="1800" spc="-1" dirty="0">
                <a:solidFill>
                  <a:srgbClr val="000000"/>
                </a:solidFill>
                <a:latin typeface="微软雅黑" panose="020B0503020204020204" pitchFamily="34" charset="-122"/>
                <a:ea typeface="微软雅黑" panose="020B0503020204020204" pitchFamily="34" charset="-122"/>
              </a:rPr>
              <a:t> </a:t>
            </a:r>
            <a:r>
              <a:rPr lang="en-US" altLang="zh-CN" sz="1800" spc="-1" dirty="0">
                <a:solidFill>
                  <a:srgbClr val="000000"/>
                </a:solidFill>
                <a:latin typeface="微软雅黑" panose="020B0503020204020204" pitchFamily="34" charset="-122"/>
                <a:ea typeface="微软雅黑" panose="020B0503020204020204" pitchFamily="34" charset="-122"/>
              </a:rPr>
              <a:t>Vitis HLS</a:t>
            </a:r>
            <a:r>
              <a:rPr lang="zh-CN" altLang="en-US" sz="1800" spc="-1" dirty="0">
                <a:solidFill>
                  <a:srgbClr val="000000"/>
                </a:solidFill>
                <a:latin typeface="微软雅黑" panose="020B0503020204020204" pitchFamily="34" charset="-122"/>
                <a:ea typeface="微软雅黑" panose="020B0503020204020204" pitchFamily="34" charset="-122"/>
              </a:rPr>
              <a:t> </a:t>
            </a:r>
            <a:r>
              <a:rPr lang="ja-JP" altLang="en-US" sz="1800" spc="-1">
                <a:solidFill>
                  <a:srgbClr val="000000"/>
                </a:solidFill>
                <a:latin typeface="微软雅黑" panose="020B0503020204020204" pitchFamily="34" charset="-122"/>
                <a:ea typeface="微软雅黑" panose="020B0503020204020204" pitchFamily="34" charset="-122"/>
              </a:rPr>
              <a:t>设计并优化了稀疏矩阵解压</a:t>
            </a:r>
            <a:r>
              <a:rPr lang="zh-CN" altLang="en-US" sz="1800" spc="-1" dirty="0">
                <a:solidFill>
                  <a:srgbClr val="000000"/>
                </a:solidFill>
                <a:latin typeface="微软雅黑" panose="020B0503020204020204" pitchFamily="34" charset="-122"/>
                <a:ea typeface="微软雅黑" panose="020B0503020204020204" pitchFamily="34" charset="-122"/>
              </a:rPr>
              <a:t>，</a:t>
            </a:r>
            <a:r>
              <a:rPr lang="ja-JP" altLang="en-US" sz="1800" spc="-1">
                <a:solidFill>
                  <a:srgbClr val="000000"/>
                </a:solidFill>
                <a:latin typeface="微软雅黑" panose="020B0503020204020204" pitchFamily="34" charset="-122"/>
                <a:ea typeface="微软雅黑" panose="020B0503020204020204" pitchFamily="34" charset="-122"/>
              </a:rPr>
              <a:t>采用脉动阵列结合分块策略的稠密矩阵乘法以及稀疏矩阵压缩等核心可重构模块（</a:t>
            </a:r>
            <a:r>
              <a:rPr lang="en-US" altLang="zh-CN" sz="1800" spc="-1" dirty="0">
                <a:solidFill>
                  <a:srgbClr val="000000"/>
                </a:solidFill>
                <a:latin typeface="微软雅黑" panose="020B0503020204020204" pitchFamily="34" charset="-122"/>
                <a:ea typeface="微软雅黑" panose="020B0503020204020204" pitchFamily="34" charset="-122"/>
              </a:rPr>
              <a:t>RM</a:t>
            </a:r>
            <a:r>
              <a:rPr lang="zh-CN" altLang="en-US" sz="1800" spc="-1" dirty="0">
                <a:solidFill>
                  <a:srgbClr val="000000"/>
                </a:solidFill>
                <a:latin typeface="微软雅黑" panose="020B0503020204020204" pitchFamily="34" charset="-122"/>
                <a:ea typeface="微软雅黑" panose="020B0503020204020204" pitchFamily="34" charset="-122"/>
              </a:rPr>
              <a:t>） 。</a:t>
            </a:r>
            <a:endParaRPr lang="en-US" altLang="zh-CN" sz="1800" spc="-1" dirty="0">
              <a:solidFill>
                <a:srgbClr val="000000"/>
              </a:solidFill>
              <a:latin typeface="微软雅黑" panose="020B0503020204020204" pitchFamily="34" charset="-122"/>
              <a:ea typeface="微软雅黑" panose="020B0503020204020204" pitchFamily="34" charset="-122"/>
            </a:endParaRPr>
          </a:p>
          <a:p>
            <a:pPr marL="914400" lvl="1" indent="-457200">
              <a:lnSpc>
                <a:spcPct val="100000"/>
              </a:lnSpc>
              <a:spcBef>
                <a:spcPts val="601"/>
              </a:spcBef>
              <a:buClr>
                <a:srgbClr val="000000"/>
              </a:buClr>
              <a:buFont typeface="Wingdings" charset="2"/>
              <a:buChar char=""/>
            </a:pPr>
            <a:r>
              <a:rPr lang="ja-JP" altLang="en-US" sz="1800" spc="-1">
                <a:solidFill>
                  <a:srgbClr val="000000"/>
                </a:solidFill>
                <a:latin typeface="微软雅黑" panose="020B0503020204020204" pitchFamily="34" charset="-122"/>
                <a:ea typeface="微软雅黑" panose="020B0503020204020204" pitchFamily="34" charset="-122"/>
              </a:rPr>
              <a:t>软件层面，在</a:t>
            </a:r>
            <a:r>
              <a:rPr lang="en-US" altLang="zh-CN" sz="1800" spc="-1" dirty="0">
                <a:solidFill>
                  <a:srgbClr val="000000"/>
                </a:solidFill>
                <a:latin typeface="微软雅黑" panose="020B0503020204020204" pitchFamily="34" charset="-122"/>
                <a:ea typeface="微软雅黑" panose="020B0503020204020204" pitchFamily="34" charset="-122"/>
              </a:rPr>
              <a:t>ARM</a:t>
            </a:r>
            <a:r>
              <a:rPr lang="ja-JP" altLang="en-US" sz="1800" spc="-1">
                <a:solidFill>
                  <a:srgbClr val="000000"/>
                </a:solidFill>
                <a:latin typeface="微软雅黑" panose="020B0503020204020204" pitchFamily="34" charset="-122"/>
                <a:ea typeface="微软雅黑" panose="020B0503020204020204" pitchFamily="34" charset="-122"/>
              </a:rPr>
              <a:t>处理器上部署</a:t>
            </a:r>
            <a:r>
              <a:rPr lang="zh-CN" altLang="en-US" sz="1800" spc="-1" dirty="0">
                <a:solidFill>
                  <a:srgbClr val="000000"/>
                </a:solidFill>
                <a:latin typeface="微软雅黑" panose="020B0503020204020204" pitchFamily="34" charset="-122"/>
                <a:ea typeface="微软雅黑" panose="020B0503020204020204" pitchFamily="34" charset="-122"/>
              </a:rPr>
              <a:t> </a:t>
            </a:r>
            <a:r>
              <a:rPr lang="en-US" altLang="zh-CN" sz="1800" spc="-1" dirty="0">
                <a:solidFill>
                  <a:srgbClr val="000000"/>
                </a:solidFill>
                <a:latin typeface="微软雅黑" panose="020B0503020204020204" pitchFamily="34" charset="-122"/>
                <a:ea typeface="微软雅黑" panose="020B0503020204020204" pitchFamily="34" charset="-122"/>
              </a:rPr>
              <a:t>Ubuntu Linux</a:t>
            </a:r>
            <a:r>
              <a:rPr lang="zh-CN" altLang="en-US" sz="1800" spc="-1" dirty="0">
                <a:solidFill>
                  <a:srgbClr val="000000"/>
                </a:solidFill>
                <a:latin typeface="微软雅黑" panose="020B0503020204020204" pitchFamily="34" charset="-122"/>
                <a:ea typeface="微软雅黑" panose="020B0503020204020204" pitchFamily="34" charset="-122"/>
              </a:rPr>
              <a:t>，</a:t>
            </a:r>
            <a:r>
              <a:rPr lang="ja-JP" altLang="en-US" sz="1800" spc="-1">
                <a:solidFill>
                  <a:srgbClr val="000000"/>
                </a:solidFill>
                <a:latin typeface="微软雅黑" panose="020B0503020204020204" pitchFamily="34" charset="-122"/>
                <a:ea typeface="微软雅黑" panose="020B0503020204020204" pitchFamily="34" charset="-122"/>
              </a:rPr>
              <a:t>利用</a:t>
            </a:r>
            <a:r>
              <a:rPr lang="zh-CN" altLang="en-US" sz="1800" spc="-1" dirty="0">
                <a:solidFill>
                  <a:srgbClr val="000000"/>
                </a:solidFill>
                <a:latin typeface="微软雅黑" panose="020B0503020204020204" pitchFamily="34" charset="-122"/>
                <a:ea typeface="微软雅黑" panose="020B0503020204020204" pitchFamily="34" charset="-122"/>
              </a:rPr>
              <a:t> </a:t>
            </a:r>
            <a:r>
              <a:rPr lang="en-US" altLang="zh-CN" sz="1800" spc="-1" dirty="0">
                <a:solidFill>
                  <a:srgbClr val="000000"/>
                </a:solidFill>
                <a:latin typeface="微软雅黑" panose="020B0503020204020204" pitchFamily="34" charset="-122"/>
                <a:ea typeface="微软雅黑" panose="020B0503020204020204" pitchFamily="34" charset="-122"/>
              </a:rPr>
              <a:t>Xilinx Runtime (XRT)</a:t>
            </a:r>
            <a:r>
              <a:rPr lang="zh-CN" altLang="en-US" sz="1800" spc="-1" dirty="0">
                <a:solidFill>
                  <a:srgbClr val="000000"/>
                </a:solidFill>
                <a:latin typeface="微软雅黑" panose="020B0503020204020204" pitchFamily="34" charset="-122"/>
                <a:ea typeface="微软雅黑" panose="020B0503020204020204" pitchFamily="34" charset="-122"/>
              </a:rPr>
              <a:t> </a:t>
            </a:r>
            <a:r>
              <a:rPr lang="ja-JP" altLang="en-US" sz="1800" spc="-1">
                <a:solidFill>
                  <a:srgbClr val="000000"/>
                </a:solidFill>
                <a:latin typeface="微软雅黑" panose="020B0503020204020204" pitchFamily="34" charset="-122"/>
                <a:ea typeface="微软雅黑" panose="020B0503020204020204" pitchFamily="34" charset="-122"/>
              </a:rPr>
              <a:t>实现了主机应用程序对</a:t>
            </a:r>
            <a:r>
              <a:rPr lang="zh-CN" altLang="en-US" sz="1800" spc="-1" dirty="0">
                <a:solidFill>
                  <a:srgbClr val="000000"/>
                </a:solidFill>
                <a:latin typeface="微软雅黑" panose="020B0503020204020204" pitchFamily="34" charset="-122"/>
                <a:ea typeface="微软雅黑" panose="020B0503020204020204" pitchFamily="34" charset="-122"/>
              </a:rPr>
              <a:t> </a:t>
            </a:r>
            <a:r>
              <a:rPr lang="en-US" altLang="zh-CN" sz="1800" spc="-1" dirty="0">
                <a:solidFill>
                  <a:srgbClr val="000000"/>
                </a:solidFill>
                <a:latin typeface="微软雅黑" panose="020B0503020204020204" pitchFamily="34" charset="-122"/>
                <a:ea typeface="微软雅黑" panose="020B0503020204020204" pitchFamily="34" charset="-122"/>
              </a:rPr>
              <a:t>FPGA</a:t>
            </a:r>
            <a:r>
              <a:rPr lang="zh-CN" altLang="en-US" sz="1800" spc="-1" dirty="0">
                <a:solidFill>
                  <a:srgbClr val="000000"/>
                </a:solidFill>
                <a:latin typeface="微软雅黑" panose="020B0503020204020204" pitchFamily="34" charset="-122"/>
                <a:ea typeface="微软雅黑" panose="020B0503020204020204" pitchFamily="34" charset="-122"/>
              </a:rPr>
              <a:t> </a:t>
            </a:r>
            <a:r>
              <a:rPr lang="ja-JP" altLang="en-US" sz="1800" spc="-1">
                <a:solidFill>
                  <a:srgbClr val="000000"/>
                </a:solidFill>
                <a:latin typeface="微软雅黑" panose="020B0503020204020204" pitchFamily="34" charset="-122"/>
                <a:ea typeface="微软雅黑" panose="020B0503020204020204" pitchFamily="34" charset="-122"/>
              </a:rPr>
              <a:t>硬件的统一管理和调用 。</a:t>
            </a:r>
            <a:endParaRPr lang="en-US" altLang="ja-JP" sz="1800" spc="-1" dirty="0">
              <a:solidFill>
                <a:srgbClr val="000000"/>
              </a:solidFill>
              <a:latin typeface="微软雅黑" panose="020B0503020204020204" pitchFamily="34" charset="-122"/>
              <a:ea typeface="微软雅黑" panose="020B0503020204020204" pitchFamily="34" charset="-122"/>
            </a:endParaRPr>
          </a:p>
          <a:p>
            <a:pPr marL="914400" lvl="1" indent="-457200">
              <a:lnSpc>
                <a:spcPct val="100000"/>
              </a:lnSpc>
              <a:spcBef>
                <a:spcPts val="601"/>
              </a:spcBef>
              <a:buClr>
                <a:srgbClr val="000000"/>
              </a:buClr>
              <a:buFont typeface="Wingdings" charset="2"/>
              <a:buChar char=""/>
            </a:pPr>
            <a:r>
              <a:rPr lang="ja-JP" altLang="en-US" sz="1800" spc="-1">
                <a:solidFill>
                  <a:srgbClr val="000000"/>
                </a:solidFill>
                <a:latin typeface="微软雅黑" panose="020B0503020204020204" pitchFamily="34" charset="-122"/>
                <a:ea typeface="微软雅黑" panose="020B0503020204020204" pitchFamily="34" charset="-122"/>
              </a:rPr>
              <a:t>实验验证了系统在多种矩阵运算任务上的功能正确性，并在</a:t>
            </a:r>
            <a:r>
              <a:rPr lang="zh-CN" altLang="en-US" sz="1800" spc="-1" dirty="0">
                <a:solidFill>
                  <a:srgbClr val="000000"/>
                </a:solidFill>
                <a:latin typeface="微软雅黑" panose="020B0503020204020204" pitchFamily="34" charset="-122"/>
                <a:ea typeface="微软雅黑" panose="020B0503020204020204" pitchFamily="34" charset="-122"/>
              </a:rPr>
              <a:t> </a:t>
            </a:r>
            <a:r>
              <a:rPr lang="en-US" altLang="ja-JP" sz="1800" spc="-1" dirty="0">
                <a:solidFill>
                  <a:srgbClr val="000000"/>
                </a:solidFill>
                <a:latin typeface="微软雅黑" panose="020B0503020204020204" pitchFamily="34" charset="-122"/>
                <a:ea typeface="微软雅黑" panose="020B0503020204020204" pitchFamily="34" charset="-122"/>
              </a:rPr>
              <a:t>128×128</a:t>
            </a:r>
            <a:r>
              <a:rPr lang="zh-CN" altLang="en-US" sz="1800" spc="-1" dirty="0">
                <a:solidFill>
                  <a:srgbClr val="000000"/>
                </a:solidFill>
                <a:latin typeface="微软雅黑" panose="020B0503020204020204" pitchFamily="34" charset="-122"/>
                <a:ea typeface="微软雅黑" panose="020B0503020204020204" pitchFamily="34" charset="-122"/>
              </a:rPr>
              <a:t> </a:t>
            </a:r>
            <a:r>
              <a:rPr lang="ja-JP" altLang="en-US" sz="1800" spc="-1">
                <a:solidFill>
                  <a:srgbClr val="000000"/>
                </a:solidFill>
                <a:latin typeface="微软雅黑" panose="020B0503020204020204" pitchFamily="34" charset="-122"/>
                <a:ea typeface="微软雅黑" panose="020B0503020204020204" pitchFamily="34" charset="-122"/>
              </a:rPr>
              <a:t>稠密矩阵乘法上取得了约</a:t>
            </a:r>
            <a:r>
              <a:rPr lang="zh-CN" altLang="en-US" sz="1800" spc="-1" dirty="0">
                <a:solidFill>
                  <a:srgbClr val="000000"/>
                </a:solidFill>
                <a:latin typeface="微软雅黑" panose="020B0503020204020204" pitchFamily="34" charset="-122"/>
                <a:ea typeface="微软雅黑" panose="020B0503020204020204" pitchFamily="34" charset="-122"/>
              </a:rPr>
              <a:t> </a:t>
            </a:r>
            <a:r>
              <a:rPr lang="en-US" altLang="ja-JP" sz="1800" spc="-1" dirty="0">
                <a:solidFill>
                  <a:srgbClr val="000000"/>
                </a:solidFill>
                <a:latin typeface="微软雅黑" panose="020B0503020204020204" pitchFamily="34" charset="-122"/>
                <a:ea typeface="微软雅黑" panose="020B0503020204020204" pitchFamily="34" charset="-122"/>
              </a:rPr>
              <a:t>25</a:t>
            </a:r>
            <a:r>
              <a:rPr lang="zh-CN" altLang="en-US" sz="1800" spc="-1" dirty="0">
                <a:solidFill>
                  <a:srgbClr val="000000"/>
                </a:solidFill>
                <a:latin typeface="微软雅黑" panose="020B0503020204020204" pitchFamily="34" charset="-122"/>
                <a:ea typeface="微软雅黑" panose="020B0503020204020204" pitchFamily="34" charset="-122"/>
              </a:rPr>
              <a:t> </a:t>
            </a:r>
            <a:r>
              <a:rPr lang="ja-JP" altLang="en-US" sz="1800" spc="-1">
                <a:solidFill>
                  <a:srgbClr val="000000"/>
                </a:solidFill>
                <a:latin typeface="微软雅黑" panose="020B0503020204020204" pitchFamily="34" charset="-122"/>
                <a:ea typeface="微软雅黑" panose="020B0503020204020204" pitchFamily="34" charset="-122"/>
              </a:rPr>
              <a:t>倍的加速比 。</a:t>
            </a:r>
            <a:endParaRPr lang="en-US" altLang="zh-CN" sz="1800" spc="-1" dirty="0">
              <a:solidFill>
                <a:srgbClr val="000000"/>
              </a:solidFill>
              <a:latin typeface="微软雅黑" panose="020B0503020204020204" pitchFamily="34" charset="-122"/>
              <a:ea typeface="微软雅黑" panose="020B0503020204020204" pitchFamily="34" charset="-122"/>
            </a:endParaRPr>
          </a:p>
          <a:p>
            <a:pPr marL="342720" indent="-342720">
              <a:lnSpc>
                <a:spcPts val="2401"/>
              </a:lnSpc>
              <a:spcBef>
                <a:spcPts val="1199"/>
              </a:spcBef>
              <a:buClr>
                <a:srgbClr val="000000"/>
              </a:buClr>
              <a:buFont typeface="Wingdings" charset="2"/>
              <a:buChar char=""/>
            </a:pPr>
            <a:r>
              <a:rPr lang="zh-CN" altLang="en-US" sz="2000" b="1" spc="-1" dirty="0">
                <a:solidFill>
                  <a:srgbClr val="000000"/>
                </a:solidFill>
                <a:latin typeface="微软雅黑" panose="020B0503020204020204" pitchFamily="34" charset="-122"/>
                <a:ea typeface="微软雅黑" panose="020B0503020204020204" pitchFamily="34" charset="-122"/>
              </a:rPr>
              <a:t>未来工作展望</a:t>
            </a:r>
            <a:endParaRPr lang="en-US" altLang="zh-CN" sz="2000" b="1" spc="-1" dirty="0">
              <a:solidFill>
                <a:srgbClr val="000000"/>
              </a:solidFill>
              <a:latin typeface="微软雅黑" panose="020B0503020204020204" pitchFamily="34" charset="-122"/>
              <a:ea typeface="微软雅黑" panose="020B0503020204020204" pitchFamily="34" charset="-122"/>
            </a:endParaRPr>
          </a:p>
          <a:p>
            <a:pPr marL="914400" lvl="1" indent="-457200">
              <a:lnSpc>
                <a:spcPct val="100000"/>
              </a:lnSpc>
              <a:spcBef>
                <a:spcPts val="601"/>
              </a:spcBef>
              <a:buClr>
                <a:srgbClr val="000000"/>
              </a:buClr>
              <a:buFont typeface="Wingdings" charset="2"/>
              <a:buChar char=""/>
            </a:pPr>
            <a:r>
              <a:rPr lang="ja-JP" altLang="en-US" sz="1800" spc="-1">
                <a:solidFill>
                  <a:srgbClr val="000000"/>
                </a:solidFill>
                <a:latin typeface="微软雅黑" panose="020B0503020204020204" pitchFamily="34" charset="-122"/>
                <a:ea typeface="微软雅黑" panose="020B0503020204020204" pitchFamily="34" charset="-122"/>
              </a:rPr>
              <a:t>拓展至新兴</a:t>
            </a:r>
            <a:r>
              <a:rPr lang="zh-CN" altLang="en-US" sz="1800" spc="-1" dirty="0">
                <a:solidFill>
                  <a:srgbClr val="000000"/>
                </a:solidFill>
                <a:latin typeface="微软雅黑" panose="020B0503020204020204" pitchFamily="34" charset="-122"/>
                <a:ea typeface="微软雅黑" panose="020B0503020204020204" pitchFamily="34" charset="-122"/>
              </a:rPr>
              <a:t> </a:t>
            </a:r>
            <a:r>
              <a:rPr lang="en-US" altLang="ja-JP" sz="1800" spc="-1" dirty="0">
                <a:solidFill>
                  <a:srgbClr val="000000"/>
                </a:solidFill>
                <a:latin typeface="微软雅黑" panose="020B0503020204020204" pitchFamily="34" charset="-122"/>
                <a:ea typeface="微软雅黑" panose="020B0503020204020204" pitchFamily="34" charset="-122"/>
              </a:rPr>
              <a:t>FPGA</a:t>
            </a:r>
            <a:r>
              <a:rPr lang="zh-CN" altLang="en-US" sz="1800" spc="-1" dirty="0">
                <a:solidFill>
                  <a:srgbClr val="000000"/>
                </a:solidFill>
                <a:latin typeface="微软雅黑" panose="020B0503020204020204" pitchFamily="34" charset="-122"/>
                <a:ea typeface="微软雅黑" panose="020B0503020204020204" pitchFamily="34" charset="-122"/>
              </a:rPr>
              <a:t> </a:t>
            </a:r>
            <a:r>
              <a:rPr lang="ja-JP" altLang="en-US" sz="1800" spc="-1">
                <a:solidFill>
                  <a:srgbClr val="000000"/>
                </a:solidFill>
                <a:latin typeface="微软雅黑" panose="020B0503020204020204" pitchFamily="34" charset="-122"/>
                <a:ea typeface="微软雅黑" panose="020B0503020204020204" pitchFamily="34" charset="-122"/>
              </a:rPr>
              <a:t>架构</a:t>
            </a:r>
            <a:r>
              <a:rPr lang="zh-CN" altLang="en-US" sz="1800" spc="-1" dirty="0">
                <a:solidFill>
                  <a:srgbClr val="000000"/>
                </a:solidFill>
                <a:latin typeface="微软雅黑" panose="020B0503020204020204" pitchFamily="34" charset="-122"/>
                <a:ea typeface="微软雅黑" panose="020B0503020204020204" pitchFamily="34" charset="-122"/>
              </a:rPr>
              <a:t>：</a:t>
            </a:r>
            <a:r>
              <a:rPr lang="ja-JP" altLang="en-US" sz="1800" spc="-1">
                <a:solidFill>
                  <a:srgbClr val="000000"/>
                </a:solidFill>
                <a:latin typeface="微软雅黑" panose="020B0503020204020204" pitchFamily="34" charset="-122"/>
                <a:ea typeface="微软雅黑" panose="020B0503020204020204" pitchFamily="34" charset="-122"/>
              </a:rPr>
              <a:t>将设计理念应用于</a:t>
            </a:r>
            <a:r>
              <a:rPr lang="zh-CN" altLang="en-US" sz="1800" spc="-1" dirty="0">
                <a:solidFill>
                  <a:srgbClr val="000000"/>
                </a:solidFill>
                <a:latin typeface="微软雅黑" panose="020B0503020204020204" pitchFamily="34" charset="-122"/>
                <a:ea typeface="微软雅黑" panose="020B0503020204020204" pitchFamily="34" charset="-122"/>
              </a:rPr>
              <a:t> </a:t>
            </a:r>
            <a:r>
              <a:rPr lang="en-US" altLang="ja-JP" sz="1800" spc="-1" dirty="0">
                <a:solidFill>
                  <a:srgbClr val="000000"/>
                </a:solidFill>
                <a:latin typeface="微软雅黑" panose="020B0503020204020204" pitchFamily="34" charset="-122"/>
                <a:ea typeface="微软雅黑" panose="020B0503020204020204" pitchFamily="34" charset="-122"/>
              </a:rPr>
              <a:t>Xilinx Versal ACAP </a:t>
            </a:r>
            <a:r>
              <a:rPr lang="ja-JP" altLang="en-US" sz="1800" spc="-1">
                <a:solidFill>
                  <a:srgbClr val="000000"/>
                </a:solidFill>
                <a:latin typeface="微软雅黑" panose="020B0503020204020204" pitchFamily="34" charset="-122"/>
                <a:ea typeface="微软雅黑" panose="020B0503020204020204" pitchFamily="34" charset="-122"/>
              </a:rPr>
              <a:t>等新一代器件，利用其</a:t>
            </a:r>
            <a:r>
              <a:rPr lang="en-US" altLang="ja-JP" sz="1800" spc="-1" dirty="0">
                <a:solidFill>
                  <a:srgbClr val="000000"/>
                </a:solidFill>
                <a:latin typeface="微软雅黑" panose="020B0503020204020204" pitchFamily="34" charset="-122"/>
                <a:ea typeface="微软雅黑" panose="020B0503020204020204" pitchFamily="34" charset="-122"/>
              </a:rPr>
              <a:t> AI </a:t>
            </a:r>
            <a:r>
              <a:rPr lang="ja-JP" altLang="en-US" sz="1800" spc="-1">
                <a:solidFill>
                  <a:srgbClr val="000000"/>
                </a:solidFill>
                <a:latin typeface="微软雅黑" panose="020B0503020204020204" pitchFamily="34" charset="-122"/>
                <a:ea typeface="微软雅黑" panose="020B0503020204020204" pitchFamily="34" charset="-122"/>
              </a:rPr>
              <a:t>引擎和更灵活的</a:t>
            </a:r>
            <a:r>
              <a:rPr lang="en-US" altLang="ja-JP" sz="1800" spc="-1" dirty="0">
                <a:solidFill>
                  <a:srgbClr val="000000"/>
                </a:solidFill>
                <a:latin typeface="微软雅黑" panose="020B0503020204020204" pitchFamily="34" charset="-122"/>
                <a:ea typeface="微软雅黑" panose="020B0503020204020204" pitchFamily="34" charset="-122"/>
              </a:rPr>
              <a:t> DFX </a:t>
            </a:r>
            <a:r>
              <a:rPr lang="ja-JP" altLang="en-US" sz="1800" spc="-1">
                <a:solidFill>
                  <a:srgbClr val="000000"/>
                </a:solidFill>
                <a:latin typeface="微软雅黑" panose="020B0503020204020204" pitchFamily="34" charset="-122"/>
                <a:ea typeface="微软雅黑" panose="020B0503020204020204" pitchFamily="34" charset="-122"/>
              </a:rPr>
              <a:t>支持，有望实现性能飞跃 。</a:t>
            </a:r>
            <a:endParaRPr lang="en-US" altLang="ja-JP" sz="1800" spc="-1" dirty="0">
              <a:solidFill>
                <a:srgbClr val="000000"/>
              </a:solidFill>
              <a:latin typeface="微软雅黑" panose="020B0503020204020204" pitchFamily="34" charset="-122"/>
              <a:ea typeface="微软雅黑" panose="020B0503020204020204" pitchFamily="34" charset="-122"/>
            </a:endParaRPr>
          </a:p>
          <a:p>
            <a:pPr marL="914400" lvl="1" indent="-457200">
              <a:lnSpc>
                <a:spcPct val="100000"/>
              </a:lnSpc>
              <a:spcBef>
                <a:spcPts val="601"/>
              </a:spcBef>
              <a:buClr>
                <a:srgbClr val="000000"/>
              </a:buClr>
              <a:buFont typeface="Wingdings" charset="2"/>
              <a:buChar char=""/>
            </a:pPr>
            <a:r>
              <a:rPr lang="ja-JP" altLang="en-US" sz="1800" spc="-1">
                <a:solidFill>
                  <a:srgbClr val="000000"/>
                </a:solidFill>
                <a:latin typeface="微软雅黑" panose="020B0503020204020204" pitchFamily="34" charset="-122"/>
                <a:ea typeface="微软雅黑" panose="020B0503020204020204" pitchFamily="34" charset="-122"/>
              </a:rPr>
              <a:t>功耗建模与优化</a:t>
            </a:r>
            <a:r>
              <a:rPr lang="zh-CN" altLang="en-US" sz="1800" spc="-1" dirty="0">
                <a:solidFill>
                  <a:srgbClr val="000000"/>
                </a:solidFill>
                <a:latin typeface="微软雅黑" panose="020B0503020204020204" pitchFamily="34" charset="-122"/>
                <a:ea typeface="微软雅黑" panose="020B0503020204020204" pitchFamily="34" charset="-122"/>
              </a:rPr>
              <a:t>：</a:t>
            </a:r>
            <a:r>
              <a:rPr lang="ja-JP" altLang="en-US" sz="1800" spc="-1">
                <a:solidFill>
                  <a:srgbClr val="000000"/>
                </a:solidFill>
                <a:latin typeface="微软雅黑" panose="020B0503020204020204" pitchFamily="34" charset="-122"/>
                <a:ea typeface="微软雅黑" panose="020B0503020204020204" pitchFamily="34" charset="-122"/>
              </a:rPr>
              <a:t>对系统在不同负载和</a:t>
            </a:r>
            <a:r>
              <a:rPr lang="en-US" altLang="ja-JP" sz="1800" spc="-1" dirty="0">
                <a:solidFill>
                  <a:srgbClr val="000000"/>
                </a:solidFill>
                <a:latin typeface="微软雅黑" panose="020B0503020204020204" pitchFamily="34" charset="-122"/>
                <a:ea typeface="微软雅黑" panose="020B0503020204020204" pitchFamily="34" charset="-122"/>
              </a:rPr>
              <a:t> RM </a:t>
            </a:r>
            <a:r>
              <a:rPr lang="ja-JP" altLang="en-US" sz="1800" spc="-1">
                <a:solidFill>
                  <a:srgbClr val="000000"/>
                </a:solidFill>
                <a:latin typeface="微软雅黑" panose="020B0503020204020204" pitchFamily="34" charset="-122"/>
                <a:ea typeface="微软雅黑" panose="020B0503020204020204" pitchFamily="34" charset="-122"/>
              </a:rPr>
              <a:t>配置下的功耗进行细致分析与优化，特别针对边缘计算等功耗敏感场景 。</a:t>
            </a:r>
            <a:endParaRPr lang="en-US" altLang="ja-JP" sz="1800" spc="-1" dirty="0">
              <a:solidFill>
                <a:srgbClr val="000000"/>
              </a:solidFill>
              <a:latin typeface="微软雅黑" panose="020B0503020204020204" pitchFamily="34" charset="-122"/>
              <a:ea typeface="微软雅黑" panose="020B0503020204020204" pitchFamily="34" charset="-122"/>
            </a:endParaRPr>
          </a:p>
        </p:txBody>
      </p:sp>
      <p:sp>
        <p:nvSpPr>
          <p:cNvPr id="125" name="PlaceHolder 2">
            <a:extLst>
              <a:ext uri="{FF2B5EF4-FFF2-40B4-BE49-F238E27FC236}">
                <a16:creationId xmlns:a16="http://schemas.microsoft.com/office/drawing/2014/main" id="{60947BD1-F820-BC75-9919-20F244ECDCB6}"/>
              </a:ext>
            </a:extLst>
          </p:cNvPr>
          <p:cNvSpPr>
            <a:spLocks noGrp="1"/>
          </p:cNvSpPr>
          <p:nvPr>
            <p:ph type="title" idx="4294967295"/>
          </p:nvPr>
        </p:nvSpPr>
        <p:spPr>
          <a:xfrm>
            <a:off x="395640" y="-27360"/>
            <a:ext cx="7848360" cy="1142640"/>
          </a:xfrm>
          <a:prstGeom prst="rect">
            <a:avLst/>
          </a:prstGeom>
          <a:noFill/>
          <a:ln w="0">
            <a:noFill/>
          </a:ln>
        </p:spPr>
        <p:txBody>
          <a:bodyPr numCol="1" spcCol="0" anchor="ctr">
            <a:noAutofit/>
          </a:bodyPr>
          <a:lstStyle/>
          <a:p>
            <a:pPr>
              <a:lnSpc>
                <a:spcPct val="100000"/>
              </a:lnSpc>
            </a:pPr>
            <a:r>
              <a:rPr lang="zh-CN" altLang="en-US" sz="3200" b="1" spc="-1" dirty="0">
                <a:solidFill>
                  <a:srgbClr val="FFFFFF"/>
                </a:solidFill>
                <a:latin typeface="微软雅黑" panose="020B0503020204020204" pitchFamily="34" charset="-122"/>
                <a:ea typeface="微软雅黑" panose="020B0503020204020204" pitchFamily="34" charset="-122"/>
              </a:rPr>
              <a:t>总结与展望</a:t>
            </a:r>
            <a:endParaRPr lang="en-US" sz="3200" b="0" strike="noStrike" spc="-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8764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2441A-E42E-05D8-724A-EAE64DD77308}"/>
            </a:ext>
          </a:extLst>
        </p:cNvPr>
        <p:cNvGrpSpPr/>
        <p:nvPr/>
      </p:nvGrpSpPr>
      <p:grpSpPr>
        <a:xfrm>
          <a:off x="0" y="0"/>
          <a:ext cx="0" cy="0"/>
          <a:chOff x="0" y="0"/>
          <a:chExt cx="0" cy="0"/>
        </a:xfrm>
      </p:grpSpPr>
      <p:sp>
        <p:nvSpPr>
          <p:cNvPr id="124" name="PlaceHolder 1">
            <a:extLst>
              <a:ext uri="{FF2B5EF4-FFF2-40B4-BE49-F238E27FC236}">
                <a16:creationId xmlns:a16="http://schemas.microsoft.com/office/drawing/2014/main" id="{A97EE4CD-6A68-06A8-DB6F-9B5D05B714A8}"/>
              </a:ext>
            </a:extLst>
          </p:cNvPr>
          <p:cNvSpPr>
            <a:spLocks noGrp="1"/>
          </p:cNvSpPr>
          <p:nvPr>
            <p:ph idx="4294967295"/>
          </p:nvPr>
        </p:nvSpPr>
        <p:spPr>
          <a:xfrm>
            <a:off x="457200" y="1195200"/>
            <a:ext cx="8434440" cy="5615640"/>
          </a:xfrm>
          <a:prstGeom prst="rect">
            <a:avLst/>
          </a:prstGeom>
          <a:solidFill>
            <a:srgbClr val="FFFFFF"/>
          </a:solidFill>
          <a:ln w="0">
            <a:noFill/>
          </a:ln>
        </p:spPr>
        <p:txBody>
          <a:bodyPr numCol="1" spcCol="0" anchor="t">
            <a:noAutofit/>
          </a:bodyPr>
          <a:lstStyle/>
          <a:p>
            <a:pPr marL="457200" indent="-457200">
              <a:lnSpc>
                <a:spcPct val="100000"/>
              </a:lnSpc>
              <a:spcBef>
                <a:spcPts val="601"/>
              </a:spcBef>
              <a:buClr>
                <a:srgbClr val="000000"/>
              </a:buClr>
              <a:buFont typeface="Wingdings" charset="2"/>
              <a:buChar char=""/>
            </a:pPr>
            <a:r>
              <a:rPr lang="ja-JP" altLang="en-US" sz="2200"/>
              <a:t>感谢宫磊老师的悉心指导</a:t>
            </a:r>
            <a:endParaRPr lang="en-US" altLang="ja-JP" sz="2200" dirty="0"/>
          </a:p>
          <a:p>
            <a:pPr marL="457200" indent="-457200">
              <a:lnSpc>
                <a:spcPct val="100000"/>
              </a:lnSpc>
              <a:spcBef>
                <a:spcPts val="601"/>
              </a:spcBef>
              <a:buClr>
                <a:srgbClr val="000000"/>
              </a:buClr>
              <a:buFont typeface="Wingdings" charset="2"/>
              <a:buChar char=""/>
            </a:pPr>
            <a:r>
              <a:rPr lang="ja-JP" altLang="en-US" sz="2200"/>
              <a:t>感谢张俊霞老师的模拟与数字电路课程</a:t>
            </a:r>
            <a:endParaRPr lang="en-US" altLang="ja-JP" sz="2200" dirty="0"/>
          </a:p>
          <a:p>
            <a:pPr marL="457200" indent="-457200">
              <a:lnSpc>
                <a:spcPct val="100000"/>
              </a:lnSpc>
              <a:spcBef>
                <a:spcPts val="601"/>
              </a:spcBef>
              <a:buClr>
                <a:srgbClr val="000000"/>
              </a:buClr>
              <a:buFont typeface="Wingdings" charset="2"/>
              <a:buChar char=""/>
            </a:pPr>
            <a:r>
              <a:rPr lang="ja-JP" altLang="en-US" sz="2200"/>
              <a:t>感谢王超老师的计算机组成原理</a:t>
            </a:r>
            <a:r>
              <a:rPr lang="en-US" altLang="ja-JP" sz="2200" dirty="0"/>
              <a:t>(H)</a:t>
            </a:r>
            <a:r>
              <a:rPr lang="ja-JP" altLang="en-US" sz="2200"/>
              <a:t>课程</a:t>
            </a:r>
            <a:endParaRPr lang="en-US" altLang="ja-JP" sz="2200" dirty="0"/>
          </a:p>
          <a:p>
            <a:pPr marL="457200" indent="-457200">
              <a:lnSpc>
                <a:spcPct val="100000"/>
              </a:lnSpc>
              <a:spcBef>
                <a:spcPts val="601"/>
              </a:spcBef>
              <a:buClr>
                <a:srgbClr val="000000"/>
              </a:buClr>
              <a:buFont typeface="Wingdings" charset="2"/>
              <a:buChar char=""/>
            </a:pPr>
            <a:r>
              <a:rPr lang="ja-JP" altLang="en-US" sz="2200"/>
              <a:t>感谢周学海老师和张亦博助教的计算机体系结构课程</a:t>
            </a:r>
            <a:endParaRPr lang="en-US" altLang="ja-JP" sz="2200" dirty="0"/>
          </a:p>
          <a:p>
            <a:pPr marL="457200" indent="-457200">
              <a:lnSpc>
                <a:spcPct val="100000"/>
              </a:lnSpc>
              <a:spcBef>
                <a:spcPts val="601"/>
              </a:spcBef>
              <a:buClr>
                <a:srgbClr val="000000"/>
              </a:buClr>
              <a:buFont typeface="Wingdings" charset="2"/>
              <a:buChar char=""/>
            </a:pPr>
            <a:r>
              <a:rPr lang="ja-JP" altLang="en-US" sz="2200" spc="-1">
                <a:solidFill>
                  <a:srgbClr val="000000"/>
                </a:solidFill>
                <a:latin typeface="微软雅黑" panose="020B0503020204020204" pitchFamily="34" charset="-122"/>
                <a:ea typeface="微软雅黑" panose="020B0503020204020204" pitchFamily="34" charset="-122"/>
              </a:rPr>
              <a:t>所有贡献开源于 </a:t>
            </a:r>
            <a:r>
              <a:rPr lang="en-US" altLang="zh-CN" sz="2200" spc="-1" dirty="0" err="1">
                <a:solidFill>
                  <a:srgbClr val="000000"/>
                </a:solidFill>
                <a:latin typeface="微软雅黑" panose="020B0503020204020204" pitchFamily="34" charset="-122"/>
                <a:ea typeface="微软雅黑" panose="020B0503020204020204" pitchFamily="34" charset="-122"/>
              </a:rPr>
              <a:t>github.com</a:t>
            </a:r>
            <a:r>
              <a:rPr lang="en-US" altLang="zh-CN" sz="2200" spc="-1" dirty="0">
                <a:solidFill>
                  <a:srgbClr val="000000"/>
                </a:solidFill>
                <a:latin typeface="微软雅黑" panose="020B0503020204020204" pitchFamily="34" charset="-122"/>
                <a:ea typeface="微软雅黑" panose="020B0503020204020204" pitchFamily="34" charset="-122"/>
              </a:rPr>
              <a:t>/</a:t>
            </a:r>
            <a:r>
              <a:rPr lang="en-US" altLang="zh-CN" sz="2200" spc="-1" dirty="0" err="1">
                <a:solidFill>
                  <a:srgbClr val="000000"/>
                </a:solidFill>
                <a:latin typeface="微软雅黑" panose="020B0503020204020204" pitchFamily="34" charset="-122"/>
                <a:ea typeface="微软雅黑" panose="020B0503020204020204" pitchFamily="34" charset="-122"/>
              </a:rPr>
              <a:t>fjtcin</a:t>
            </a:r>
            <a:r>
              <a:rPr lang="en-US" altLang="zh-CN" sz="2200" spc="-1" dirty="0">
                <a:solidFill>
                  <a:srgbClr val="000000"/>
                </a:solidFill>
                <a:latin typeface="微软雅黑" panose="020B0503020204020204" pitchFamily="34" charset="-122"/>
                <a:ea typeface="微软雅黑" panose="020B0503020204020204" pitchFamily="34" charset="-122"/>
              </a:rPr>
              <a:t>/dfx-3rp</a:t>
            </a:r>
          </a:p>
          <a:p>
            <a:pPr marL="457200" indent="-457200">
              <a:lnSpc>
                <a:spcPct val="100000"/>
              </a:lnSpc>
              <a:spcBef>
                <a:spcPts val="601"/>
              </a:spcBef>
              <a:buClr>
                <a:srgbClr val="000000"/>
              </a:buClr>
              <a:buFont typeface="Wingdings" charset="2"/>
              <a:buChar char=""/>
            </a:pPr>
            <a:endParaRPr lang="en-US" altLang="zh-CN" sz="2200" spc="-1" dirty="0">
              <a:solidFill>
                <a:srgbClr val="000000"/>
              </a:solidFill>
              <a:latin typeface="微软雅黑" panose="020B0503020204020204" pitchFamily="34" charset="-122"/>
              <a:ea typeface="微软雅黑" panose="020B0503020204020204" pitchFamily="34" charset="-122"/>
            </a:endParaRPr>
          </a:p>
          <a:p>
            <a:pPr marL="457200" indent="-457200">
              <a:lnSpc>
                <a:spcPct val="100000"/>
              </a:lnSpc>
              <a:spcBef>
                <a:spcPts val="601"/>
              </a:spcBef>
              <a:buClr>
                <a:srgbClr val="000000"/>
              </a:buClr>
              <a:buFont typeface="Wingdings" charset="2"/>
              <a:buChar char=""/>
            </a:pPr>
            <a:r>
              <a:rPr lang="ja-JP" altLang="en-US" sz="2400"/>
              <a:t>感谢各位老师聆听，敬请批评指正！</a:t>
            </a:r>
            <a:endParaRPr lang="en-US" altLang="zh-CN" sz="2200" spc="-1" dirty="0">
              <a:solidFill>
                <a:srgbClr val="000000"/>
              </a:solidFill>
              <a:latin typeface="微软雅黑" panose="020B0503020204020204" pitchFamily="34" charset="-122"/>
              <a:ea typeface="微软雅黑" panose="020B0503020204020204" pitchFamily="34" charset="-122"/>
            </a:endParaRPr>
          </a:p>
        </p:txBody>
      </p:sp>
      <p:sp>
        <p:nvSpPr>
          <p:cNvPr id="125" name="PlaceHolder 2">
            <a:extLst>
              <a:ext uri="{FF2B5EF4-FFF2-40B4-BE49-F238E27FC236}">
                <a16:creationId xmlns:a16="http://schemas.microsoft.com/office/drawing/2014/main" id="{906E4164-FF75-3A7F-3794-552C232CD7F6}"/>
              </a:ext>
            </a:extLst>
          </p:cNvPr>
          <p:cNvSpPr>
            <a:spLocks noGrp="1"/>
          </p:cNvSpPr>
          <p:nvPr>
            <p:ph type="title" idx="4294967295"/>
          </p:nvPr>
        </p:nvSpPr>
        <p:spPr>
          <a:xfrm>
            <a:off x="395640" y="-27360"/>
            <a:ext cx="7848360" cy="1142640"/>
          </a:xfrm>
          <a:prstGeom prst="rect">
            <a:avLst/>
          </a:prstGeom>
          <a:noFill/>
          <a:ln w="0">
            <a:noFill/>
          </a:ln>
        </p:spPr>
        <p:txBody>
          <a:bodyPr numCol="1" spcCol="0" anchor="ctr">
            <a:noAutofit/>
          </a:bodyPr>
          <a:lstStyle/>
          <a:p>
            <a:pPr>
              <a:lnSpc>
                <a:spcPct val="100000"/>
              </a:lnSpc>
            </a:pPr>
            <a:r>
              <a:rPr lang="zh-CN" altLang="en-US" sz="3200" b="1" spc="-1" dirty="0">
                <a:solidFill>
                  <a:srgbClr val="FFFFFF"/>
                </a:solidFill>
                <a:latin typeface="微软雅黑" panose="020B0503020204020204" pitchFamily="34" charset="-122"/>
                <a:ea typeface="微软雅黑" panose="020B0503020204020204" pitchFamily="34" charset="-122"/>
              </a:rPr>
              <a:t>致谢</a:t>
            </a:r>
            <a:endParaRPr lang="en-US" sz="3200" b="0" strike="noStrike" spc="-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2320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46087</TotalTime>
  <Words>1465</Words>
  <Application>Microsoft Macintosh PowerPoint</Application>
  <PresentationFormat>On-screen Show (4:3)</PresentationFormat>
  <Paragraphs>82</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Times New Roman</vt:lpstr>
      <vt:lpstr>Calibri</vt:lpstr>
      <vt:lpstr>Wingdings</vt:lpstr>
      <vt:lpstr>微软雅黑</vt:lpstr>
      <vt:lpstr>Symbol</vt:lpstr>
      <vt:lpstr>Arial</vt:lpstr>
      <vt:lpstr>Office Theme</vt:lpstr>
      <vt:lpstr>Office Theme</vt:lpstr>
      <vt:lpstr>动态可重构的FPGA 矩阵乘法加速系统设计</vt:lpstr>
      <vt:lpstr>研究背景</vt:lpstr>
      <vt:lpstr>研究意义</vt:lpstr>
      <vt:lpstr>本设计的主要工作</vt:lpstr>
      <vt:lpstr>系统总体设计 - 硬件架构</vt:lpstr>
      <vt:lpstr>系统总体设计 - 软件架构</vt:lpstr>
      <vt:lpstr>实验结果</vt:lpstr>
      <vt:lpstr>总结与展望</vt:lpstr>
      <vt:lpstr>致谢</vt:lpstr>
    </vt:vector>
  </TitlesOfParts>
  <Company>USTC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zybzzz</dc:creator>
  <dc:description/>
  <cp:lastModifiedBy>Xuehan Zhang</cp:lastModifiedBy>
  <cp:revision>1474</cp:revision>
  <dcterms:created xsi:type="dcterms:W3CDTF">2009-06-18T13:56:51Z</dcterms:created>
  <dcterms:modified xsi:type="dcterms:W3CDTF">2025-06-04T08:27:48Z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全屏显示(4:3)</vt:lpwstr>
  </property>
  <property fmtid="{D5CDD505-2E9C-101B-9397-08002B2CF9AE}" pid="4" name="Slides">
    <vt:i4>14</vt:i4>
  </property>
</Properties>
</file>