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7" r:id="rId2"/>
    <p:sldId id="482" r:id="rId3"/>
    <p:sldId id="489" r:id="rId4"/>
    <p:sldId id="484" r:id="rId5"/>
    <p:sldId id="485" r:id="rId6"/>
    <p:sldId id="486" r:id="rId7"/>
    <p:sldId id="487" r:id="rId8"/>
    <p:sldId id="490" r:id="rId9"/>
    <p:sldId id="491" r:id="rId10"/>
    <p:sldId id="492" r:id="rId11"/>
  </p:sldIdLst>
  <p:sldSz cx="9144000" cy="6858000" type="screen4x3"/>
  <p:notesSz cx="6819900" cy="99187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rina Di Lorenzo Teixeira Bento (SEPLAG)" initials="CDLT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Estilo Médio 3 - Ênfase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022" autoAdjust="0"/>
  </p:normalViewPr>
  <p:slideViewPr>
    <p:cSldViewPr>
      <p:cViewPr varScale="1">
        <p:scale>
          <a:sx n="76" d="100"/>
          <a:sy n="76" d="100"/>
        </p:scale>
        <p:origin x="-139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55290" cy="495935"/>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63032" y="0"/>
            <a:ext cx="2955290" cy="495935"/>
          </a:xfrm>
          <a:prstGeom prst="rect">
            <a:avLst/>
          </a:prstGeom>
        </p:spPr>
        <p:txBody>
          <a:bodyPr vert="horz" lIns="91440" tIns="45720" rIns="91440" bIns="45720" rtlCol="0"/>
          <a:lstStyle>
            <a:lvl1pPr algn="r">
              <a:defRPr sz="1200"/>
            </a:lvl1pPr>
          </a:lstStyle>
          <a:p>
            <a:fld id="{F0C17AD2-D7DF-4DF8-AEC5-DF3ACEE7266D}" type="datetimeFigureOut">
              <a:rPr lang="pt-BR" smtClean="0"/>
              <a:pPr/>
              <a:t>31/03/2016</a:t>
            </a:fld>
            <a:endParaRPr lang="pt-BR"/>
          </a:p>
        </p:txBody>
      </p:sp>
      <p:sp>
        <p:nvSpPr>
          <p:cNvPr id="4" name="Espaço Reservado para Imagem de Slide 3"/>
          <p:cNvSpPr>
            <a:spLocks noGrp="1" noRot="1" noChangeAspect="1"/>
          </p:cNvSpPr>
          <p:nvPr>
            <p:ph type="sldImg" idx="2"/>
          </p:nvPr>
        </p:nvSpPr>
        <p:spPr>
          <a:xfrm>
            <a:off x="930275" y="744538"/>
            <a:ext cx="4959350" cy="3719512"/>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1990" y="4711383"/>
            <a:ext cx="5455920" cy="4463415"/>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9421044"/>
            <a:ext cx="2955290" cy="495935"/>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63032" y="9421044"/>
            <a:ext cx="2955290" cy="495935"/>
          </a:xfrm>
          <a:prstGeom prst="rect">
            <a:avLst/>
          </a:prstGeom>
        </p:spPr>
        <p:txBody>
          <a:bodyPr vert="horz" lIns="91440" tIns="45720" rIns="91440" bIns="45720" rtlCol="0" anchor="b"/>
          <a:lstStyle>
            <a:lvl1pPr algn="r">
              <a:defRPr sz="1200"/>
            </a:lvl1pPr>
          </a:lstStyle>
          <a:p>
            <a:fld id="{94DA05E0-42F1-4AA4-96BC-3D4E324FB820}" type="slidenum">
              <a:rPr lang="pt-BR" smtClean="0"/>
              <a:pPr/>
              <a:t>‹nº›</a:t>
            </a:fld>
            <a:endParaRPr lang="pt-BR"/>
          </a:p>
        </p:txBody>
      </p:sp>
    </p:spTree>
    <p:extLst>
      <p:ext uri="{BB962C8B-B14F-4D97-AF65-F5344CB8AC3E}">
        <p14:creationId xmlns:p14="http://schemas.microsoft.com/office/powerpoint/2010/main" val="456489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228600" indent="-228600">
              <a:buAutoNum type="arabicParenR"/>
            </a:pPr>
            <a:endParaRPr lang="pt-BR" baseline="0" dirty="0" smtClean="0"/>
          </a:p>
        </p:txBody>
      </p:sp>
      <p:sp>
        <p:nvSpPr>
          <p:cNvPr id="4" name="Espaço Reservado para Número de Slide 3"/>
          <p:cNvSpPr>
            <a:spLocks noGrp="1"/>
          </p:cNvSpPr>
          <p:nvPr>
            <p:ph type="sldNum" sz="quarter" idx="10"/>
          </p:nvPr>
        </p:nvSpPr>
        <p:spPr/>
        <p:txBody>
          <a:bodyPr/>
          <a:lstStyle/>
          <a:p>
            <a:fld id="{94DA05E0-42F1-4AA4-96BC-3D4E324FB820}" type="slidenum">
              <a:rPr lang="pt-BR" smtClean="0"/>
              <a:pPr/>
              <a:t>2</a:t>
            </a:fld>
            <a:endParaRPr lang="pt-BR"/>
          </a:p>
        </p:txBody>
      </p:sp>
    </p:spTree>
    <p:extLst>
      <p:ext uri="{BB962C8B-B14F-4D97-AF65-F5344CB8AC3E}">
        <p14:creationId xmlns:p14="http://schemas.microsoft.com/office/powerpoint/2010/main" val="2976784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228600" indent="-228600">
              <a:buAutoNum type="arabicParenR"/>
            </a:pPr>
            <a:endParaRPr lang="pt-BR" baseline="0" dirty="0" smtClean="0"/>
          </a:p>
        </p:txBody>
      </p:sp>
      <p:sp>
        <p:nvSpPr>
          <p:cNvPr id="4" name="Espaço Reservado para Número de Slide 3"/>
          <p:cNvSpPr>
            <a:spLocks noGrp="1"/>
          </p:cNvSpPr>
          <p:nvPr>
            <p:ph type="sldNum" sz="quarter" idx="10"/>
          </p:nvPr>
        </p:nvSpPr>
        <p:spPr/>
        <p:txBody>
          <a:bodyPr/>
          <a:lstStyle/>
          <a:p>
            <a:fld id="{94DA05E0-42F1-4AA4-96BC-3D4E324FB820}" type="slidenum">
              <a:rPr lang="pt-BR" smtClean="0"/>
              <a:pPr/>
              <a:t>3</a:t>
            </a:fld>
            <a:endParaRPr lang="pt-BR"/>
          </a:p>
        </p:txBody>
      </p:sp>
    </p:spTree>
    <p:extLst>
      <p:ext uri="{BB962C8B-B14F-4D97-AF65-F5344CB8AC3E}">
        <p14:creationId xmlns:p14="http://schemas.microsoft.com/office/powerpoint/2010/main" val="2976784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228600" indent="-228600">
              <a:buAutoNum type="arabicParenR"/>
            </a:pPr>
            <a:endParaRPr lang="pt-BR" baseline="0" dirty="0" smtClean="0"/>
          </a:p>
        </p:txBody>
      </p:sp>
      <p:sp>
        <p:nvSpPr>
          <p:cNvPr id="4" name="Espaço Reservado para Número de Slide 3"/>
          <p:cNvSpPr>
            <a:spLocks noGrp="1"/>
          </p:cNvSpPr>
          <p:nvPr>
            <p:ph type="sldNum" sz="quarter" idx="10"/>
          </p:nvPr>
        </p:nvSpPr>
        <p:spPr/>
        <p:txBody>
          <a:bodyPr/>
          <a:lstStyle/>
          <a:p>
            <a:fld id="{94DA05E0-42F1-4AA4-96BC-3D4E324FB820}" type="slidenum">
              <a:rPr lang="pt-BR" smtClean="0"/>
              <a:pPr/>
              <a:t>4</a:t>
            </a:fld>
            <a:endParaRPr lang="pt-BR"/>
          </a:p>
        </p:txBody>
      </p:sp>
    </p:spTree>
    <p:extLst>
      <p:ext uri="{BB962C8B-B14F-4D97-AF65-F5344CB8AC3E}">
        <p14:creationId xmlns:p14="http://schemas.microsoft.com/office/powerpoint/2010/main" val="2976784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228600" indent="-228600">
              <a:buAutoNum type="arabicParenR"/>
            </a:pPr>
            <a:endParaRPr lang="pt-BR" baseline="0" dirty="0" smtClean="0"/>
          </a:p>
        </p:txBody>
      </p:sp>
      <p:sp>
        <p:nvSpPr>
          <p:cNvPr id="4" name="Espaço Reservado para Número de Slide 3"/>
          <p:cNvSpPr>
            <a:spLocks noGrp="1"/>
          </p:cNvSpPr>
          <p:nvPr>
            <p:ph type="sldNum" sz="quarter" idx="10"/>
          </p:nvPr>
        </p:nvSpPr>
        <p:spPr/>
        <p:txBody>
          <a:bodyPr/>
          <a:lstStyle/>
          <a:p>
            <a:fld id="{94DA05E0-42F1-4AA4-96BC-3D4E324FB820}" type="slidenum">
              <a:rPr lang="pt-BR" smtClean="0"/>
              <a:pPr/>
              <a:t>5</a:t>
            </a:fld>
            <a:endParaRPr lang="pt-BR"/>
          </a:p>
        </p:txBody>
      </p:sp>
    </p:spTree>
    <p:extLst>
      <p:ext uri="{BB962C8B-B14F-4D97-AF65-F5344CB8AC3E}">
        <p14:creationId xmlns:p14="http://schemas.microsoft.com/office/powerpoint/2010/main" val="2976784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228600" indent="-228600">
              <a:buAutoNum type="arabicParenR"/>
            </a:pPr>
            <a:endParaRPr lang="pt-BR" baseline="0" dirty="0" smtClean="0"/>
          </a:p>
        </p:txBody>
      </p:sp>
      <p:sp>
        <p:nvSpPr>
          <p:cNvPr id="4" name="Espaço Reservado para Número de Slide 3"/>
          <p:cNvSpPr>
            <a:spLocks noGrp="1"/>
          </p:cNvSpPr>
          <p:nvPr>
            <p:ph type="sldNum" sz="quarter" idx="10"/>
          </p:nvPr>
        </p:nvSpPr>
        <p:spPr/>
        <p:txBody>
          <a:bodyPr/>
          <a:lstStyle/>
          <a:p>
            <a:fld id="{94DA05E0-42F1-4AA4-96BC-3D4E324FB820}" type="slidenum">
              <a:rPr lang="pt-BR" smtClean="0"/>
              <a:pPr/>
              <a:t>6</a:t>
            </a:fld>
            <a:endParaRPr lang="pt-BR"/>
          </a:p>
        </p:txBody>
      </p:sp>
    </p:spTree>
    <p:extLst>
      <p:ext uri="{BB962C8B-B14F-4D97-AF65-F5344CB8AC3E}">
        <p14:creationId xmlns:p14="http://schemas.microsoft.com/office/powerpoint/2010/main" val="2976784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228600" indent="-228600">
              <a:buAutoNum type="arabicParenR"/>
            </a:pPr>
            <a:endParaRPr lang="pt-BR" baseline="0" dirty="0" smtClean="0"/>
          </a:p>
        </p:txBody>
      </p:sp>
      <p:sp>
        <p:nvSpPr>
          <p:cNvPr id="4" name="Espaço Reservado para Número de Slide 3"/>
          <p:cNvSpPr>
            <a:spLocks noGrp="1"/>
          </p:cNvSpPr>
          <p:nvPr>
            <p:ph type="sldNum" sz="quarter" idx="10"/>
          </p:nvPr>
        </p:nvSpPr>
        <p:spPr/>
        <p:txBody>
          <a:bodyPr/>
          <a:lstStyle/>
          <a:p>
            <a:fld id="{94DA05E0-42F1-4AA4-96BC-3D4E324FB820}" type="slidenum">
              <a:rPr lang="pt-BR" smtClean="0"/>
              <a:pPr/>
              <a:t>7</a:t>
            </a:fld>
            <a:endParaRPr lang="pt-BR"/>
          </a:p>
        </p:txBody>
      </p:sp>
    </p:spTree>
    <p:extLst>
      <p:ext uri="{BB962C8B-B14F-4D97-AF65-F5344CB8AC3E}">
        <p14:creationId xmlns:p14="http://schemas.microsoft.com/office/powerpoint/2010/main" val="2976784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228600" indent="-228600">
              <a:buAutoNum type="arabicParenR"/>
            </a:pPr>
            <a:r>
              <a:rPr lang="pt-BR" baseline="0" dirty="0" smtClean="0"/>
              <a:t>Com a nova redação existe uma incompatibilidade com o inciso IV, </a:t>
            </a:r>
            <a:r>
              <a:rPr lang="pt-BR" sz="1200" b="0" i="0" kern="1200" dirty="0" smtClean="0">
                <a:solidFill>
                  <a:schemeClr val="tx1"/>
                </a:solidFill>
                <a:effectLst/>
                <a:latin typeface="+mn-lt"/>
                <a:ea typeface="+mn-ea"/>
                <a:cs typeface="+mn-cs"/>
              </a:rPr>
              <a:t>§ 1º do art.</a:t>
            </a:r>
            <a:r>
              <a:rPr lang="pt-BR" sz="1200" b="0" i="0" kern="1200" baseline="0" dirty="0" smtClean="0">
                <a:solidFill>
                  <a:schemeClr val="tx1"/>
                </a:solidFill>
                <a:effectLst/>
                <a:latin typeface="+mn-lt"/>
                <a:ea typeface="+mn-ea"/>
                <a:cs typeface="+mn-cs"/>
              </a:rPr>
              <a:t> 19 da LRF que estabelece que na verificação do atendimentos dos limites definidos no artigo 19 não serão computadas as despesas decorrentes de decisão judicial</a:t>
            </a:r>
            <a:endParaRPr lang="pt-BR" baseline="0" dirty="0" smtClean="0"/>
          </a:p>
        </p:txBody>
      </p:sp>
      <p:sp>
        <p:nvSpPr>
          <p:cNvPr id="4" name="Espaço Reservado para Número de Slide 3"/>
          <p:cNvSpPr>
            <a:spLocks noGrp="1"/>
          </p:cNvSpPr>
          <p:nvPr>
            <p:ph type="sldNum" sz="quarter" idx="10"/>
          </p:nvPr>
        </p:nvSpPr>
        <p:spPr/>
        <p:txBody>
          <a:bodyPr/>
          <a:lstStyle/>
          <a:p>
            <a:fld id="{94DA05E0-42F1-4AA4-96BC-3D4E324FB820}" type="slidenum">
              <a:rPr lang="pt-BR" smtClean="0"/>
              <a:pPr/>
              <a:t>8</a:t>
            </a:fld>
            <a:endParaRPr lang="pt-BR"/>
          </a:p>
        </p:txBody>
      </p:sp>
    </p:spTree>
    <p:extLst>
      <p:ext uri="{BB962C8B-B14F-4D97-AF65-F5344CB8AC3E}">
        <p14:creationId xmlns:p14="http://schemas.microsoft.com/office/powerpoint/2010/main" val="2976784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228600" indent="-228600">
              <a:buAutoNum type="arabicParenR"/>
            </a:pPr>
            <a:endParaRPr lang="pt-BR" baseline="0" dirty="0" smtClean="0"/>
          </a:p>
        </p:txBody>
      </p:sp>
      <p:sp>
        <p:nvSpPr>
          <p:cNvPr id="4" name="Espaço Reservado para Número de Slide 3"/>
          <p:cNvSpPr>
            <a:spLocks noGrp="1"/>
          </p:cNvSpPr>
          <p:nvPr>
            <p:ph type="sldNum" sz="quarter" idx="10"/>
          </p:nvPr>
        </p:nvSpPr>
        <p:spPr/>
        <p:txBody>
          <a:bodyPr/>
          <a:lstStyle/>
          <a:p>
            <a:fld id="{94DA05E0-42F1-4AA4-96BC-3D4E324FB820}" type="slidenum">
              <a:rPr lang="pt-BR" smtClean="0"/>
              <a:pPr/>
              <a:t>9</a:t>
            </a:fld>
            <a:endParaRPr lang="pt-BR"/>
          </a:p>
        </p:txBody>
      </p:sp>
    </p:spTree>
    <p:extLst>
      <p:ext uri="{BB962C8B-B14F-4D97-AF65-F5344CB8AC3E}">
        <p14:creationId xmlns:p14="http://schemas.microsoft.com/office/powerpoint/2010/main" val="2976784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228600" indent="-228600">
              <a:buAutoNum type="arabicParenR"/>
            </a:pPr>
            <a:endParaRPr lang="pt-BR" baseline="0" dirty="0" smtClean="0"/>
          </a:p>
        </p:txBody>
      </p:sp>
      <p:sp>
        <p:nvSpPr>
          <p:cNvPr id="4" name="Espaço Reservado para Número de Slide 3"/>
          <p:cNvSpPr>
            <a:spLocks noGrp="1"/>
          </p:cNvSpPr>
          <p:nvPr>
            <p:ph type="sldNum" sz="quarter" idx="10"/>
          </p:nvPr>
        </p:nvSpPr>
        <p:spPr/>
        <p:txBody>
          <a:bodyPr/>
          <a:lstStyle/>
          <a:p>
            <a:fld id="{94DA05E0-42F1-4AA4-96BC-3D4E324FB820}" type="slidenum">
              <a:rPr lang="pt-BR" smtClean="0"/>
              <a:pPr/>
              <a:t>10</a:t>
            </a:fld>
            <a:endParaRPr lang="pt-BR"/>
          </a:p>
        </p:txBody>
      </p:sp>
    </p:spTree>
    <p:extLst>
      <p:ext uri="{BB962C8B-B14F-4D97-AF65-F5344CB8AC3E}">
        <p14:creationId xmlns:p14="http://schemas.microsoft.com/office/powerpoint/2010/main" val="29767847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355303" y="1472728"/>
            <a:ext cx="7573243" cy="4577514"/>
          </a:xfrm>
        </p:spPr>
        <p:txBody>
          <a:bodyPr/>
          <a:lstStyle>
            <a:lvl1pPr marL="0" indent="0" algn="l">
              <a:buNone/>
              <a:defRPr>
                <a:solidFill>
                  <a:schemeClr val="tx1"/>
                </a:solidFill>
                <a:latin typeface="Gill Sans MT" panose="020B05020201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smtClean="0"/>
              <a:t>Clique para editar o estilo do subtítulo mestre</a:t>
            </a:r>
            <a:endParaRPr lang="pt-BR" dirty="0"/>
          </a:p>
        </p:txBody>
      </p:sp>
      <p:sp>
        <p:nvSpPr>
          <p:cNvPr id="6" name="Espaço Reservado para Número de Slide 5"/>
          <p:cNvSpPr>
            <a:spLocks noGrp="1"/>
          </p:cNvSpPr>
          <p:nvPr>
            <p:ph type="sldNum" sz="quarter" idx="12"/>
          </p:nvPr>
        </p:nvSpPr>
        <p:spPr>
          <a:xfrm>
            <a:off x="3347864" y="6467668"/>
            <a:ext cx="2133600" cy="365125"/>
          </a:xfrm>
        </p:spPr>
        <p:txBody>
          <a:bodyPr/>
          <a:lstStyle>
            <a:lvl1pPr algn="ctr">
              <a:defRPr b="1">
                <a:solidFill>
                  <a:srgbClr val="C0000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defRPr>
            </a:lvl1pPr>
          </a:lstStyle>
          <a:p>
            <a:fld id="{F1DD7BF4-7C58-4508-A69A-20D299F356C3}" type="slidenum">
              <a:rPr lang="pt-BR" smtClean="0"/>
              <a:pPr/>
              <a:t>‹nº›</a:t>
            </a:fld>
            <a:endParaRPr lang="pt-BR"/>
          </a:p>
        </p:txBody>
      </p:sp>
      <p:grpSp>
        <p:nvGrpSpPr>
          <p:cNvPr id="18" name="Grupo 17"/>
          <p:cNvGrpSpPr/>
          <p:nvPr userDrawn="1"/>
        </p:nvGrpSpPr>
        <p:grpSpPr>
          <a:xfrm>
            <a:off x="-267565" y="-71081"/>
            <a:ext cx="1779466" cy="6819121"/>
            <a:chOff x="-267565" y="-71081"/>
            <a:chExt cx="1779466" cy="6819121"/>
          </a:xfrm>
        </p:grpSpPr>
        <p:pic>
          <p:nvPicPr>
            <p:cNvPr id="23"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6832"/>
            <a:stretch/>
          </p:blipFill>
          <p:spPr bwMode="auto">
            <a:xfrm rot="17945357">
              <a:off x="-311918" y="5438587"/>
              <a:ext cx="1395594" cy="1223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4869"/>
            <a:stretch/>
          </p:blipFill>
          <p:spPr bwMode="auto">
            <a:xfrm rot="77803">
              <a:off x="-83951" y="4365708"/>
              <a:ext cx="1341504" cy="1415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etângulo 24"/>
            <p:cNvSpPr/>
            <p:nvPr userDrawn="1"/>
          </p:nvSpPr>
          <p:spPr>
            <a:xfrm rot="21468474">
              <a:off x="1357663" y="5078418"/>
              <a:ext cx="117993" cy="417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0"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6832"/>
            <a:stretch/>
          </p:blipFill>
          <p:spPr bwMode="auto">
            <a:xfrm rot="18076883">
              <a:off x="-353302" y="3101226"/>
              <a:ext cx="1395594" cy="1223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4869"/>
            <a:stretch/>
          </p:blipFill>
          <p:spPr bwMode="auto">
            <a:xfrm rot="209329">
              <a:off x="-94974" y="2107159"/>
              <a:ext cx="1341504" cy="1415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Retângulo 21"/>
            <p:cNvSpPr/>
            <p:nvPr userDrawn="1"/>
          </p:nvSpPr>
          <p:spPr>
            <a:xfrm>
              <a:off x="1346640" y="2819869"/>
              <a:ext cx="117993" cy="417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6832"/>
            <a:stretch/>
          </p:blipFill>
          <p:spPr bwMode="auto">
            <a:xfrm rot="18076883">
              <a:off x="-353706" y="922986"/>
              <a:ext cx="1395594" cy="1223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4869"/>
            <a:stretch/>
          </p:blipFill>
          <p:spPr bwMode="auto">
            <a:xfrm rot="209329">
              <a:off x="-95378" y="-71081"/>
              <a:ext cx="1341504" cy="1415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tângulo 13"/>
            <p:cNvSpPr/>
            <p:nvPr userDrawn="1"/>
          </p:nvSpPr>
          <p:spPr>
            <a:xfrm>
              <a:off x="1346236" y="641629"/>
              <a:ext cx="117993" cy="417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p:cNvSpPr/>
            <p:nvPr userDrawn="1"/>
          </p:nvSpPr>
          <p:spPr>
            <a:xfrm>
              <a:off x="1393908" y="2869091"/>
              <a:ext cx="117993" cy="417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p:cNvSpPr/>
            <p:nvPr userDrawn="1"/>
          </p:nvSpPr>
          <p:spPr>
            <a:xfrm>
              <a:off x="1364060" y="5106764"/>
              <a:ext cx="117993" cy="417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pic>
        <p:nvPicPr>
          <p:cNvPr id="1027" name="Picture 3" descr="T:\Nova Logo do Governo.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660232" y="6236314"/>
            <a:ext cx="2268315" cy="621686"/>
          </a:xfrm>
          <a:prstGeom prst="rect">
            <a:avLst/>
          </a:prstGeom>
          <a:noFill/>
          <a:extLst>
            <a:ext uri="{909E8E84-426E-40DD-AFC4-6F175D3DCCD1}">
              <a14:hiddenFill xmlns:a14="http://schemas.microsoft.com/office/drawing/2010/main">
                <a:solidFill>
                  <a:srgbClr val="FFFFFF"/>
                </a:solidFill>
              </a14:hiddenFill>
            </a:ext>
          </a:extLst>
        </p:spPr>
      </p:pic>
      <p:sp>
        <p:nvSpPr>
          <p:cNvPr id="15" name="Retângulo 14"/>
          <p:cNvSpPr/>
          <p:nvPr userDrawn="1"/>
        </p:nvSpPr>
        <p:spPr>
          <a:xfrm>
            <a:off x="1043608" y="908720"/>
            <a:ext cx="8100392" cy="144016"/>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0" scaled="1"/>
            <a:tileRect/>
          </a:gra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a:spLocks noGrp="1"/>
          </p:cNvSpPr>
          <p:nvPr>
            <p:ph type="ctrTitle"/>
          </p:nvPr>
        </p:nvSpPr>
        <p:spPr>
          <a:xfrm>
            <a:off x="1264096" y="-171400"/>
            <a:ext cx="7988424" cy="1470025"/>
          </a:xfrm>
        </p:spPr>
        <p:txBody>
          <a:bodyPr/>
          <a:lstStyle>
            <a:lvl1pPr>
              <a:defRPr>
                <a:solidFill>
                  <a:srgbClr val="C00000"/>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defRPr>
            </a:lvl1pPr>
          </a:lstStyle>
          <a:p>
            <a:endParaRPr lang="pt-BR" dirty="0"/>
          </a:p>
        </p:txBody>
      </p:sp>
    </p:spTree>
    <p:extLst>
      <p:ext uri="{BB962C8B-B14F-4D97-AF65-F5344CB8AC3E}">
        <p14:creationId xmlns:p14="http://schemas.microsoft.com/office/powerpoint/2010/main" val="42623281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A6BADBC7-0D04-4FA9-8A90-C605AA8E0976}" type="datetimeFigureOut">
              <a:rPr lang="pt-BR" smtClean="0"/>
              <a:pPr/>
              <a:t>31/03/2016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1DD7BF4-7C58-4508-A69A-20D299F356C3}" type="slidenum">
              <a:rPr lang="pt-BR" smtClean="0"/>
              <a:pPr/>
              <a:t>‹nº›</a:t>
            </a:fld>
            <a:endParaRPr lang="pt-BR"/>
          </a:p>
        </p:txBody>
      </p:sp>
    </p:spTree>
    <p:extLst>
      <p:ext uri="{BB962C8B-B14F-4D97-AF65-F5344CB8AC3E}">
        <p14:creationId xmlns:p14="http://schemas.microsoft.com/office/powerpoint/2010/main" val="185260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A6BADBC7-0D04-4FA9-8A90-C605AA8E0976}" type="datetimeFigureOut">
              <a:rPr lang="pt-BR" smtClean="0"/>
              <a:pPr/>
              <a:t>31/03/2016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1DD7BF4-7C58-4508-A69A-20D299F356C3}" type="slidenum">
              <a:rPr lang="pt-BR" smtClean="0"/>
              <a:pPr/>
              <a:t>‹nº›</a:t>
            </a:fld>
            <a:endParaRPr lang="pt-BR"/>
          </a:p>
        </p:txBody>
      </p:sp>
    </p:spTree>
    <p:extLst>
      <p:ext uri="{BB962C8B-B14F-4D97-AF65-F5344CB8AC3E}">
        <p14:creationId xmlns:p14="http://schemas.microsoft.com/office/powerpoint/2010/main" val="2268880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lvl1pPr>
              <a:defRPr>
                <a:latin typeface="Gill Sans MT" panose="020B0502020104020203" pitchFamily="34" charset="0"/>
              </a:defRPr>
            </a:lvl1pPr>
            <a:lvl2pPr>
              <a:defRPr>
                <a:latin typeface="Gill Sans MT" panose="020B0502020104020203" pitchFamily="34" charset="0"/>
              </a:defRPr>
            </a:lvl2pPr>
            <a:lvl3pPr>
              <a:defRPr>
                <a:latin typeface="Gill Sans MT" panose="020B0502020104020203" pitchFamily="34" charset="0"/>
              </a:defRPr>
            </a:lvl3pPr>
            <a:lvl4pPr>
              <a:defRPr>
                <a:latin typeface="Gill Sans MT" panose="020B0502020104020203" pitchFamily="34" charset="0"/>
              </a:defRPr>
            </a:lvl4pPr>
            <a:lvl5pPr>
              <a:defRPr>
                <a:latin typeface="Gill Sans MT" panose="020B0502020104020203" pitchFamily="34" charset="0"/>
              </a:defRPr>
            </a:lvl5p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7" name="Espaço Reservado para Número de Slide 5"/>
          <p:cNvSpPr>
            <a:spLocks noGrp="1"/>
          </p:cNvSpPr>
          <p:nvPr>
            <p:ph type="sldNum" sz="quarter" idx="12"/>
          </p:nvPr>
        </p:nvSpPr>
        <p:spPr>
          <a:xfrm>
            <a:off x="3347864" y="6467668"/>
            <a:ext cx="2133600" cy="365125"/>
          </a:xfrm>
        </p:spPr>
        <p:txBody>
          <a:bodyPr/>
          <a:lstStyle>
            <a:lvl1pPr algn="ctr">
              <a:defRPr b="1">
                <a:solidFill>
                  <a:srgbClr val="C0000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defRPr>
            </a:lvl1pPr>
          </a:lstStyle>
          <a:p>
            <a:fld id="{F1DD7BF4-7C58-4508-A69A-20D299F356C3}" type="slidenum">
              <a:rPr lang="pt-BR" smtClean="0"/>
              <a:pPr/>
              <a:t>‹nº›</a:t>
            </a:fld>
            <a:endParaRPr lang="pt-BR"/>
          </a:p>
        </p:txBody>
      </p:sp>
      <p:pic>
        <p:nvPicPr>
          <p:cNvPr id="20" name="Picture 3" descr="T:\Nova Logo do Govern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696173" y="6165304"/>
            <a:ext cx="2268315" cy="621686"/>
          </a:xfrm>
          <a:prstGeom prst="rect">
            <a:avLst/>
          </a:prstGeom>
          <a:noFill/>
          <a:extLst>
            <a:ext uri="{909E8E84-426E-40DD-AFC4-6F175D3DCCD1}">
              <a14:hiddenFill xmlns:a14="http://schemas.microsoft.com/office/drawing/2010/main">
                <a:solidFill>
                  <a:srgbClr val="FFFFFF"/>
                </a:solidFill>
              </a14:hiddenFill>
            </a:ext>
          </a:extLst>
        </p:spPr>
      </p:pic>
      <p:sp>
        <p:nvSpPr>
          <p:cNvPr id="21" name="Retângulo 20"/>
          <p:cNvSpPr/>
          <p:nvPr userDrawn="1"/>
        </p:nvSpPr>
        <p:spPr>
          <a:xfrm>
            <a:off x="0" y="908720"/>
            <a:ext cx="9144000" cy="144016"/>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0" scaled="1"/>
            <a:tileRect/>
          </a:gra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Título 1"/>
          <p:cNvSpPr>
            <a:spLocks noGrp="1"/>
          </p:cNvSpPr>
          <p:nvPr>
            <p:ph type="ctrTitle"/>
          </p:nvPr>
        </p:nvSpPr>
        <p:spPr>
          <a:xfrm>
            <a:off x="1264096" y="-171400"/>
            <a:ext cx="7988424" cy="1470025"/>
          </a:xfrm>
        </p:spPr>
        <p:txBody>
          <a:bodyPr/>
          <a:lstStyle>
            <a:lvl1pPr>
              <a:defRPr>
                <a:solidFill>
                  <a:srgbClr val="C00000"/>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defRPr>
            </a:lvl1pPr>
          </a:lstStyle>
          <a:p>
            <a:endParaRPr lang="pt-BR" dirty="0"/>
          </a:p>
        </p:txBody>
      </p:sp>
    </p:spTree>
    <p:extLst>
      <p:ext uri="{BB962C8B-B14F-4D97-AF65-F5344CB8AC3E}">
        <p14:creationId xmlns:p14="http://schemas.microsoft.com/office/powerpoint/2010/main" val="96332250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8" name="Retângulo 7"/>
          <p:cNvSpPr/>
          <p:nvPr userDrawn="1"/>
        </p:nvSpPr>
        <p:spPr>
          <a:xfrm>
            <a:off x="0" y="1700808"/>
            <a:ext cx="9252520" cy="1512168"/>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2" name="Título 1"/>
          <p:cNvSpPr>
            <a:spLocks noGrp="1"/>
          </p:cNvSpPr>
          <p:nvPr>
            <p:ph type="title"/>
          </p:nvPr>
        </p:nvSpPr>
        <p:spPr>
          <a:xfrm>
            <a:off x="755576" y="1844824"/>
            <a:ext cx="7772400" cy="1362075"/>
          </a:xfrm>
          <a:ln>
            <a:noFill/>
          </a:ln>
        </p:spPr>
        <p:txBody>
          <a:bodyPr anchor="t"/>
          <a:lstStyle>
            <a:lvl1pPr algn="ctr">
              <a:defRPr sz="4000" b="1" cap="all">
                <a:solidFill>
                  <a:schemeClr val="bg1"/>
                </a:solidFill>
                <a:effectLst>
                  <a:outerShdw blurRad="38100" dist="38100" dir="2700000" algn="tl">
                    <a:srgbClr val="000000">
                      <a:alpha val="43137"/>
                    </a:srgbClr>
                  </a:outerShdw>
                </a:effectLst>
                <a:latin typeface="Gill Sans MT" panose="020B0502020104020203" pitchFamily="34" charset="0"/>
              </a:defRPr>
            </a:lvl1pPr>
          </a:lstStyle>
          <a:p>
            <a:r>
              <a:rPr lang="pt-BR" dirty="0" smtClean="0"/>
              <a:t>Clique para editar o título mestre</a:t>
            </a:r>
            <a:endParaRPr lang="pt-BR" dirty="0"/>
          </a:p>
        </p:txBody>
      </p:sp>
      <p:sp>
        <p:nvSpPr>
          <p:cNvPr id="3" name="Espaço Reservado para Texto 2"/>
          <p:cNvSpPr>
            <a:spLocks noGrp="1"/>
          </p:cNvSpPr>
          <p:nvPr>
            <p:ph type="body" idx="1"/>
          </p:nvPr>
        </p:nvSpPr>
        <p:spPr>
          <a:xfrm>
            <a:off x="755576" y="3212977"/>
            <a:ext cx="7772400" cy="792087"/>
          </a:xfrm>
        </p:spPr>
        <p:txBody>
          <a:bodyPr anchor="b">
            <a:normAutofit/>
          </a:bodyPr>
          <a:lstStyle>
            <a:lvl1pPr marL="0" indent="0" algn="r">
              <a:buNone/>
              <a:defRPr sz="3200">
                <a:solidFill>
                  <a:schemeClr val="tx1"/>
                </a:solidFill>
                <a:latin typeface="Agency FB" panose="020B0503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dirty="0" smtClean="0"/>
              <a:t>Clique para editar o texto mestre</a:t>
            </a:r>
          </a:p>
        </p:txBody>
      </p:sp>
      <p:pic>
        <p:nvPicPr>
          <p:cNvPr id="7" name="Picture 3" descr="T:\Nova Logo do Govern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123727" y="4509120"/>
            <a:ext cx="4783647" cy="1311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09819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A6BADBC7-0D04-4FA9-8A90-C605AA8E0976}" type="datetimeFigureOut">
              <a:rPr lang="pt-BR" smtClean="0"/>
              <a:pPr/>
              <a:t>31/03/2016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1DD7BF4-7C58-4508-A69A-20D299F356C3}" type="slidenum">
              <a:rPr lang="pt-BR" smtClean="0"/>
              <a:pPr/>
              <a:t>‹nº›</a:t>
            </a:fld>
            <a:endParaRPr lang="pt-BR"/>
          </a:p>
        </p:txBody>
      </p:sp>
    </p:spTree>
    <p:extLst>
      <p:ext uri="{BB962C8B-B14F-4D97-AF65-F5344CB8AC3E}">
        <p14:creationId xmlns:p14="http://schemas.microsoft.com/office/powerpoint/2010/main" val="12121544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A6BADBC7-0D04-4FA9-8A90-C605AA8E0976}" type="datetimeFigureOut">
              <a:rPr lang="pt-BR" smtClean="0"/>
              <a:pPr/>
              <a:t>31/03/2016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F1DD7BF4-7C58-4508-A69A-20D299F356C3}" type="slidenum">
              <a:rPr lang="pt-BR" smtClean="0"/>
              <a:pPr/>
              <a:t>‹nº›</a:t>
            </a:fld>
            <a:endParaRPr lang="pt-BR"/>
          </a:p>
        </p:txBody>
      </p:sp>
    </p:spTree>
    <p:extLst>
      <p:ext uri="{BB962C8B-B14F-4D97-AF65-F5344CB8AC3E}">
        <p14:creationId xmlns:p14="http://schemas.microsoft.com/office/powerpoint/2010/main" val="1366281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A6BADBC7-0D04-4FA9-8A90-C605AA8E0976}" type="datetimeFigureOut">
              <a:rPr lang="pt-BR" smtClean="0"/>
              <a:pPr/>
              <a:t>31/03/2016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F1DD7BF4-7C58-4508-A69A-20D299F356C3}" type="slidenum">
              <a:rPr lang="pt-BR" smtClean="0"/>
              <a:pPr/>
              <a:t>‹nº›</a:t>
            </a:fld>
            <a:endParaRPr lang="pt-BR"/>
          </a:p>
        </p:txBody>
      </p:sp>
    </p:spTree>
    <p:extLst>
      <p:ext uri="{BB962C8B-B14F-4D97-AF65-F5344CB8AC3E}">
        <p14:creationId xmlns:p14="http://schemas.microsoft.com/office/powerpoint/2010/main" val="2699067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A6BADBC7-0D04-4FA9-8A90-C605AA8E0976}" type="datetimeFigureOut">
              <a:rPr lang="pt-BR" smtClean="0"/>
              <a:pPr/>
              <a:t>31/03/2016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F1DD7BF4-7C58-4508-A69A-20D299F356C3}" type="slidenum">
              <a:rPr lang="pt-BR" smtClean="0"/>
              <a:pPr/>
              <a:t>‹nº›</a:t>
            </a:fld>
            <a:endParaRPr lang="pt-BR"/>
          </a:p>
        </p:txBody>
      </p:sp>
    </p:spTree>
    <p:extLst>
      <p:ext uri="{BB962C8B-B14F-4D97-AF65-F5344CB8AC3E}">
        <p14:creationId xmlns:p14="http://schemas.microsoft.com/office/powerpoint/2010/main" val="3985897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A6BADBC7-0D04-4FA9-8A90-C605AA8E0976}" type="datetimeFigureOut">
              <a:rPr lang="pt-BR" smtClean="0"/>
              <a:pPr/>
              <a:t>31/03/2016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1DD7BF4-7C58-4508-A69A-20D299F356C3}" type="slidenum">
              <a:rPr lang="pt-BR" smtClean="0"/>
              <a:pPr/>
              <a:t>‹nº›</a:t>
            </a:fld>
            <a:endParaRPr lang="pt-BR"/>
          </a:p>
        </p:txBody>
      </p:sp>
    </p:spTree>
    <p:extLst>
      <p:ext uri="{BB962C8B-B14F-4D97-AF65-F5344CB8AC3E}">
        <p14:creationId xmlns:p14="http://schemas.microsoft.com/office/powerpoint/2010/main" val="3284411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A6BADBC7-0D04-4FA9-8A90-C605AA8E0976}" type="datetimeFigureOut">
              <a:rPr lang="pt-BR" smtClean="0"/>
              <a:pPr/>
              <a:t>31/03/2016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1DD7BF4-7C58-4508-A69A-20D299F356C3}" type="slidenum">
              <a:rPr lang="pt-BR" smtClean="0"/>
              <a:pPr/>
              <a:t>‹nº›</a:t>
            </a:fld>
            <a:endParaRPr lang="pt-BR"/>
          </a:p>
        </p:txBody>
      </p:sp>
    </p:spTree>
    <p:extLst>
      <p:ext uri="{BB962C8B-B14F-4D97-AF65-F5344CB8AC3E}">
        <p14:creationId xmlns:p14="http://schemas.microsoft.com/office/powerpoint/2010/main" val="1044458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BADBC7-0D04-4FA9-8A90-C605AA8E0976}" type="datetimeFigureOut">
              <a:rPr lang="pt-BR" smtClean="0"/>
              <a:pPr/>
              <a:t>31/03/2016</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DD7BF4-7C58-4508-A69A-20D299F356C3}" type="slidenum">
              <a:rPr lang="pt-BR" smtClean="0"/>
              <a:pPr/>
              <a:t>‹nº›</a:t>
            </a:fld>
            <a:endParaRPr lang="pt-BR"/>
          </a:p>
        </p:txBody>
      </p:sp>
    </p:spTree>
    <p:extLst>
      <p:ext uri="{BB962C8B-B14F-4D97-AF65-F5344CB8AC3E}">
        <p14:creationId xmlns:p14="http://schemas.microsoft.com/office/powerpoint/2010/main" val="60176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700808"/>
            <a:ext cx="9144000" cy="1512168"/>
          </a:xfrm>
        </p:spPr>
        <p:txBody>
          <a:bodyPr anchor="ctr">
            <a:noAutofit/>
          </a:bodyPr>
          <a:lstStyle/>
          <a:p>
            <a:r>
              <a:rPr lang="pt-BR" sz="3200" dirty="0" smtClean="0">
                <a:latin typeface="Calibri" pitchFamily="34" charset="0"/>
              </a:rPr>
              <a:t>PROJETO DE LEI COMPLEMENTAR 257/2016</a:t>
            </a:r>
            <a:endParaRPr lang="pt-BR" sz="3200" dirty="0">
              <a:latin typeface="Calibri" pitchFamily="34" charset="0"/>
            </a:endParaRPr>
          </a:p>
        </p:txBody>
      </p:sp>
    </p:spTree>
    <p:extLst>
      <p:ext uri="{BB962C8B-B14F-4D97-AF65-F5344CB8AC3E}">
        <p14:creationId xmlns:p14="http://schemas.microsoft.com/office/powerpoint/2010/main" val="2304338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180528" y="139492"/>
            <a:ext cx="8207896" cy="576063"/>
          </a:xfrm>
          <a:prstGeom prst="rect">
            <a:avLst/>
          </a:prstGeom>
        </p:spPr>
        <p:txBody>
          <a:bodyPr anchor="b">
            <a:noAutofit/>
          </a:bodyPr>
          <a:lstStyle/>
          <a:p>
            <a:pPr>
              <a:defRPr/>
            </a:pPr>
            <a:r>
              <a:rPr lang="pt-BR" sz="2400" b="1" dirty="0">
                <a:solidFill>
                  <a:srgbClr val="C0504D">
                    <a:lumMod val="75000"/>
                  </a:srgbClr>
                </a:solidFill>
              </a:rPr>
              <a:t>DAS DISPOSIÇÕES FINAIS E TRANSITÓRIAS </a:t>
            </a:r>
            <a:r>
              <a:rPr lang="pt-BR" sz="2400" b="1" dirty="0">
                <a:solidFill>
                  <a:srgbClr val="C0504D">
                    <a:lumMod val="75000"/>
                  </a:srgbClr>
                </a:solidFill>
              </a:rPr>
              <a:t> </a:t>
            </a:r>
            <a:endParaRPr lang="pt-BR" sz="2400" b="1" dirty="0">
              <a:solidFill>
                <a:srgbClr val="C0504D">
                  <a:lumMod val="75000"/>
                </a:srgbClr>
              </a:solidFill>
            </a:endParaRPr>
          </a:p>
        </p:txBody>
      </p:sp>
      <p:sp>
        <p:nvSpPr>
          <p:cNvPr id="2" name="CaixaDeTexto 1"/>
          <p:cNvSpPr txBox="1"/>
          <p:nvPr/>
        </p:nvSpPr>
        <p:spPr>
          <a:xfrm>
            <a:off x="180528" y="1124744"/>
            <a:ext cx="8711952" cy="1754326"/>
          </a:xfrm>
          <a:prstGeom prst="rect">
            <a:avLst/>
          </a:prstGeom>
          <a:noFill/>
        </p:spPr>
        <p:txBody>
          <a:bodyPr wrap="square" rtlCol="0">
            <a:spAutoFit/>
          </a:bodyPr>
          <a:lstStyle/>
          <a:p>
            <a:pPr algn="just"/>
            <a:r>
              <a:rPr lang="pt-BR" b="1" u="sng" dirty="0" smtClean="0"/>
              <a:t>Pontos Principais</a:t>
            </a:r>
          </a:p>
          <a:p>
            <a:pPr algn="just"/>
            <a:endParaRPr lang="pt-BR" dirty="0"/>
          </a:p>
          <a:p>
            <a:pPr marL="285750" indent="-285750" algn="just">
              <a:buFont typeface="Arial" panose="020B0604020202020204" pitchFamily="34" charset="0"/>
              <a:buChar char="•"/>
            </a:pPr>
            <a:r>
              <a:rPr lang="pt-BR" dirty="0" smtClean="0"/>
              <a:t>Item 1</a:t>
            </a:r>
          </a:p>
          <a:p>
            <a:pPr algn="just"/>
            <a:endParaRPr lang="pt-BR" dirty="0"/>
          </a:p>
          <a:p>
            <a:pPr algn="just"/>
            <a:endParaRPr lang="pt-BR" dirty="0" smtClean="0"/>
          </a:p>
          <a:p>
            <a:pPr marL="285750" indent="-285750" algn="just">
              <a:buFont typeface="Arial" panose="020B0604020202020204" pitchFamily="34" charset="0"/>
              <a:buChar char="•"/>
            </a:pPr>
            <a:endParaRPr lang="pt-BR" dirty="0"/>
          </a:p>
        </p:txBody>
      </p:sp>
    </p:spTree>
    <p:extLst>
      <p:ext uri="{BB962C8B-B14F-4D97-AF65-F5344CB8AC3E}">
        <p14:creationId xmlns:p14="http://schemas.microsoft.com/office/powerpoint/2010/main" val="2063917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180528" y="139492"/>
            <a:ext cx="8207896" cy="576063"/>
          </a:xfrm>
          <a:prstGeom prst="rect">
            <a:avLst/>
          </a:prstGeom>
        </p:spPr>
        <p:txBody>
          <a:bodyPr anchor="b">
            <a:noAutofit/>
          </a:bodyPr>
          <a:lstStyle/>
          <a:p>
            <a:pPr>
              <a:defRPr/>
            </a:pPr>
            <a:r>
              <a:rPr lang="pt-BR" sz="2400" b="1" dirty="0">
                <a:solidFill>
                  <a:srgbClr val="C0504D">
                    <a:lumMod val="75000"/>
                  </a:srgbClr>
                </a:solidFill>
              </a:rPr>
              <a:t>DO PLANO DE </a:t>
            </a:r>
            <a:r>
              <a:rPr lang="pt-BR" sz="2400" b="1" dirty="0" smtClean="0">
                <a:solidFill>
                  <a:srgbClr val="C0504D">
                    <a:lumMod val="75000"/>
                  </a:srgbClr>
                </a:solidFill>
              </a:rPr>
              <a:t>AUXÍLIO AOS ESTADOS E AO DISTRITO FEDERAL</a:t>
            </a:r>
            <a:endParaRPr lang="pt-BR" sz="2400" b="1" dirty="0">
              <a:solidFill>
                <a:srgbClr val="C0504D">
                  <a:lumMod val="75000"/>
                </a:srgbClr>
              </a:solidFill>
            </a:endParaRPr>
          </a:p>
        </p:txBody>
      </p:sp>
      <p:sp>
        <p:nvSpPr>
          <p:cNvPr id="2" name="CaixaDeTexto 1"/>
          <p:cNvSpPr txBox="1"/>
          <p:nvPr/>
        </p:nvSpPr>
        <p:spPr>
          <a:xfrm>
            <a:off x="180528" y="1124744"/>
            <a:ext cx="8711952" cy="6155531"/>
          </a:xfrm>
          <a:prstGeom prst="rect">
            <a:avLst/>
          </a:prstGeom>
          <a:noFill/>
        </p:spPr>
        <p:txBody>
          <a:bodyPr wrap="square" rtlCol="0">
            <a:spAutoFit/>
          </a:bodyPr>
          <a:lstStyle/>
          <a:p>
            <a:pPr algn="just"/>
            <a:r>
              <a:rPr lang="pt-BR" b="1" u="sng" dirty="0" smtClean="0"/>
              <a:t>Pontos Principais</a:t>
            </a:r>
          </a:p>
          <a:p>
            <a:pPr algn="just"/>
            <a:endParaRPr lang="pt-BR" dirty="0" smtClean="0"/>
          </a:p>
          <a:p>
            <a:pPr marL="285750" indent="-285750" algn="just">
              <a:buFont typeface="Arial" panose="020B0604020202020204" pitchFamily="34" charset="0"/>
              <a:buChar char="•"/>
            </a:pPr>
            <a:r>
              <a:rPr lang="pt-BR" sz="1600" dirty="0" smtClean="0"/>
              <a:t>Alongamento do prazo de pagamento da dívida dos Estados com a União (Lei nº 9.496, de 1997) em 20 anos (Aditivo art. 1º)</a:t>
            </a:r>
          </a:p>
          <a:p>
            <a:pPr marL="285750" indent="-285750" algn="just">
              <a:buFont typeface="Arial" panose="020B0604020202020204" pitchFamily="34" charset="0"/>
              <a:buChar char="•"/>
            </a:pPr>
            <a:endParaRPr lang="pt-BR" sz="1600" dirty="0" smtClean="0"/>
          </a:p>
          <a:p>
            <a:pPr marL="285750" indent="-285750" algn="just">
              <a:buFont typeface="Arial" panose="020B0604020202020204" pitchFamily="34" charset="0"/>
              <a:buChar char="•"/>
            </a:pPr>
            <a:r>
              <a:rPr lang="pt-BR" sz="1600" dirty="0" smtClean="0"/>
              <a:t>Autorizar renegociação das operações de créditos contratadas até 31 de dezembro de 2015 junto ao BNDES, promovendo acréscimo de até 10 anos aos prazos contratuais originais, sendo que os primeiros 4 anos são de carência do principal (art. 2º)</a:t>
            </a:r>
          </a:p>
          <a:p>
            <a:pPr marL="285750" indent="-285750" algn="just">
              <a:buFont typeface="Arial" panose="020B0604020202020204" pitchFamily="34" charset="0"/>
              <a:buChar char="•"/>
            </a:pPr>
            <a:endParaRPr lang="pt-BR" sz="1600" dirty="0" smtClean="0"/>
          </a:p>
          <a:p>
            <a:pPr marL="285750" indent="-285750" algn="just">
              <a:buFont typeface="Arial" panose="020B0604020202020204" pitchFamily="34" charset="0"/>
              <a:buChar char="•"/>
            </a:pPr>
            <a:r>
              <a:rPr lang="pt-BR" sz="1600" dirty="0" smtClean="0"/>
              <a:t>Concessão de redução extraordinária de 40% das prestações mensais, por 24 meses, limitado a R$ 160 milhões por mês (Aditivo art. 6º)</a:t>
            </a:r>
          </a:p>
          <a:p>
            <a:pPr marL="285750" indent="-285750" algn="just">
              <a:buFont typeface="Arial" panose="020B0604020202020204" pitchFamily="34" charset="0"/>
              <a:buChar char="•"/>
            </a:pPr>
            <a:endParaRPr lang="pt-BR" sz="1600" dirty="0"/>
          </a:p>
          <a:p>
            <a:pPr marL="285750" indent="-285750" algn="just">
              <a:buFont typeface="Arial" panose="020B0604020202020204" pitchFamily="34" charset="0"/>
              <a:buChar char="•"/>
            </a:pPr>
            <a:r>
              <a:rPr lang="pt-BR" sz="1600" dirty="0"/>
              <a:t>Os termos aditivos </a:t>
            </a:r>
            <a:r>
              <a:rPr lang="pt-BR" sz="1600" dirty="0" smtClean="0"/>
              <a:t>somente </a:t>
            </a:r>
            <a:r>
              <a:rPr lang="pt-BR" sz="1600" dirty="0"/>
              <a:t>poderão ser assinados após aprovação de alteração na </a:t>
            </a:r>
            <a:r>
              <a:rPr lang="pt-BR" sz="1600" dirty="0" smtClean="0"/>
              <a:t>LDO 2016 do </a:t>
            </a:r>
            <a:r>
              <a:rPr lang="pt-BR" sz="1600" dirty="0"/>
              <a:t>Governo </a:t>
            </a:r>
            <a:r>
              <a:rPr lang="pt-BR" sz="1600" dirty="0" smtClean="0"/>
              <a:t>Federal </a:t>
            </a:r>
            <a:r>
              <a:rPr lang="pt-BR" sz="1600" dirty="0"/>
              <a:t>e envio ao Congresso </a:t>
            </a:r>
            <a:r>
              <a:rPr lang="pt-BR" sz="1600" dirty="0" smtClean="0"/>
              <a:t>de PLDO </a:t>
            </a:r>
            <a:r>
              <a:rPr lang="pt-BR" sz="1600" dirty="0"/>
              <a:t>para 2017, ambos considerando a possibilidade de dedução, da meta de superávit primário estimada para os Estados, o Distrito Federal e os Municípios, dos efeitos financeiros decorrentes do disposto nos </a:t>
            </a:r>
            <a:r>
              <a:rPr lang="pt-BR" sz="1600" dirty="0" err="1"/>
              <a:t>arts</a:t>
            </a:r>
            <a:r>
              <a:rPr lang="pt-BR" sz="1600" dirty="0"/>
              <a:t>. 1º, 2º e 6º desta Lei Complementar.</a:t>
            </a:r>
            <a:endParaRPr lang="pt-BR" sz="1600" dirty="0" smtClean="0"/>
          </a:p>
          <a:p>
            <a:pPr marL="285750" indent="-285750" algn="just">
              <a:buFont typeface="Arial" panose="020B0604020202020204" pitchFamily="34" charset="0"/>
              <a:buChar char="•"/>
            </a:pPr>
            <a:endParaRPr lang="pt-BR" sz="1600" dirty="0" smtClean="0"/>
          </a:p>
          <a:p>
            <a:pPr marL="285750" indent="-285750" algn="just">
              <a:buFont typeface="Arial" panose="020B0604020202020204" pitchFamily="34" charset="0"/>
              <a:buChar char="•"/>
            </a:pPr>
            <a:r>
              <a:rPr lang="pt-BR" sz="1600" dirty="0" smtClean="0"/>
              <a:t>Aproximação dos conceitos e definições dos </a:t>
            </a:r>
            <a:r>
              <a:rPr lang="pt-BR" sz="1600" dirty="0"/>
              <a:t>Programas de Reestruturação e de Ajuste Fiscal </a:t>
            </a:r>
            <a:r>
              <a:rPr lang="pt-BR" sz="1600" dirty="0" smtClean="0"/>
              <a:t>e dos </a:t>
            </a:r>
            <a:r>
              <a:rPr lang="pt-BR" sz="1600" dirty="0"/>
              <a:t>Programas de Acompanhamento </a:t>
            </a:r>
            <a:r>
              <a:rPr lang="pt-BR" sz="1600" dirty="0" smtClean="0"/>
              <a:t>Fiscal a aqueles </a:t>
            </a:r>
            <a:r>
              <a:rPr lang="pt-BR" sz="1600" dirty="0"/>
              <a:t>contidos na Lei Complementar nº 101, de 4 de maio de 2000. </a:t>
            </a:r>
            <a:endParaRPr lang="pt-BR" sz="1600" dirty="0" smtClean="0"/>
          </a:p>
          <a:p>
            <a:pPr algn="just"/>
            <a:endParaRPr lang="pt-BR" sz="1600" dirty="0"/>
          </a:p>
          <a:p>
            <a:pPr algn="just"/>
            <a:endParaRPr lang="pt-BR" dirty="0" smtClean="0"/>
          </a:p>
          <a:p>
            <a:pPr marL="285750" indent="-285750" algn="just">
              <a:buFont typeface="Arial" panose="020B0604020202020204" pitchFamily="34" charset="0"/>
              <a:buChar char="•"/>
            </a:pPr>
            <a:endParaRPr lang="pt-BR" dirty="0"/>
          </a:p>
        </p:txBody>
      </p:sp>
    </p:spTree>
    <p:extLst>
      <p:ext uri="{BB962C8B-B14F-4D97-AF65-F5344CB8AC3E}">
        <p14:creationId xmlns:p14="http://schemas.microsoft.com/office/powerpoint/2010/main" val="3804087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180528" y="139492"/>
            <a:ext cx="8207896" cy="576063"/>
          </a:xfrm>
          <a:prstGeom prst="rect">
            <a:avLst/>
          </a:prstGeom>
        </p:spPr>
        <p:txBody>
          <a:bodyPr anchor="b">
            <a:noAutofit/>
          </a:bodyPr>
          <a:lstStyle/>
          <a:p>
            <a:pPr>
              <a:defRPr/>
            </a:pPr>
            <a:r>
              <a:rPr lang="pt-BR" sz="2400" b="1" dirty="0">
                <a:solidFill>
                  <a:srgbClr val="C0504D">
                    <a:lumMod val="75000"/>
                  </a:srgbClr>
                </a:solidFill>
              </a:rPr>
              <a:t>DO PLANO DE AUXÍLIO – REQUISITOS ADITIVO ART. 1º</a:t>
            </a:r>
            <a:endParaRPr lang="pt-BR" sz="2400" b="1" dirty="0">
              <a:solidFill>
                <a:srgbClr val="C0504D">
                  <a:lumMod val="75000"/>
                </a:srgbClr>
              </a:solidFill>
            </a:endParaRPr>
          </a:p>
        </p:txBody>
      </p:sp>
      <p:sp>
        <p:nvSpPr>
          <p:cNvPr id="2" name="CaixaDeTexto 1"/>
          <p:cNvSpPr txBox="1"/>
          <p:nvPr/>
        </p:nvSpPr>
        <p:spPr>
          <a:xfrm>
            <a:off x="180528" y="1124744"/>
            <a:ext cx="8711952" cy="2308324"/>
          </a:xfrm>
          <a:prstGeom prst="rect">
            <a:avLst/>
          </a:prstGeom>
          <a:noFill/>
        </p:spPr>
        <p:txBody>
          <a:bodyPr wrap="square" rtlCol="0">
            <a:spAutoFit/>
          </a:bodyPr>
          <a:lstStyle/>
          <a:p>
            <a:pPr algn="just"/>
            <a:r>
              <a:rPr lang="pt-BR" sz="1600" dirty="0" smtClean="0"/>
              <a:t>Art. 1º  </a:t>
            </a:r>
          </a:p>
          <a:p>
            <a:pPr algn="just"/>
            <a:r>
              <a:rPr lang="pt-BR" sz="1600" dirty="0" smtClean="0"/>
              <a:t>[...]</a:t>
            </a:r>
            <a:endParaRPr lang="pt-BR" sz="1600" dirty="0"/>
          </a:p>
          <a:p>
            <a:pPr algn="just"/>
            <a:r>
              <a:rPr lang="pt-BR" sz="1600" dirty="0"/>
              <a:t> § </a:t>
            </a:r>
            <a:r>
              <a:rPr lang="pt-BR" sz="1600" dirty="0" smtClean="0"/>
              <a:t>1º </a:t>
            </a:r>
            <a:r>
              <a:rPr lang="pt-BR" sz="1600" dirty="0"/>
              <a:t>O aditamento previsto no caput</a:t>
            </a:r>
            <a:r>
              <a:rPr lang="pt-BR" sz="1600" b="1" dirty="0"/>
              <a:t> </a:t>
            </a:r>
            <a:r>
              <a:rPr lang="pt-BR" sz="1600" dirty="0"/>
              <a:t>está condicionado à celebração prévia do aditivo contratual de que trata o art. </a:t>
            </a:r>
            <a:r>
              <a:rPr lang="pt-BR" sz="1600" dirty="0" smtClean="0"/>
              <a:t>4º </a:t>
            </a:r>
            <a:r>
              <a:rPr lang="pt-BR" sz="1600" dirty="0"/>
              <a:t>da Lei Complementar no 148, de 25 de novembro de 2014</a:t>
            </a:r>
            <a:r>
              <a:rPr lang="pt-BR" sz="1600" dirty="0" smtClean="0"/>
              <a:t>.</a:t>
            </a:r>
            <a:endParaRPr lang="pt-BR" sz="1600" dirty="0"/>
          </a:p>
          <a:p>
            <a:pPr algn="just"/>
            <a:r>
              <a:rPr lang="pt-BR" sz="1600" dirty="0" smtClean="0"/>
              <a:t>[...]</a:t>
            </a:r>
            <a:endParaRPr lang="pt-BR" sz="1600" dirty="0"/>
          </a:p>
          <a:p>
            <a:pPr algn="just"/>
            <a:r>
              <a:rPr lang="pt-BR" sz="1600" dirty="0" smtClean="0"/>
              <a:t>§ 8º </a:t>
            </a:r>
            <a:r>
              <a:rPr lang="pt-BR" sz="1600" dirty="0"/>
              <a:t>A concessão do prazo adicional de até 240 meses de que trata o caput</a:t>
            </a:r>
            <a:r>
              <a:rPr lang="pt-BR" sz="1600" b="1" dirty="0"/>
              <a:t> </a:t>
            </a:r>
            <a:r>
              <a:rPr lang="pt-BR" sz="1600" dirty="0"/>
              <a:t>deste artigo depende da desistência de eventuais ações judiciais que tenham por objeto a dívida ou o contrato ora renegociados, sendo causa de rescisão do termo aditivo a manutenção do litígio ou o ajuizamento de novas ações. </a:t>
            </a:r>
            <a:endParaRPr lang="pt-BR" dirty="0"/>
          </a:p>
        </p:txBody>
      </p:sp>
    </p:spTree>
    <p:extLst>
      <p:ext uri="{BB962C8B-B14F-4D97-AF65-F5344CB8AC3E}">
        <p14:creationId xmlns:p14="http://schemas.microsoft.com/office/powerpoint/2010/main" val="1256984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180528" y="139492"/>
            <a:ext cx="8207896" cy="576063"/>
          </a:xfrm>
          <a:prstGeom prst="rect">
            <a:avLst/>
          </a:prstGeom>
        </p:spPr>
        <p:txBody>
          <a:bodyPr anchor="b">
            <a:noAutofit/>
          </a:bodyPr>
          <a:lstStyle/>
          <a:p>
            <a:pPr>
              <a:defRPr/>
            </a:pPr>
            <a:r>
              <a:rPr lang="pt-BR" sz="2400" b="1" dirty="0">
                <a:solidFill>
                  <a:srgbClr val="C0504D">
                    <a:lumMod val="75000"/>
                  </a:srgbClr>
                </a:solidFill>
              </a:rPr>
              <a:t>DO PLANO DE AUXÍLIO – REQUISITOS ADITIVO ART. 1º</a:t>
            </a:r>
            <a:endParaRPr lang="pt-BR" sz="2400" b="1" dirty="0">
              <a:solidFill>
                <a:srgbClr val="C0504D">
                  <a:lumMod val="75000"/>
                </a:srgbClr>
              </a:solidFill>
            </a:endParaRPr>
          </a:p>
        </p:txBody>
      </p:sp>
      <p:sp>
        <p:nvSpPr>
          <p:cNvPr id="2" name="CaixaDeTexto 1"/>
          <p:cNvSpPr txBox="1"/>
          <p:nvPr/>
        </p:nvSpPr>
        <p:spPr>
          <a:xfrm>
            <a:off x="180528" y="1124744"/>
            <a:ext cx="8711952" cy="4832092"/>
          </a:xfrm>
          <a:prstGeom prst="rect">
            <a:avLst/>
          </a:prstGeom>
          <a:noFill/>
        </p:spPr>
        <p:txBody>
          <a:bodyPr wrap="square" rtlCol="0">
            <a:spAutoFit/>
          </a:bodyPr>
          <a:lstStyle/>
          <a:p>
            <a:pPr algn="just"/>
            <a:r>
              <a:rPr lang="pt-BR" sz="1400" dirty="0" smtClean="0"/>
              <a:t>Art</a:t>
            </a:r>
            <a:r>
              <a:rPr lang="pt-BR" sz="1400" dirty="0"/>
              <a:t>. 3º A União poderá celebrar os termos aditivos de que trata o art. </a:t>
            </a:r>
            <a:r>
              <a:rPr lang="pt-BR" sz="1400" dirty="0" smtClean="0"/>
              <a:t>1º </a:t>
            </a:r>
            <a:r>
              <a:rPr lang="pt-BR" sz="1400" dirty="0"/>
              <a:t>desta Lei Complementar, cabendo aos Estados e ao Distrito Federal sancionar e publicar leis que determinem a adoção, durante os 24 meses seguintes à assinatura do termo aditivo, das seguintes medidas: </a:t>
            </a:r>
            <a:endParaRPr lang="pt-BR" sz="1400" dirty="0" smtClean="0"/>
          </a:p>
          <a:p>
            <a:pPr algn="just"/>
            <a:endParaRPr lang="pt-BR" sz="1400" dirty="0"/>
          </a:p>
          <a:p>
            <a:pPr algn="just"/>
            <a:r>
              <a:rPr lang="pt-BR" sz="1400" dirty="0"/>
              <a:t>I - não conceder vantagem, aumento, reajustes ou adequação de remunerações a qualquer título, ressalvadas as decorrentes de atos derivados de sentença judicial e a revisão prevista no inciso X do art. 37 da Constituição Federal; </a:t>
            </a:r>
            <a:endParaRPr lang="pt-BR" sz="1400" dirty="0" smtClean="0"/>
          </a:p>
          <a:p>
            <a:pPr algn="just"/>
            <a:endParaRPr lang="pt-BR" sz="1400" dirty="0"/>
          </a:p>
          <a:p>
            <a:pPr algn="just"/>
            <a:r>
              <a:rPr lang="pt-BR" sz="1400" dirty="0"/>
              <a:t>II - limitar o crescimento das outras despesas correntes, exceto transferências a Municípios e Pasep, à variação da inflação, aferida anualmente pelo Índice Nacional de Preços ao Consumidor Amplo - IPCA ou por outro que venha a substituí-lo; </a:t>
            </a:r>
            <a:endParaRPr lang="pt-BR" sz="1400" dirty="0" smtClean="0"/>
          </a:p>
          <a:p>
            <a:pPr algn="just"/>
            <a:endParaRPr lang="pt-BR" sz="1400" dirty="0"/>
          </a:p>
          <a:p>
            <a:pPr algn="just"/>
            <a:r>
              <a:rPr lang="pt-BR" sz="1400" dirty="0"/>
              <a:t>III - vedar a edição de novas leis ou a criação de programas que concedam ou ampliem incentivo ou benefício de natureza tributária ou financeira; </a:t>
            </a:r>
            <a:endParaRPr lang="pt-BR" sz="1400" dirty="0" smtClean="0"/>
          </a:p>
          <a:p>
            <a:pPr algn="just"/>
            <a:endParaRPr lang="pt-BR" sz="1400" dirty="0"/>
          </a:p>
          <a:p>
            <a:pPr algn="just"/>
            <a:r>
              <a:rPr lang="pt-BR" sz="1400" dirty="0"/>
              <a:t>IV - suspender admissão ou contratação de pessoal, a qualquer título, inclusive por empresas estatais dependentes, por autarquias e por fundações instituídas e mantidas pelo Poder Público, ressalvadas as reposições decorrentes de vacância, aposentadoria ou falecimento de servidores nas áreas de educação, saúde e segurança, bem como as reposições de cargos de chefia e de direção que não acarretem aumento de despesa, em qualquer caso sendo consideradas apenas as vacâncias ocorridas a partir da data de assinatura do termo aditivo; e </a:t>
            </a:r>
            <a:endParaRPr lang="pt-BR" sz="1400" dirty="0" smtClean="0"/>
          </a:p>
          <a:p>
            <a:pPr algn="just"/>
            <a:endParaRPr lang="pt-BR" sz="1400" dirty="0"/>
          </a:p>
          <a:p>
            <a:pPr algn="just"/>
            <a:r>
              <a:rPr lang="pt-BR" sz="1400" dirty="0"/>
              <a:t>V - reduzir em 10% (dez por cento) a despesa mensal com cargos de livre provimento, em comparação com a do mês de junho de 2014. </a:t>
            </a:r>
            <a:endParaRPr lang="pt-BR" sz="1600" dirty="0"/>
          </a:p>
        </p:txBody>
      </p:sp>
    </p:spTree>
    <p:extLst>
      <p:ext uri="{BB962C8B-B14F-4D97-AF65-F5344CB8AC3E}">
        <p14:creationId xmlns:p14="http://schemas.microsoft.com/office/powerpoint/2010/main" val="2764393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180528" y="139492"/>
            <a:ext cx="8207896" cy="576063"/>
          </a:xfrm>
          <a:prstGeom prst="rect">
            <a:avLst/>
          </a:prstGeom>
        </p:spPr>
        <p:txBody>
          <a:bodyPr anchor="b">
            <a:noAutofit/>
          </a:bodyPr>
          <a:lstStyle/>
          <a:p>
            <a:pPr>
              <a:defRPr/>
            </a:pPr>
            <a:r>
              <a:rPr lang="pt-BR" sz="2400" b="1" dirty="0">
                <a:solidFill>
                  <a:srgbClr val="C0504D">
                    <a:lumMod val="75000"/>
                  </a:srgbClr>
                </a:solidFill>
              </a:rPr>
              <a:t>DO PLANO DE AUXÍLIO – REQUISITOS ADITIVO ART. 1º</a:t>
            </a:r>
            <a:endParaRPr lang="pt-BR" sz="2400" b="1" dirty="0">
              <a:solidFill>
                <a:srgbClr val="C0504D">
                  <a:lumMod val="75000"/>
                </a:srgbClr>
              </a:solidFill>
            </a:endParaRPr>
          </a:p>
        </p:txBody>
      </p:sp>
      <p:sp>
        <p:nvSpPr>
          <p:cNvPr id="2" name="CaixaDeTexto 1"/>
          <p:cNvSpPr txBox="1"/>
          <p:nvPr/>
        </p:nvSpPr>
        <p:spPr>
          <a:xfrm>
            <a:off x="180528" y="1124744"/>
            <a:ext cx="8711952" cy="5078313"/>
          </a:xfrm>
          <a:prstGeom prst="rect">
            <a:avLst/>
          </a:prstGeom>
          <a:noFill/>
        </p:spPr>
        <p:txBody>
          <a:bodyPr wrap="square" rtlCol="0">
            <a:spAutoFit/>
          </a:bodyPr>
          <a:lstStyle/>
          <a:p>
            <a:pPr algn="just"/>
            <a:r>
              <a:rPr lang="pt-BR" sz="1200" dirty="0"/>
              <a:t>Art. 4º Além do requisito de que trata o art. </a:t>
            </a:r>
            <a:r>
              <a:rPr lang="pt-BR" sz="1200" dirty="0" smtClean="0"/>
              <a:t>3º, </a:t>
            </a:r>
            <a:r>
              <a:rPr lang="pt-BR" sz="1200" dirty="0"/>
              <a:t>os Estados e o Distrito Federal sancionarão e publicarão lei que estabeleça normas de finanças públicas voltadas para a responsabilidade na gestão fiscal do ente, com amparo no Capítulo II do Título VI, combinado com o disposto no art. 24, todos da Constituição Federal, e na Lei Complementar no 101, de 2000, e que contenha, no mínimo, os seguintes dispositivos: </a:t>
            </a:r>
            <a:endParaRPr lang="pt-BR" sz="1200" dirty="0" smtClean="0"/>
          </a:p>
          <a:p>
            <a:pPr algn="just"/>
            <a:endParaRPr lang="pt-BR" sz="1200" dirty="0"/>
          </a:p>
          <a:p>
            <a:pPr algn="just"/>
            <a:r>
              <a:rPr lang="pt-BR" sz="1200" dirty="0"/>
              <a:t>I - instituição do regime de previdência complementar a que se referem os §§ 14, 15 e 16 do art. 40 da Constituição, caso ainda não tenha publicada outra lei com o mesmo efeito; </a:t>
            </a:r>
            <a:endParaRPr lang="pt-BR" sz="1200" dirty="0" smtClean="0"/>
          </a:p>
          <a:p>
            <a:pPr algn="just"/>
            <a:endParaRPr lang="pt-BR" sz="1200" dirty="0"/>
          </a:p>
          <a:p>
            <a:pPr algn="just"/>
            <a:r>
              <a:rPr lang="pt-BR" sz="1200" dirty="0"/>
              <a:t>II - instituição de monitoramento fiscal contínuo das contas do ente, de modo a propor medidas necessárias para a manutenção do equilíbrio fiscal; </a:t>
            </a:r>
            <a:endParaRPr lang="pt-BR" sz="1200" dirty="0" smtClean="0"/>
          </a:p>
          <a:p>
            <a:pPr algn="just"/>
            <a:endParaRPr lang="pt-BR" sz="1200" dirty="0"/>
          </a:p>
          <a:p>
            <a:pPr algn="just"/>
            <a:r>
              <a:rPr lang="pt-BR" sz="1200" dirty="0"/>
              <a:t>III - instituição de critérios para avaliação periódica dos programas e dos projetos do ente, com vistas a aferir a qualidade, a eficiência e a pertinência da sua manutenção, bem como a relação entre custos e benefícios de suas políticas públicas, devendo o resultado da avaliação ser tornado público; </a:t>
            </a:r>
            <a:endParaRPr lang="pt-BR" sz="1200" dirty="0" smtClean="0"/>
          </a:p>
          <a:p>
            <a:pPr algn="just"/>
            <a:endParaRPr lang="pt-BR" sz="1200" dirty="0"/>
          </a:p>
          <a:p>
            <a:pPr algn="just"/>
            <a:r>
              <a:rPr lang="pt-BR" sz="1200" dirty="0"/>
              <a:t>IV - elevação das alíquotas de contribuição previdenciária dos servidores e patronal ao regime próprio de previdência social para 14% (quatorze por cento) e 28% (vinte e oito por cento) respectivamente, podendo ser implementada gradualmente em até 3 (três) anos, até atingir o montante necessário para saldar o déficit atuarial e equiparar as receitas das contribuições e dos recursos vinculados ao regime próprio à totalidade de suas despesas, incluindo as pagas com recursos do Tesouro; </a:t>
            </a:r>
            <a:endParaRPr lang="pt-BR" sz="1200" dirty="0" smtClean="0"/>
          </a:p>
          <a:p>
            <a:pPr algn="just"/>
            <a:endParaRPr lang="pt-BR" sz="1200" dirty="0"/>
          </a:p>
          <a:p>
            <a:pPr algn="just"/>
            <a:r>
              <a:rPr lang="pt-BR" sz="1200" dirty="0"/>
              <a:t>V - reforma do regime jurídico dos servidores ativos e inativos, civis e militares, para limitar os benefícios, as progressões e as vantagens ao que é estabelecido para os servidores da União; e </a:t>
            </a:r>
            <a:endParaRPr lang="pt-BR" sz="1200" dirty="0" smtClean="0"/>
          </a:p>
          <a:p>
            <a:pPr algn="just"/>
            <a:endParaRPr lang="pt-BR" sz="1200" dirty="0"/>
          </a:p>
          <a:p>
            <a:pPr algn="just"/>
            <a:r>
              <a:rPr lang="pt-BR" sz="1200" dirty="0"/>
              <a:t>VI - definição de limite máximo para acréscimo da despesa orçamentária não financeira, deduzida dos investimentos e das inversões financeiras, ao montante correspondente à 80% do crescimento nominal da receita corrente líquida do exercício anterior. </a:t>
            </a:r>
          </a:p>
          <a:p>
            <a:pPr algn="just"/>
            <a:r>
              <a:rPr lang="pt-BR" sz="1200" dirty="0"/>
              <a:t>Parágrafo único. A exigência de que trata o inciso VI deste artigo só será aplicável no caso da despesa orçamentária não financeira, deduzida dos investimentos e das inversões financeiras, ultrapassar 90% da receita corrente líquida. </a:t>
            </a:r>
            <a:endParaRPr lang="pt-BR" sz="1400" dirty="0"/>
          </a:p>
        </p:txBody>
      </p:sp>
    </p:spTree>
    <p:extLst>
      <p:ext uri="{BB962C8B-B14F-4D97-AF65-F5344CB8AC3E}">
        <p14:creationId xmlns:p14="http://schemas.microsoft.com/office/powerpoint/2010/main" val="1546749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180528" y="139492"/>
            <a:ext cx="8207896" cy="576063"/>
          </a:xfrm>
          <a:prstGeom prst="rect">
            <a:avLst/>
          </a:prstGeom>
        </p:spPr>
        <p:txBody>
          <a:bodyPr anchor="b">
            <a:noAutofit/>
          </a:bodyPr>
          <a:lstStyle/>
          <a:p>
            <a:pPr>
              <a:defRPr/>
            </a:pPr>
            <a:r>
              <a:rPr lang="pt-BR" sz="2400" b="1" dirty="0">
                <a:solidFill>
                  <a:srgbClr val="C0504D">
                    <a:lumMod val="75000"/>
                  </a:srgbClr>
                </a:solidFill>
              </a:rPr>
              <a:t>DO PLANO DE AUXÍLIO – </a:t>
            </a:r>
            <a:r>
              <a:rPr lang="pt-BR" sz="2400" b="1" dirty="0" smtClean="0">
                <a:solidFill>
                  <a:srgbClr val="C0504D">
                    <a:lumMod val="75000"/>
                  </a:srgbClr>
                </a:solidFill>
              </a:rPr>
              <a:t>REQUISITOS ADITIVO </a:t>
            </a:r>
            <a:r>
              <a:rPr lang="pt-BR" sz="2400" b="1" dirty="0">
                <a:solidFill>
                  <a:srgbClr val="C0504D">
                    <a:lumMod val="75000"/>
                  </a:srgbClr>
                </a:solidFill>
              </a:rPr>
              <a:t>ART. 1º</a:t>
            </a:r>
          </a:p>
        </p:txBody>
      </p:sp>
      <p:sp>
        <p:nvSpPr>
          <p:cNvPr id="2" name="CaixaDeTexto 1"/>
          <p:cNvSpPr txBox="1"/>
          <p:nvPr/>
        </p:nvSpPr>
        <p:spPr>
          <a:xfrm>
            <a:off x="180528" y="1124744"/>
            <a:ext cx="8711952" cy="2031325"/>
          </a:xfrm>
          <a:prstGeom prst="rect">
            <a:avLst/>
          </a:prstGeom>
          <a:noFill/>
        </p:spPr>
        <p:txBody>
          <a:bodyPr wrap="square" rtlCol="0">
            <a:spAutoFit/>
          </a:bodyPr>
          <a:lstStyle/>
          <a:p>
            <a:pPr algn="just"/>
            <a:r>
              <a:rPr lang="pt-BR" sz="1400" dirty="0"/>
              <a:t>Art. 5º Os Estados e o Distrito Federal terão o prazo máximo de 180 dias, contados da data de assinatura do termo aditivo, para sancionar e publicar as leis de que tratam os </a:t>
            </a:r>
            <a:r>
              <a:rPr lang="pt-BR" sz="1400" dirty="0" err="1"/>
              <a:t>arts</a:t>
            </a:r>
            <a:r>
              <a:rPr lang="pt-BR" sz="1400" dirty="0"/>
              <a:t>. </a:t>
            </a:r>
            <a:r>
              <a:rPr lang="pt-BR" sz="1400" dirty="0" smtClean="0"/>
              <a:t>3º </a:t>
            </a:r>
            <a:r>
              <a:rPr lang="pt-BR" sz="1400" dirty="0"/>
              <a:t>e </a:t>
            </a:r>
            <a:r>
              <a:rPr lang="pt-BR" sz="1400" dirty="0" smtClean="0"/>
              <a:t>4º. </a:t>
            </a:r>
          </a:p>
          <a:p>
            <a:pPr algn="just"/>
            <a:endParaRPr lang="pt-BR" sz="1400" dirty="0"/>
          </a:p>
          <a:p>
            <a:pPr algn="just"/>
            <a:r>
              <a:rPr lang="pt-BR" sz="1400" dirty="0"/>
              <a:t>§ </a:t>
            </a:r>
            <a:r>
              <a:rPr lang="pt-BR" sz="1400" dirty="0" smtClean="0"/>
              <a:t>1º </a:t>
            </a:r>
            <a:r>
              <a:rPr lang="pt-BR" sz="1400" dirty="0"/>
              <a:t>O não cumprimento da obrigação de que trata o caput</a:t>
            </a:r>
            <a:r>
              <a:rPr lang="pt-BR" sz="1400" b="1" dirty="0"/>
              <a:t> </a:t>
            </a:r>
            <a:r>
              <a:rPr lang="pt-BR" sz="1400" dirty="0"/>
              <a:t>implicará a revogação do prazo adicional de que trata o art. </a:t>
            </a:r>
            <a:r>
              <a:rPr lang="pt-BR" sz="1400" dirty="0" smtClean="0"/>
              <a:t>1º. </a:t>
            </a:r>
          </a:p>
          <a:p>
            <a:pPr algn="just"/>
            <a:endParaRPr lang="pt-BR" sz="1400" dirty="0"/>
          </a:p>
          <a:p>
            <a:pPr algn="just"/>
            <a:r>
              <a:rPr lang="pt-BR" sz="1400" dirty="0"/>
              <a:t>§ </a:t>
            </a:r>
            <a:r>
              <a:rPr lang="pt-BR" sz="1400" dirty="0" smtClean="0"/>
              <a:t>2º </a:t>
            </a:r>
            <a:r>
              <a:rPr lang="pt-BR" sz="1400" dirty="0"/>
              <a:t>Revogado o prazo adicional, ficam afastados seus efeitos financeiros, devendo o Estado ou o Distrito Federal restituir à União os valores diferidos por força do prazo adicional nas prestações subsequentes à proporção de 1/12 (um doze avos) por mês, aplicados os encargos contratuais de adimplência. </a:t>
            </a:r>
            <a:endParaRPr lang="pt-BR" sz="1600" dirty="0"/>
          </a:p>
        </p:txBody>
      </p:sp>
    </p:spTree>
    <p:extLst>
      <p:ext uri="{BB962C8B-B14F-4D97-AF65-F5344CB8AC3E}">
        <p14:creationId xmlns:p14="http://schemas.microsoft.com/office/powerpoint/2010/main" val="3737398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180528" y="139492"/>
            <a:ext cx="8207896" cy="576063"/>
          </a:xfrm>
          <a:prstGeom prst="rect">
            <a:avLst/>
          </a:prstGeom>
        </p:spPr>
        <p:txBody>
          <a:bodyPr anchor="b">
            <a:noAutofit/>
          </a:bodyPr>
          <a:lstStyle/>
          <a:p>
            <a:pPr>
              <a:defRPr/>
            </a:pPr>
            <a:r>
              <a:rPr lang="pt-BR" sz="2400" b="1" dirty="0">
                <a:solidFill>
                  <a:srgbClr val="C0504D">
                    <a:lumMod val="75000"/>
                  </a:srgbClr>
                </a:solidFill>
              </a:rPr>
              <a:t>DO PLANO DE AUXÍLIO – REQUISITOS ADITIVO ART. </a:t>
            </a:r>
            <a:r>
              <a:rPr lang="pt-BR" sz="2400" b="1" dirty="0" smtClean="0">
                <a:solidFill>
                  <a:srgbClr val="C0504D">
                    <a:lumMod val="75000"/>
                  </a:srgbClr>
                </a:solidFill>
              </a:rPr>
              <a:t>6º</a:t>
            </a:r>
            <a:endParaRPr lang="pt-BR" sz="2400" b="1" dirty="0">
              <a:solidFill>
                <a:srgbClr val="C0504D">
                  <a:lumMod val="75000"/>
                </a:srgbClr>
              </a:solidFill>
            </a:endParaRPr>
          </a:p>
        </p:txBody>
      </p:sp>
      <p:sp>
        <p:nvSpPr>
          <p:cNvPr id="2" name="CaixaDeTexto 1"/>
          <p:cNvSpPr txBox="1"/>
          <p:nvPr/>
        </p:nvSpPr>
        <p:spPr>
          <a:xfrm>
            <a:off x="180528" y="1124744"/>
            <a:ext cx="8711952" cy="4770537"/>
          </a:xfrm>
          <a:prstGeom prst="rect">
            <a:avLst/>
          </a:prstGeom>
          <a:noFill/>
        </p:spPr>
        <p:txBody>
          <a:bodyPr wrap="square" rtlCol="0">
            <a:spAutoFit/>
          </a:bodyPr>
          <a:lstStyle/>
          <a:p>
            <a:pPr algn="just"/>
            <a:r>
              <a:rPr lang="pt-BR" sz="1600" dirty="0"/>
              <a:t>Art. 7º A redução de que trata o art. </a:t>
            </a:r>
            <a:r>
              <a:rPr lang="pt-BR" sz="1600" dirty="0" smtClean="0"/>
              <a:t>6º </a:t>
            </a:r>
            <a:r>
              <a:rPr lang="pt-BR" sz="1600" dirty="0"/>
              <a:t>fica condicionada à sanção e à publicação, pelos Estados e pelo Distrito Federal, de leis que determinem a adoção de: </a:t>
            </a:r>
            <a:endParaRPr lang="pt-BR" sz="1600" dirty="0" smtClean="0"/>
          </a:p>
          <a:p>
            <a:pPr algn="just"/>
            <a:endParaRPr lang="pt-BR" sz="1600" dirty="0"/>
          </a:p>
          <a:p>
            <a:pPr algn="just"/>
            <a:r>
              <a:rPr lang="pt-BR" sz="1600" dirty="0"/>
              <a:t>I - redução em 20% (vinte por cento) da despesa mensal com cargos de livre provimento, em comparação com a do mês de junho de 2014; </a:t>
            </a:r>
            <a:endParaRPr lang="pt-BR" sz="1600" dirty="0" smtClean="0"/>
          </a:p>
          <a:p>
            <a:pPr algn="just"/>
            <a:endParaRPr lang="pt-BR" sz="1600" dirty="0"/>
          </a:p>
          <a:p>
            <a:pPr algn="just"/>
            <a:r>
              <a:rPr lang="pt-BR" sz="1600" dirty="0"/>
              <a:t>II - vedação à contratação de operação de crédito por prazo equivalente ao dobro do prazo constante do requerimento de que trata o art. </a:t>
            </a:r>
            <a:r>
              <a:rPr lang="pt-BR" sz="1600" dirty="0" smtClean="0"/>
              <a:t>6º; </a:t>
            </a:r>
            <a:r>
              <a:rPr lang="pt-BR" sz="1600" dirty="0"/>
              <a:t>e </a:t>
            </a:r>
            <a:endParaRPr lang="pt-BR" sz="1600" dirty="0" smtClean="0"/>
          </a:p>
          <a:p>
            <a:pPr algn="just"/>
            <a:endParaRPr lang="pt-BR" sz="1600" dirty="0"/>
          </a:p>
          <a:p>
            <a:pPr algn="just"/>
            <a:r>
              <a:rPr lang="pt-BR" sz="1600" dirty="0"/>
              <a:t>III - limitação das despesas com publicidade e propaganda a 50% (cinquenta por cento) da média dos empenhos efetuados nos últimos três exercícios, por prazo em que for acordada a redução extraordinária. </a:t>
            </a:r>
            <a:endParaRPr lang="pt-BR" sz="1600" dirty="0" smtClean="0"/>
          </a:p>
          <a:p>
            <a:pPr algn="just"/>
            <a:endParaRPr lang="pt-BR" sz="1600" dirty="0"/>
          </a:p>
          <a:p>
            <a:pPr algn="just"/>
            <a:r>
              <a:rPr lang="pt-BR" sz="1600" dirty="0"/>
              <a:t>§ </a:t>
            </a:r>
            <a:r>
              <a:rPr lang="pt-BR" sz="1600" dirty="0" smtClean="0"/>
              <a:t>1º </a:t>
            </a:r>
            <a:r>
              <a:rPr lang="pt-BR" sz="1600" dirty="0"/>
              <a:t>O não cumprimento da obrigação de que trata este artigo, no prazo de 180 dias contados da data de assinatura do termo aditivo, implicará a revogação da redução a que se refere o caput. </a:t>
            </a:r>
            <a:endParaRPr lang="pt-BR" sz="1600" dirty="0" smtClean="0"/>
          </a:p>
          <a:p>
            <a:pPr algn="just"/>
            <a:endParaRPr lang="pt-BR" sz="1600" dirty="0"/>
          </a:p>
          <a:p>
            <a:pPr algn="just"/>
            <a:r>
              <a:rPr lang="pt-BR" sz="1600" dirty="0"/>
              <a:t>§ </a:t>
            </a:r>
            <a:r>
              <a:rPr lang="pt-BR" sz="1600" dirty="0" smtClean="0"/>
              <a:t>2º </a:t>
            </a:r>
            <a:r>
              <a:rPr lang="pt-BR" sz="1600" dirty="0"/>
              <a:t>Revogada a redução, ficam afastados seus efeitos financeiros, devendo o Estado ou Distrito Federal restituir à União os valores reduzidos nas prestações subsequentes à proporção de 1/12 (um doze avos) por mês, aplicados os encargos contratuais de adimplência. </a:t>
            </a:r>
            <a:endParaRPr lang="pt-BR" dirty="0"/>
          </a:p>
        </p:txBody>
      </p:sp>
    </p:spTree>
    <p:extLst>
      <p:ext uri="{BB962C8B-B14F-4D97-AF65-F5344CB8AC3E}">
        <p14:creationId xmlns:p14="http://schemas.microsoft.com/office/powerpoint/2010/main" val="1234941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180528" y="139492"/>
            <a:ext cx="8207896" cy="576063"/>
          </a:xfrm>
          <a:prstGeom prst="rect">
            <a:avLst/>
          </a:prstGeom>
        </p:spPr>
        <p:txBody>
          <a:bodyPr anchor="b">
            <a:noAutofit/>
          </a:bodyPr>
          <a:lstStyle/>
          <a:p>
            <a:pPr>
              <a:defRPr/>
            </a:pPr>
            <a:r>
              <a:rPr lang="pt-BR" sz="2400" b="1" dirty="0">
                <a:solidFill>
                  <a:srgbClr val="C0504D">
                    <a:lumMod val="75000"/>
                  </a:srgbClr>
                </a:solidFill>
              </a:rPr>
              <a:t>DAS MEDIDAS DE REFORÇO À RESPONSABILIDADE FISCAL </a:t>
            </a:r>
          </a:p>
        </p:txBody>
      </p:sp>
      <p:sp>
        <p:nvSpPr>
          <p:cNvPr id="2" name="CaixaDeTexto 1"/>
          <p:cNvSpPr txBox="1"/>
          <p:nvPr/>
        </p:nvSpPr>
        <p:spPr>
          <a:xfrm>
            <a:off x="180528" y="1124744"/>
            <a:ext cx="8711952" cy="5078313"/>
          </a:xfrm>
          <a:prstGeom prst="rect">
            <a:avLst/>
          </a:prstGeom>
          <a:noFill/>
        </p:spPr>
        <p:txBody>
          <a:bodyPr wrap="square" rtlCol="0">
            <a:spAutoFit/>
          </a:bodyPr>
          <a:lstStyle/>
          <a:p>
            <a:pPr algn="just"/>
            <a:r>
              <a:rPr lang="pt-BR" b="1" u="sng" dirty="0" smtClean="0"/>
              <a:t>Pontos Principais</a:t>
            </a:r>
          </a:p>
          <a:p>
            <a:pPr algn="just"/>
            <a:endParaRPr lang="pt-BR" dirty="0"/>
          </a:p>
          <a:p>
            <a:pPr marL="285750" indent="-285750" algn="just">
              <a:buFont typeface="Arial" panose="020B0604020202020204" pitchFamily="34" charset="0"/>
              <a:buChar char="•"/>
            </a:pPr>
            <a:r>
              <a:rPr lang="pt-BR" dirty="0" smtClean="0"/>
              <a:t>Criação de limite para a despesa total com pessoal específico para a Defensoria Pública de 0,7%, reduzindo o valor do Poder Executivo de 49% para 48,3%</a:t>
            </a:r>
          </a:p>
          <a:p>
            <a:pPr marL="285750" indent="-285750" algn="just">
              <a:buFont typeface="Arial" panose="020B0604020202020204" pitchFamily="34" charset="0"/>
              <a:buChar char="•"/>
            </a:pPr>
            <a:endParaRPr lang="pt-BR" dirty="0"/>
          </a:p>
          <a:p>
            <a:pPr marL="285750" indent="-285750" algn="just">
              <a:buFont typeface="Arial" panose="020B0604020202020204" pitchFamily="34" charset="0"/>
              <a:buChar char="•"/>
            </a:pPr>
            <a:r>
              <a:rPr lang="pt-BR" dirty="0" smtClean="0"/>
              <a:t>Criação de regras fiscais estabelecidas no PPA para limitar o gasto público primário expresso como percentual da receita primária, crescimento da despesa total com pessoal em percentual do crescimento da RCL e despesas com terceirização</a:t>
            </a:r>
          </a:p>
          <a:p>
            <a:pPr marL="285750" indent="-285750" algn="just">
              <a:buFont typeface="Arial" panose="020B0604020202020204" pitchFamily="34" charset="0"/>
              <a:buChar char="•"/>
            </a:pPr>
            <a:endParaRPr lang="pt-BR" dirty="0" smtClean="0"/>
          </a:p>
          <a:p>
            <a:pPr marL="285750" indent="-285750" algn="just">
              <a:buFont typeface="Arial" panose="020B0604020202020204" pitchFamily="34" charset="0"/>
              <a:buChar char="•"/>
            </a:pPr>
            <a:r>
              <a:rPr lang="pt-BR" dirty="0" smtClean="0"/>
              <a:t>A despesa total com pessoal teve sua definição revisitada com o intuito de clarificar quais parcelas devem ser consideradas para fins do art. 18 da LRF. As principais alterações em relação ao cálculo atual do EMG são que as despesas com indenizações, auxílios, sentenças judiciais¹ e requisições de pequeno valor serão computadas para fins de aplicação dos limites de que tratam os </a:t>
            </a:r>
            <a:r>
              <a:rPr lang="pt-BR" dirty="0" err="1" smtClean="0"/>
              <a:t>arts</a:t>
            </a:r>
            <a:r>
              <a:rPr lang="pt-BR" dirty="0" smtClean="0"/>
              <a:t>. 19 e 20</a:t>
            </a:r>
          </a:p>
          <a:p>
            <a:pPr marL="742950" lvl="1" indent="-285750" algn="just">
              <a:buFont typeface="Arial" panose="020B0604020202020204" pitchFamily="34" charset="0"/>
              <a:buChar char="•"/>
            </a:pPr>
            <a:endParaRPr lang="pt-BR" dirty="0" smtClean="0"/>
          </a:p>
          <a:p>
            <a:pPr algn="just"/>
            <a:endParaRPr lang="pt-BR" dirty="0"/>
          </a:p>
          <a:p>
            <a:pPr algn="just"/>
            <a:endParaRPr lang="pt-BR" dirty="0" smtClean="0"/>
          </a:p>
          <a:p>
            <a:pPr marL="285750" indent="-285750" algn="just">
              <a:buFont typeface="Arial" panose="020B0604020202020204" pitchFamily="34" charset="0"/>
              <a:buChar char="•"/>
            </a:pPr>
            <a:endParaRPr lang="pt-BR" dirty="0"/>
          </a:p>
        </p:txBody>
      </p:sp>
    </p:spTree>
    <p:extLst>
      <p:ext uri="{BB962C8B-B14F-4D97-AF65-F5344CB8AC3E}">
        <p14:creationId xmlns:p14="http://schemas.microsoft.com/office/powerpoint/2010/main" val="2952532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180528" y="139492"/>
            <a:ext cx="8207896" cy="576063"/>
          </a:xfrm>
          <a:prstGeom prst="rect">
            <a:avLst/>
          </a:prstGeom>
        </p:spPr>
        <p:txBody>
          <a:bodyPr anchor="b">
            <a:noAutofit/>
          </a:bodyPr>
          <a:lstStyle/>
          <a:p>
            <a:pPr>
              <a:defRPr/>
            </a:pPr>
            <a:r>
              <a:rPr lang="pt-BR" sz="2400" b="1" dirty="0">
                <a:solidFill>
                  <a:srgbClr val="C0504D">
                    <a:lumMod val="75000"/>
                  </a:srgbClr>
                </a:solidFill>
              </a:rPr>
              <a:t>DA ATUALIZAÇÃO DAS REGRAS DE </a:t>
            </a:r>
            <a:r>
              <a:rPr lang="pt-BR" sz="2400" b="1" dirty="0">
                <a:solidFill>
                  <a:srgbClr val="C0504D">
                    <a:lumMod val="75000"/>
                  </a:srgbClr>
                </a:solidFill>
              </a:rPr>
              <a:t>RESPONSABILIZAÇÃO </a:t>
            </a:r>
            <a:endParaRPr lang="pt-BR" sz="2400" b="1" dirty="0">
              <a:solidFill>
                <a:srgbClr val="C0504D">
                  <a:lumMod val="75000"/>
                </a:srgbClr>
              </a:solidFill>
            </a:endParaRPr>
          </a:p>
        </p:txBody>
      </p:sp>
      <p:sp>
        <p:nvSpPr>
          <p:cNvPr id="2" name="CaixaDeTexto 1"/>
          <p:cNvSpPr txBox="1"/>
          <p:nvPr/>
        </p:nvSpPr>
        <p:spPr>
          <a:xfrm>
            <a:off x="180528" y="1124744"/>
            <a:ext cx="8711952" cy="1754326"/>
          </a:xfrm>
          <a:prstGeom prst="rect">
            <a:avLst/>
          </a:prstGeom>
          <a:noFill/>
        </p:spPr>
        <p:txBody>
          <a:bodyPr wrap="square" rtlCol="0">
            <a:spAutoFit/>
          </a:bodyPr>
          <a:lstStyle/>
          <a:p>
            <a:pPr algn="just"/>
            <a:r>
              <a:rPr lang="pt-BR" b="1" u="sng" dirty="0" smtClean="0"/>
              <a:t>Pontos Principais</a:t>
            </a:r>
          </a:p>
          <a:p>
            <a:pPr algn="just"/>
            <a:endParaRPr lang="pt-BR" dirty="0"/>
          </a:p>
          <a:p>
            <a:pPr marL="285750" indent="-285750" algn="just">
              <a:buFont typeface="Arial" panose="020B0604020202020204" pitchFamily="34" charset="0"/>
              <a:buChar char="•"/>
            </a:pPr>
            <a:r>
              <a:rPr lang="pt-BR" dirty="0" smtClean="0"/>
              <a:t>Item 1</a:t>
            </a:r>
          </a:p>
          <a:p>
            <a:pPr algn="just"/>
            <a:endParaRPr lang="pt-BR" dirty="0"/>
          </a:p>
          <a:p>
            <a:pPr algn="just"/>
            <a:endParaRPr lang="pt-BR" dirty="0" smtClean="0"/>
          </a:p>
          <a:p>
            <a:pPr marL="285750" indent="-285750" algn="just">
              <a:buFont typeface="Arial" panose="020B0604020202020204" pitchFamily="34" charset="0"/>
              <a:buChar char="•"/>
            </a:pPr>
            <a:endParaRPr lang="pt-BR" dirty="0"/>
          </a:p>
        </p:txBody>
      </p:sp>
    </p:spTree>
    <p:extLst>
      <p:ext uri="{BB962C8B-B14F-4D97-AF65-F5344CB8AC3E}">
        <p14:creationId xmlns:p14="http://schemas.microsoft.com/office/powerpoint/2010/main" val="3869687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25836</TotalTime>
  <Words>1606</Words>
  <Application>Microsoft Office PowerPoint</Application>
  <PresentationFormat>Apresentação na tela (4:3)</PresentationFormat>
  <Paragraphs>95</Paragraphs>
  <Slides>10</Slides>
  <Notes>9</Notes>
  <HiddenSlides>0</HiddenSlides>
  <MMClips>0</MMClips>
  <ScaleCrop>false</ScaleCrop>
  <HeadingPairs>
    <vt:vector size="4" baseType="variant">
      <vt:variant>
        <vt:lpstr>Tema</vt:lpstr>
      </vt:variant>
      <vt:variant>
        <vt:i4>1</vt:i4>
      </vt:variant>
      <vt:variant>
        <vt:lpstr>Títulos de slides</vt:lpstr>
      </vt:variant>
      <vt:variant>
        <vt:i4>10</vt:i4>
      </vt:variant>
    </vt:vector>
  </HeadingPairs>
  <TitlesOfParts>
    <vt:vector size="11" baseType="lpstr">
      <vt:lpstr>Tema do Office</vt:lpstr>
      <vt:lpstr>PROJETO DE LEI COMPLEMENTAR 257/2016</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Guilherme Bernard Valadares Lobato</dc:creator>
  <cp:lastModifiedBy>Francisco Alves de Oliveira Júnior (SEPLAG)</cp:lastModifiedBy>
  <cp:revision>563</cp:revision>
  <cp:lastPrinted>2015-10-14T13:40:58Z</cp:lastPrinted>
  <dcterms:created xsi:type="dcterms:W3CDTF">2015-01-02T13:07:52Z</dcterms:created>
  <dcterms:modified xsi:type="dcterms:W3CDTF">2016-03-31T22:10:42Z</dcterms:modified>
</cp:coreProperties>
</file>