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393" r:id="rId4"/>
    <p:sldId id="350" r:id="rId5"/>
    <p:sldId id="352" r:id="rId6"/>
    <p:sldId id="355" r:id="rId7"/>
    <p:sldId id="357" r:id="rId8"/>
    <p:sldId id="358" r:id="rId9"/>
    <p:sldId id="359" r:id="rId10"/>
    <p:sldId id="360" r:id="rId11"/>
    <p:sldId id="362" r:id="rId12"/>
    <p:sldId id="361" r:id="rId13"/>
    <p:sldId id="368"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00" r:id="rId29"/>
    <p:sldId id="342" r:id="rId30"/>
    <p:sldId id="336" r:id="rId31"/>
    <p:sldId id="388" r:id="rId32"/>
    <p:sldId id="391" r:id="rId33"/>
    <p:sldId id="390" r:id="rId34"/>
    <p:sldId id="392" r:id="rId35"/>
    <p:sldId id="369" r:id="rId36"/>
    <p:sldId id="389" r:id="rId37"/>
    <p:sldId id="337" r:id="rId38"/>
    <p:sldId id="338" r:id="rId39"/>
    <p:sldId id="339" r:id="rId40"/>
    <p:sldId id="372" r:id="rId41"/>
    <p:sldId id="373" r:id="rId42"/>
    <p:sldId id="340" r:id="rId43"/>
    <p:sldId id="341" r:id="rId44"/>
    <p:sldId id="343" r:id="rId45"/>
    <p:sldId id="367" r:id="rId4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聚男 胡" initials="聚胡" lastIdx="1" clrIdx="0">
    <p:extLst>
      <p:ext uri="{19B8F6BF-5375-455C-9EA6-DF929625EA0E}">
        <p15:presenceInfo xmlns:p15="http://schemas.microsoft.com/office/powerpoint/2012/main" userId="ecf1c7390d52a2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7" d="100"/>
          <a:sy n="107" d="100"/>
        </p:scale>
        <p:origin x="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BFCCD-ADDB-4D33-9F53-9E8DBC997452}" type="datetimeFigureOut">
              <a:rPr lang="zh-TW" altLang="en-US" smtClean="0"/>
              <a:t>2024/11/26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04E4D4-5162-41E9-AF87-D20F33B49802}" type="slidenum">
              <a:rPr lang="zh-TW" altLang="en-US" smtClean="0"/>
              <a:t>‹#›</a:t>
            </a:fld>
            <a:endParaRPr lang="zh-TW" altLang="en-US"/>
          </a:p>
        </p:txBody>
      </p:sp>
    </p:spTree>
    <p:extLst>
      <p:ext uri="{BB962C8B-B14F-4D97-AF65-F5344CB8AC3E}">
        <p14:creationId xmlns:p14="http://schemas.microsoft.com/office/powerpoint/2010/main" val="73651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lvl1pPr algn="l">
              <a:defRPr/>
            </a:lvl1pPr>
          </a:lstStyle>
          <a:p>
            <a:fld id="{419F3D61-3BF7-4726-802D-28A6D813473A}" type="datetime1">
              <a:rPr lang="zh-TW" altLang="en-US" smtClean="0"/>
              <a:t>2024/11/26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8D8167-9C97-47D6-AA4B-ABB4D863B9D0}" type="slidenum">
              <a:rPr lang="zh-TW" altLang="en-US" smtClean="0"/>
              <a:t>‹#›</a:t>
            </a:fld>
            <a:endParaRPr lang="zh-TW"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663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1817542-18FE-48BA-825B-8E93538E375E}" type="datetime1">
              <a:rPr lang="zh-TW" altLang="en-US" smtClean="0"/>
              <a:t>2024/11/26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8D8167-9C97-47D6-AA4B-ABB4D863B9D0}" type="slidenum">
              <a:rPr lang="zh-TW" altLang="en-US" smtClean="0"/>
              <a:t>‹#›</a:t>
            </a:fld>
            <a:endParaRPr lang="zh-TW" altLang="en-US"/>
          </a:p>
        </p:txBody>
      </p:sp>
    </p:spTree>
    <p:extLst>
      <p:ext uri="{BB962C8B-B14F-4D97-AF65-F5344CB8AC3E}">
        <p14:creationId xmlns:p14="http://schemas.microsoft.com/office/powerpoint/2010/main" val="842007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1AE3C3B-3D09-4AE4-AA2C-458AD5934D68}" type="datetime1">
              <a:rPr lang="zh-TW" altLang="en-US" smtClean="0"/>
              <a:t>2024/11/26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8D8167-9C97-47D6-AA4B-ABB4D863B9D0}" type="slidenum">
              <a:rPr lang="zh-TW" altLang="en-US" smtClean="0"/>
              <a:t>‹#›</a:t>
            </a:fld>
            <a:endParaRPr lang="zh-TW"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4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ED5ECC9-5280-407D-A381-C8B83F56C733}" type="datetime1">
              <a:rPr lang="zh-TW" altLang="en-US" smtClean="0"/>
              <a:t>2024/11/26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8D8167-9C97-47D6-AA4B-ABB4D863B9D0}" type="slidenum">
              <a:rPr lang="zh-TW" altLang="en-US" smtClean="0"/>
              <a:t>‹#›</a:t>
            </a:fld>
            <a:endParaRPr lang="zh-TW" altLang="en-US"/>
          </a:p>
        </p:txBody>
      </p:sp>
    </p:spTree>
    <p:extLst>
      <p:ext uri="{BB962C8B-B14F-4D97-AF65-F5344CB8AC3E}">
        <p14:creationId xmlns:p14="http://schemas.microsoft.com/office/powerpoint/2010/main" val="68246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0EAB926-5981-495F-BAFC-871DE3A677A8}" type="datetime1">
              <a:rPr lang="zh-TW" altLang="en-US" smtClean="0"/>
              <a:t>2024/11/26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8D8167-9C97-47D6-AA4B-ABB4D863B9D0}" type="slidenum">
              <a:rPr lang="zh-TW" altLang="en-US" smtClean="0"/>
              <a:t>‹#›</a:t>
            </a:fld>
            <a:endParaRPr lang="zh-TW"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36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EDCE81D-ED76-4139-BD78-35985041F1D6}" type="datetime1">
              <a:rPr lang="zh-TW" altLang="en-US" smtClean="0"/>
              <a:t>2024/11/26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68D8167-9C97-47D6-AA4B-ABB4D863B9D0}" type="slidenum">
              <a:rPr lang="zh-TW" altLang="en-US" smtClean="0"/>
              <a:t>‹#›</a:t>
            </a:fld>
            <a:endParaRPr lang="zh-TW" altLang="en-US"/>
          </a:p>
        </p:txBody>
      </p:sp>
    </p:spTree>
    <p:extLst>
      <p:ext uri="{BB962C8B-B14F-4D97-AF65-F5344CB8AC3E}">
        <p14:creationId xmlns:p14="http://schemas.microsoft.com/office/powerpoint/2010/main" val="252400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24128" y="2967788"/>
            <a:ext cx="4754880" cy="33415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a:t>編輯母片文字樣式</a:t>
            </a:r>
          </a:p>
        </p:txBody>
      </p:sp>
      <p:sp>
        <p:nvSpPr>
          <p:cNvPr id="6" name="Content Placeholder 5"/>
          <p:cNvSpPr>
            <a:spLocks noGrp="1"/>
          </p:cNvSpPr>
          <p:nvPr>
            <p:ph sz="quarter" idx="4"/>
          </p:nvPr>
        </p:nvSpPr>
        <p:spPr>
          <a:xfrm>
            <a:off x="5990888" y="2967788"/>
            <a:ext cx="4754880" cy="33415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0DCCFD1-A15F-4667-97D7-947C23972B26}" type="datetime1">
              <a:rPr lang="zh-TW" altLang="en-US" smtClean="0"/>
              <a:t>2024/11/26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68D8167-9C97-47D6-AA4B-ABB4D863B9D0}" type="slidenum">
              <a:rPr lang="zh-TW" altLang="en-US" smtClean="0"/>
              <a:t>‹#›</a:t>
            </a:fld>
            <a:endParaRPr lang="zh-TW" altLang="en-US"/>
          </a:p>
        </p:txBody>
      </p:sp>
    </p:spTree>
    <p:extLst>
      <p:ext uri="{BB962C8B-B14F-4D97-AF65-F5344CB8AC3E}">
        <p14:creationId xmlns:p14="http://schemas.microsoft.com/office/powerpoint/2010/main" val="248556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1B28DCD-61A8-47F2-B4C5-99905EB5C96D}" type="datetime1">
              <a:rPr lang="zh-TW" altLang="en-US" smtClean="0"/>
              <a:t>2024/11/26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68D8167-9C97-47D6-AA4B-ABB4D863B9D0}" type="slidenum">
              <a:rPr lang="zh-TW" altLang="en-US" smtClean="0"/>
              <a:t>‹#›</a:t>
            </a:fld>
            <a:endParaRPr lang="zh-TW" altLang="en-US"/>
          </a:p>
        </p:txBody>
      </p:sp>
    </p:spTree>
    <p:extLst>
      <p:ext uri="{BB962C8B-B14F-4D97-AF65-F5344CB8AC3E}">
        <p14:creationId xmlns:p14="http://schemas.microsoft.com/office/powerpoint/2010/main" val="319699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748C5-777E-47BA-9686-DDC9366DF1B5}" type="datetime1">
              <a:rPr lang="zh-TW" altLang="en-US" smtClean="0"/>
              <a:t>2024/11/26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68D8167-9C97-47D6-AA4B-ABB4D863B9D0}" type="slidenum">
              <a:rPr lang="zh-TW" altLang="en-US" smtClean="0"/>
              <a:t>‹#›</a:t>
            </a:fld>
            <a:endParaRPr lang="zh-TW" altLang="en-US"/>
          </a:p>
        </p:txBody>
      </p:sp>
    </p:spTree>
    <p:extLst>
      <p:ext uri="{BB962C8B-B14F-4D97-AF65-F5344CB8AC3E}">
        <p14:creationId xmlns:p14="http://schemas.microsoft.com/office/powerpoint/2010/main" val="270205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TW" altLang="en-US"/>
              <a:t>按一下以編輯母片標題樣式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1DED94F-109A-4E96-B2B9-7EDBF4A18566}" type="datetime1">
              <a:rPr lang="zh-TW" altLang="en-US" smtClean="0"/>
              <a:t>2024/11/26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68D8167-9C97-47D6-AA4B-ABB4D863B9D0}" type="slidenum">
              <a:rPr lang="zh-TW" altLang="en-US" smtClean="0"/>
              <a:t>‹#›</a:t>
            </a:fld>
            <a:endParaRPr lang="zh-TW" altLang="en-US"/>
          </a:p>
        </p:txBody>
      </p:sp>
    </p:spTree>
    <p:extLst>
      <p:ext uri="{BB962C8B-B14F-4D97-AF65-F5344CB8AC3E}">
        <p14:creationId xmlns:p14="http://schemas.microsoft.com/office/powerpoint/2010/main" val="291446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5568CF2-938D-426D-AF56-A32AD9D3CC76}" type="datetime1">
              <a:rPr lang="zh-TW" altLang="en-US" smtClean="0"/>
              <a:t>2024/11/26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68D8167-9C97-47D6-AA4B-ABB4D863B9D0}" type="slidenum">
              <a:rPr lang="zh-TW" altLang="en-US" smtClean="0"/>
              <a:t>‹#›</a:t>
            </a:fld>
            <a:endParaRPr lang="zh-TW"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05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57A0E8-12F1-4C12-9617-45D2C077A129}" type="datetime1">
              <a:rPr lang="zh-TW" altLang="en-US" smtClean="0"/>
              <a:t>2024/11/26</a:t>
            </a:fld>
            <a:endParaRPr lang="zh-TW"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TW"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8D8167-9C97-47D6-AA4B-ABB4D863B9D0}" type="slidenum">
              <a:rPr lang="zh-TW" altLang="en-US" smtClean="0"/>
              <a:t>‹#›</a:t>
            </a:fld>
            <a:endParaRPr lang="zh-TW"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324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rulyintelligent.busines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金融數據分析與應用</a:t>
            </a:r>
          </a:p>
        </p:txBody>
      </p:sp>
      <p:sp>
        <p:nvSpPr>
          <p:cNvPr id="3" name="副標題 2"/>
          <p:cNvSpPr>
            <a:spLocks noGrp="1"/>
          </p:cNvSpPr>
          <p:nvPr>
            <p:ph type="subTitle" idx="1"/>
          </p:nvPr>
        </p:nvSpPr>
        <p:spPr/>
        <p:txBody>
          <a:bodyPr/>
          <a:lstStyle/>
          <a:p>
            <a:r>
              <a:rPr lang="en-US" altLang="zh-TW" dirty="0" smtClean="0"/>
              <a:t>2024.1126</a:t>
            </a:r>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1</a:t>
            </a:fld>
            <a:endParaRPr lang="zh-TW" altLang="en-US"/>
          </a:p>
        </p:txBody>
      </p:sp>
    </p:spTree>
    <p:extLst>
      <p:ext uri="{BB962C8B-B14F-4D97-AF65-F5344CB8AC3E}">
        <p14:creationId xmlns:p14="http://schemas.microsoft.com/office/powerpoint/2010/main" val="48853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Goodhart</a:t>
            </a:r>
            <a:r>
              <a:rPr lang="zh-TW" altLang="en-US" dirty="0"/>
              <a:t>法則</a:t>
            </a:r>
          </a:p>
        </p:txBody>
      </p:sp>
      <p:sp>
        <p:nvSpPr>
          <p:cNvPr id="3" name="內容版面配置區 2"/>
          <p:cNvSpPr>
            <a:spLocks noGrp="1"/>
          </p:cNvSpPr>
          <p:nvPr>
            <p:ph idx="1"/>
          </p:nvPr>
        </p:nvSpPr>
        <p:spPr>
          <a:xfrm>
            <a:off x="1024129" y="2286000"/>
            <a:ext cx="6016360" cy="4023360"/>
          </a:xfrm>
        </p:spPr>
        <p:txBody>
          <a:bodyPr>
            <a:normAutofit/>
          </a:bodyPr>
          <a:lstStyle/>
          <a:p>
            <a:r>
              <a:rPr lang="zh-TW" altLang="en-US" dirty="0"/>
              <a:t>◎ 犯罪率作為治安指標、利用抓到害蟲的數量作為補助依據</a:t>
            </a:r>
            <a:endParaRPr lang="en-US" altLang="zh-TW" dirty="0"/>
          </a:p>
          <a:p>
            <a:r>
              <a:rPr lang="zh-TW" altLang="en-US" dirty="0"/>
              <a:t>◎ </a:t>
            </a:r>
            <a:r>
              <a:rPr lang="en-US" altLang="zh-TW" dirty="0"/>
              <a:t>Theoretically, if doctors are rated based on the number of lives they save, they will be incentivized to refuse to treat patients who have a high chance of dying. </a:t>
            </a:r>
          </a:p>
          <a:p>
            <a:r>
              <a:rPr lang="zh-TW" altLang="en-US" dirty="0"/>
              <a:t>◎</a:t>
            </a:r>
            <a:r>
              <a:rPr lang="en-US" altLang="zh-TW" dirty="0"/>
              <a:t>Because it shows that the focus of kids, teachers as well as parents has shifted from actually imparting education to getting good scores in exams- a perfect example of </a:t>
            </a:r>
            <a:r>
              <a:rPr lang="en-US" altLang="zh-TW" dirty="0" err="1"/>
              <a:t>Goodhart’s</a:t>
            </a:r>
            <a:r>
              <a:rPr lang="en-US" altLang="zh-TW" dirty="0"/>
              <a:t> law at work. </a:t>
            </a:r>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10</a:t>
            </a:fld>
            <a:endParaRPr lang="zh-TW" altLang="en-US"/>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5511" y="2484184"/>
            <a:ext cx="4627467" cy="3922501"/>
          </a:xfrm>
          <a:prstGeom prst="rect">
            <a:avLst/>
          </a:prstGeom>
        </p:spPr>
      </p:pic>
      <p:sp>
        <p:nvSpPr>
          <p:cNvPr id="6" name="矩形 5"/>
          <p:cNvSpPr/>
          <p:nvPr/>
        </p:nvSpPr>
        <p:spPr>
          <a:xfrm>
            <a:off x="898703" y="6375692"/>
            <a:ext cx="10321338" cy="369332"/>
          </a:xfrm>
          <a:prstGeom prst="rect">
            <a:avLst/>
          </a:prstGeom>
        </p:spPr>
        <p:txBody>
          <a:bodyPr wrap="square">
            <a:spAutoFit/>
          </a:bodyPr>
          <a:lstStyle/>
          <a:p>
            <a:r>
              <a:rPr lang="zh-TW" altLang="en-US" dirty="0"/>
              <a:t>https://prranshu.com/4-examples-of-the-profound-ways-in-which-goodharts-law-subtly-affects-your-life/</a:t>
            </a:r>
          </a:p>
        </p:txBody>
      </p:sp>
    </p:spTree>
    <p:extLst>
      <p:ext uri="{BB962C8B-B14F-4D97-AF65-F5344CB8AC3E}">
        <p14:creationId xmlns:p14="http://schemas.microsoft.com/office/powerpoint/2010/main" val="338698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Goodhart</a:t>
            </a:r>
            <a:r>
              <a:rPr lang="zh-TW" altLang="en-US" dirty="0"/>
              <a:t>法則</a:t>
            </a:r>
          </a:p>
        </p:txBody>
      </p:sp>
      <p:sp>
        <p:nvSpPr>
          <p:cNvPr id="3" name="內容版面配置區 2"/>
          <p:cNvSpPr>
            <a:spLocks noGrp="1"/>
          </p:cNvSpPr>
          <p:nvPr>
            <p:ph idx="1"/>
          </p:nvPr>
        </p:nvSpPr>
        <p:spPr/>
        <p:txBody>
          <a:bodyPr>
            <a:normAutofit lnSpcReduction="10000"/>
          </a:bodyPr>
          <a:lstStyle/>
          <a:p>
            <a:r>
              <a:rPr lang="en-US" altLang="zh-TW" dirty="0" err="1"/>
              <a:t>Goodhart’s</a:t>
            </a:r>
            <a:r>
              <a:rPr lang="en-US" altLang="zh-TW" dirty="0"/>
              <a:t> Law is pervasive in commodity markets and explains why much of the official data on production, consumption and trade flows is incomplete at best and inaccurate at worst.</a:t>
            </a:r>
          </a:p>
          <a:p>
            <a:r>
              <a:rPr lang="en-US" altLang="zh-TW" dirty="0"/>
              <a:t>From the moment the </a:t>
            </a:r>
            <a:r>
              <a:rPr lang="en-US" altLang="zh-TW" dirty="0">
                <a:solidFill>
                  <a:srgbClr val="FF0000"/>
                </a:solidFill>
              </a:rPr>
              <a:t>Organization of the Petroleum Exporting Countries (OPEC) </a:t>
            </a:r>
            <a:r>
              <a:rPr lang="en-US" altLang="zh-TW" dirty="0"/>
              <a:t>started to agree production allocations, also known as “quotas”, in the early 1980s, members were suspected of misreporting their output.</a:t>
            </a:r>
          </a:p>
          <a:p>
            <a:r>
              <a:rPr lang="en-US" altLang="zh-TW" dirty="0">
                <a:solidFill>
                  <a:srgbClr val="FF0000"/>
                </a:solidFill>
              </a:rPr>
              <a:t>OPEC members’ own self-reported output numbers became so unreliable </a:t>
            </a:r>
            <a:r>
              <a:rPr lang="en-US" altLang="zh-TW" dirty="0"/>
              <a:t>that the </a:t>
            </a:r>
            <a:r>
              <a:rPr lang="en-US" altLang="zh-TW" dirty="0" err="1"/>
              <a:t>organisation</a:t>
            </a:r>
            <a:r>
              <a:rPr lang="en-US" altLang="zh-TW" dirty="0"/>
              <a:t> came to rely on independent media estimates, commonly described as “secondary sources”, to assess compliance.</a:t>
            </a:r>
          </a:p>
          <a:p>
            <a:r>
              <a:rPr lang="en-US" altLang="zh-TW" dirty="0"/>
              <a:t>Members had been cheating even before the introduction of production allocations. In the 1970s, OPEC tried to control the market by specifying minimum selling prices, leading to a system to secret discounts.</a:t>
            </a:r>
          </a:p>
          <a:p>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11</a:t>
            </a:fld>
            <a:endParaRPr lang="zh-TW" altLang="en-US"/>
          </a:p>
        </p:txBody>
      </p:sp>
      <p:sp>
        <p:nvSpPr>
          <p:cNvPr id="5" name="矩形 4"/>
          <p:cNvSpPr/>
          <p:nvPr/>
        </p:nvSpPr>
        <p:spPr>
          <a:xfrm>
            <a:off x="1024128" y="6238532"/>
            <a:ext cx="9595470" cy="369332"/>
          </a:xfrm>
          <a:prstGeom prst="rect">
            <a:avLst/>
          </a:prstGeom>
        </p:spPr>
        <p:txBody>
          <a:bodyPr wrap="square">
            <a:spAutoFit/>
          </a:bodyPr>
          <a:lstStyle/>
          <a:p>
            <a:r>
              <a:rPr lang="zh-TW" altLang="en-US" dirty="0"/>
              <a:t>https://www.refinitiv.com/perspectives/market-insights/sanctions-enforcement-and-goodharts-law/</a:t>
            </a:r>
          </a:p>
        </p:txBody>
      </p:sp>
    </p:spTree>
    <p:extLst>
      <p:ext uri="{BB962C8B-B14F-4D97-AF65-F5344CB8AC3E}">
        <p14:creationId xmlns:p14="http://schemas.microsoft.com/office/powerpoint/2010/main" val="175314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如何解決</a:t>
            </a:r>
            <a:r>
              <a:rPr lang="en-US" altLang="zh-TW" dirty="0" err="1"/>
              <a:t>Goodhart</a:t>
            </a:r>
            <a:r>
              <a:rPr lang="zh-TW" altLang="en-US" dirty="0"/>
              <a:t>問題</a:t>
            </a:r>
          </a:p>
        </p:txBody>
      </p:sp>
      <p:sp>
        <p:nvSpPr>
          <p:cNvPr id="3" name="內容版面配置區 2"/>
          <p:cNvSpPr>
            <a:spLocks noGrp="1"/>
          </p:cNvSpPr>
          <p:nvPr>
            <p:ph idx="1"/>
          </p:nvPr>
        </p:nvSpPr>
        <p:spPr/>
        <p:txBody>
          <a:bodyPr>
            <a:normAutofit fontScale="92500"/>
          </a:bodyPr>
          <a:lstStyle/>
          <a:p>
            <a:pPr fontAlgn="base"/>
            <a:r>
              <a:rPr lang="zh-TW" altLang="en-US" dirty="0"/>
              <a:t>◎ </a:t>
            </a:r>
            <a:r>
              <a:rPr lang="en-US" altLang="zh-TW" dirty="0"/>
              <a:t>Divide and conquer – </a:t>
            </a:r>
            <a:r>
              <a:rPr lang="en-US" altLang="zh-TW" b="1" dirty="0">
                <a:solidFill>
                  <a:srgbClr val="FF0000"/>
                </a:solidFill>
              </a:rPr>
              <a:t>develop a range of KPIs that work together</a:t>
            </a:r>
            <a:r>
              <a:rPr lang="en-US" altLang="zh-TW" dirty="0"/>
              <a:t>. It’s easy to work out how to stretch the definition of one or two targets to game the system, it’s a lot harder when there are several of them. So try to develop your KPIs strategically, foreseeing how they’ll be used, so that they cover all scenarios. </a:t>
            </a:r>
            <a:r>
              <a:rPr lang="en-US" altLang="zh-TW" b="1" dirty="0">
                <a:solidFill>
                  <a:srgbClr val="FF0000"/>
                </a:solidFill>
              </a:rPr>
              <a:t>A balanced scorecard approach works well here</a:t>
            </a:r>
            <a:r>
              <a:rPr lang="en-US" altLang="zh-TW" dirty="0"/>
              <a:t>.</a:t>
            </a:r>
          </a:p>
          <a:p>
            <a:pPr fontAlgn="base"/>
            <a:r>
              <a:rPr lang="zh-TW" altLang="en-US" dirty="0"/>
              <a:t>◎ </a:t>
            </a:r>
            <a:r>
              <a:rPr lang="en-US" altLang="zh-TW" dirty="0"/>
              <a:t>Be clear and complete – leave no wiggle room. The clearer and more complete your KPIs are, the less people will be able to misinterpret them to their advantage in ways you didn’t foresee. So make sure you haven’t left any gaps that could be exploited.</a:t>
            </a:r>
          </a:p>
          <a:p>
            <a:pPr fontAlgn="base"/>
            <a:r>
              <a:rPr lang="zh-TW" altLang="en-US" dirty="0"/>
              <a:t>◎  </a:t>
            </a:r>
            <a:r>
              <a:rPr lang="en-US" altLang="zh-TW" dirty="0"/>
              <a:t>Measure and control. Make sure that you have the </a:t>
            </a:r>
            <a:r>
              <a:rPr lang="en-US" altLang="zh-TW" b="1" dirty="0">
                <a:solidFill>
                  <a:srgbClr val="FF0000"/>
                </a:solidFill>
              </a:rPr>
              <a:t>appropriate governance and controls</a:t>
            </a:r>
            <a:r>
              <a:rPr lang="en-US" altLang="zh-TW" dirty="0"/>
              <a:t> in place to monitor your KPIs and make sure that they’re working as you intended.</a:t>
            </a:r>
          </a:p>
          <a:p>
            <a:pPr fontAlgn="base"/>
            <a:r>
              <a:rPr lang="zh-TW" altLang="en-US" dirty="0"/>
              <a:t>◎  </a:t>
            </a:r>
            <a:r>
              <a:rPr lang="en-US" altLang="zh-TW" dirty="0"/>
              <a:t>Finally, you can look to the experts for help. Let </a:t>
            </a:r>
            <a:r>
              <a:rPr lang="en-US" altLang="zh-TW" dirty="0" err="1">
                <a:hlinkClick r:id="rId2"/>
              </a:rPr>
              <a:t>organisations</a:t>
            </a:r>
            <a:r>
              <a:rPr lang="en-US" altLang="zh-TW" dirty="0">
                <a:hlinkClick r:id="rId2"/>
              </a:rPr>
              <a:t> who </a:t>
            </a:r>
            <a:r>
              <a:rPr lang="en-US" altLang="zh-TW" dirty="0" err="1">
                <a:hlinkClick r:id="rId2"/>
              </a:rPr>
              <a:t>specialise</a:t>
            </a:r>
            <a:r>
              <a:rPr lang="en-US" altLang="zh-TW" dirty="0">
                <a:hlinkClick r:id="rId2"/>
              </a:rPr>
              <a:t> in BI</a:t>
            </a:r>
            <a:r>
              <a:rPr lang="en-US" altLang="zh-TW" dirty="0"/>
              <a:t> help you develop effective KPIs, leaving you to concentrate on what you do best.</a:t>
            </a:r>
          </a:p>
          <a:p>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12</a:t>
            </a:fld>
            <a:endParaRPr lang="zh-TW" altLang="en-US"/>
          </a:p>
        </p:txBody>
      </p:sp>
      <p:sp>
        <p:nvSpPr>
          <p:cNvPr id="6" name="矩形 5"/>
          <p:cNvSpPr/>
          <p:nvPr/>
        </p:nvSpPr>
        <p:spPr>
          <a:xfrm>
            <a:off x="1024128" y="6325862"/>
            <a:ext cx="5948423" cy="369332"/>
          </a:xfrm>
          <a:prstGeom prst="rect">
            <a:avLst/>
          </a:prstGeom>
        </p:spPr>
        <p:txBody>
          <a:bodyPr wrap="none">
            <a:spAutoFit/>
          </a:bodyPr>
          <a:lstStyle/>
          <a:p>
            <a:r>
              <a:rPr lang="zh-TW" altLang="en-US" dirty="0"/>
              <a:t>https://trulyintelligent.business/strategy/using-goodharts-law/</a:t>
            </a:r>
          </a:p>
        </p:txBody>
      </p:sp>
    </p:spTree>
    <p:extLst>
      <p:ext uri="{BB962C8B-B14F-4D97-AF65-F5344CB8AC3E}">
        <p14:creationId xmlns:p14="http://schemas.microsoft.com/office/powerpoint/2010/main" val="445454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TEJ</a:t>
            </a:r>
            <a:r>
              <a:rPr lang="zh-TW" altLang="en-US"/>
              <a:t>安裝</a:t>
            </a:r>
            <a:endParaRPr lang="zh-TW" altLang="en-US" dirty="0"/>
          </a:p>
        </p:txBody>
      </p:sp>
      <p:sp>
        <p:nvSpPr>
          <p:cNvPr id="3" name="內容版面配置區 2"/>
          <p:cNvSpPr>
            <a:spLocks noGrp="1"/>
          </p:cNvSpPr>
          <p:nvPr>
            <p:ph idx="1"/>
          </p:nvPr>
        </p:nvSpPr>
        <p:spPr/>
        <p:txBody>
          <a:bodyPr/>
          <a:lstStyle/>
          <a:p>
            <a:r>
              <a:rPr lang="en-US" altLang="zh-TW" dirty="0"/>
              <a:t>http://140.136.208.107/download/index.htm</a:t>
            </a:r>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13</a:t>
            </a:fld>
            <a:endParaRPr lang="zh-TW" altLang="en-US"/>
          </a:p>
        </p:txBody>
      </p:sp>
      <p:pic>
        <p:nvPicPr>
          <p:cNvPr id="5" name="圖片 4"/>
          <p:cNvPicPr>
            <a:picLocks noChangeAspect="1"/>
          </p:cNvPicPr>
          <p:nvPr/>
        </p:nvPicPr>
        <p:blipFill>
          <a:blip r:embed="rId2"/>
          <a:stretch>
            <a:fillRect/>
          </a:stretch>
        </p:blipFill>
        <p:spPr>
          <a:xfrm>
            <a:off x="251166" y="2909790"/>
            <a:ext cx="11822112" cy="3600738"/>
          </a:xfrm>
          <a:prstGeom prst="rect">
            <a:avLst/>
          </a:prstGeom>
        </p:spPr>
      </p:pic>
    </p:spTree>
    <p:extLst>
      <p:ext uri="{BB962C8B-B14F-4D97-AF65-F5344CB8AC3E}">
        <p14:creationId xmlns:p14="http://schemas.microsoft.com/office/powerpoint/2010/main" val="343424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14</a:t>
            </a:fld>
            <a:endParaRPr lang="zh-TW" altLang="en-US"/>
          </a:p>
        </p:txBody>
      </p:sp>
      <p:pic>
        <p:nvPicPr>
          <p:cNvPr id="5" name="圖片 4"/>
          <p:cNvPicPr>
            <a:picLocks noChangeAspect="1"/>
          </p:cNvPicPr>
          <p:nvPr/>
        </p:nvPicPr>
        <p:blipFill>
          <a:blip r:embed="rId2"/>
          <a:stretch>
            <a:fillRect/>
          </a:stretch>
        </p:blipFill>
        <p:spPr>
          <a:xfrm>
            <a:off x="1584557" y="2035678"/>
            <a:ext cx="4344006" cy="3724795"/>
          </a:xfrm>
          <a:prstGeom prst="rect">
            <a:avLst/>
          </a:prstGeom>
        </p:spPr>
      </p:pic>
      <p:pic>
        <p:nvPicPr>
          <p:cNvPr id="6" name="圖片 5"/>
          <p:cNvPicPr>
            <a:picLocks noChangeAspect="1"/>
          </p:cNvPicPr>
          <p:nvPr/>
        </p:nvPicPr>
        <p:blipFill>
          <a:blip r:embed="rId3"/>
          <a:stretch>
            <a:fillRect/>
          </a:stretch>
        </p:blipFill>
        <p:spPr>
          <a:xfrm>
            <a:off x="1097277" y="1139734"/>
            <a:ext cx="3762900" cy="390580"/>
          </a:xfrm>
          <a:prstGeom prst="rect">
            <a:avLst/>
          </a:prstGeom>
        </p:spPr>
      </p:pic>
    </p:spTree>
    <p:extLst>
      <p:ext uri="{BB962C8B-B14F-4D97-AF65-F5344CB8AC3E}">
        <p14:creationId xmlns:p14="http://schemas.microsoft.com/office/powerpoint/2010/main" val="64646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(1) </a:t>
            </a:r>
            <a:r>
              <a:rPr lang="zh-TW" altLang="en-US" dirty="0" smtClean="0"/>
              <a:t>公司：選取兩家公司，如台泥、亞泥</a:t>
            </a:r>
            <a:endParaRPr lang="en-US" altLang="zh-TW" dirty="0" smtClean="0"/>
          </a:p>
          <a:p>
            <a:r>
              <a:rPr lang="en-US" altLang="zh-TW" dirty="0" smtClean="0"/>
              <a:t>(2) </a:t>
            </a:r>
            <a:r>
              <a:rPr lang="zh-TW" altLang="en-US" dirty="0" smtClean="0"/>
              <a:t>欄位：選取資產負債表所有欄位</a:t>
            </a:r>
            <a:endParaRPr lang="en-US" altLang="zh-TW" dirty="0" smtClean="0"/>
          </a:p>
          <a:p>
            <a:r>
              <a:rPr lang="en-US" altLang="zh-TW" dirty="0" smtClean="0"/>
              <a:t>(3) </a:t>
            </a:r>
            <a:r>
              <a:rPr lang="zh-TW" altLang="en-US" dirty="0" smtClean="0"/>
              <a:t>日期：選取</a:t>
            </a:r>
            <a:r>
              <a:rPr lang="en-US" altLang="zh-TW" dirty="0" smtClean="0"/>
              <a:t>2023</a:t>
            </a:r>
            <a:r>
              <a:rPr lang="zh-TW" altLang="en-US" dirty="0" smtClean="0"/>
              <a:t>年</a:t>
            </a:r>
            <a:r>
              <a:rPr lang="en-US" altLang="zh-TW" dirty="0" smtClean="0"/>
              <a:t>12</a:t>
            </a:r>
            <a:r>
              <a:rPr lang="zh-TW" altLang="en-US" dirty="0" smtClean="0"/>
              <a:t>月</a:t>
            </a:r>
            <a:endParaRPr lang="en-US" altLang="zh-TW" dirty="0" smtClean="0"/>
          </a:p>
          <a:p>
            <a:r>
              <a:rPr lang="en-US" altLang="zh-TW" dirty="0" smtClean="0"/>
              <a:t>(4) </a:t>
            </a:r>
            <a:r>
              <a:rPr lang="zh-TW" altLang="en-US" dirty="0" smtClean="0"/>
              <a:t>選取多股</a:t>
            </a:r>
            <a:endParaRPr lang="en-US" altLang="zh-TW" dirty="0" smtClean="0"/>
          </a:p>
          <a:p>
            <a:r>
              <a:rPr lang="en-US" altLang="zh-TW" dirty="0" smtClean="0"/>
              <a:t>(5)</a:t>
            </a:r>
            <a:r>
              <a:rPr lang="zh-TW" altLang="en-US" dirty="0" smtClean="0"/>
              <a:t>儲存成「資產負債表</a:t>
            </a:r>
            <a:r>
              <a:rPr lang="en-US" altLang="zh-TW" dirty="0" smtClean="0"/>
              <a:t>.</a:t>
            </a:r>
            <a:r>
              <a:rPr lang="en-US" altLang="zh-TW" dirty="0" err="1" smtClean="0"/>
              <a:t>xlsx</a:t>
            </a:r>
            <a:r>
              <a:rPr lang="zh-TW" altLang="en-US" dirty="0" smtClean="0"/>
              <a:t>」檔</a:t>
            </a:r>
            <a:endParaRPr lang="en-US" altLang="zh-TW" dirty="0"/>
          </a:p>
          <a:p>
            <a:r>
              <a:rPr lang="en-US" altLang="zh-TW" dirty="0" smtClean="0"/>
              <a:t>(6) </a:t>
            </a:r>
            <a:r>
              <a:rPr lang="zh-TW" altLang="en-US" dirty="0" smtClean="0"/>
              <a:t>欄位：</a:t>
            </a:r>
            <a:r>
              <a:rPr lang="zh-TW" altLang="en-US" dirty="0"/>
              <a:t>選取資產負債表所有欄位</a:t>
            </a:r>
            <a:endParaRPr lang="en-US" altLang="zh-TW" dirty="0"/>
          </a:p>
          <a:p>
            <a:r>
              <a:rPr lang="en-US" altLang="zh-TW" dirty="0" smtClean="0"/>
              <a:t>(7)</a:t>
            </a:r>
            <a:r>
              <a:rPr lang="zh-TW" altLang="en-US" dirty="0" smtClean="0"/>
              <a:t>儲存</a:t>
            </a:r>
            <a:r>
              <a:rPr lang="zh-TW" altLang="en-US" dirty="0"/>
              <a:t>成</a:t>
            </a:r>
            <a:r>
              <a:rPr lang="zh-TW" altLang="en-US" dirty="0" smtClean="0"/>
              <a:t>「</a:t>
            </a:r>
            <a:r>
              <a:rPr lang="zh-TW" altLang="en-US" dirty="0"/>
              <a:t>損益</a:t>
            </a:r>
            <a:r>
              <a:rPr lang="zh-TW" altLang="en-US" dirty="0" smtClean="0"/>
              <a:t>表</a:t>
            </a:r>
            <a:r>
              <a:rPr lang="en-US" altLang="zh-TW" dirty="0"/>
              <a:t>.</a:t>
            </a:r>
            <a:r>
              <a:rPr lang="en-US" altLang="zh-TW" dirty="0" err="1"/>
              <a:t>xlsx</a:t>
            </a:r>
            <a:r>
              <a:rPr lang="zh-TW" altLang="en-US" dirty="0"/>
              <a:t>」檔</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15</a:t>
            </a:fld>
            <a:endParaRPr lang="zh-TW" altLang="en-US"/>
          </a:p>
        </p:txBody>
      </p:sp>
      <p:pic>
        <p:nvPicPr>
          <p:cNvPr id="5" name="圖片 4"/>
          <p:cNvPicPr>
            <a:picLocks noChangeAspect="1"/>
          </p:cNvPicPr>
          <p:nvPr/>
        </p:nvPicPr>
        <p:blipFill>
          <a:blip r:embed="rId2"/>
          <a:stretch>
            <a:fillRect/>
          </a:stretch>
        </p:blipFill>
        <p:spPr>
          <a:xfrm>
            <a:off x="1307508" y="923634"/>
            <a:ext cx="2867425" cy="628738"/>
          </a:xfrm>
          <a:prstGeom prst="rect">
            <a:avLst/>
          </a:prstGeom>
        </p:spPr>
      </p:pic>
    </p:spTree>
    <p:extLst>
      <p:ext uri="{BB962C8B-B14F-4D97-AF65-F5344CB8AC3E}">
        <p14:creationId xmlns:p14="http://schemas.microsoft.com/office/powerpoint/2010/main" val="207027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a:t>
            </a:r>
            <a:r>
              <a:rPr lang="zh-TW" altLang="en-US" dirty="0" smtClean="0"/>
              <a:t>公司</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16</a:t>
            </a:fld>
            <a:endParaRPr lang="zh-TW" altLang="en-US"/>
          </a:p>
        </p:txBody>
      </p:sp>
      <p:pic>
        <p:nvPicPr>
          <p:cNvPr id="5" name="圖片 4"/>
          <p:cNvPicPr>
            <a:picLocks noChangeAspect="1"/>
          </p:cNvPicPr>
          <p:nvPr/>
        </p:nvPicPr>
        <p:blipFill>
          <a:blip r:embed="rId2"/>
          <a:stretch>
            <a:fillRect/>
          </a:stretch>
        </p:blipFill>
        <p:spPr>
          <a:xfrm>
            <a:off x="1971303" y="2583581"/>
            <a:ext cx="5629911" cy="3767586"/>
          </a:xfrm>
          <a:prstGeom prst="rect">
            <a:avLst/>
          </a:prstGeom>
        </p:spPr>
      </p:pic>
    </p:spTree>
    <p:extLst>
      <p:ext uri="{BB962C8B-B14F-4D97-AF65-F5344CB8AC3E}">
        <p14:creationId xmlns:p14="http://schemas.microsoft.com/office/powerpoint/2010/main" val="109034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a:t>
            </a:r>
            <a:r>
              <a:rPr lang="zh-TW" altLang="en-US" dirty="0" smtClean="0"/>
              <a:t>欄位，先清空預設欄位</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17</a:t>
            </a:fld>
            <a:endParaRPr lang="zh-TW" altLang="en-US"/>
          </a:p>
        </p:txBody>
      </p:sp>
      <p:pic>
        <p:nvPicPr>
          <p:cNvPr id="6" name="圖片 5"/>
          <p:cNvPicPr>
            <a:picLocks noChangeAspect="1"/>
          </p:cNvPicPr>
          <p:nvPr/>
        </p:nvPicPr>
        <p:blipFill>
          <a:blip r:embed="rId2"/>
          <a:stretch>
            <a:fillRect/>
          </a:stretch>
        </p:blipFill>
        <p:spPr>
          <a:xfrm>
            <a:off x="799361" y="694943"/>
            <a:ext cx="10593278" cy="5468113"/>
          </a:xfrm>
          <a:prstGeom prst="rect">
            <a:avLst/>
          </a:prstGeom>
        </p:spPr>
      </p:pic>
    </p:spTree>
    <p:extLst>
      <p:ext uri="{BB962C8B-B14F-4D97-AF65-F5344CB8AC3E}">
        <p14:creationId xmlns:p14="http://schemas.microsoft.com/office/powerpoint/2010/main" val="251504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a:stretch>
            <a:fillRect/>
          </a:stretch>
        </p:blipFill>
        <p:spPr>
          <a:xfrm>
            <a:off x="392906" y="2084832"/>
            <a:ext cx="5177576" cy="2672598"/>
          </a:xfrm>
          <a:prstGeom prst="rect">
            <a:avLst/>
          </a:prstGeom>
        </p:spPr>
      </p:pic>
      <p:sp>
        <p:nvSpPr>
          <p:cNvPr id="2" name="標題 1"/>
          <p:cNvSpPr>
            <a:spLocks noGrp="1"/>
          </p:cNvSpPr>
          <p:nvPr>
            <p:ph type="title"/>
          </p:nvPr>
        </p:nvSpPr>
        <p:spPr/>
        <p:txBody>
          <a:bodyPr/>
          <a:lstStyle/>
          <a:p>
            <a:r>
              <a:rPr lang="en-US" altLang="zh-TW" dirty="0" smtClean="0"/>
              <a:t>(2)</a:t>
            </a:r>
            <a:r>
              <a:rPr lang="zh-TW" altLang="en-US" dirty="0" smtClean="0"/>
              <a:t>欄位，先清空預設欄位</a:t>
            </a:r>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18</a:t>
            </a:fld>
            <a:endParaRPr lang="zh-TW" altLang="en-US"/>
          </a:p>
        </p:txBody>
      </p:sp>
      <p:pic>
        <p:nvPicPr>
          <p:cNvPr id="6" name="圖片 5"/>
          <p:cNvPicPr>
            <a:picLocks noChangeAspect="1"/>
          </p:cNvPicPr>
          <p:nvPr/>
        </p:nvPicPr>
        <p:blipFill>
          <a:blip r:embed="rId3"/>
          <a:stretch>
            <a:fillRect/>
          </a:stretch>
        </p:blipFill>
        <p:spPr>
          <a:xfrm>
            <a:off x="5753594" y="3947953"/>
            <a:ext cx="4731821" cy="2425270"/>
          </a:xfrm>
          <a:prstGeom prst="rect">
            <a:avLst/>
          </a:prstGeom>
        </p:spPr>
      </p:pic>
      <p:sp>
        <p:nvSpPr>
          <p:cNvPr id="7" name="弧形箭號 (左彎) 6"/>
          <p:cNvSpPr/>
          <p:nvPr/>
        </p:nvSpPr>
        <p:spPr>
          <a:xfrm rot="18898051">
            <a:off x="6817668" y="1032889"/>
            <a:ext cx="1620982" cy="331082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矩形 7"/>
          <p:cNvSpPr/>
          <p:nvPr/>
        </p:nvSpPr>
        <p:spPr>
          <a:xfrm>
            <a:off x="2427858" y="3947953"/>
            <a:ext cx="684192" cy="2671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96073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r>
              <a:rPr lang="zh-TW" altLang="en-US" dirty="0"/>
              <a:t>欄位</a:t>
            </a:r>
            <a:r>
              <a:rPr lang="zh-TW" altLang="en-US" dirty="0" smtClean="0"/>
              <a:t>，到「類別」下拉式選單</a:t>
            </a:r>
            <a:r>
              <a:rPr lang="en-US" altLang="zh-TW" dirty="0" smtClean="0"/>
              <a:t/>
            </a:r>
            <a:br>
              <a:rPr lang="en-US" altLang="zh-TW" dirty="0" smtClean="0"/>
            </a:br>
            <a:r>
              <a:rPr lang="zh-TW" altLang="en-US" dirty="0"/>
              <a:t> </a:t>
            </a:r>
            <a:r>
              <a:rPr lang="zh-TW" altLang="en-US" dirty="0" smtClean="0"/>
              <a:t>                  選取資產負債表</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19</a:t>
            </a:fld>
            <a:endParaRPr lang="zh-TW" altLang="en-US"/>
          </a:p>
        </p:txBody>
      </p:sp>
      <p:pic>
        <p:nvPicPr>
          <p:cNvPr id="5" name="圖片 4"/>
          <p:cNvPicPr>
            <a:picLocks noChangeAspect="1"/>
          </p:cNvPicPr>
          <p:nvPr/>
        </p:nvPicPr>
        <p:blipFill>
          <a:blip r:embed="rId2"/>
          <a:stretch>
            <a:fillRect/>
          </a:stretch>
        </p:blipFill>
        <p:spPr>
          <a:xfrm>
            <a:off x="2196935" y="2680017"/>
            <a:ext cx="6881256" cy="3526952"/>
          </a:xfrm>
          <a:prstGeom prst="rect">
            <a:avLst/>
          </a:prstGeom>
        </p:spPr>
      </p:pic>
    </p:spTree>
    <p:extLst>
      <p:ext uri="{BB962C8B-B14F-4D97-AF65-F5344CB8AC3E}">
        <p14:creationId xmlns:p14="http://schemas.microsoft.com/office/powerpoint/2010/main" val="28180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課程內容</a:t>
            </a:r>
          </a:p>
        </p:txBody>
      </p:sp>
      <p:sp>
        <p:nvSpPr>
          <p:cNvPr id="3" name="內容版面配置區 2"/>
          <p:cNvSpPr>
            <a:spLocks noGrp="1"/>
          </p:cNvSpPr>
          <p:nvPr>
            <p:ph idx="1"/>
          </p:nvPr>
        </p:nvSpPr>
        <p:spPr/>
        <p:txBody>
          <a:bodyPr>
            <a:normAutofit/>
          </a:bodyPr>
          <a:lstStyle/>
          <a:p>
            <a:r>
              <a:rPr lang="zh-TW" altLang="en-US" dirty="0"/>
              <a:t>期中考結果</a:t>
            </a:r>
            <a:endParaRPr lang="en-US" altLang="zh-TW" dirty="0"/>
          </a:p>
          <a:p>
            <a:r>
              <a:rPr lang="zh-TW" altLang="en-US" dirty="0"/>
              <a:t>重要概念</a:t>
            </a:r>
            <a:endParaRPr lang="en-US" altLang="zh-TW" dirty="0"/>
          </a:p>
          <a:p>
            <a:r>
              <a:rPr lang="zh-TW" altLang="en-US" dirty="0"/>
              <a:t>    指標建構</a:t>
            </a:r>
            <a:endParaRPr lang="en-US" altLang="zh-TW" dirty="0"/>
          </a:p>
          <a:p>
            <a:r>
              <a:rPr lang="zh-TW" altLang="en-US" dirty="0"/>
              <a:t>    </a:t>
            </a:r>
            <a:r>
              <a:rPr lang="en-US" altLang="zh-TW" dirty="0" err="1"/>
              <a:t>Goodhart</a:t>
            </a:r>
            <a:r>
              <a:rPr lang="zh-TW" altLang="en-US" dirty="0" smtClean="0"/>
              <a:t>法則</a:t>
            </a:r>
            <a:endParaRPr lang="en-US" altLang="zh-TW" dirty="0"/>
          </a:p>
          <a:p>
            <a:r>
              <a:rPr lang="zh-TW" altLang="en-US" dirty="0"/>
              <a:t>    </a:t>
            </a:r>
            <a:r>
              <a:rPr lang="en-US" altLang="zh-TW" dirty="0"/>
              <a:t>TEJ</a:t>
            </a:r>
          </a:p>
          <a:p>
            <a:r>
              <a:rPr lang="en-US" altLang="zh-TW" dirty="0"/>
              <a:t>Python </a:t>
            </a:r>
            <a:r>
              <a:rPr lang="zh-TW" altLang="en-US" dirty="0"/>
              <a:t>程式</a:t>
            </a:r>
            <a:r>
              <a:rPr lang="zh-TW" altLang="en-US" dirty="0" smtClean="0"/>
              <a:t>撰寫</a:t>
            </a:r>
            <a:endParaRPr lang="en-US" altLang="zh-TW" sz="1400" b="1" u="sng" dirty="0"/>
          </a:p>
          <a:p>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2</a:t>
            </a:fld>
            <a:endParaRPr lang="zh-TW" altLang="en-US"/>
          </a:p>
        </p:txBody>
      </p:sp>
    </p:spTree>
    <p:extLst>
      <p:ext uri="{BB962C8B-B14F-4D97-AF65-F5344CB8AC3E}">
        <p14:creationId xmlns:p14="http://schemas.microsoft.com/office/powerpoint/2010/main" val="488485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r>
              <a:rPr lang="zh-TW" altLang="en-US" dirty="0"/>
              <a:t>欄位</a:t>
            </a:r>
            <a:r>
              <a:rPr lang="zh-TW" altLang="en-US" dirty="0" smtClean="0"/>
              <a:t>，將資產負債表欄位右移</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20</a:t>
            </a:fld>
            <a:endParaRPr lang="zh-TW" altLang="en-US"/>
          </a:p>
        </p:txBody>
      </p:sp>
      <p:pic>
        <p:nvPicPr>
          <p:cNvPr id="6" name="圖片 5"/>
          <p:cNvPicPr>
            <a:picLocks noChangeAspect="1"/>
          </p:cNvPicPr>
          <p:nvPr/>
        </p:nvPicPr>
        <p:blipFill>
          <a:blip r:embed="rId2"/>
          <a:stretch>
            <a:fillRect/>
          </a:stretch>
        </p:blipFill>
        <p:spPr>
          <a:xfrm>
            <a:off x="2244435" y="2286000"/>
            <a:ext cx="7630209" cy="3883231"/>
          </a:xfrm>
          <a:prstGeom prst="rect">
            <a:avLst/>
          </a:prstGeom>
        </p:spPr>
      </p:pic>
      <p:sp>
        <p:nvSpPr>
          <p:cNvPr id="7" name="矩形 6"/>
          <p:cNvSpPr/>
          <p:nvPr/>
        </p:nvSpPr>
        <p:spPr>
          <a:xfrm>
            <a:off x="5375347" y="3886200"/>
            <a:ext cx="875434" cy="3357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93015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r>
              <a:rPr lang="zh-TW" altLang="en-US" dirty="0"/>
              <a:t>欄位</a:t>
            </a:r>
            <a:r>
              <a:rPr lang="zh-TW" altLang="en-US" dirty="0" smtClean="0"/>
              <a:t>，最後畫面，按下存檔</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21</a:t>
            </a:fld>
            <a:endParaRPr lang="zh-TW" altLang="en-US"/>
          </a:p>
        </p:txBody>
      </p:sp>
      <p:pic>
        <p:nvPicPr>
          <p:cNvPr id="5" name="圖片 4"/>
          <p:cNvPicPr>
            <a:picLocks noChangeAspect="1"/>
          </p:cNvPicPr>
          <p:nvPr/>
        </p:nvPicPr>
        <p:blipFill>
          <a:blip r:embed="rId2"/>
          <a:stretch>
            <a:fillRect/>
          </a:stretch>
        </p:blipFill>
        <p:spPr>
          <a:xfrm>
            <a:off x="1662544" y="2286000"/>
            <a:ext cx="8063347" cy="4244627"/>
          </a:xfrm>
          <a:prstGeom prst="rect">
            <a:avLst/>
          </a:prstGeom>
        </p:spPr>
      </p:pic>
    </p:spTree>
    <p:extLst>
      <p:ext uri="{BB962C8B-B14F-4D97-AF65-F5344CB8AC3E}">
        <p14:creationId xmlns:p14="http://schemas.microsoft.com/office/powerpoint/2010/main" val="263896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a:t>
            </a:r>
            <a:r>
              <a:rPr lang="zh-TW" altLang="en-US" dirty="0" smtClean="0"/>
              <a:t> 日期：選取</a:t>
            </a:r>
            <a:r>
              <a:rPr lang="en-US" altLang="zh-TW" dirty="0" smtClean="0"/>
              <a:t>202312</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22</a:t>
            </a:fld>
            <a:endParaRPr lang="zh-TW" altLang="en-US"/>
          </a:p>
        </p:txBody>
      </p:sp>
      <p:pic>
        <p:nvPicPr>
          <p:cNvPr id="5" name="圖片 4"/>
          <p:cNvPicPr>
            <a:picLocks noChangeAspect="1"/>
          </p:cNvPicPr>
          <p:nvPr/>
        </p:nvPicPr>
        <p:blipFill>
          <a:blip r:embed="rId2"/>
          <a:stretch>
            <a:fillRect/>
          </a:stretch>
        </p:blipFill>
        <p:spPr>
          <a:xfrm>
            <a:off x="1976949" y="2535381"/>
            <a:ext cx="3187220" cy="2785831"/>
          </a:xfrm>
          <a:prstGeom prst="rect">
            <a:avLst/>
          </a:prstGeom>
        </p:spPr>
      </p:pic>
      <p:pic>
        <p:nvPicPr>
          <p:cNvPr id="6" name="圖片 5"/>
          <p:cNvPicPr>
            <a:picLocks noChangeAspect="1"/>
          </p:cNvPicPr>
          <p:nvPr/>
        </p:nvPicPr>
        <p:blipFill>
          <a:blip r:embed="rId3"/>
          <a:stretch>
            <a:fillRect/>
          </a:stretch>
        </p:blipFill>
        <p:spPr>
          <a:xfrm>
            <a:off x="7002342" y="1134092"/>
            <a:ext cx="2165183" cy="5254583"/>
          </a:xfrm>
          <a:prstGeom prst="rect">
            <a:avLst/>
          </a:prstGeom>
        </p:spPr>
      </p:pic>
      <p:sp>
        <p:nvSpPr>
          <p:cNvPr id="7" name="向右箭號 6"/>
          <p:cNvSpPr/>
          <p:nvPr/>
        </p:nvSpPr>
        <p:spPr>
          <a:xfrm>
            <a:off x="5498275" y="3449782"/>
            <a:ext cx="1104406" cy="825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39971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(4</a:t>
            </a:r>
            <a:r>
              <a:rPr lang="en-US" altLang="zh-TW" dirty="0" smtClean="0"/>
              <a:t>) </a:t>
            </a:r>
            <a:r>
              <a:rPr lang="zh-TW" altLang="en-US" dirty="0" smtClean="0"/>
              <a:t>選取多股</a:t>
            </a:r>
            <a:endParaRPr lang="zh-TW" altLang="en-US" dirty="0"/>
          </a:p>
        </p:txBody>
      </p:sp>
      <p:sp>
        <p:nvSpPr>
          <p:cNvPr id="3" name="內容版面配置區 2"/>
          <p:cNvSpPr>
            <a:spLocks noGrp="1"/>
          </p:cNvSpPr>
          <p:nvPr>
            <p:ph idx="1"/>
          </p:nvPr>
        </p:nvSpPr>
        <p:spPr>
          <a:xfrm>
            <a:off x="1024128" y="3788228"/>
            <a:ext cx="9720073" cy="2521131"/>
          </a:xfrm>
        </p:spPr>
        <p:txBody>
          <a:bodyPr/>
          <a:lstStyle/>
          <a:p>
            <a:r>
              <a:rPr lang="zh-TW" altLang="en-US" dirty="0" smtClean="0"/>
              <a:t>◎選取多股時，資料時間會跑掉，需要再重新設置</a:t>
            </a:r>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23</a:t>
            </a:fld>
            <a:endParaRPr lang="zh-TW" altLang="en-US"/>
          </a:p>
        </p:txBody>
      </p:sp>
      <p:pic>
        <p:nvPicPr>
          <p:cNvPr id="5" name="圖片 4"/>
          <p:cNvPicPr>
            <a:picLocks noChangeAspect="1"/>
          </p:cNvPicPr>
          <p:nvPr/>
        </p:nvPicPr>
        <p:blipFill>
          <a:blip r:embed="rId2"/>
          <a:stretch>
            <a:fillRect/>
          </a:stretch>
        </p:blipFill>
        <p:spPr>
          <a:xfrm>
            <a:off x="1081356" y="2388410"/>
            <a:ext cx="12845024" cy="817928"/>
          </a:xfrm>
          <a:prstGeom prst="rect">
            <a:avLst/>
          </a:prstGeom>
        </p:spPr>
      </p:pic>
    </p:spTree>
    <p:extLst>
      <p:ext uri="{BB962C8B-B14F-4D97-AF65-F5344CB8AC3E}">
        <p14:creationId xmlns:p14="http://schemas.microsoft.com/office/powerpoint/2010/main" val="668851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a:t>
            </a:r>
            <a:r>
              <a:rPr lang="zh-TW" altLang="en-US" dirty="0" smtClean="0"/>
              <a:t> 匯出</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24</a:t>
            </a:fld>
            <a:endParaRPr lang="zh-TW" altLang="en-US"/>
          </a:p>
        </p:txBody>
      </p:sp>
      <p:pic>
        <p:nvPicPr>
          <p:cNvPr id="5" name="圖片 4"/>
          <p:cNvPicPr>
            <a:picLocks noChangeAspect="1"/>
          </p:cNvPicPr>
          <p:nvPr/>
        </p:nvPicPr>
        <p:blipFill>
          <a:blip r:embed="rId2"/>
          <a:stretch>
            <a:fillRect/>
          </a:stretch>
        </p:blipFill>
        <p:spPr>
          <a:xfrm>
            <a:off x="2162078" y="2689079"/>
            <a:ext cx="5801535" cy="1800476"/>
          </a:xfrm>
          <a:prstGeom prst="rect">
            <a:avLst/>
          </a:prstGeom>
        </p:spPr>
      </p:pic>
    </p:spTree>
    <p:extLst>
      <p:ext uri="{BB962C8B-B14F-4D97-AF65-F5344CB8AC3E}">
        <p14:creationId xmlns:p14="http://schemas.microsoft.com/office/powerpoint/2010/main" val="66535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a:t>
            </a:r>
            <a:r>
              <a:rPr lang="zh-TW" altLang="en-US" dirty="0" smtClean="0"/>
              <a:t>匯出：刪除第一列與第二列</a:t>
            </a:r>
            <a:r>
              <a:rPr lang="en-US" altLang="zh-TW" dirty="0" smtClean="0"/>
              <a:t/>
            </a:r>
            <a:br>
              <a:rPr lang="en-US" altLang="zh-TW" dirty="0" smtClean="0"/>
            </a:br>
            <a:r>
              <a:rPr lang="zh-TW" altLang="en-US" dirty="0"/>
              <a:t> </a:t>
            </a:r>
            <a:r>
              <a:rPr lang="zh-TW" altLang="en-US" dirty="0" smtClean="0"/>
              <a:t>                  儲存成「資產負債表</a:t>
            </a:r>
            <a:r>
              <a:rPr lang="en-US" altLang="zh-TW" dirty="0" smtClean="0"/>
              <a:t>.</a:t>
            </a:r>
            <a:r>
              <a:rPr lang="en-US" altLang="zh-TW" dirty="0" err="1" smtClean="0"/>
              <a:t>xlsx</a:t>
            </a:r>
            <a:r>
              <a:rPr lang="zh-TW" altLang="en-US" dirty="0" smtClean="0"/>
              <a:t>」</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25</a:t>
            </a:fld>
            <a:endParaRPr lang="zh-TW" altLang="en-US"/>
          </a:p>
        </p:txBody>
      </p:sp>
      <p:pic>
        <p:nvPicPr>
          <p:cNvPr id="5" name="圖片 4"/>
          <p:cNvPicPr>
            <a:picLocks noChangeAspect="1"/>
          </p:cNvPicPr>
          <p:nvPr/>
        </p:nvPicPr>
        <p:blipFill>
          <a:blip r:embed="rId2"/>
          <a:stretch>
            <a:fillRect/>
          </a:stretch>
        </p:blipFill>
        <p:spPr>
          <a:xfrm>
            <a:off x="742208" y="2286000"/>
            <a:ext cx="6007950" cy="1558905"/>
          </a:xfrm>
          <a:prstGeom prst="rect">
            <a:avLst/>
          </a:prstGeom>
        </p:spPr>
      </p:pic>
      <p:pic>
        <p:nvPicPr>
          <p:cNvPr id="6" name="圖片 5"/>
          <p:cNvPicPr>
            <a:picLocks noChangeAspect="1"/>
          </p:cNvPicPr>
          <p:nvPr/>
        </p:nvPicPr>
        <p:blipFill>
          <a:blip r:embed="rId3"/>
          <a:stretch>
            <a:fillRect/>
          </a:stretch>
        </p:blipFill>
        <p:spPr>
          <a:xfrm>
            <a:off x="2200441" y="5185676"/>
            <a:ext cx="9188606" cy="1123684"/>
          </a:xfrm>
          <a:prstGeom prst="rect">
            <a:avLst/>
          </a:prstGeom>
        </p:spPr>
      </p:pic>
      <p:sp>
        <p:nvSpPr>
          <p:cNvPr id="7" name="弧形箭號 (左彎) 6"/>
          <p:cNvSpPr/>
          <p:nvPr/>
        </p:nvSpPr>
        <p:spPr>
          <a:xfrm rot="19886103">
            <a:off x="7291564" y="2599540"/>
            <a:ext cx="1620982" cy="24907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1909999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(6)(7)</a:t>
            </a:r>
            <a:endParaRPr lang="zh-TW" altLang="en-US" dirty="0"/>
          </a:p>
        </p:txBody>
      </p:sp>
      <p:sp>
        <p:nvSpPr>
          <p:cNvPr id="3" name="內容版面配置區 2"/>
          <p:cNvSpPr>
            <a:spLocks noGrp="1"/>
          </p:cNvSpPr>
          <p:nvPr>
            <p:ph idx="1"/>
          </p:nvPr>
        </p:nvSpPr>
        <p:spPr/>
        <p:txBody>
          <a:bodyPr/>
          <a:lstStyle/>
          <a:p>
            <a:r>
              <a:rPr lang="zh-TW" altLang="en-US" dirty="0" smtClean="0"/>
              <a:t>請自行調整欄位，選出損益表的項目，並匯出儲存</a:t>
            </a:r>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26</a:t>
            </a:fld>
            <a:endParaRPr lang="zh-TW" altLang="en-US"/>
          </a:p>
        </p:txBody>
      </p:sp>
      <p:pic>
        <p:nvPicPr>
          <p:cNvPr id="5" name="圖片 4"/>
          <p:cNvPicPr>
            <a:picLocks noChangeAspect="1"/>
          </p:cNvPicPr>
          <p:nvPr/>
        </p:nvPicPr>
        <p:blipFill>
          <a:blip r:embed="rId2"/>
          <a:stretch>
            <a:fillRect/>
          </a:stretch>
        </p:blipFill>
        <p:spPr>
          <a:xfrm>
            <a:off x="614363" y="2940213"/>
            <a:ext cx="11355004" cy="733188"/>
          </a:xfrm>
          <a:prstGeom prst="rect">
            <a:avLst/>
          </a:prstGeom>
        </p:spPr>
      </p:pic>
      <p:pic>
        <p:nvPicPr>
          <p:cNvPr id="6" name="圖片 5"/>
          <p:cNvPicPr>
            <a:picLocks noChangeAspect="1"/>
          </p:cNvPicPr>
          <p:nvPr/>
        </p:nvPicPr>
        <p:blipFill>
          <a:blip r:embed="rId3"/>
          <a:stretch>
            <a:fillRect/>
          </a:stretch>
        </p:blipFill>
        <p:spPr>
          <a:xfrm>
            <a:off x="2417209" y="5019583"/>
            <a:ext cx="9774791" cy="924018"/>
          </a:xfrm>
          <a:prstGeom prst="rect">
            <a:avLst/>
          </a:prstGeom>
        </p:spPr>
      </p:pic>
    </p:spTree>
    <p:extLst>
      <p:ext uri="{BB962C8B-B14F-4D97-AF65-F5344CB8AC3E}">
        <p14:creationId xmlns:p14="http://schemas.microsoft.com/office/powerpoint/2010/main" val="3086524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後續內容</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有了這麼多資料，要怎樣進行分析</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27</a:t>
            </a:fld>
            <a:endParaRPr lang="zh-TW" altLang="en-US"/>
          </a:p>
        </p:txBody>
      </p:sp>
    </p:spTree>
    <p:extLst>
      <p:ext uri="{BB962C8B-B14F-4D97-AF65-F5344CB8AC3E}">
        <p14:creationId xmlns:p14="http://schemas.microsoft.com/office/powerpoint/2010/main" val="108214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9161" y="3053250"/>
            <a:ext cx="9720072" cy="1499616"/>
          </a:xfrm>
        </p:spPr>
        <p:txBody>
          <a:bodyPr/>
          <a:lstStyle/>
          <a:p>
            <a:r>
              <a:rPr lang="en-US" altLang="zh-TW" dirty="0"/>
              <a:t>Python </a:t>
            </a:r>
            <a:r>
              <a:rPr lang="zh-TW" altLang="en-US" dirty="0"/>
              <a:t>程式撰寫</a:t>
            </a:r>
            <a:endParaRPr lang="en-US" altLang="zh-TW"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28</a:t>
            </a:fld>
            <a:endParaRPr lang="zh-TW" altLang="en-US"/>
          </a:p>
        </p:txBody>
      </p:sp>
    </p:spTree>
    <p:extLst>
      <p:ext uri="{BB962C8B-B14F-4D97-AF65-F5344CB8AC3E}">
        <p14:creationId xmlns:p14="http://schemas.microsoft.com/office/powerpoint/2010/main" val="1818741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注意事項</a:t>
            </a:r>
          </a:p>
        </p:txBody>
      </p:sp>
      <p:sp>
        <p:nvSpPr>
          <p:cNvPr id="3" name="內容版面配置區 2"/>
          <p:cNvSpPr>
            <a:spLocks noGrp="1"/>
          </p:cNvSpPr>
          <p:nvPr>
            <p:ph idx="1"/>
          </p:nvPr>
        </p:nvSpPr>
        <p:spPr/>
        <p:txBody>
          <a:bodyPr/>
          <a:lstStyle/>
          <a:p>
            <a:r>
              <a:rPr lang="zh-TW" altLang="en-US" dirty="0"/>
              <a:t>開啟顯示已知檔案的副檔名</a:t>
            </a:r>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29</a:t>
            </a:fld>
            <a:endParaRPr lang="zh-TW" altLang="en-US"/>
          </a:p>
        </p:txBody>
      </p:sp>
      <p:pic>
        <p:nvPicPr>
          <p:cNvPr id="5" name="圖片 4"/>
          <p:cNvPicPr>
            <a:picLocks noChangeAspect="1"/>
          </p:cNvPicPr>
          <p:nvPr/>
        </p:nvPicPr>
        <p:blipFill>
          <a:blip r:embed="rId2"/>
          <a:stretch>
            <a:fillRect/>
          </a:stretch>
        </p:blipFill>
        <p:spPr>
          <a:xfrm>
            <a:off x="5089783" y="2286000"/>
            <a:ext cx="5406988" cy="3584721"/>
          </a:xfrm>
          <a:prstGeom prst="rect">
            <a:avLst/>
          </a:prstGeom>
        </p:spPr>
      </p:pic>
      <p:sp>
        <p:nvSpPr>
          <p:cNvPr id="6" name="矩形 5"/>
          <p:cNvSpPr/>
          <p:nvPr/>
        </p:nvSpPr>
        <p:spPr>
          <a:xfrm>
            <a:off x="8628369" y="5357738"/>
            <a:ext cx="1036331" cy="255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4804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課程進度</a:t>
            </a:r>
          </a:p>
        </p:txBody>
      </p:sp>
      <p:sp>
        <p:nvSpPr>
          <p:cNvPr id="3" name="內容版面配置區 2"/>
          <p:cNvSpPr>
            <a:spLocks noGrp="1"/>
          </p:cNvSpPr>
          <p:nvPr>
            <p:ph idx="1"/>
          </p:nvPr>
        </p:nvSpPr>
        <p:spPr/>
        <p:txBody>
          <a:bodyPr/>
          <a:lstStyle/>
          <a:p>
            <a:r>
              <a:rPr lang="en-US" altLang="zh-TW" dirty="0" smtClean="0"/>
              <a:t>11/26</a:t>
            </a:r>
            <a:r>
              <a:rPr lang="zh-TW" altLang="en-US" dirty="0" smtClean="0"/>
              <a:t>  </a:t>
            </a:r>
            <a:r>
              <a:rPr lang="en-US" altLang="zh-TW" dirty="0" smtClean="0"/>
              <a:t>TEJ</a:t>
            </a:r>
            <a:r>
              <a:rPr lang="zh-TW" altLang="en-US" dirty="0" smtClean="0"/>
              <a:t>抓資料、</a:t>
            </a:r>
            <a:r>
              <a:rPr lang="en-US" altLang="zh-TW" dirty="0" smtClean="0"/>
              <a:t>Python</a:t>
            </a:r>
            <a:r>
              <a:rPr lang="zh-TW" altLang="en-US" dirty="0" smtClean="0"/>
              <a:t>介紹</a:t>
            </a:r>
            <a:endParaRPr lang="en-US" altLang="zh-TW" dirty="0" smtClean="0"/>
          </a:p>
          <a:p>
            <a:r>
              <a:rPr lang="en-US" altLang="zh-TW" dirty="0" smtClean="0"/>
              <a:t>12/3</a:t>
            </a:r>
            <a:r>
              <a:rPr lang="zh-TW" altLang="en-US" dirty="0" smtClean="0"/>
              <a:t>    </a:t>
            </a:r>
            <a:r>
              <a:rPr lang="en-US" altLang="zh-TW" dirty="0" err="1" smtClean="0"/>
              <a:t>Yahoo!Finance</a:t>
            </a:r>
            <a:r>
              <a:rPr lang="zh-TW" altLang="en-US" dirty="0" smtClean="0"/>
              <a:t>抓</a:t>
            </a:r>
            <a:r>
              <a:rPr lang="zh-TW" altLang="en-US" dirty="0" smtClean="0"/>
              <a:t>資料</a:t>
            </a:r>
            <a:r>
              <a:rPr lang="zh-TW" altLang="en-US" dirty="0" smtClean="0"/>
              <a:t>、</a:t>
            </a:r>
            <a:r>
              <a:rPr lang="en-US" altLang="zh-TW" dirty="0" smtClean="0"/>
              <a:t>GitHub</a:t>
            </a:r>
            <a:r>
              <a:rPr lang="zh-TW" altLang="en-US" smtClean="0"/>
              <a:t>、企業</a:t>
            </a:r>
            <a:r>
              <a:rPr lang="zh-TW" altLang="en-US" dirty="0" smtClean="0"/>
              <a:t>指標計算</a:t>
            </a:r>
            <a:endParaRPr lang="en-US" altLang="zh-TW" dirty="0" smtClean="0"/>
          </a:p>
          <a:p>
            <a:r>
              <a:rPr lang="en-US" altLang="zh-TW" dirty="0" smtClean="0"/>
              <a:t>12/10</a:t>
            </a:r>
            <a:r>
              <a:rPr lang="zh-TW" altLang="en-US" dirty="0" smtClean="0"/>
              <a:t>  </a:t>
            </a:r>
            <a:r>
              <a:rPr lang="en-US" altLang="zh-TW" dirty="0" smtClean="0"/>
              <a:t>FRED</a:t>
            </a:r>
            <a:r>
              <a:rPr lang="zh-TW" altLang="en-US" dirty="0" smtClean="0"/>
              <a:t>總體指標</a:t>
            </a:r>
            <a:r>
              <a:rPr lang="en-US" altLang="zh-TW" dirty="0" smtClean="0"/>
              <a:t>1</a:t>
            </a:r>
          </a:p>
          <a:p>
            <a:r>
              <a:rPr lang="en-US" altLang="zh-TW" dirty="0" smtClean="0"/>
              <a:t>12/17  FRED</a:t>
            </a:r>
            <a:r>
              <a:rPr lang="zh-TW" altLang="en-US" dirty="0"/>
              <a:t>總體</a:t>
            </a:r>
            <a:r>
              <a:rPr lang="zh-TW" altLang="en-US" dirty="0" smtClean="0"/>
              <a:t>指標</a:t>
            </a:r>
            <a:r>
              <a:rPr lang="en-US" altLang="zh-TW" dirty="0" smtClean="0"/>
              <a:t>2</a:t>
            </a:r>
          </a:p>
          <a:p>
            <a:r>
              <a:rPr lang="en-US" altLang="zh-TW" dirty="0" smtClean="0"/>
              <a:t>12/24  </a:t>
            </a:r>
            <a:r>
              <a:rPr lang="zh-TW" altLang="en-US" dirty="0" smtClean="0"/>
              <a:t>期末考</a:t>
            </a:r>
            <a:endParaRPr lang="en-US" altLang="zh-TW" dirty="0"/>
          </a:p>
          <a:p>
            <a:r>
              <a:rPr lang="en-US" altLang="zh-TW" dirty="0" smtClean="0"/>
              <a:t>12/31  </a:t>
            </a:r>
            <a:r>
              <a:rPr lang="zh-TW" altLang="en-US" dirty="0" smtClean="0"/>
              <a:t>自主學習週</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3</a:t>
            </a:fld>
            <a:endParaRPr lang="zh-TW" altLang="en-US"/>
          </a:p>
        </p:txBody>
      </p:sp>
    </p:spTree>
    <p:extLst>
      <p:ext uri="{BB962C8B-B14F-4D97-AF65-F5344CB8AC3E}">
        <p14:creationId xmlns:p14="http://schemas.microsoft.com/office/powerpoint/2010/main" val="2889281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smtClean="0"/>
              <a:t>Hw</a:t>
            </a:r>
            <a:r>
              <a:rPr lang="en-US" altLang="zh-TW" dirty="0" smtClean="0"/>
              <a:t> </a:t>
            </a:r>
            <a:r>
              <a:rPr lang="zh-TW" altLang="en-US" dirty="0"/>
              <a:t>計算底線 </a:t>
            </a:r>
            <a:r>
              <a:rPr lang="en-US" altLang="zh-TW" dirty="0"/>
              <a:t>(Bottom Line) </a:t>
            </a:r>
            <a:br>
              <a:rPr lang="en-US" altLang="zh-TW" dirty="0"/>
            </a:br>
            <a:r>
              <a:rPr lang="zh-TW" altLang="en-US" dirty="0"/>
              <a:t>                                                           或稱淨利</a:t>
            </a:r>
          </a:p>
        </p:txBody>
      </p:sp>
      <p:sp>
        <p:nvSpPr>
          <p:cNvPr id="3" name="內容版面配置區 2"/>
          <p:cNvSpPr>
            <a:spLocks noGrp="1"/>
          </p:cNvSpPr>
          <p:nvPr>
            <p:ph idx="1"/>
          </p:nvPr>
        </p:nvSpPr>
        <p:spPr/>
        <p:txBody>
          <a:bodyPr/>
          <a:lstStyle/>
          <a:p>
            <a:r>
              <a:rPr lang="en-US" altLang="zh-TW" dirty="0"/>
              <a:t>1.</a:t>
            </a:r>
            <a:r>
              <a:rPr lang="zh-TW" altLang="en-US" dirty="0"/>
              <a:t> 準備好自己</a:t>
            </a:r>
            <a:r>
              <a:rPr lang="zh-TW" altLang="en-US" dirty="0" smtClean="0"/>
              <a:t>的資料或</a:t>
            </a:r>
            <a:r>
              <a:rPr lang="en-US" altLang="zh-TW" dirty="0" smtClean="0"/>
              <a:t>excel</a:t>
            </a:r>
            <a:r>
              <a:rPr lang="zh-TW" altLang="en-US" dirty="0"/>
              <a:t>檔</a:t>
            </a:r>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30</a:t>
            </a:fld>
            <a:endParaRPr lang="zh-TW" altLang="en-US"/>
          </a:p>
        </p:txBody>
      </p:sp>
      <p:pic>
        <p:nvPicPr>
          <p:cNvPr id="5" name="圖片 4"/>
          <p:cNvPicPr>
            <a:picLocks noChangeAspect="1"/>
          </p:cNvPicPr>
          <p:nvPr/>
        </p:nvPicPr>
        <p:blipFill>
          <a:blip r:embed="rId2"/>
          <a:stretch>
            <a:fillRect/>
          </a:stretch>
        </p:blipFill>
        <p:spPr>
          <a:xfrm>
            <a:off x="2066550" y="3100790"/>
            <a:ext cx="7635228" cy="1850093"/>
          </a:xfrm>
          <a:prstGeom prst="rect">
            <a:avLst/>
          </a:prstGeom>
        </p:spPr>
      </p:pic>
    </p:spTree>
    <p:extLst>
      <p:ext uri="{BB962C8B-B14F-4D97-AF65-F5344CB8AC3E}">
        <p14:creationId xmlns:p14="http://schemas.microsoft.com/office/powerpoint/2010/main" val="3176864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Hw</a:t>
            </a:r>
            <a:r>
              <a:rPr lang="en-US" altLang="zh-TW" dirty="0"/>
              <a:t> </a:t>
            </a:r>
            <a:r>
              <a:rPr lang="zh-TW" altLang="en-US" dirty="0"/>
              <a:t>計算底線 </a:t>
            </a:r>
            <a:r>
              <a:rPr lang="en-US" altLang="zh-TW" dirty="0"/>
              <a:t>(Bottom Line) </a:t>
            </a:r>
            <a:br>
              <a:rPr lang="en-US" altLang="zh-TW" dirty="0"/>
            </a:br>
            <a:r>
              <a:rPr lang="zh-TW" altLang="en-US" dirty="0"/>
              <a:t>                                                           或稱淨利</a:t>
            </a:r>
          </a:p>
        </p:txBody>
      </p:sp>
      <p:sp>
        <p:nvSpPr>
          <p:cNvPr id="3" name="內容版面配置區 2"/>
          <p:cNvSpPr>
            <a:spLocks noGrp="1"/>
          </p:cNvSpPr>
          <p:nvPr>
            <p:ph idx="1"/>
          </p:nvPr>
        </p:nvSpPr>
        <p:spPr/>
        <p:txBody>
          <a:bodyPr/>
          <a:lstStyle/>
          <a:p>
            <a:r>
              <a:rPr lang="en-US" altLang="zh-TW" dirty="0" smtClean="0"/>
              <a:t>2.</a:t>
            </a:r>
            <a:r>
              <a:rPr lang="zh-TW" altLang="en-US" dirty="0"/>
              <a:t> </a:t>
            </a:r>
            <a:r>
              <a:rPr lang="zh-TW" altLang="en-US" dirty="0" smtClean="0"/>
              <a:t>安裝</a:t>
            </a:r>
            <a:r>
              <a:rPr lang="en-US" altLang="zh-TW" dirty="0" smtClean="0"/>
              <a:t>Anaconda </a:t>
            </a:r>
            <a:r>
              <a:rPr lang="zh-TW" altLang="en-US" dirty="0" smtClean="0"/>
              <a:t>或使用</a:t>
            </a:r>
            <a:r>
              <a:rPr lang="en-US" altLang="zh-TW" dirty="0" smtClean="0"/>
              <a:t>Google </a:t>
            </a:r>
            <a:r>
              <a:rPr lang="en-US" altLang="zh-TW" dirty="0" err="1" smtClean="0"/>
              <a:t>Colab</a:t>
            </a:r>
            <a:r>
              <a:rPr lang="en-US" altLang="zh-TW" dirty="0" smtClean="0"/>
              <a:t> </a:t>
            </a:r>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31</a:t>
            </a:fld>
            <a:endParaRPr lang="zh-TW" altLang="en-US"/>
          </a:p>
        </p:txBody>
      </p:sp>
      <p:pic>
        <p:nvPicPr>
          <p:cNvPr id="5" name="圖片 4"/>
          <p:cNvPicPr>
            <a:picLocks noChangeAspect="1"/>
          </p:cNvPicPr>
          <p:nvPr/>
        </p:nvPicPr>
        <p:blipFill>
          <a:blip r:embed="rId2"/>
          <a:stretch>
            <a:fillRect/>
          </a:stretch>
        </p:blipFill>
        <p:spPr>
          <a:xfrm>
            <a:off x="1854199" y="2826798"/>
            <a:ext cx="7906157" cy="3751802"/>
          </a:xfrm>
          <a:prstGeom prst="rect">
            <a:avLst/>
          </a:prstGeom>
        </p:spPr>
      </p:pic>
    </p:spTree>
    <p:extLst>
      <p:ext uri="{BB962C8B-B14F-4D97-AF65-F5344CB8AC3E}">
        <p14:creationId xmlns:p14="http://schemas.microsoft.com/office/powerpoint/2010/main" val="2008333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安裝</a:t>
            </a:r>
            <a:r>
              <a:rPr lang="en-US" altLang="zh-TW" dirty="0"/>
              <a:t>Anaconda</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32</a:t>
            </a:fld>
            <a:endParaRPr lang="zh-TW" altLang="en-US"/>
          </a:p>
        </p:txBody>
      </p:sp>
      <p:pic>
        <p:nvPicPr>
          <p:cNvPr id="5" name="圖片 4"/>
          <p:cNvPicPr>
            <a:picLocks noChangeAspect="1"/>
          </p:cNvPicPr>
          <p:nvPr/>
        </p:nvPicPr>
        <p:blipFill>
          <a:blip r:embed="rId2"/>
          <a:stretch>
            <a:fillRect/>
          </a:stretch>
        </p:blipFill>
        <p:spPr>
          <a:xfrm>
            <a:off x="1590040" y="2321479"/>
            <a:ext cx="6611940" cy="3987881"/>
          </a:xfrm>
          <a:prstGeom prst="rect">
            <a:avLst/>
          </a:prstGeom>
        </p:spPr>
      </p:pic>
    </p:spTree>
    <p:extLst>
      <p:ext uri="{BB962C8B-B14F-4D97-AF65-F5344CB8AC3E}">
        <p14:creationId xmlns:p14="http://schemas.microsoft.com/office/powerpoint/2010/main" val="4015294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使用</a:t>
            </a:r>
            <a:r>
              <a:rPr lang="en-US" altLang="zh-TW" dirty="0"/>
              <a:t>Google </a:t>
            </a:r>
            <a:r>
              <a:rPr lang="en-US" altLang="zh-TW" dirty="0" err="1"/>
              <a:t>Colab</a:t>
            </a:r>
            <a:r>
              <a:rPr lang="en-US" altLang="zh-TW" dirty="0"/>
              <a:t> </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33</a:t>
            </a:fld>
            <a:endParaRPr lang="zh-TW" altLang="en-US"/>
          </a:p>
        </p:txBody>
      </p:sp>
      <p:pic>
        <p:nvPicPr>
          <p:cNvPr id="5" name="圖片 4"/>
          <p:cNvPicPr>
            <a:picLocks noChangeAspect="1"/>
          </p:cNvPicPr>
          <p:nvPr/>
        </p:nvPicPr>
        <p:blipFill>
          <a:blip r:embed="rId2"/>
          <a:stretch>
            <a:fillRect/>
          </a:stretch>
        </p:blipFill>
        <p:spPr>
          <a:xfrm>
            <a:off x="3195319" y="1992130"/>
            <a:ext cx="6047125" cy="4168694"/>
          </a:xfrm>
          <a:prstGeom prst="rect">
            <a:avLst/>
          </a:prstGeom>
        </p:spPr>
      </p:pic>
    </p:spTree>
    <p:extLst>
      <p:ext uri="{BB962C8B-B14F-4D97-AF65-F5344CB8AC3E}">
        <p14:creationId xmlns:p14="http://schemas.microsoft.com/office/powerpoint/2010/main" val="3210774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使用</a:t>
            </a:r>
            <a:r>
              <a:rPr lang="en-US" altLang="zh-TW" dirty="0"/>
              <a:t>Google </a:t>
            </a:r>
            <a:r>
              <a:rPr lang="en-US" altLang="zh-TW" dirty="0" err="1"/>
              <a:t>Colab</a:t>
            </a:r>
            <a:r>
              <a:rPr lang="en-US" altLang="zh-TW" dirty="0"/>
              <a:t> </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3184696" y="2286000"/>
            <a:ext cx="5398746" cy="4022725"/>
          </a:xfrm>
          <a:prstGeom prst="rect">
            <a:avLst/>
          </a:prstGeom>
        </p:spPr>
      </p:pic>
      <p:sp>
        <p:nvSpPr>
          <p:cNvPr id="4" name="投影片編號版面配置區 3"/>
          <p:cNvSpPr>
            <a:spLocks noGrp="1"/>
          </p:cNvSpPr>
          <p:nvPr>
            <p:ph type="sldNum" sz="quarter" idx="12"/>
          </p:nvPr>
        </p:nvSpPr>
        <p:spPr/>
        <p:txBody>
          <a:bodyPr/>
          <a:lstStyle/>
          <a:p>
            <a:fld id="{768D8167-9C97-47D6-AA4B-ABB4D863B9D0}" type="slidenum">
              <a:rPr lang="zh-TW" altLang="en-US" smtClean="0"/>
              <a:t>34</a:t>
            </a:fld>
            <a:endParaRPr lang="zh-TW" altLang="en-US"/>
          </a:p>
        </p:txBody>
      </p:sp>
    </p:spTree>
    <p:extLst>
      <p:ext uri="{BB962C8B-B14F-4D97-AF65-F5344CB8AC3E}">
        <p14:creationId xmlns:p14="http://schemas.microsoft.com/office/powerpoint/2010/main" val="2167113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6659-1953-C60C-EE22-EF237BB76BF8}"/>
              </a:ext>
            </a:extLst>
          </p:cNvPr>
          <p:cNvSpPr>
            <a:spLocks noGrp="1"/>
          </p:cNvSpPr>
          <p:nvPr>
            <p:ph type="title"/>
          </p:nvPr>
        </p:nvSpPr>
        <p:spPr/>
        <p:txBody>
          <a:bodyPr/>
          <a:lstStyle/>
          <a:p>
            <a:r>
              <a:rPr lang="zh-TW" altLang="en-US" dirty="0"/>
              <a:t>無法使用</a:t>
            </a:r>
            <a:r>
              <a:rPr lang="en-US" altLang="zh-TW" dirty="0"/>
              <a:t>excel</a:t>
            </a:r>
            <a:r>
              <a:rPr lang="zh-TW" altLang="en-US" dirty="0"/>
              <a:t>檔</a:t>
            </a:r>
            <a:r>
              <a:rPr lang="zh-TW" altLang="en-US" sz="3200" dirty="0"/>
              <a:t> </a:t>
            </a:r>
            <a:r>
              <a:rPr lang="en-US" altLang="zh-TW" sz="3200" dirty="0"/>
              <a:t>(income and </a:t>
            </a:r>
            <a:r>
              <a:rPr lang="en-US" altLang="zh-TW" sz="3200" dirty="0" err="1"/>
              <a:t>spending.ipynb</a:t>
            </a:r>
            <a:r>
              <a:rPr lang="en-US" altLang="zh-TW" sz="3200" dirty="0"/>
              <a:t>)</a:t>
            </a:r>
            <a:endParaRPr lang="en-US" dirty="0"/>
          </a:p>
        </p:txBody>
      </p:sp>
      <p:sp>
        <p:nvSpPr>
          <p:cNvPr id="3" name="Content Placeholder 2">
            <a:extLst>
              <a:ext uri="{FF2B5EF4-FFF2-40B4-BE49-F238E27FC236}">
                <a16:creationId xmlns:a16="http://schemas.microsoft.com/office/drawing/2014/main" id="{1A436D85-6E49-C479-4088-07C6ECDD5B19}"/>
              </a:ext>
            </a:extLst>
          </p:cNvPr>
          <p:cNvSpPr>
            <a:spLocks noGrp="1"/>
          </p:cNvSpPr>
          <p:nvPr>
            <p:ph idx="1"/>
          </p:nvPr>
        </p:nvSpPr>
        <p:spPr>
          <a:xfrm>
            <a:off x="332335" y="2203601"/>
            <a:ext cx="11859665" cy="4023360"/>
          </a:xfrm>
        </p:spPr>
        <p:txBody>
          <a:bodyPr>
            <a:normAutofit fontScale="92500" lnSpcReduction="10000"/>
          </a:bodyPr>
          <a:lstStyle/>
          <a:p>
            <a:r>
              <a:rPr lang="en-US" dirty="0"/>
              <a:t>import pandas as pd</a:t>
            </a:r>
          </a:p>
          <a:p>
            <a:r>
              <a:rPr lang="en-US" dirty="0"/>
              <a:t>data = {</a:t>
            </a:r>
          </a:p>
          <a:p>
            <a:r>
              <a:rPr lang="en-US" dirty="0"/>
              <a:t>    </a:t>
            </a:r>
            <a:r>
              <a:rPr lang="en-US" b="1" dirty="0">
                <a:solidFill>
                  <a:srgbClr val="FF0000"/>
                </a:solidFill>
              </a:rPr>
              <a:t>"</a:t>
            </a:r>
            <a:r>
              <a:rPr lang="zh-TW" altLang="en-US" b="1" dirty="0">
                <a:solidFill>
                  <a:srgbClr val="FF0000"/>
                </a:solidFill>
              </a:rPr>
              <a:t>類型</a:t>
            </a:r>
            <a:r>
              <a:rPr lang="en-US" altLang="zh-TW" b="1" dirty="0">
                <a:solidFill>
                  <a:srgbClr val="FF0000"/>
                </a:solidFill>
              </a:rPr>
              <a:t>": </a:t>
            </a:r>
            <a:r>
              <a:rPr lang="en-US" altLang="zh-TW" dirty="0"/>
              <a:t>["</a:t>
            </a:r>
            <a:r>
              <a:rPr lang="en-US" dirty="0"/>
              <a:t>Annual Income", "Annual Income", "Annual Spending", "Annual Spending", "Annual Spending", "Annual Spending", "Annual Spending", "Annual Spending", "Annual Spending",  "Annual Spending"],</a:t>
            </a:r>
          </a:p>
          <a:p>
            <a:r>
              <a:rPr lang="en-US" dirty="0"/>
              <a:t>    </a:t>
            </a:r>
            <a:r>
              <a:rPr lang="en-US" b="1" dirty="0">
                <a:solidFill>
                  <a:srgbClr val="FF0000"/>
                </a:solidFill>
              </a:rPr>
              <a:t>"</a:t>
            </a:r>
            <a:r>
              <a:rPr lang="zh-TW" altLang="en-US" b="1" dirty="0">
                <a:solidFill>
                  <a:srgbClr val="FF0000"/>
                </a:solidFill>
              </a:rPr>
              <a:t>子類型</a:t>
            </a:r>
            <a:r>
              <a:rPr lang="en-US" altLang="zh-TW" b="1" dirty="0">
                <a:solidFill>
                  <a:srgbClr val="FF0000"/>
                </a:solidFill>
              </a:rPr>
              <a:t>": </a:t>
            </a:r>
            <a:r>
              <a:rPr lang="en-US" altLang="zh-TW" dirty="0"/>
              <a:t>["", "", "</a:t>
            </a:r>
            <a:r>
              <a:rPr lang="en-US" dirty="0"/>
              <a:t>Fixed Spending ", "Fixed Spending", "Fixed Spending", "Variable Spending", "Variable Spending", "Periodic Spending", "Periodic Spending",  "Periodic Spending"],</a:t>
            </a:r>
          </a:p>
          <a:p>
            <a:r>
              <a:rPr lang="en-US" dirty="0"/>
              <a:t>    </a:t>
            </a:r>
            <a:r>
              <a:rPr lang="en-US" b="1" dirty="0">
                <a:solidFill>
                  <a:srgbClr val="FF0000"/>
                </a:solidFill>
              </a:rPr>
              <a:t>"</a:t>
            </a:r>
            <a:r>
              <a:rPr lang="zh-TW" altLang="en-US" b="1" dirty="0">
                <a:solidFill>
                  <a:srgbClr val="FF0000"/>
                </a:solidFill>
              </a:rPr>
              <a:t>項目</a:t>
            </a:r>
            <a:r>
              <a:rPr lang="en-US" altLang="zh-TW" b="1" dirty="0">
                <a:solidFill>
                  <a:srgbClr val="FF0000"/>
                </a:solidFill>
              </a:rPr>
              <a:t>"</a:t>
            </a:r>
            <a:r>
              <a:rPr lang="en-US" altLang="zh-TW" dirty="0">
                <a:solidFill>
                  <a:srgbClr val="FF0000"/>
                </a:solidFill>
              </a:rPr>
              <a:t>: </a:t>
            </a:r>
            <a:r>
              <a:rPr lang="en-US" altLang="zh-TW" dirty="0"/>
              <a:t>["</a:t>
            </a:r>
            <a:r>
              <a:rPr lang="zh-TW" altLang="en-US" dirty="0"/>
              <a:t>生活費</a:t>
            </a:r>
            <a:r>
              <a:rPr lang="en-US" altLang="zh-TW" dirty="0"/>
              <a:t>", "</a:t>
            </a:r>
            <a:r>
              <a:rPr lang="zh-TW" altLang="en-US" dirty="0"/>
              <a:t>家教</a:t>
            </a:r>
            <a:r>
              <a:rPr lang="en-US" altLang="zh-TW" dirty="0"/>
              <a:t>", "</a:t>
            </a:r>
            <a:r>
              <a:rPr lang="zh-TW" altLang="en-US" dirty="0"/>
              <a:t>房租</a:t>
            </a:r>
            <a:r>
              <a:rPr lang="en-US" altLang="zh-TW" dirty="0"/>
              <a:t>", "</a:t>
            </a:r>
            <a:r>
              <a:rPr lang="zh-TW" altLang="en-US" dirty="0"/>
              <a:t>車貸</a:t>
            </a:r>
            <a:r>
              <a:rPr lang="en-US" altLang="zh-TW" dirty="0"/>
              <a:t>", "</a:t>
            </a:r>
            <a:r>
              <a:rPr lang="zh-TW" altLang="en-US" dirty="0"/>
              <a:t>保險</a:t>
            </a:r>
            <a:r>
              <a:rPr lang="en-US" altLang="zh-TW" dirty="0"/>
              <a:t>", "</a:t>
            </a:r>
            <a:r>
              <a:rPr lang="zh-TW" altLang="en-US" dirty="0"/>
              <a:t>正餐費</a:t>
            </a:r>
            <a:r>
              <a:rPr lang="en-US" altLang="zh-TW" dirty="0"/>
              <a:t>", "</a:t>
            </a:r>
            <a:r>
              <a:rPr lang="zh-TW" altLang="en-US" dirty="0"/>
              <a:t>娛樂費</a:t>
            </a:r>
            <a:r>
              <a:rPr lang="en-US" altLang="zh-TW" dirty="0"/>
              <a:t>", "</a:t>
            </a:r>
            <a:r>
              <a:rPr lang="zh-TW" altLang="en-US" dirty="0"/>
              <a:t>串流影音</a:t>
            </a:r>
            <a:r>
              <a:rPr lang="en-US" altLang="zh-TW" dirty="0"/>
              <a:t>", "</a:t>
            </a:r>
            <a:r>
              <a:rPr lang="zh-TW" altLang="en-US" dirty="0"/>
              <a:t>雜誌訂閱</a:t>
            </a:r>
            <a:r>
              <a:rPr lang="en-US" altLang="zh-TW" dirty="0"/>
              <a:t>", "</a:t>
            </a:r>
            <a:r>
              <a:rPr lang="zh-TW" altLang="en-US" dirty="0"/>
              <a:t>學費</a:t>
            </a:r>
            <a:r>
              <a:rPr lang="en-US" altLang="zh-TW" dirty="0"/>
              <a:t>"],</a:t>
            </a:r>
          </a:p>
          <a:p>
            <a:r>
              <a:rPr lang="en-US" altLang="zh-TW" dirty="0"/>
              <a:t>    </a:t>
            </a:r>
            <a:r>
              <a:rPr lang="en-US" altLang="zh-TW" b="1" dirty="0">
                <a:solidFill>
                  <a:srgbClr val="FF0000"/>
                </a:solidFill>
              </a:rPr>
              <a:t>“</a:t>
            </a:r>
            <a:r>
              <a:rPr lang="zh-TW" altLang="en-US" b="1" dirty="0">
                <a:solidFill>
                  <a:srgbClr val="FF0000"/>
                </a:solidFill>
              </a:rPr>
              <a:t>金額</a:t>
            </a:r>
            <a:r>
              <a:rPr lang="en-US" altLang="zh-TW" b="1" dirty="0">
                <a:solidFill>
                  <a:srgbClr val="FF0000"/>
                </a:solidFill>
              </a:rPr>
              <a:t>"</a:t>
            </a:r>
            <a:r>
              <a:rPr lang="en-US" altLang="zh-TW" dirty="0"/>
              <a:t>: [120000, 72000, 60000, 20000, 24000, 60000, 24000, 4000, 5000, 100000]</a:t>
            </a:r>
          </a:p>
          <a:p>
            <a:r>
              <a:rPr lang="en-US" altLang="zh-TW" dirty="0"/>
              <a:t>}</a:t>
            </a:r>
          </a:p>
          <a:p>
            <a:r>
              <a:rPr lang="en-US" dirty="0" err="1"/>
              <a:t>df</a:t>
            </a:r>
            <a:r>
              <a:rPr lang="en-US" dirty="0"/>
              <a:t> = </a:t>
            </a:r>
            <a:r>
              <a:rPr lang="en-US" dirty="0" err="1"/>
              <a:t>pd.DataFrame</a:t>
            </a:r>
            <a:r>
              <a:rPr lang="en-US" dirty="0"/>
              <a:t>(data)</a:t>
            </a:r>
          </a:p>
        </p:txBody>
      </p:sp>
      <p:sp>
        <p:nvSpPr>
          <p:cNvPr id="4" name="Slide Number Placeholder 3">
            <a:extLst>
              <a:ext uri="{FF2B5EF4-FFF2-40B4-BE49-F238E27FC236}">
                <a16:creationId xmlns:a16="http://schemas.microsoft.com/office/drawing/2014/main" id="{E3683B5F-4454-2594-9B55-6A1D048E1C12}"/>
              </a:ext>
            </a:extLst>
          </p:cNvPr>
          <p:cNvSpPr>
            <a:spLocks noGrp="1"/>
          </p:cNvSpPr>
          <p:nvPr>
            <p:ph type="sldNum" sz="quarter" idx="12"/>
          </p:nvPr>
        </p:nvSpPr>
        <p:spPr/>
        <p:txBody>
          <a:bodyPr/>
          <a:lstStyle/>
          <a:p>
            <a:fld id="{768D8167-9C97-47D6-AA4B-ABB4D863B9D0}" type="slidenum">
              <a:rPr lang="zh-TW" altLang="en-US" smtClean="0"/>
              <a:t>35</a:t>
            </a:fld>
            <a:endParaRPr lang="zh-TW" altLang="en-US"/>
          </a:p>
        </p:txBody>
      </p:sp>
    </p:spTree>
    <p:extLst>
      <p:ext uri="{BB962C8B-B14F-4D97-AF65-F5344CB8AC3E}">
        <p14:creationId xmlns:p14="http://schemas.microsoft.com/office/powerpoint/2010/main" val="3434599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Copy and Paste??</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3E0B45D-5627-490E-9AEA-53A7B2365782}" type="slidenum">
              <a:rPr lang="zh-TW" altLang="en-US" smtClean="0"/>
              <a:t>36</a:t>
            </a:fld>
            <a:endParaRPr lang="zh-TW" altLang="en-US"/>
          </a:p>
        </p:txBody>
      </p:sp>
      <p:pic>
        <p:nvPicPr>
          <p:cNvPr id="5" name="圖片 4"/>
          <p:cNvPicPr>
            <a:picLocks noChangeAspect="1"/>
          </p:cNvPicPr>
          <p:nvPr/>
        </p:nvPicPr>
        <p:blipFill>
          <a:blip r:embed="rId2"/>
          <a:stretch>
            <a:fillRect/>
          </a:stretch>
        </p:blipFill>
        <p:spPr>
          <a:xfrm>
            <a:off x="838200" y="2800011"/>
            <a:ext cx="10624409" cy="2717162"/>
          </a:xfrm>
          <a:prstGeom prst="rect">
            <a:avLst/>
          </a:prstGeom>
        </p:spPr>
      </p:pic>
    </p:spTree>
    <p:extLst>
      <p:ext uri="{BB962C8B-B14F-4D97-AF65-F5344CB8AC3E}">
        <p14:creationId xmlns:p14="http://schemas.microsoft.com/office/powerpoint/2010/main" val="4250885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計算</a:t>
            </a:r>
            <a:r>
              <a:rPr lang="zh-TW" altLang="en-US" dirty="0"/>
              <a:t>底線 </a:t>
            </a:r>
            <a:r>
              <a:rPr lang="en-US" altLang="zh-TW" dirty="0"/>
              <a:t>(Bottom Line) </a:t>
            </a:r>
            <a:br>
              <a:rPr lang="en-US" altLang="zh-TW" dirty="0"/>
            </a:br>
            <a:r>
              <a:rPr lang="zh-TW" altLang="en-US" dirty="0"/>
              <a:t>                                                           或稱淨利</a:t>
            </a:r>
          </a:p>
        </p:txBody>
      </p:sp>
      <p:sp>
        <p:nvSpPr>
          <p:cNvPr id="3" name="內容版面配置區 2"/>
          <p:cNvSpPr>
            <a:spLocks noGrp="1"/>
          </p:cNvSpPr>
          <p:nvPr>
            <p:ph idx="1"/>
          </p:nvPr>
        </p:nvSpPr>
        <p:spPr/>
        <p:txBody>
          <a:bodyPr/>
          <a:lstStyle/>
          <a:p>
            <a:r>
              <a:rPr lang="en-US" altLang="zh-TW" dirty="0"/>
              <a:t>3.</a:t>
            </a:r>
            <a:r>
              <a:rPr lang="zh-TW" altLang="en-US" dirty="0"/>
              <a:t> 開啟</a:t>
            </a:r>
            <a:r>
              <a:rPr lang="en-US" altLang="zh-TW" dirty="0" err="1"/>
              <a:t>Jupyter</a:t>
            </a:r>
            <a:r>
              <a:rPr lang="en-US" altLang="zh-TW" dirty="0"/>
              <a:t> Notebook</a:t>
            </a:r>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37</a:t>
            </a:fld>
            <a:endParaRPr lang="zh-TW" altLang="en-US"/>
          </a:p>
        </p:txBody>
      </p:sp>
      <p:pic>
        <p:nvPicPr>
          <p:cNvPr id="5" name="圖片 4"/>
          <p:cNvPicPr>
            <a:picLocks noChangeAspect="1"/>
          </p:cNvPicPr>
          <p:nvPr/>
        </p:nvPicPr>
        <p:blipFill>
          <a:blip r:embed="rId2"/>
          <a:stretch>
            <a:fillRect/>
          </a:stretch>
        </p:blipFill>
        <p:spPr>
          <a:xfrm>
            <a:off x="7991406" y="2155814"/>
            <a:ext cx="2660787" cy="412771"/>
          </a:xfrm>
          <a:prstGeom prst="rect">
            <a:avLst/>
          </a:prstGeom>
        </p:spPr>
      </p:pic>
      <p:pic>
        <p:nvPicPr>
          <p:cNvPr id="6" name="圖片 5"/>
          <p:cNvPicPr>
            <a:picLocks noChangeAspect="1"/>
          </p:cNvPicPr>
          <p:nvPr/>
        </p:nvPicPr>
        <p:blipFill>
          <a:blip r:embed="rId3"/>
          <a:stretch>
            <a:fillRect/>
          </a:stretch>
        </p:blipFill>
        <p:spPr>
          <a:xfrm>
            <a:off x="1143000" y="2867427"/>
            <a:ext cx="5662366" cy="2860505"/>
          </a:xfrm>
          <a:prstGeom prst="rect">
            <a:avLst/>
          </a:prstGeom>
        </p:spPr>
      </p:pic>
      <p:sp>
        <p:nvSpPr>
          <p:cNvPr id="7" name="矩形圖說文字 6"/>
          <p:cNvSpPr/>
          <p:nvPr/>
        </p:nvSpPr>
        <p:spPr>
          <a:xfrm>
            <a:off x="8045150" y="4591622"/>
            <a:ext cx="1922987" cy="1428505"/>
          </a:xfrm>
          <a:prstGeom prst="wedgeRectCallout">
            <a:avLst>
              <a:gd name="adj1" fmla="val -86547"/>
              <a:gd name="adj2" fmla="val -152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其資料夾路徑預設為「使用者」資料夾內</a:t>
            </a:r>
          </a:p>
        </p:txBody>
      </p:sp>
      <p:sp>
        <p:nvSpPr>
          <p:cNvPr id="8" name="矩形 7"/>
          <p:cNvSpPr/>
          <p:nvPr/>
        </p:nvSpPr>
        <p:spPr>
          <a:xfrm>
            <a:off x="6443969" y="3382888"/>
            <a:ext cx="243317" cy="1609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86033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 </a:t>
            </a:r>
            <a:r>
              <a:rPr lang="zh-TW" altLang="en-US" dirty="0"/>
              <a:t>計算底線 </a:t>
            </a:r>
            <a:r>
              <a:rPr lang="en-US" altLang="zh-TW" dirty="0"/>
              <a:t>(Bottom Line) </a:t>
            </a:r>
            <a:br>
              <a:rPr lang="en-US" altLang="zh-TW" dirty="0"/>
            </a:br>
            <a:r>
              <a:rPr lang="zh-TW" altLang="en-US" dirty="0"/>
              <a:t>                                                           或稱淨利</a:t>
            </a:r>
          </a:p>
        </p:txBody>
      </p:sp>
      <p:sp>
        <p:nvSpPr>
          <p:cNvPr id="3" name="內容版面配置區 2"/>
          <p:cNvSpPr>
            <a:spLocks noGrp="1"/>
          </p:cNvSpPr>
          <p:nvPr>
            <p:ph idx="1"/>
          </p:nvPr>
        </p:nvSpPr>
        <p:spPr/>
        <p:txBody>
          <a:bodyPr/>
          <a:lstStyle/>
          <a:p>
            <a:r>
              <a:rPr lang="en-US" altLang="zh-TW" dirty="0"/>
              <a:t>4.</a:t>
            </a:r>
            <a:r>
              <a:rPr lang="zh-TW" altLang="en-US" dirty="0"/>
              <a:t> 點選</a:t>
            </a:r>
            <a:r>
              <a:rPr lang="en-US" altLang="zh-TW" dirty="0"/>
              <a:t>NEW</a:t>
            </a:r>
            <a:r>
              <a:rPr lang="zh-TW" altLang="en-US" dirty="0"/>
              <a:t>，準備寫入程式</a:t>
            </a:r>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38</a:t>
            </a:fld>
            <a:endParaRPr lang="zh-TW" altLang="en-US"/>
          </a:p>
        </p:txBody>
      </p:sp>
      <p:pic>
        <p:nvPicPr>
          <p:cNvPr id="5" name="圖片 4"/>
          <p:cNvPicPr>
            <a:picLocks noChangeAspect="1"/>
          </p:cNvPicPr>
          <p:nvPr/>
        </p:nvPicPr>
        <p:blipFill>
          <a:blip r:embed="rId2"/>
          <a:stretch>
            <a:fillRect/>
          </a:stretch>
        </p:blipFill>
        <p:spPr>
          <a:xfrm>
            <a:off x="5175099" y="2222577"/>
            <a:ext cx="2140060" cy="2248016"/>
          </a:xfrm>
          <a:prstGeom prst="rect">
            <a:avLst/>
          </a:prstGeom>
        </p:spPr>
      </p:pic>
    </p:spTree>
    <p:extLst>
      <p:ext uri="{BB962C8B-B14F-4D97-AF65-F5344CB8AC3E}">
        <p14:creationId xmlns:p14="http://schemas.microsoft.com/office/powerpoint/2010/main" val="1919263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Hw1</a:t>
            </a:r>
            <a:r>
              <a:rPr lang="zh-TW" altLang="en-US" dirty="0" smtClean="0"/>
              <a:t>計算</a:t>
            </a:r>
            <a:r>
              <a:rPr lang="zh-TW" altLang="en-US" dirty="0"/>
              <a:t>底線 </a:t>
            </a:r>
            <a:r>
              <a:rPr lang="en-US" altLang="zh-TW" dirty="0"/>
              <a:t>(Bottom Line) </a:t>
            </a:r>
            <a:br>
              <a:rPr lang="en-US" altLang="zh-TW" dirty="0"/>
            </a:br>
            <a:r>
              <a:rPr lang="zh-TW" altLang="en-US" dirty="0"/>
              <a:t>                                                           或稱淨利</a:t>
            </a:r>
          </a:p>
        </p:txBody>
      </p:sp>
      <p:sp>
        <p:nvSpPr>
          <p:cNvPr id="3" name="內容版面配置區 2"/>
          <p:cNvSpPr>
            <a:spLocks noGrp="1"/>
          </p:cNvSpPr>
          <p:nvPr>
            <p:ph idx="1"/>
          </p:nvPr>
        </p:nvSpPr>
        <p:spPr>
          <a:xfrm>
            <a:off x="1024129" y="2286000"/>
            <a:ext cx="4136542" cy="4023360"/>
          </a:xfrm>
        </p:spPr>
        <p:txBody>
          <a:bodyPr/>
          <a:lstStyle/>
          <a:p>
            <a:r>
              <a:rPr lang="zh-TW" altLang="en-US" dirty="0"/>
              <a:t>輸入下方程式碼：</a:t>
            </a:r>
            <a:endParaRPr lang="en-US" altLang="zh-TW" dirty="0"/>
          </a:p>
          <a:p>
            <a:pPr marL="0" indent="0">
              <a:buNone/>
            </a:pP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39</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957394246"/>
              </p:ext>
            </p:extLst>
          </p:nvPr>
        </p:nvGraphicFramePr>
        <p:xfrm>
          <a:off x="976318" y="2791744"/>
          <a:ext cx="9767882" cy="3037840"/>
        </p:xfrm>
        <a:graphic>
          <a:graphicData uri="http://schemas.openxmlformats.org/drawingml/2006/table">
            <a:tbl>
              <a:tblPr firstRow="1" bandRow="1">
                <a:tableStyleId>{5C22544A-7EE6-4342-B048-85BDC9FD1C3A}</a:tableStyleId>
              </a:tblPr>
              <a:tblGrid>
                <a:gridCol w="6817667">
                  <a:extLst>
                    <a:ext uri="{9D8B030D-6E8A-4147-A177-3AD203B41FA5}">
                      <a16:colId xmlns:a16="http://schemas.microsoft.com/office/drawing/2014/main" val="1114446384"/>
                    </a:ext>
                  </a:extLst>
                </a:gridCol>
                <a:gridCol w="2950215">
                  <a:extLst>
                    <a:ext uri="{9D8B030D-6E8A-4147-A177-3AD203B41FA5}">
                      <a16:colId xmlns:a16="http://schemas.microsoft.com/office/drawing/2014/main" val="2601770807"/>
                    </a:ext>
                  </a:extLst>
                </a:gridCol>
              </a:tblGrid>
              <a:tr h="370840">
                <a:tc>
                  <a:txBody>
                    <a:bodyPr/>
                    <a:lstStyle/>
                    <a:p>
                      <a:r>
                        <a:rPr lang="zh-TW" altLang="en-US" dirty="0"/>
                        <a:t>指令</a:t>
                      </a:r>
                    </a:p>
                  </a:txBody>
                  <a:tcPr/>
                </a:tc>
                <a:tc>
                  <a:txBody>
                    <a:bodyPr/>
                    <a:lstStyle/>
                    <a:p>
                      <a:r>
                        <a:rPr lang="zh-TW" altLang="en-US" dirty="0"/>
                        <a:t>說明</a:t>
                      </a:r>
                    </a:p>
                  </a:txBody>
                  <a:tcPr/>
                </a:tc>
                <a:extLst>
                  <a:ext uri="{0D108BD9-81ED-4DB2-BD59-A6C34878D82A}">
                    <a16:rowId xmlns:a16="http://schemas.microsoft.com/office/drawing/2014/main" val="3540294395"/>
                  </a:ext>
                </a:extLst>
              </a:tr>
              <a:tr h="370840">
                <a:tc>
                  <a:txBody>
                    <a:bodyPr/>
                    <a:lstStyle/>
                    <a:p>
                      <a:r>
                        <a:rPr lang="en-US" altLang="zh-TW" dirty="0" smtClean="0"/>
                        <a:t>import pandas as </a:t>
                      </a:r>
                      <a:r>
                        <a:rPr lang="en-US" altLang="zh-TW" dirty="0" err="1" smtClean="0"/>
                        <a:t>pd</a:t>
                      </a:r>
                      <a:endParaRPr lang="en-US" altLang="zh-TW" dirty="0" smtClean="0"/>
                    </a:p>
                    <a:p>
                      <a:r>
                        <a:rPr lang="en-US" altLang="zh-TW" dirty="0" smtClean="0"/>
                        <a:t>df1 = </a:t>
                      </a:r>
                      <a:r>
                        <a:rPr lang="en-US" altLang="zh-TW" dirty="0" err="1" smtClean="0"/>
                        <a:t>pd.read_excel</a:t>
                      </a:r>
                      <a:r>
                        <a:rPr lang="en-US" altLang="zh-TW" dirty="0" smtClean="0"/>
                        <a:t>("C:/~/</a:t>
                      </a:r>
                      <a:r>
                        <a:rPr lang="zh-TW" altLang="en-US" dirty="0" smtClean="0"/>
                        <a:t>資產負債表</a:t>
                      </a:r>
                      <a:r>
                        <a:rPr lang="en-US" altLang="zh-TW" dirty="0" smtClean="0"/>
                        <a:t>.</a:t>
                      </a:r>
                      <a:r>
                        <a:rPr lang="en-US" altLang="zh-TW" dirty="0" err="1" smtClean="0"/>
                        <a:t>xlsx</a:t>
                      </a:r>
                      <a:r>
                        <a:rPr lang="en-US" altLang="zh-TW" dirty="0" smtClean="0"/>
                        <a:t>")</a:t>
                      </a:r>
                    </a:p>
                    <a:p>
                      <a:r>
                        <a:rPr lang="en-US" altLang="zh-TW" dirty="0" smtClean="0"/>
                        <a:t>df1</a:t>
                      </a:r>
                      <a:endParaRPr lang="zh-TW" altLang="en-US" dirty="0"/>
                    </a:p>
                  </a:txBody>
                  <a:tcPr/>
                </a:tc>
                <a:tc>
                  <a:txBody>
                    <a:bodyPr/>
                    <a:lstStyle/>
                    <a:p>
                      <a:r>
                        <a:rPr lang="zh-TW" altLang="en-US" dirty="0" smtClean="0"/>
                        <a:t>下載資產負債表，並儲存於</a:t>
                      </a:r>
                      <a:r>
                        <a:rPr lang="en-US" altLang="zh-TW" dirty="0" smtClean="0"/>
                        <a:t>df1</a:t>
                      </a:r>
                      <a:r>
                        <a:rPr lang="zh-TW" altLang="en-US" dirty="0" smtClean="0"/>
                        <a:t>變數</a:t>
                      </a:r>
                      <a:endParaRPr lang="zh-TW" altLang="en-US" dirty="0"/>
                    </a:p>
                  </a:txBody>
                  <a:tcPr/>
                </a:tc>
                <a:extLst>
                  <a:ext uri="{0D108BD9-81ED-4DB2-BD59-A6C34878D82A}">
                    <a16:rowId xmlns:a16="http://schemas.microsoft.com/office/drawing/2014/main" val="4130349970"/>
                  </a:ext>
                </a:extLst>
              </a:tr>
              <a:tr h="370840">
                <a:tc>
                  <a:txBody>
                    <a:bodyPr/>
                    <a:lstStyle/>
                    <a:p>
                      <a:r>
                        <a:rPr lang="en-US" altLang="zh-TW" dirty="0" smtClean="0"/>
                        <a:t>df1.columns</a:t>
                      </a:r>
                      <a:endParaRPr lang="zh-TW" altLang="en-US" dirty="0"/>
                    </a:p>
                  </a:txBody>
                  <a:tcPr/>
                </a:tc>
                <a:tc>
                  <a:txBody>
                    <a:bodyPr/>
                    <a:lstStyle/>
                    <a:p>
                      <a:r>
                        <a:rPr lang="zh-TW" altLang="en-US" dirty="0" smtClean="0"/>
                        <a:t>顯示</a:t>
                      </a:r>
                      <a:r>
                        <a:rPr lang="en-US" altLang="zh-TW" dirty="0" smtClean="0"/>
                        <a:t>df1</a:t>
                      </a:r>
                      <a:r>
                        <a:rPr lang="zh-TW" altLang="en-US" dirty="0" smtClean="0"/>
                        <a:t>欄位</a:t>
                      </a:r>
                      <a:endParaRPr lang="zh-TW" altLang="en-US" dirty="0"/>
                    </a:p>
                  </a:txBody>
                  <a:tcPr/>
                </a:tc>
                <a:extLst>
                  <a:ext uri="{0D108BD9-81ED-4DB2-BD59-A6C34878D82A}">
                    <a16:rowId xmlns:a16="http://schemas.microsoft.com/office/drawing/2014/main" val="688034880"/>
                  </a:ext>
                </a:extLst>
              </a:tr>
              <a:tr h="370840">
                <a:tc>
                  <a:txBody>
                    <a:bodyPr/>
                    <a:lstStyle/>
                    <a:p>
                      <a:r>
                        <a:rPr lang="en-US" altLang="zh-TW" dirty="0" smtClean="0"/>
                        <a:t>df2 = </a:t>
                      </a:r>
                      <a:r>
                        <a:rPr lang="en-US" altLang="zh-TW" dirty="0" err="1" smtClean="0"/>
                        <a:t>pd.read_excel</a:t>
                      </a:r>
                      <a:r>
                        <a:rPr lang="en-US" altLang="zh-TW" dirty="0" smtClean="0"/>
                        <a:t>("C:/~/</a:t>
                      </a:r>
                      <a:r>
                        <a:rPr lang="zh-TW" altLang="en-US" dirty="0" smtClean="0"/>
                        <a:t>損益表</a:t>
                      </a:r>
                      <a:r>
                        <a:rPr lang="en-US" altLang="zh-TW" dirty="0" smtClean="0"/>
                        <a:t>.</a:t>
                      </a:r>
                      <a:r>
                        <a:rPr lang="en-US" altLang="zh-TW" dirty="0" err="1" smtClean="0"/>
                        <a:t>xlsx</a:t>
                      </a:r>
                      <a:r>
                        <a:rPr lang="en-US" altLang="zh-TW" dirty="0" smtClean="0"/>
                        <a:t>")</a:t>
                      </a:r>
                    </a:p>
                    <a:p>
                      <a:r>
                        <a:rPr lang="en-US" altLang="zh-TW" dirty="0" smtClean="0"/>
                        <a:t>df2</a:t>
                      </a:r>
                      <a:endParaRPr lang="zh-TW" altLang="en-US" dirty="0"/>
                    </a:p>
                  </a:txBody>
                  <a:tcPr/>
                </a:tc>
                <a:tc>
                  <a:txBody>
                    <a:bodyPr/>
                    <a:lstStyle/>
                    <a:p>
                      <a:r>
                        <a:rPr lang="zh-TW" altLang="en-US" dirty="0" smtClean="0"/>
                        <a:t>下載損益表，並儲存於</a:t>
                      </a:r>
                      <a:r>
                        <a:rPr lang="en-US" altLang="zh-TW" smtClean="0"/>
                        <a:t>df2</a:t>
                      </a:r>
                      <a:r>
                        <a:rPr lang="zh-TW" altLang="en-US" smtClean="0"/>
                        <a:t>變數</a:t>
                      </a:r>
                      <a:endParaRPr lang="zh-TW" altLang="en-US" dirty="0"/>
                    </a:p>
                  </a:txBody>
                  <a:tcPr/>
                </a:tc>
                <a:extLst>
                  <a:ext uri="{0D108BD9-81ED-4DB2-BD59-A6C34878D82A}">
                    <a16:rowId xmlns:a16="http://schemas.microsoft.com/office/drawing/2014/main" val="3139805695"/>
                  </a:ext>
                </a:extLst>
              </a:tr>
              <a:tr h="370840">
                <a:tc>
                  <a:txBody>
                    <a:bodyPr/>
                    <a:lstStyle/>
                    <a:p>
                      <a:r>
                        <a:rPr lang="en-US" altLang="zh-TW" dirty="0" smtClean="0"/>
                        <a:t>df2.columns</a:t>
                      </a:r>
                      <a:endParaRPr lang="zh-TW" altLang="en-US" dirty="0"/>
                    </a:p>
                  </a:txBody>
                  <a:tcPr/>
                </a:tc>
                <a:tc>
                  <a:txBody>
                    <a:bodyPr/>
                    <a:lstStyle/>
                    <a:p>
                      <a:r>
                        <a:rPr lang="zh-TW" altLang="en-US" dirty="0" smtClean="0"/>
                        <a:t>顯示</a:t>
                      </a:r>
                      <a:r>
                        <a:rPr lang="en-US" altLang="zh-TW" dirty="0" smtClean="0"/>
                        <a:t>df2</a:t>
                      </a:r>
                      <a:r>
                        <a:rPr lang="zh-TW" altLang="en-US" dirty="0" smtClean="0"/>
                        <a:t>欄位</a:t>
                      </a:r>
                      <a:endParaRPr lang="zh-TW" altLang="en-US" dirty="0"/>
                    </a:p>
                  </a:txBody>
                  <a:tcPr/>
                </a:tc>
                <a:extLst>
                  <a:ext uri="{0D108BD9-81ED-4DB2-BD59-A6C34878D82A}">
                    <a16:rowId xmlns:a16="http://schemas.microsoft.com/office/drawing/2014/main" val="3065632844"/>
                  </a:ext>
                </a:extLst>
              </a:tr>
              <a:tr h="370840">
                <a:tc>
                  <a:txBody>
                    <a:bodyPr/>
                    <a:lstStyle/>
                    <a:p>
                      <a:r>
                        <a:rPr lang="en-US" altLang="zh-TW" dirty="0" err="1"/>
                        <a:t>df_sum.loc</a:t>
                      </a:r>
                      <a:r>
                        <a:rPr lang="en-US" altLang="zh-TW" dirty="0"/>
                        <a:t>["Annual Income"] - </a:t>
                      </a:r>
                      <a:r>
                        <a:rPr lang="en-US" altLang="zh-TW" dirty="0" err="1"/>
                        <a:t>df_sum.loc</a:t>
                      </a:r>
                      <a:r>
                        <a:rPr lang="en-US" altLang="zh-TW" dirty="0"/>
                        <a:t>["Annual Spending"]</a:t>
                      </a:r>
                      <a:endParaRPr lang="zh-TW" altLang="en-US" dirty="0"/>
                    </a:p>
                  </a:txBody>
                  <a:tcPr/>
                </a:tc>
                <a:tc>
                  <a:txBody>
                    <a:bodyPr/>
                    <a:lstStyle/>
                    <a:p>
                      <a:r>
                        <a:rPr lang="zh-TW" altLang="en-US" dirty="0"/>
                        <a:t>計算底線。注意</a:t>
                      </a:r>
                      <a:r>
                        <a:rPr lang="en-US" altLang="zh-TW" dirty="0" err="1"/>
                        <a:t>loc</a:t>
                      </a:r>
                      <a:r>
                        <a:rPr lang="zh-TW" altLang="en-US" dirty="0"/>
                        <a:t>的用法</a:t>
                      </a:r>
                    </a:p>
                  </a:txBody>
                  <a:tcPr/>
                </a:tc>
                <a:extLst>
                  <a:ext uri="{0D108BD9-81ED-4DB2-BD59-A6C34878D82A}">
                    <a16:rowId xmlns:a16="http://schemas.microsoft.com/office/drawing/2014/main" val="2374265010"/>
                  </a:ext>
                </a:extLst>
              </a:tr>
            </a:tbl>
          </a:graphicData>
        </a:graphic>
      </p:graphicFrame>
    </p:spTree>
    <p:extLst>
      <p:ext uri="{BB962C8B-B14F-4D97-AF65-F5344CB8AC3E}">
        <p14:creationId xmlns:p14="http://schemas.microsoft.com/office/powerpoint/2010/main" val="423691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9161" y="3053250"/>
            <a:ext cx="9720072" cy="1499616"/>
          </a:xfrm>
        </p:spPr>
        <p:txBody>
          <a:bodyPr/>
          <a:lstStyle/>
          <a:p>
            <a:r>
              <a:rPr lang="zh-TW" altLang="en-US" dirty="0"/>
              <a:t>期中考結果</a:t>
            </a:r>
            <a:endParaRPr lang="en-US" altLang="zh-TW"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4</a:t>
            </a:fld>
            <a:endParaRPr lang="zh-TW" altLang="en-US"/>
          </a:p>
        </p:txBody>
      </p:sp>
    </p:spTree>
    <p:extLst>
      <p:ext uri="{BB962C8B-B14F-4D97-AF65-F5344CB8AC3E}">
        <p14:creationId xmlns:p14="http://schemas.microsoft.com/office/powerpoint/2010/main" val="3192567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7E8C-84EE-D230-B4F6-617C02565DC4}"/>
              </a:ext>
            </a:extLst>
          </p:cNvPr>
          <p:cNvSpPr>
            <a:spLocks noGrp="1"/>
          </p:cNvSpPr>
          <p:nvPr>
            <p:ph type="title"/>
          </p:nvPr>
        </p:nvSpPr>
        <p:spPr/>
        <p:txBody>
          <a:bodyPr/>
          <a:lstStyle/>
          <a:p>
            <a:r>
              <a:rPr lang="en-US" dirty="0"/>
              <a:t>LOC (LABEL)</a:t>
            </a:r>
          </a:p>
        </p:txBody>
      </p:sp>
      <p:graphicFrame>
        <p:nvGraphicFramePr>
          <p:cNvPr id="6" name="Content Placeholder 5">
            <a:extLst>
              <a:ext uri="{FF2B5EF4-FFF2-40B4-BE49-F238E27FC236}">
                <a16:creationId xmlns:a16="http://schemas.microsoft.com/office/drawing/2014/main" id="{A0DFFB30-DE62-F58C-AB80-F917B90C559C}"/>
              </a:ext>
            </a:extLst>
          </p:cNvPr>
          <p:cNvGraphicFramePr>
            <a:graphicFrameLocks noGrp="1"/>
          </p:cNvGraphicFramePr>
          <p:nvPr>
            <p:ph idx="1"/>
            <p:extLst>
              <p:ext uri="{D42A27DB-BD31-4B8C-83A1-F6EECF244321}">
                <p14:modId xmlns:p14="http://schemas.microsoft.com/office/powerpoint/2010/main" val="194183184"/>
              </p:ext>
            </p:extLst>
          </p:nvPr>
        </p:nvGraphicFramePr>
        <p:xfrm>
          <a:off x="1023938" y="2286000"/>
          <a:ext cx="9720260" cy="1854200"/>
        </p:xfrm>
        <a:graphic>
          <a:graphicData uri="http://schemas.openxmlformats.org/drawingml/2006/table">
            <a:tbl>
              <a:tblPr firstRow="1" bandRow="1">
                <a:tableStyleId>{5C22544A-7EE6-4342-B048-85BDC9FD1C3A}</a:tableStyleId>
              </a:tblPr>
              <a:tblGrid>
                <a:gridCol w="1944052">
                  <a:extLst>
                    <a:ext uri="{9D8B030D-6E8A-4147-A177-3AD203B41FA5}">
                      <a16:colId xmlns:a16="http://schemas.microsoft.com/office/drawing/2014/main" val="3482079042"/>
                    </a:ext>
                  </a:extLst>
                </a:gridCol>
                <a:gridCol w="1944052">
                  <a:extLst>
                    <a:ext uri="{9D8B030D-6E8A-4147-A177-3AD203B41FA5}">
                      <a16:colId xmlns:a16="http://schemas.microsoft.com/office/drawing/2014/main" val="3922609455"/>
                    </a:ext>
                  </a:extLst>
                </a:gridCol>
                <a:gridCol w="1944052">
                  <a:extLst>
                    <a:ext uri="{9D8B030D-6E8A-4147-A177-3AD203B41FA5}">
                      <a16:colId xmlns:a16="http://schemas.microsoft.com/office/drawing/2014/main" val="2622710900"/>
                    </a:ext>
                  </a:extLst>
                </a:gridCol>
                <a:gridCol w="1944052">
                  <a:extLst>
                    <a:ext uri="{9D8B030D-6E8A-4147-A177-3AD203B41FA5}">
                      <a16:colId xmlns:a16="http://schemas.microsoft.com/office/drawing/2014/main" val="215836738"/>
                    </a:ext>
                  </a:extLst>
                </a:gridCol>
                <a:gridCol w="1944052">
                  <a:extLst>
                    <a:ext uri="{9D8B030D-6E8A-4147-A177-3AD203B41FA5}">
                      <a16:colId xmlns:a16="http://schemas.microsoft.com/office/drawing/2014/main" val="491026982"/>
                    </a:ext>
                  </a:extLst>
                </a:gridCol>
              </a:tblGrid>
              <a:tr h="370840">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extLst>
                  <a:ext uri="{0D108BD9-81ED-4DB2-BD59-A6C34878D82A}">
                    <a16:rowId xmlns:a16="http://schemas.microsoft.com/office/drawing/2014/main" val="424940260"/>
                  </a:ext>
                </a:extLst>
              </a:tr>
              <a:tr h="370840">
                <a:tc>
                  <a:txBody>
                    <a:bodyPr/>
                    <a:lstStyle/>
                    <a:p>
                      <a:r>
                        <a:rPr lang="en-US" dirty="0"/>
                        <a:t>A</a:t>
                      </a:r>
                    </a:p>
                  </a:txBody>
                  <a:tcPr/>
                </a:tc>
                <a:tc>
                  <a:txBody>
                    <a:bodyPr/>
                    <a:lstStyle/>
                    <a:p>
                      <a:r>
                        <a:rPr lang="en-US" dirty="0"/>
                        <a:t>[“A“, “A“]</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4683099"/>
                  </a:ext>
                </a:extLst>
              </a:tr>
              <a:tr h="370840">
                <a:tc>
                  <a:txBody>
                    <a:bodyPr/>
                    <a:lstStyle/>
                    <a:p>
                      <a:r>
                        <a:rPr lang="en-US" dirty="0"/>
                        <a:t>B</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94964930"/>
                  </a:ext>
                </a:extLst>
              </a:tr>
              <a:tr h="370840">
                <a:tc>
                  <a:txBody>
                    <a:bodyPr/>
                    <a:lstStyle/>
                    <a:p>
                      <a:r>
                        <a:rPr lang="en-US" dirty="0"/>
                        <a:t>C</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47328532"/>
                  </a:ext>
                </a:extLst>
              </a:tr>
              <a:tr h="370840">
                <a:tc>
                  <a:txBody>
                    <a:bodyPr/>
                    <a:lstStyle/>
                    <a:p>
                      <a:r>
                        <a:rPr lang="en-US" dirty="0"/>
                        <a:t>D</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7533349"/>
                  </a:ext>
                </a:extLst>
              </a:tr>
            </a:tbl>
          </a:graphicData>
        </a:graphic>
      </p:graphicFrame>
      <p:sp>
        <p:nvSpPr>
          <p:cNvPr id="4" name="Slide Number Placeholder 3">
            <a:extLst>
              <a:ext uri="{FF2B5EF4-FFF2-40B4-BE49-F238E27FC236}">
                <a16:creationId xmlns:a16="http://schemas.microsoft.com/office/drawing/2014/main" id="{7EF552B6-FE24-BC22-7FC5-F92AEA0FF0A3}"/>
              </a:ext>
            </a:extLst>
          </p:cNvPr>
          <p:cNvSpPr>
            <a:spLocks noGrp="1"/>
          </p:cNvSpPr>
          <p:nvPr>
            <p:ph type="sldNum" sz="quarter" idx="12"/>
          </p:nvPr>
        </p:nvSpPr>
        <p:spPr/>
        <p:txBody>
          <a:bodyPr/>
          <a:lstStyle/>
          <a:p>
            <a:fld id="{768D8167-9C97-47D6-AA4B-ABB4D863B9D0}" type="slidenum">
              <a:rPr lang="zh-TW" altLang="en-US" smtClean="0"/>
              <a:t>40</a:t>
            </a:fld>
            <a:endParaRPr lang="zh-TW" altLang="en-US"/>
          </a:p>
        </p:txBody>
      </p:sp>
      <p:sp>
        <p:nvSpPr>
          <p:cNvPr id="10" name="TextBox 9">
            <a:extLst>
              <a:ext uri="{FF2B5EF4-FFF2-40B4-BE49-F238E27FC236}">
                <a16:creationId xmlns:a16="http://schemas.microsoft.com/office/drawing/2014/main" id="{99C5DE51-B4B5-8349-01F0-B02F3E8D6603}"/>
              </a:ext>
            </a:extLst>
          </p:cNvPr>
          <p:cNvSpPr txBox="1"/>
          <p:nvPr/>
        </p:nvSpPr>
        <p:spPr>
          <a:xfrm>
            <a:off x="1117314" y="4870219"/>
            <a:ext cx="6097712" cy="369332"/>
          </a:xfrm>
          <a:prstGeom prst="rect">
            <a:avLst/>
          </a:prstGeom>
          <a:noFill/>
        </p:spPr>
        <p:txBody>
          <a:bodyPr wrap="square">
            <a:spAutoFit/>
          </a:bodyPr>
          <a:lstStyle/>
          <a:p>
            <a:r>
              <a:rPr lang="en-US" dirty="0"/>
              <a:t>[ : , [“A“, “B“]]</a:t>
            </a:r>
          </a:p>
        </p:txBody>
      </p:sp>
      <p:sp>
        <p:nvSpPr>
          <p:cNvPr id="12" name="TextBox 11">
            <a:extLst>
              <a:ext uri="{FF2B5EF4-FFF2-40B4-BE49-F238E27FC236}">
                <a16:creationId xmlns:a16="http://schemas.microsoft.com/office/drawing/2014/main" id="{59704F41-48A1-6779-B87B-FB1FEF5D419F}"/>
              </a:ext>
            </a:extLst>
          </p:cNvPr>
          <p:cNvSpPr txBox="1"/>
          <p:nvPr/>
        </p:nvSpPr>
        <p:spPr>
          <a:xfrm>
            <a:off x="1023938" y="5681877"/>
            <a:ext cx="6097712" cy="369332"/>
          </a:xfrm>
          <a:prstGeom prst="rect">
            <a:avLst/>
          </a:prstGeom>
          <a:noFill/>
        </p:spPr>
        <p:txBody>
          <a:bodyPr wrap="square">
            <a:spAutoFit/>
          </a:bodyPr>
          <a:lstStyle/>
          <a:p>
            <a:r>
              <a:rPr lang="en-US" dirty="0"/>
              <a:t>https://zhuanlan.zhihu.com/p/129898162</a:t>
            </a:r>
          </a:p>
        </p:txBody>
      </p:sp>
    </p:spTree>
    <p:extLst>
      <p:ext uri="{BB962C8B-B14F-4D97-AF65-F5344CB8AC3E}">
        <p14:creationId xmlns:p14="http://schemas.microsoft.com/office/powerpoint/2010/main" val="507224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7E8C-84EE-D230-B4F6-617C02565DC4}"/>
              </a:ext>
            </a:extLst>
          </p:cNvPr>
          <p:cNvSpPr>
            <a:spLocks noGrp="1"/>
          </p:cNvSpPr>
          <p:nvPr>
            <p:ph type="title"/>
          </p:nvPr>
        </p:nvSpPr>
        <p:spPr/>
        <p:txBody>
          <a:bodyPr/>
          <a:lstStyle/>
          <a:p>
            <a:r>
              <a:rPr lang="en-US" dirty="0"/>
              <a:t>ILOC (INDEX)</a:t>
            </a:r>
          </a:p>
        </p:txBody>
      </p:sp>
      <p:graphicFrame>
        <p:nvGraphicFramePr>
          <p:cNvPr id="6" name="Content Placeholder 5">
            <a:extLst>
              <a:ext uri="{FF2B5EF4-FFF2-40B4-BE49-F238E27FC236}">
                <a16:creationId xmlns:a16="http://schemas.microsoft.com/office/drawing/2014/main" id="{A0DFFB30-DE62-F58C-AB80-F917B90C559C}"/>
              </a:ext>
            </a:extLst>
          </p:cNvPr>
          <p:cNvGraphicFramePr>
            <a:graphicFrameLocks noGrp="1"/>
          </p:cNvGraphicFramePr>
          <p:nvPr>
            <p:ph idx="1"/>
            <p:extLst>
              <p:ext uri="{D42A27DB-BD31-4B8C-83A1-F6EECF244321}">
                <p14:modId xmlns:p14="http://schemas.microsoft.com/office/powerpoint/2010/main" val="4039196290"/>
              </p:ext>
            </p:extLst>
          </p:nvPr>
        </p:nvGraphicFramePr>
        <p:xfrm>
          <a:off x="1117073" y="3005191"/>
          <a:ext cx="9720260" cy="1854200"/>
        </p:xfrm>
        <a:graphic>
          <a:graphicData uri="http://schemas.openxmlformats.org/drawingml/2006/table">
            <a:tbl>
              <a:tblPr firstRow="1" bandRow="1">
                <a:tableStyleId>{5C22544A-7EE6-4342-B048-85BDC9FD1C3A}</a:tableStyleId>
              </a:tblPr>
              <a:tblGrid>
                <a:gridCol w="1944052">
                  <a:extLst>
                    <a:ext uri="{9D8B030D-6E8A-4147-A177-3AD203B41FA5}">
                      <a16:colId xmlns:a16="http://schemas.microsoft.com/office/drawing/2014/main" val="3482079042"/>
                    </a:ext>
                  </a:extLst>
                </a:gridCol>
                <a:gridCol w="1944052">
                  <a:extLst>
                    <a:ext uri="{9D8B030D-6E8A-4147-A177-3AD203B41FA5}">
                      <a16:colId xmlns:a16="http://schemas.microsoft.com/office/drawing/2014/main" val="3922609455"/>
                    </a:ext>
                  </a:extLst>
                </a:gridCol>
                <a:gridCol w="1944052">
                  <a:extLst>
                    <a:ext uri="{9D8B030D-6E8A-4147-A177-3AD203B41FA5}">
                      <a16:colId xmlns:a16="http://schemas.microsoft.com/office/drawing/2014/main" val="2622710900"/>
                    </a:ext>
                  </a:extLst>
                </a:gridCol>
                <a:gridCol w="1944052">
                  <a:extLst>
                    <a:ext uri="{9D8B030D-6E8A-4147-A177-3AD203B41FA5}">
                      <a16:colId xmlns:a16="http://schemas.microsoft.com/office/drawing/2014/main" val="215836738"/>
                    </a:ext>
                  </a:extLst>
                </a:gridCol>
                <a:gridCol w="1944052">
                  <a:extLst>
                    <a:ext uri="{9D8B030D-6E8A-4147-A177-3AD203B41FA5}">
                      <a16:colId xmlns:a16="http://schemas.microsoft.com/office/drawing/2014/main" val="491026982"/>
                    </a:ext>
                  </a:extLst>
                </a:gridCol>
              </a:tblGrid>
              <a:tr h="370840">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extLst>
                  <a:ext uri="{0D108BD9-81ED-4DB2-BD59-A6C34878D82A}">
                    <a16:rowId xmlns:a16="http://schemas.microsoft.com/office/drawing/2014/main" val="424940260"/>
                  </a:ext>
                </a:extLst>
              </a:tr>
              <a:tr h="370840">
                <a:tc>
                  <a:txBody>
                    <a:bodyPr/>
                    <a:lstStyle/>
                    <a:p>
                      <a:r>
                        <a:rPr lang="en-US" dirty="0"/>
                        <a:t>0</a:t>
                      </a:r>
                    </a:p>
                  </a:txBody>
                  <a:tcPr/>
                </a:tc>
                <a:tc>
                  <a:txBody>
                    <a:bodyPr/>
                    <a:lstStyle/>
                    <a:p>
                      <a:r>
                        <a:rPr lang="en-US" dirty="0"/>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4683099"/>
                  </a:ext>
                </a:extLst>
              </a:tr>
              <a:tr h="370840">
                <a:tc>
                  <a:txBody>
                    <a:bodyPr/>
                    <a:lstStyle/>
                    <a:p>
                      <a:r>
                        <a:rPr lang="en-US" dirty="0"/>
                        <a:t>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94964930"/>
                  </a:ext>
                </a:extLst>
              </a:tr>
              <a:tr h="370840">
                <a:tc>
                  <a:txBody>
                    <a:bodyPr/>
                    <a:lstStyle/>
                    <a:p>
                      <a:r>
                        <a:rPr lang="en-US" dirty="0"/>
                        <a:t>2</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47328532"/>
                  </a:ext>
                </a:extLst>
              </a:tr>
              <a:tr h="370840">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7533349"/>
                  </a:ext>
                </a:extLst>
              </a:tr>
            </a:tbl>
          </a:graphicData>
        </a:graphic>
      </p:graphicFrame>
      <p:sp>
        <p:nvSpPr>
          <p:cNvPr id="4" name="Slide Number Placeholder 3">
            <a:extLst>
              <a:ext uri="{FF2B5EF4-FFF2-40B4-BE49-F238E27FC236}">
                <a16:creationId xmlns:a16="http://schemas.microsoft.com/office/drawing/2014/main" id="{7EF552B6-FE24-BC22-7FC5-F92AEA0FF0A3}"/>
              </a:ext>
            </a:extLst>
          </p:cNvPr>
          <p:cNvSpPr>
            <a:spLocks noGrp="1"/>
          </p:cNvSpPr>
          <p:nvPr>
            <p:ph type="sldNum" sz="quarter" idx="12"/>
          </p:nvPr>
        </p:nvSpPr>
        <p:spPr/>
        <p:txBody>
          <a:bodyPr/>
          <a:lstStyle/>
          <a:p>
            <a:fld id="{768D8167-9C97-47D6-AA4B-ABB4D863B9D0}" type="slidenum">
              <a:rPr lang="zh-TW" altLang="en-US" smtClean="0"/>
              <a:t>41</a:t>
            </a:fld>
            <a:endParaRPr lang="zh-TW" altLang="en-US"/>
          </a:p>
        </p:txBody>
      </p:sp>
      <p:graphicFrame>
        <p:nvGraphicFramePr>
          <p:cNvPr id="5" name="Table 4">
            <a:extLst>
              <a:ext uri="{FF2B5EF4-FFF2-40B4-BE49-F238E27FC236}">
                <a16:creationId xmlns:a16="http://schemas.microsoft.com/office/drawing/2014/main" id="{7E772211-3182-5921-7B28-EA26F445E800}"/>
              </a:ext>
            </a:extLst>
          </p:cNvPr>
          <p:cNvGraphicFramePr>
            <a:graphicFrameLocks noGrp="1"/>
          </p:cNvGraphicFramePr>
          <p:nvPr>
            <p:extLst>
              <p:ext uri="{D42A27DB-BD31-4B8C-83A1-F6EECF244321}">
                <p14:modId xmlns:p14="http://schemas.microsoft.com/office/powerpoint/2010/main" val="4116019200"/>
              </p:ext>
            </p:extLst>
          </p:nvPr>
        </p:nvGraphicFramePr>
        <p:xfrm>
          <a:off x="2956674" y="2334228"/>
          <a:ext cx="7787528" cy="370840"/>
        </p:xfrm>
        <a:graphic>
          <a:graphicData uri="http://schemas.openxmlformats.org/drawingml/2006/table">
            <a:tbl>
              <a:tblPr firstRow="1" bandRow="1">
                <a:tableStyleId>{7DF18680-E054-41AD-8BC1-D1AEF772440D}</a:tableStyleId>
              </a:tblPr>
              <a:tblGrid>
                <a:gridCol w="1946882">
                  <a:extLst>
                    <a:ext uri="{9D8B030D-6E8A-4147-A177-3AD203B41FA5}">
                      <a16:colId xmlns:a16="http://schemas.microsoft.com/office/drawing/2014/main" val="4117891825"/>
                    </a:ext>
                  </a:extLst>
                </a:gridCol>
                <a:gridCol w="1946882">
                  <a:extLst>
                    <a:ext uri="{9D8B030D-6E8A-4147-A177-3AD203B41FA5}">
                      <a16:colId xmlns:a16="http://schemas.microsoft.com/office/drawing/2014/main" val="2134606498"/>
                    </a:ext>
                  </a:extLst>
                </a:gridCol>
                <a:gridCol w="1946882">
                  <a:extLst>
                    <a:ext uri="{9D8B030D-6E8A-4147-A177-3AD203B41FA5}">
                      <a16:colId xmlns:a16="http://schemas.microsoft.com/office/drawing/2014/main" val="1608937323"/>
                    </a:ext>
                  </a:extLst>
                </a:gridCol>
                <a:gridCol w="1946882">
                  <a:extLst>
                    <a:ext uri="{9D8B030D-6E8A-4147-A177-3AD203B41FA5}">
                      <a16:colId xmlns:a16="http://schemas.microsoft.com/office/drawing/2014/main" val="419783593"/>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493406556"/>
                  </a:ext>
                </a:extLst>
              </a:tr>
            </a:tbl>
          </a:graphicData>
        </a:graphic>
      </p:graphicFrame>
    </p:spTree>
    <p:extLst>
      <p:ext uri="{BB962C8B-B14F-4D97-AF65-F5344CB8AC3E}">
        <p14:creationId xmlns:p14="http://schemas.microsoft.com/office/powerpoint/2010/main" val="896323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Hw1 </a:t>
            </a:r>
            <a:r>
              <a:rPr lang="zh-TW" altLang="en-US" dirty="0"/>
              <a:t>計算底線 </a:t>
            </a:r>
            <a:r>
              <a:rPr lang="en-US" altLang="zh-TW" dirty="0"/>
              <a:t>(Bottom Line) </a:t>
            </a:r>
            <a:br>
              <a:rPr lang="en-US" altLang="zh-TW" dirty="0"/>
            </a:br>
            <a:r>
              <a:rPr lang="zh-TW" altLang="en-US" dirty="0"/>
              <a:t>                                                           或稱淨利</a:t>
            </a:r>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42</a:t>
            </a:fld>
            <a:endParaRPr lang="zh-TW" altLang="en-US"/>
          </a:p>
        </p:txBody>
      </p:sp>
      <p:pic>
        <p:nvPicPr>
          <p:cNvPr id="5" name="圖片 4"/>
          <p:cNvPicPr>
            <a:picLocks noChangeAspect="1"/>
          </p:cNvPicPr>
          <p:nvPr/>
        </p:nvPicPr>
        <p:blipFill>
          <a:blip r:embed="rId2"/>
          <a:stretch>
            <a:fillRect/>
          </a:stretch>
        </p:blipFill>
        <p:spPr>
          <a:xfrm>
            <a:off x="1024128" y="2239259"/>
            <a:ext cx="5801844" cy="4231445"/>
          </a:xfrm>
          <a:prstGeom prst="rect">
            <a:avLst/>
          </a:prstGeom>
        </p:spPr>
      </p:pic>
    </p:spTree>
    <p:extLst>
      <p:ext uri="{BB962C8B-B14F-4D97-AF65-F5344CB8AC3E}">
        <p14:creationId xmlns:p14="http://schemas.microsoft.com/office/powerpoint/2010/main" val="3479593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Hw1 </a:t>
            </a:r>
            <a:r>
              <a:rPr lang="zh-TW" altLang="en-US" dirty="0"/>
              <a:t>計算底線 </a:t>
            </a:r>
            <a:r>
              <a:rPr lang="en-US" altLang="zh-TW" dirty="0"/>
              <a:t>(Bottom Line) </a:t>
            </a:r>
            <a:br>
              <a:rPr lang="en-US" altLang="zh-TW" dirty="0"/>
            </a:br>
            <a:r>
              <a:rPr lang="zh-TW" altLang="en-US" dirty="0"/>
              <a:t>                                                           或稱淨利</a:t>
            </a:r>
          </a:p>
        </p:txBody>
      </p:sp>
      <p:sp>
        <p:nvSpPr>
          <p:cNvPr id="3" name="內容版面配置區 2"/>
          <p:cNvSpPr>
            <a:spLocks noGrp="1"/>
          </p:cNvSpPr>
          <p:nvPr>
            <p:ph idx="1"/>
          </p:nvPr>
        </p:nvSpPr>
        <p:spPr/>
        <p:txBody>
          <a:bodyPr/>
          <a:lstStyle/>
          <a:p>
            <a:r>
              <a:rPr lang="zh-TW" altLang="en-US" dirty="0"/>
              <a:t>修改檔案名稱</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43</a:t>
            </a:fld>
            <a:endParaRPr lang="zh-TW" altLang="en-US"/>
          </a:p>
        </p:txBody>
      </p:sp>
      <p:pic>
        <p:nvPicPr>
          <p:cNvPr id="8" name="圖片 7"/>
          <p:cNvPicPr>
            <a:picLocks noChangeAspect="1"/>
          </p:cNvPicPr>
          <p:nvPr/>
        </p:nvPicPr>
        <p:blipFill>
          <a:blip r:embed="rId2"/>
          <a:stretch>
            <a:fillRect/>
          </a:stretch>
        </p:blipFill>
        <p:spPr>
          <a:xfrm>
            <a:off x="1161298" y="2680409"/>
            <a:ext cx="2993067" cy="2824681"/>
          </a:xfrm>
          <a:prstGeom prst="rect">
            <a:avLst/>
          </a:prstGeom>
        </p:spPr>
      </p:pic>
      <p:sp>
        <p:nvSpPr>
          <p:cNvPr id="9" name="矩形 8"/>
          <p:cNvSpPr/>
          <p:nvPr/>
        </p:nvSpPr>
        <p:spPr>
          <a:xfrm>
            <a:off x="1919063" y="2727503"/>
            <a:ext cx="518029" cy="2040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3"/>
          <a:stretch>
            <a:fillRect/>
          </a:stretch>
        </p:blipFill>
        <p:spPr>
          <a:xfrm>
            <a:off x="5884164" y="2253181"/>
            <a:ext cx="4468404" cy="1356785"/>
          </a:xfrm>
          <a:prstGeom prst="rect">
            <a:avLst/>
          </a:prstGeom>
        </p:spPr>
      </p:pic>
      <p:sp>
        <p:nvSpPr>
          <p:cNvPr id="11" name="向右箭號 10"/>
          <p:cNvSpPr/>
          <p:nvPr/>
        </p:nvSpPr>
        <p:spPr>
          <a:xfrm>
            <a:off x="4638715" y="2576409"/>
            <a:ext cx="965419" cy="710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rot="5400000">
            <a:off x="8032722" y="3572568"/>
            <a:ext cx="965419" cy="710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4"/>
          <a:stretch>
            <a:fillRect/>
          </a:stretch>
        </p:blipFill>
        <p:spPr>
          <a:xfrm>
            <a:off x="5936103" y="4927771"/>
            <a:ext cx="6004810" cy="722513"/>
          </a:xfrm>
          <a:prstGeom prst="rect">
            <a:avLst/>
          </a:prstGeom>
        </p:spPr>
      </p:pic>
      <p:sp>
        <p:nvSpPr>
          <p:cNvPr id="14" name="矩形 13"/>
          <p:cNvSpPr/>
          <p:nvPr/>
        </p:nvSpPr>
        <p:spPr>
          <a:xfrm>
            <a:off x="1204157" y="3927731"/>
            <a:ext cx="1393838" cy="2040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540772" y="4970984"/>
            <a:ext cx="1924295" cy="2720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3699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smtClean="0"/>
              <a:t>Hw</a:t>
            </a:r>
            <a:r>
              <a:rPr lang="zh-TW" altLang="en-US" dirty="0" smtClean="0"/>
              <a:t>計算</a:t>
            </a:r>
            <a:r>
              <a:rPr lang="zh-TW" altLang="en-US" dirty="0"/>
              <a:t>底線 </a:t>
            </a:r>
            <a:r>
              <a:rPr lang="en-US" altLang="zh-TW" dirty="0"/>
              <a:t>(Bottom Line) </a:t>
            </a:r>
            <a:br>
              <a:rPr lang="en-US" altLang="zh-TW" dirty="0"/>
            </a:br>
            <a:r>
              <a:rPr lang="zh-TW" altLang="en-US" dirty="0"/>
              <a:t>                                                           或稱淨利</a:t>
            </a:r>
          </a:p>
        </p:txBody>
      </p:sp>
      <p:sp>
        <p:nvSpPr>
          <p:cNvPr id="3" name="內容版面配置區 2"/>
          <p:cNvSpPr>
            <a:spLocks noGrp="1"/>
          </p:cNvSpPr>
          <p:nvPr>
            <p:ph idx="1"/>
          </p:nvPr>
        </p:nvSpPr>
        <p:spPr>
          <a:xfrm>
            <a:off x="5448300" y="2286000"/>
            <a:ext cx="5295901" cy="4023360"/>
          </a:xfrm>
        </p:spPr>
        <p:txBody>
          <a:bodyPr/>
          <a:lstStyle/>
          <a:p>
            <a:r>
              <a:rPr lang="zh-TW" altLang="en-US" dirty="0"/>
              <a:t>上傳</a:t>
            </a:r>
            <a:r>
              <a:rPr lang="en-US" altLang="zh-TW" dirty="0" err="1"/>
              <a:t>TronClass</a:t>
            </a:r>
            <a:endParaRPr lang="en-US" altLang="zh-TW" dirty="0"/>
          </a:p>
          <a:p>
            <a:r>
              <a:rPr lang="en-US" altLang="zh-TW" dirty="0"/>
              <a:t>1.</a:t>
            </a:r>
            <a:r>
              <a:rPr lang="zh-TW" altLang="en-US" dirty="0"/>
              <a:t> 程式運算結果的螢幕截圖</a:t>
            </a:r>
            <a:endParaRPr lang="en-US" altLang="zh-TW" dirty="0"/>
          </a:p>
          <a:p>
            <a:r>
              <a:rPr lang="en-US" altLang="zh-TW" dirty="0"/>
              <a:t>2.</a:t>
            </a:r>
            <a:r>
              <a:rPr lang="zh-TW" altLang="en-US" dirty="0"/>
              <a:t> </a:t>
            </a:r>
            <a:r>
              <a:rPr lang="zh-TW" altLang="en-US" b="1" dirty="0">
                <a:solidFill>
                  <a:srgbClr val="FF0000"/>
                </a:solidFill>
              </a:rPr>
              <a:t>程式碼</a:t>
            </a:r>
            <a:r>
              <a:rPr lang="zh-TW" altLang="en-US" dirty="0"/>
              <a:t>檔上傳</a:t>
            </a:r>
            <a:endParaRPr lang="en-US" altLang="zh-TW" dirty="0"/>
          </a:p>
          <a:p>
            <a:r>
              <a:rPr lang="en-US" altLang="zh-TW" dirty="0"/>
              <a:t>3.</a:t>
            </a:r>
            <a:r>
              <a:rPr lang="zh-TW" altLang="en-US" dirty="0"/>
              <a:t> 資料檔</a:t>
            </a:r>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44</a:t>
            </a:fld>
            <a:endParaRPr lang="zh-TW" altLang="en-US"/>
          </a:p>
        </p:txBody>
      </p:sp>
      <p:pic>
        <p:nvPicPr>
          <p:cNvPr id="5" name="圖片 4"/>
          <p:cNvPicPr>
            <a:picLocks noChangeAspect="1"/>
          </p:cNvPicPr>
          <p:nvPr/>
        </p:nvPicPr>
        <p:blipFill>
          <a:blip r:embed="rId2"/>
          <a:stretch>
            <a:fillRect/>
          </a:stretch>
        </p:blipFill>
        <p:spPr>
          <a:xfrm>
            <a:off x="1024128" y="2343515"/>
            <a:ext cx="3540486" cy="3965845"/>
          </a:xfrm>
          <a:prstGeom prst="rect">
            <a:avLst/>
          </a:prstGeom>
        </p:spPr>
      </p:pic>
    </p:spTree>
    <p:extLst>
      <p:ext uri="{BB962C8B-B14F-4D97-AF65-F5344CB8AC3E}">
        <p14:creationId xmlns:p14="http://schemas.microsoft.com/office/powerpoint/2010/main" val="591007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Next week (</a:t>
            </a:r>
            <a:r>
              <a:rPr lang="en-US" altLang="zh-TW" dirty="0" smtClean="0"/>
              <a:t>12/3)</a:t>
            </a:r>
            <a:endParaRPr lang="zh-TW" altLang="en-US" dirty="0"/>
          </a:p>
        </p:txBody>
      </p:sp>
      <p:sp>
        <p:nvSpPr>
          <p:cNvPr id="3" name="內容版面配置區 2"/>
          <p:cNvSpPr>
            <a:spLocks noGrp="1"/>
          </p:cNvSpPr>
          <p:nvPr>
            <p:ph idx="1"/>
          </p:nvPr>
        </p:nvSpPr>
        <p:spPr/>
        <p:txBody>
          <a:bodyPr/>
          <a:lstStyle/>
          <a:p>
            <a:r>
              <a:rPr lang="en-US" altLang="zh-TW" dirty="0" smtClean="0"/>
              <a:t>1. </a:t>
            </a:r>
            <a:r>
              <a:rPr lang="zh-TW" altLang="en-US" dirty="0" smtClean="0"/>
              <a:t>試</a:t>
            </a:r>
            <a:r>
              <a:rPr lang="zh-TW" altLang="en-US" dirty="0"/>
              <a:t>著</a:t>
            </a:r>
            <a:r>
              <a:rPr lang="zh-TW" altLang="en-US" dirty="0" smtClean="0"/>
              <a:t>在</a:t>
            </a:r>
            <a:r>
              <a:rPr lang="zh-TW" altLang="en-US" dirty="0"/>
              <a:t>家裡</a:t>
            </a:r>
            <a:r>
              <a:rPr lang="zh-TW" altLang="en-US" dirty="0" smtClean="0"/>
              <a:t>安裝</a:t>
            </a:r>
            <a:r>
              <a:rPr lang="en-US" altLang="zh-TW" dirty="0" smtClean="0"/>
              <a:t>Anaconda!</a:t>
            </a:r>
          </a:p>
          <a:p>
            <a:r>
              <a:rPr lang="en-US" altLang="zh-TW" dirty="0" smtClean="0"/>
              <a:t>2. GitHub</a:t>
            </a:r>
          </a:p>
          <a:p>
            <a:r>
              <a:rPr lang="en-US" altLang="zh-TW" dirty="0" smtClean="0"/>
              <a:t>3. Obtain </a:t>
            </a:r>
            <a:r>
              <a:rPr lang="en-US" altLang="zh-TW" dirty="0"/>
              <a:t>data from </a:t>
            </a:r>
            <a:r>
              <a:rPr lang="en-US" altLang="zh-TW" dirty="0" smtClean="0"/>
              <a:t>Yahoo! Finance</a:t>
            </a:r>
            <a:endParaRPr lang="en-US" altLang="zh-TW"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45</a:t>
            </a:fld>
            <a:endParaRPr lang="zh-TW" altLang="en-US"/>
          </a:p>
        </p:txBody>
      </p:sp>
    </p:spTree>
    <p:extLst>
      <p:ext uri="{BB962C8B-B14F-4D97-AF65-F5344CB8AC3E}">
        <p14:creationId xmlns:p14="http://schemas.microsoft.com/office/powerpoint/2010/main" val="73518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次數分配</a:t>
            </a:r>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5</a:t>
            </a:fld>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3394672200"/>
              </p:ext>
            </p:extLst>
          </p:nvPr>
        </p:nvGraphicFramePr>
        <p:xfrm>
          <a:off x="1023938" y="2286000"/>
          <a:ext cx="9720264" cy="148336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018732127"/>
                    </a:ext>
                  </a:extLst>
                </a:gridCol>
                <a:gridCol w="2430066">
                  <a:extLst>
                    <a:ext uri="{9D8B030D-6E8A-4147-A177-3AD203B41FA5}">
                      <a16:colId xmlns:a16="http://schemas.microsoft.com/office/drawing/2014/main" val="2791740249"/>
                    </a:ext>
                  </a:extLst>
                </a:gridCol>
                <a:gridCol w="2430066">
                  <a:extLst>
                    <a:ext uri="{9D8B030D-6E8A-4147-A177-3AD203B41FA5}">
                      <a16:colId xmlns:a16="http://schemas.microsoft.com/office/drawing/2014/main" val="4060106885"/>
                    </a:ext>
                  </a:extLst>
                </a:gridCol>
                <a:gridCol w="2430066">
                  <a:extLst>
                    <a:ext uri="{9D8B030D-6E8A-4147-A177-3AD203B41FA5}">
                      <a16:colId xmlns:a16="http://schemas.microsoft.com/office/drawing/2014/main" val="595160268"/>
                    </a:ext>
                  </a:extLst>
                </a:gridCol>
              </a:tblGrid>
              <a:tr h="370840">
                <a:tc>
                  <a:txBody>
                    <a:body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類別</a:t>
                      </a:r>
                    </a:p>
                  </a:txBody>
                  <a:tcPr marL="6350" marR="6350" marT="6350" marB="0" anchor="ctr"/>
                </a:tc>
                <a:tc>
                  <a:txBody>
                    <a:body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平均數</a:t>
                      </a:r>
                    </a:p>
                  </a:txBody>
                  <a:tcPr marL="6350" marR="6350" marT="6350" marB="0" anchor="ctr"/>
                </a:tc>
                <a:tc>
                  <a:txBody>
                    <a:body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標準差</a:t>
                      </a:r>
                    </a:p>
                  </a:txBody>
                  <a:tcPr marL="6350" marR="6350" marT="6350" marB="0" anchor="ctr"/>
                </a:tc>
                <a:tc>
                  <a:txBody>
                    <a:bodyPr/>
                    <a:lstStyle/>
                    <a:p>
                      <a:pPr algn="ctr" fontAlgn="ctr"/>
                      <a:r>
                        <a:rPr lang="en-US" sz="1600" b="0" i="0" u="none" strike="noStrike" dirty="0">
                          <a:solidFill>
                            <a:schemeClr val="bg1"/>
                          </a:solidFill>
                          <a:effectLst/>
                          <a:latin typeface="新細明體" panose="02020500000000000000" pitchFamily="18" charset="-120"/>
                          <a:ea typeface="新細明體" panose="02020500000000000000" pitchFamily="18" charset="-120"/>
                        </a:rPr>
                        <a:t>Max of </a:t>
                      </a: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分數</a:t>
                      </a:r>
                    </a:p>
                  </a:txBody>
                  <a:tcPr marL="6350" marR="6350" marT="6350" marB="0" anchor="ctr"/>
                </a:tc>
                <a:extLst>
                  <a:ext uri="{0D108BD9-81ED-4DB2-BD59-A6C34878D82A}">
                    <a16:rowId xmlns:a16="http://schemas.microsoft.com/office/drawing/2014/main" val="1512612576"/>
                  </a:ext>
                </a:extLst>
              </a:tr>
              <a:tr h="370840">
                <a:tc>
                  <a:txBody>
                    <a:bodyPr/>
                    <a:lstStyle/>
                    <a:p>
                      <a:pPr algn="ctr" fontAlgn="b"/>
                      <a:r>
                        <a:rPr lang="zh-TW" altLang="en-US" sz="1600" b="0" i="0" u="none" strike="noStrike" kern="1200" dirty="0">
                          <a:solidFill>
                            <a:srgbClr val="000000"/>
                          </a:solidFill>
                          <a:effectLst/>
                          <a:latin typeface="新細明體" panose="02020500000000000000" pitchFamily="18" charset="-120"/>
                          <a:ea typeface="新細明體" panose="02020500000000000000" pitchFamily="18" charset="-120"/>
                          <a:cs typeface="+mn-cs"/>
                        </a:rPr>
                        <a:t>非管院或經濟</a:t>
                      </a:r>
                    </a:p>
                  </a:txBody>
                  <a:tcPr marL="6350" marR="6350" marT="6350" marB="0" anchor="ctr"/>
                </a:tc>
                <a:tc>
                  <a:txBody>
                    <a:bodyPr/>
                    <a:lstStyle/>
                    <a:p>
                      <a:pPr algn="ctr" fontAlgn="b"/>
                      <a:r>
                        <a:rPr lang="en-US" altLang="zh-TW" sz="1600" b="0" i="0" u="none" strike="noStrike" kern="1200" dirty="0">
                          <a:solidFill>
                            <a:srgbClr val="000000"/>
                          </a:solidFill>
                          <a:effectLst/>
                          <a:latin typeface="新細明體" panose="02020500000000000000" pitchFamily="18" charset="-120"/>
                          <a:ea typeface="新細明體" panose="02020500000000000000" pitchFamily="18" charset="-120"/>
                          <a:cs typeface="+mn-cs"/>
                        </a:rPr>
                        <a:t>68.17 </a:t>
                      </a:r>
                    </a:p>
                  </a:txBody>
                  <a:tcPr marL="6350" marR="6350" marT="6350" marB="0" anchor="ctr"/>
                </a:tc>
                <a:tc>
                  <a:txBody>
                    <a:bodyPr/>
                    <a:lstStyle/>
                    <a:p>
                      <a:pPr algn="ctr" fontAlgn="b"/>
                      <a:r>
                        <a:rPr lang="en-US" altLang="zh-TW" sz="1600" b="0" i="0" u="none" strike="noStrike" kern="1200" dirty="0">
                          <a:solidFill>
                            <a:srgbClr val="000000"/>
                          </a:solidFill>
                          <a:effectLst/>
                          <a:latin typeface="新細明體" panose="02020500000000000000" pitchFamily="18" charset="-120"/>
                          <a:ea typeface="新細明體" panose="02020500000000000000" pitchFamily="18" charset="-120"/>
                          <a:cs typeface="+mn-cs"/>
                        </a:rPr>
                        <a:t>18.12 </a:t>
                      </a:r>
                    </a:p>
                  </a:txBody>
                  <a:tcPr marL="6350" marR="6350" marT="6350" marB="0" anchor="ctr"/>
                </a:tc>
                <a:tc>
                  <a:txBody>
                    <a:bodyPr/>
                    <a:lstStyle/>
                    <a:p>
                      <a:pPr algn="ctr" fontAlgn="b"/>
                      <a:r>
                        <a:rPr lang="en-US" altLang="zh-TW" sz="1600" b="0" i="0" u="none" strike="noStrike" kern="1200" dirty="0">
                          <a:solidFill>
                            <a:srgbClr val="000000"/>
                          </a:solidFill>
                          <a:effectLst/>
                          <a:latin typeface="新細明體" panose="02020500000000000000" pitchFamily="18" charset="-120"/>
                          <a:ea typeface="新細明體" panose="02020500000000000000" pitchFamily="18" charset="-120"/>
                          <a:cs typeface="+mn-cs"/>
                        </a:rPr>
                        <a:t>95.00 </a:t>
                      </a:r>
                    </a:p>
                  </a:txBody>
                  <a:tcPr marL="6350" marR="6350" marT="6350" marB="0" anchor="ctr"/>
                </a:tc>
                <a:extLst>
                  <a:ext uri="{0D108BD9-81ED-4DB2-BD59-A6C34878D82A}">
                    <a16:rowId xmlns:a16="http://schemas.microsoft.com/office/drawing/2014/main" val="2131174439"/>
                  </a:ext>
                </a:extLst>
              </a:tr>
              <a:tr h="370840">
                <a:tc>
                  <a:txBody>
                    <a:bodyPr/>
                    <a:lstStyle/>
                    <a:p>
                      <a:pPr algn="ctr" fontAlgn="b"/>
                      <a:r>
                        <a:rPr lang="zh-TW" altLang="en-US" sz="1600" b="0" i="0" u="none" strike="noStrike" kern="1200" dirty="0">
                          <a:solidFill>
                            <a:srgbClr val="000000"/>
                          </a:solidFill>
                          <a:effectLst/>
                          <a:latin typeface="新細明體" panose="02020500000000000000" pitchFamily="18" charset="-120"/>
                          <a:ea typeface="新細明體" panose="02020500000000000000" pitchFamily="18" charset="-120"/>
                          <a:cs typeface="+mn-cs"/>
                        </a:rPr>
                        <a:t>管院或經濟</a:t>
                      </a:r>
                    </a:p>
                  </a:txBody>
                  <a:tcPr marL="6350" marR="6350" marT="6350" marB="0" anchor="ctr"/>
                </a:tc>
                <a:tc>
                  <a:txBody>
                    <a:bodyPr/>
                    <a:lstStyle/>
                    <a:p>
                      <a:pPr algn="ctr" fontAlgn="b"/>
                      <a:r>
                        <a:rPr lang="en-US" altLang="zh-TW" sz="1600" b="0" i="0" u="none" strike="noStrike" kern="1200" dirty="0">
                          <a:solidFill>
                            <a:srgbClr val="000000"/>
                          </a:solidFill>
                          <a:effectLst/>
                          <a:latin typeface="新細明體" panose="02020500000000000000" pitchFamily="18" charset="-120"/>
                          <a:ea typeface="新細明體" panose="02020500000000000000" pitchFamily="18" charset="-120"/>
                          <a:cs typeface="+mn-cs"/>
                        </a:rPr>
                        <a:t>76.82 </a:t>
                      </a:r>
                    </a:p>
                  </a:txBody>
                  <a:tcPr marL="6350" marR="6350" marT="6350" marB="0" anchor="ctr"/>
                </a:tc>
                <a:tc>
                  <a:txBody>
                    <a:bodyPr/>
                    <a:lstStyle/>
                    <a:p>
                      <a:pPr algn="ctr" fontAlgn="b"/>
                      <a:r>
                        <a:rPr lang="en-US" altLang="zh-TW" sz="1600" b="0" i="0" u="none" strike="noStrike" kern="1200">
                          <a:solidFill>
                            <a:srgbClr val="000000"/>
                          </a:solidFill>
                          <a:effectLst/>
                          <a:latin typeface="新細明體" panose="02020500000000000000" pitchFamily="18" charset="-120"/>
                          <a:ea typeface="新細明體" panose="02020500000000000000" pitchFamily="18" charset="-120"/>
                          <a:cs typeface="+mn-cs"/>
                        </a:rPr>
                        <a:t>17.43 </a:t>
                      </a:r>
                    </a:p>
                  </a:txBody>
                  <a:tcPr marL="6350" marR="6350" marT="6350" marB="0" anchor="ctr"/>
                </a:tc>
                <a:tc>
                  <a:txBody>
                    <a:bodyPr/>
                    <a:lstStyle/>
                    <a:p>
                      <a:pPr algn="ctr" fontAlgn="b"/>
                      <a:r>
                        <a:rPr lang="en-US" altLang="zh-TW" sz="1600" b="0" i="0" u="none" strike="noStrike" kern="1200" dirty="0">
                          <a:solidFill>
                            <a:srgbClr val="000000"/>
                          </a:solidFill>
                          <a:effectLst/>
                          <a:latin typeface="新細明體" panose="02020500000000000000" pitchFamily="18" charset="-120"/>
                          <a:ea typeface="新細明體" panose="02020500000000000000" pitchFamily="18" charset="-120"/>
                          <a:cs typeface="+mn-cs"/>
                        </a:rPr>
                        <a:t>100.00 </a:t>
                      </a:r>
                    </a:p>
                  </a:txBody>
                  <a:tcPr marL="6350" marR="6350" marT="6350" marB="0" anchor="ctr"/>
                </a:tc>
                <a:extLst>
                  <a:ext uri="{0D108BD9-81ED-4DB2-BD59-A6C34878D82A}">
                    <a16:rowId xmlns:a16="http://schemas.microsoft.com/office/drawing/2014/main" val="1299552415"/>
                  </a:ext>
                </a:extLst>
              </a:tr>
              <a:tr h="370840">
                <a:tc>
                  <a:txBody>
                    <a:bodyPr/>
                    <a:lstStyle/>
                    <a:p>
                      <a:pPr algn="ctr" fontAlgn="ctr"/>
                      <a:r>
                        <a:rPr lang="en-US" sz="1600" b="0" i="0" u="none" strike="noStrike" dirty="0">
                          <a:solidFill>
                            <a:srgbClr val="000000"/>
                          </a:solidFill>
                          <a:effectLst/>
                          <a:latin typeface="新細明體" panose="02020500000000000000" pitchFamily="18" charset="-120"/>
                          <a:ea typeface="新細明體" panose="02020500000000000000" pitchFamily="18" charset="-120"/>
                        </a:rPr>
                        <a:t>Total</a:t>
                      </a:r>
                    </a:p>
                  </a:txBody>
                  <a:tcPr marL="6350" marR="6350" marT="6350" marB="0" anchor="ctr"/>
                </a:tc>
                <a:tc>
                  <a:txBody>
                    <a:bodyPr/>
                    <a:lstStyle/>
                    <a:p>
                      <a:pPr algn="ctr" fontAlgn="b"/>
                      <a:r>
                        <a:rPr lang="en-US" altLang="zh-TW" sz="1600" b="0" i="0" u="none" strike="noStrike" kern="1200">
                          <a:solidFill>
                            <a:srgbClr val="000000"/>
                          </a:solidFill>
                          <a:effectLst/>
                          <a:latin typeface="新細明體" panose="02020500000000000000" pitchFamily="18" charset="-120"/>
                          <a:ea typeface="新細明體" panose="02020500000000000000" pitchFamily="18" charset="-120"/>
                          <a:cs typeface="+mn-cs"/>
                        </a:rPr>
                        <a:t>71.83 </a:t>
                      </a:r>
                    </a:p>
                  </a:txBody>
                  <a:tcPr marL="6350" marR="6350" marT="6350" marB="0" anchor="ctr"/>
                </a:tc>
                <a:tc>
                  <a:txBody>
                    <a:bodyPr/>
                    <a:lstStyle/>
                    <a:p>
                      <a:pPr algn="ctr" fontAlgn="b"/>
                      <a:r>
                        <a:rPr lang="en-US" altLang="zh-TW" sz="1600" b="0" i="0" u="none" strike="noStrike" kern="1200" dirty="0">
                          <a:solidFill>
                            <a:srgbClr val="000000"/>
                          </a:solidFill>
                          <a:effectLst/>
                          <a:latin typeface="新細明體" panose="02020500000000000000" pitchFamily="18" charset="-120"/>
                          <a:ea typeface="新細明體" panose="02020500000000000000" pitchFamily="18" charset="-120"/>
                          <a:cs typeface="+mn-cs"/>
                        </a:rPr>
                        <a:t>18.18 </a:t>
                      </a:r>
                    </a:p>
                  </a:txBody>
                  <a:tcPr marL="6350" marR="6350" marT="6350" marB="0" anchor="ctr"/>
                </a:tc>
                <a:tc>
                  <a:txBody>
                    <a:bodyPr/>
                    <a:lstStyle/>
                    <a:p>
                      <a:pPr algn="ctr" fontAlgn="b"/>
                      <a:r>
                        <a:rPr lang="en-US" altLang="zh-TW" sz="1600" b="0" i="0" u="none" strike="noStrike" kern="1200" dirty="0">
                          <a:solidFill>
                            <a:srgbClr val="000000"/>
                          </a:solidFill>
                          <a:effectLst/>
                          <a:latin typeface="新細明體" panose="02020500000000000000" pitchFamily="18" charset="-120"/>
                          <a:ea typeface="新細明體" panose="02020500000000000000" pitchFamily="18" charset="-120"/>
                          <a:cs typeface="+mn-cs"/>
                        </a:rPr>
                        <a:t>100.00 </a:t>
                      </a:r>
                    </a:p>
                  </a:txBody>
                  <a:tcPr marL="6350" marR="6350" marT="6350" marB="0" anchor="ctr"/>
                </a:tc>
                <a:extLst>
                  <a:ext uri="{0D108BD9-81ED-4DB2-BD59-A6C34878D82A}">
                    <a16:rowId xmlns:a16="http://schemas.microsoft.com/office/drawing/2014/main" val="3450546817"/>
                  </a:ext>
                </a:extLst>
              </a:tr>
            </a:tbl>
          </a:graphicData>
        </a:graphic>
      </p:graphicFrame>
    </p:spTree>
    <p:extLst>
      <p:ext uri="{BB962C8B-B14F-4D97-AF65-F5344CB8AC3E}">
        <p14:creationId xmlns:p14="http://schemas.microsoft.com/office/powerpoint/2010/main" val="400822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重要概念</a:t>
            </a:r>
          </a:p>
        </p:txBody>
      </p:sp>
      <p:sp>
        <p:nvSpPr>
          <p:cNvPr id="3" name="內容版面配置區 2"/>
          <p:cNvSpPr>
            <a:spLocks noGrp="1"/>
          </p:cNvSpPr>
          <p:nvPr>
            <p:ph idx="1"/>
          </p:nvPr>
        </p:nvSpPr>
        <p:spPr/>
        <p:txBody>
          <a:bodyPr>
            <a:normAutofit/>
          </a:bodyPr>
          <a:lstStyle/>
          <a:p>
            <a:r>
              <a:rPr lang="en-US" altLang="zh-TW" dirty="0"/>
              <a:t>2.</a:t>
            </a:r>
            <a:r>
              <a:rPr lang="zh-TW" altLang="en-US" dirty="0"/>
              <a:t> 指標解讀</a:t>
            </a:r>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6</a:t>
            </a:fld>
            <a:endParaRPr lang="zh-TW" altLang="en-US"/>
          </a:p>
        </p:txBody>
      </p:sp>
      <p:sp>
        <p:nvSpPr>
          <p:cNvPr id="15" name="矩形 14"/>
          <p:cNvSpPr/>
          <p:nvPr/>
        </p:nvSpPr>
        <p:spPr>
          <a:xfrm>
            <a:off x="1401033" y="3853823"/>
            <a:ext cx="1000739" cy="69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原始</a:t>
            </a:r>
            <a:endParaRPr lang="en-US" altLang="zh-TW" dirty="0"/>
          </a:p>
          <a:p>
            <a:pPr algn="ctr"/>
            <a:r>
              <a:rPr lang="zh-TW" altLang="en-US" dirty="0"/>
              <a:t>數據</a:t>
            </a:r>
          </a:p>
        </p:txBody>
      </p:sp>
      <p:sp>
        <p:nvSpPr>
          <p:cNvPr id="16" name="左大括弧 15"/>
          <p:cNvSpPr/>
          <p:nvPr/>
        </p:nvSpPr>
        <p:spPr>
          <a:xfrm>
            <a:off x="2554826" y="3396623"/>
            <a:ext cx="671083" cy="16051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7" name="矩形 16"/>
          <p:cNvSpPr/>
          <p:nvPr/>
        </p:nvSpPr>
        <p:spPr>
          <a:xfrm>
            <a:off x="3284121" y="3005484"/>
            <a:ext cx="1000739" cy="69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成長率</a:t>
            </a:r>
          </a:p>
        </p:txBody>
      </p:sp>
      <p:sp>
        <p:nvSpPr>
          <p:cNvPr id="18" name="矩形 17"/>
          <p:cNvSpPr/>
          <p:nvPr/>
        </p:nvSpPr>
        <p:spPr>
          <a:xfrm>
            <a:off x="3284121" y="4613860"/>
            <a:ext cx="1000739" cy="69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比率</a:t>
            </a:r>
          </a:p>
        </p:txBody>
      </p:sp>
      <p:sp>
        <p:nvSpPr>
          <p:cNvPr id="19" name="矩形 18"/>
          <p:cNvSpPr/>
          <p:nvPr/>
        </p:nvSpPr>
        <p:spPr>
          <a:xfrm>
            <a:off x="1024128" y="4658338"/>
            <a:ext cx="1605263" cy="5445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a:t>受到規模  </a:t>
            </a:r>
            <a:r>
              <a:rPr lang="en-US" altLang="zh-TW" dirty="0"/>
              <a:t>(</a:t>
            </a:r>
            <a:r>
              <a:rPr lang="zh-TW" altLang="en-US" dirty="0"/>
              <a:t>絕對數字</a:t>
            </a:r>
            <a:r>
              <a:rPr lang="en-US" altLang="zh-TW" dirty="0"/>
              <a:t>)</a:t>
            </a:r>
            <a:r>
              <a:rPr lang="zh-TW" altLang="en-US" dirty="0"/>
              <a:t>影響</a:t>
            </a:r>
          </a:p>
        </p:txBody>
      </p:sp>
      <p:sp>
        <p:nvSpPr>
          <p:cNvPr id="20" name="矩形 19"/>
          <p:cNvSpPr/>
          <p:nvPr/>
        </p:nvSpPr>
        <p:spPr>
          <a:xfrm>
            <a:off x="4683270" y="3127142"/>
            <a:ext cx="2918416" cy="4473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a:t>受到基期大小影響</a:t>
            </a:r>
          </a:p>
        </p:txBody>
      </p:sp>
      <p:sp>
        <p:nvSpPr>
          <p:cNvPr id="21" name="矩形 20"/>
          <p:cNvSpPr/>
          <p:nvPr/>
        </p:nvSpPr>
        <p:spPr>
          <a:xfrm>
            <a:off x="4564882" y="4755508"/>
            <a:ext cx="2918416" cy="4473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a:t>分子項 與 分母項的性質</a:t>
            </a:r>
          </a:p>
        </p:txBody>
      </p:sp>
    </p:spTree>
    <p:extLst>
      <p:ext uri="{BB962C8B-B14F-4D97-AF65-F5344CB8AC3E}">
        <p14:creationId xmlns:p14="http://schemas.microsoft.com/office/powerpoint/2010/main" val="151965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數據的性質</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229974355"/>
              </p:ext>
            </p:extLst>
          </p:nvPr>
        </p:nvGraphicFramePr>
        <p:xfrm>
          <a:off x="1023938" y="2286000"/>
          <a:ext cx="9720261" cy="23825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2294503480"/>
                    </a:ext>
                  </a:extLst>
                </a:gridCol>
                <a:gridCol w="3240087">
                  <a:extLst>
                    <a:ext uri="{9D8B030D-6E8A-4147-A177-3AD203B41FA5}">
                      <a16:colId xmlns:a16="http://schemas.microsoft.com/office/drawing/2014/main" val="3398285181"/>
                    </a:ext>
                  </a:extLst>
                </a:gridCol>
                <a:gridCol w="3240087">
                  <a:extLst>
                    <a:ext uri="{9D8B030D-6E8A-4147-A177-3AD203B41FA5}">
                      <a16:colId xmlns:a16="http://schemas.microsoft.com/office/drawing/2014/main" val="2628993127"/>
                    </a:ext>
                  </a:extLst>
                </a:gridCol>
              </a:tblGrid>
              <a:tr h="370840">
                <a:tc>
                  <a:txBody>
                    <a:bodyPr/>
                    <a:lstStyle/>
                    <a:p>
                      <a:pPr algn="ctr"/>
                      <a:r>
                        <a:rPr lang="zh-TW" altLang="en-US" dirty="0"/>
                        <a:t>壞的數據</a:t>
                      </a:r>
                    </a:p>
                  </a:txBody>
                  <a:tcPr anchor="ctr"/>
                </a:tc>
                <a:tc>
                  <a:txBody>
                    <a:bodyPr/>
                    <a:lstStyle/>
                    <a:p>
                      <a:pPr algn="ctr"/>
                      <a:r>
                        <a:rPr lang="zh-TW" altLang="en-US" dirty="0"/>
                        <a:t>中性的數據 </a:t>
                      </a:r>
                      <a:r>
                        <a:rPr lang="en-US" altLang="zh-TW" dirty="0"/>
                        <a:t>(</a:t>
                      </a:r>
                      <a:r>
                        <a:rPr lang="zh-TW" altLang="en-US" dirty="0"/>
                        <a:t>標準化</a:t>
                      </a:r>
                      <a:r>
                        <a:rPr lang="en-US" altLang="zh-TW" dirty="0"/>
                        <a:t>)</a:t>
                      </a:r>
                      <a:endParaRPr lang="zh-TW" altLang="en-US" dirty="0"/>
                    </a:p>
                  </a:txBody>
                  <a:tcPr anchor="ctr"/>
                </a:tc>
                <a:tc>
                  <a:txBody>
                    <a:bodyPr/>
                    <a:lstStyle/>
                    <a:p>
                      <a:pPr algn="ctr"/>
                      <a:r>
                        <a:rPr lang="zh-TW" altLang="en-US" dirty="0"/>
                        <a:t>好的數據</a:t>
                      </a:r>
                    </a:p>
                  </a:txBody>
                  <a:tcPr anchor="ctr"/>
                </a:tc>
                <a:extLst>
                  <a:ext uri="{0D108BD9-81ED-4DB2-BD59-A6C34878D82A}">
                    <a16:rowId xmlns:a16="http://schemas.microsoft.com/office/drawing/2014/main" val="1181997805"/>
                  </a:ext>
                </a:extLst>
              </a:tr>
              <a:tr h="370840">
                <a:tc>
                  <a:txBody>
                    <a:bodyPr/>
                    <a:lstStyle/>
                    <a:p>
                      <a:pPr algn="ctr"/>
                      <a:r>
                        <a:rPr lang="zh-TW" altLang="en-US" dirty="0"/>
                        <a:t>費用</a:t>
                      </a:r>
                      <a:endParaRPr lang="en-US" altLang="zh-TW" dirty="0"/>
                    </a:p>
                    <a:p>
                      <a:pPr algn="ctr"/>
                      <a:r>
                        <a:rPr lang="zh-TW" altLang="en-US" dirty="0"/>
                        <a:t>成本</a:t>
                      </a:r>
                      <a:endParaRPr lang="en-US" altLang="zh-TW" dirty="0"/>
                    </a:p>
                    <a:p>
                      <a:pPr algn="ctr"/>
                      <a:r>
                        <a:rPr lang="zh-TW" altLang="en-US" dirty="0"/>
                        <a:t>短期負債</a:t>
                      </a:r>
                      <a:endParaRPr lang="en-US" altLang="zh-TW"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總負債</a:t>
                      </a:r>
                      <a:endParaRPr lang="en-US" altLang="zh-TW" dirty="0"/>
                    </a:p>
                    <a:p>
                      <a:pPr algn="ctr"/>
                      <a:r>
                        <a:rPr lang="en-US" altLang="zh-TW" dirty="0"/>
                        <a:t>…</a:t>
                      </a:r>
                    </a:p>
                    <a:p>
                      <a:pPr algn="ctr"/>
                      <a:endParaRPr lang="en-US" altLang="zh-TW" dirty="0"/>
                    </a:p>
                    <a:p>
                      <a:pPr algn="ctr"/>
                      <a:endParaRPr lang="zh-TW" altLang="en-US" dirty="0"/>
                    </a:p>
                  </a:txBody>
                  <a:tcPr anchor="ctr"/>
                </a:tc>
                <a:tc>
                  <a:txBody>
                    <a:bodyPr/>
                    <a:lstStyle/>
                    <a:p>
                      <a:pPr algn="ctr"/>
                      <a:r>
                        <a:rPr lang="zh-TW" altLang="en-US" dirty="0"/>
                        <a:t>總資產</a:t>
                      </a:r>
                      <a:endParaRPr lang="en-US" altLang="zh-TW" dirty="0"/>
                    </a:p>
                    <a:p>
                      <a:pPr algn="ctr"/>
                      <a:r>
                        <a:rPr lang="zh-TW" altLang="en-US" dirty="0"/>
                        <a:t>總負債</a:t>
                      </a:r>
                      <a:endParaRPr lang="en-US" altLang="zh-TW" dirty="0"/>
                    </a:p>
                    <a:p>
                      <a:pPr algn="ctr"/>
                      <a:r>
                        <a:rPr lang="zh-TW" altLang="en-US" dirty="0"/>
                        <a:t>總股東權益</a:t>
                      </a:r>
                      <a:endParaRPr lang="en-US" altLang="zh-TW" dirty="0"/>
                    </a:p>
                    <a:p>
                      <a:pPr algn="ctr"/>
                      <a:r>
                        <a:rPr lang="zh-TW" altLang="en-US" dirty="0"/>
                        <a:t>總銷貨收入</a:t>
                      </a:r>
                      <a:endParaRPr lang="en-US" altLang="zh-TW" dirty="0"/>
                    </a:p>
                    <a:p>
                      <a:pPr algn="ctr"/>
                      <a:r>
                        <a:rPr lang="en-US" altLang="zh-TW" dirty="0"/>
                        <a:t>…</a:t>
                      </a:r>
                    </a:p>
                    <a:p>
                      <a:pPr algn="ctr"/>
                      <a:endParaRPr lang="en-US" altLang="zh-TW" dirty="0"/>
                    </a:p>
                    <a:p>
                      <a:pPr algn="ctr"/>
                      <a:endParaRPr lang="en-US" altLang="zh-TW" dirty="0"/>
                    </a:p>
                  </a:txBody>
                  <a:tcPr anchor="ctr"/>
                </a:tc>
                <a:tc>
                  <a:txBody>
                    <a:bodyPr/>
                    <a:lstStyle/>
                    <a:p>
                      <a:pPr algn="ctr"/>
                      <a:r>
                        <a:rPr lang="zh-TW" altLang="en-US" dirty="0"/>
                        <a:t>收入</a:t>
                      </a:r>
                      <a:endParaRPr lang="en-US" altLang="zh-TW" dirty="0"/>
                    </a:p>
                    <a:p>
                      <a:pPr algn="ctr"/>
                      <a:r>
                        <a:rPr lang="zh-TW" altLang="en-US" dirty="0"/>
                        <a:t>利潤</a:t>
                      </a:r>
                      <a:endParaRPr lang="en-US" altLang="zh-TW"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總股東權益</a:t>
                      </a:r>
                      <a:endParaRPr lang="en-US" altLang="zh-TW" dirty="0"/>
                    </a:p>
                    <a:p>
                      <a:pPr algn="ctr"/>
                      <a:r>
                        <a:rPr lang="en-US" altLang="zh-TW" dirty="0"/>
                        <a:t>…</a:t>
                      </a:r>
                    </a:p>
                    <a:p>
                      <a:pPr algn="ctr"/>
                      <a:endParaRPr lang="en-US" altLang="zh-TW" dirty="0"/>
                    </a:p>
                    <a:p>
                      <a:pPr algn="ctr"/>
                      <a:endParaRPr lang="zh-TW" altLang="en-US" dirty="0"/>
                    </a:p>
                  </a:txBody>
                  <a:tcPr anchor="ctr"/>
                </a:tc>
                <a:extLst>
                  <a:ext uri="{0D108BD9-81ED-4DB2-BD59-A6C34878D82A}">
                    <a16:rowId xmlns:a16="http://schemas.microsoft.com/office/drawing/2014/main" val="58991925"/>
                  </a:ext>
                </a:extLst>
              </a:tr>
            </a:tbl>
          </a:graphicData>
        </a:graphic>
      </p:graphicFrame>
      <p:sp>
        <p:nvSpPr>
          <p:cNvPr id="4" name="投影片編號版面配置區 3"/>
          <p:cNvSpPr>
            <a:spLocks noGrp="1"/>
          </p:cNvSpPr>
          <p:nvPr>
            <p:ph type="sldNum" sz="quarter" idx="12"/>
          </p:nvPr>
        </p:nvSpPr>
        <p:spPr/>
        <p:txBody>
          <a:bodyPr/>
          <a:lstStyle/>
          <a:p>
            <a:fld id="{768D8167-9C97-47D6-AA4B-ABB4D863B9D0}" type="slidenum">
              <a:rPr lang="zh-TW" altLang="en-US" smtClean="0"/>
              <a:t>7</a:t>
            </a:fld>
            <a:endParaRPr lang="zh-TW" altLang="en-US"/>
          </a:p>
        </p:txBody>
      </p:sp>
      <p:sp>
        <p:nvSpPr>
          <p:cNvPr id="6" name="矩形 5"/>
          <p:cNvSpPr/>
          <p:nvPr/>
        </p:nvSpPr>
        <p:spPr>
          <a:xfrm>
            <a:off x="1173415" y="5349044"/>
            <a:ext cx="4309061" cy="7103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a:t>指標要越高越好，還是越低越好</a:t>
            </a:r>
            <a:r>
              <a:rPr lang="en-US" altLang="zh-TW" dirty="0"/>
              <a:t>??</a:t>
            </a:r>
            <a:endParaRPr lang="zh-TW" altLang="en-US" dirty="0"/>
          </a:p>
        </p:txBody>
      </p:sp>
    </p:spTree>
    <p:extLst>
      <p:ext uri="{BB962C8B-B14F-4D97-AF65-F5344CB8AC3E}">
        <p14:creationId xmlns:p14="http://schemas.microsoft.com/office/powerpoint/2010/main" val="4693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比較一下</a:t>
            </a:r>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768D8167-9C97-47D6-AA4B-ABB4D863B9D0}" type="slidenum">
              <a:rPr lang="zh-TW" altLang="en-US" smtClean="0"/>
              <a:t>8</a:t>
            </a:fld>
            <a:endParaRPr lang="zh-TW" altLang="en-US"/>
          </a:p>
        </p:txBody>
      </p:sp>
      <p:pic>
        <p:nvPicPr>
          <p:cNvPr id="5" name="圖片 4"/>
          <p:cNvPicPr>
            <a:picLocks noChangeAspect="1"/>
          </p:cNvPicPr>
          <p:nvPr/>
        </p:nvPicPr>
        <p:blipFill>
          <a:blip r:embed="rId2"/>
          <a:stretch>
            <a:fillRect/>
          </a:stretch>
        </p:blipFill>
        <p:spPr>
          <a:xfrm>
            <a:off x="1169007" y="2650315"/>
            <a:ext cx="4050942" cy="2297782"/>
          </a:xfrm>
          <a:prstGeom prst="rect">
            <a:avLst/>
          </a:prstGeom>
        </p:spPr>
      </p:pic>
      <p:pic>
        <p:nvPicPr>
          <p:cNvPr id="6" name="圖片 5"/>
          <p:cNvPicPr>
            <a:picLocks noChangeAspect="1"/>
          </p:cNvPicPr>
          <p:nvPr/>
        </p:nvPicPr>
        <p:blipFill>
          <a:blip r:embed="rId3"/>
          <a:stretch>
            <a:fillRect/>
          </a:stretch>
        </p:blipFill>
        <p:spPr>
          <a:xfrm>
            <a:off x="6842338" y="2663061"/>
            <a:ext cx="3994995" cy="2285036"/>
          </a:xfrm>
          <a:prstGeom prst="rect">
            <a:avLst/>
          </a:prstGeom>
        </p:spPr>
      </p:pic>
    </p:spTree>
    <p:extLst>
      <p:ext uri="{BB962C8B-B14F-4D97-AF65-F5344CB8AC3E}">
        <p14:creationId xmlns:p14="http://schemas.microsoft.com/office/powerpoint/2010/main" val="122115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Goodhart</a:t>
            </a:r>
            <a:r>
              <a:rPr lang="zh-TW" altLang="en-US" dirty="0"/>
              <a:t>法則</a:t>
            </a: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8636" y="975229"/>
            <a:ext cx="2658697" cy="4022725"/>
          </a:xfrm>
        </p:spPr>
      </p:pic>
      <p:sp>
        <p:nvSpPr>
          <p:cNvPr id="4" name="投影片編號版面配置區 3"/>
          <p:cNvSpPr>
            <a:spLocks noGrp="1"/>
          </p:cNvSpPr>
          <p:nvPr>
            <p:ph type="sldNum" sz="quarter" idx="12"/>
          </p:nvPr>
        </p:nvSpPr>
        <p:spPr/>
        <p:txBody>
          <a:bodyPr/>
          <a:lstStyle/>
          <a:p>
            <a:fld id="{768D8167-9C97-47D6-AA4B-ABB4D863B9D0}" type="slidenum">
              <a:rPr lang="zh-TW" altLang="en-US" smtClean="0"/>
              <a:t>9</a:t>
            </a:fld>
            <a:endParaRPr lang="zh-TW" altLang="en-US"/>
          </a:p>
        </p:txBody>
      </p:sp>
      <p:sp>
        <p:nvSpPr>
          <p:cNvPr id="6" name="矩形 5"/>
          <p:cNvSpPr/>
          <p:nvPr/>
        </p:nvSpPr>
        <p:spPr>
          <a:xfrm>
            <a:off x="7066650" y="5460513"/>
            <a:ext cx="4428103" cy="646331"/>
          </a:xfrm>
          <a:prstGeom prst="rect">
            <a:avLst/>
          </a:prstGeom>
        </p:spPr>
        <p:txBody>
          <a:bodyPr wrap="square">
            <a:spAutoFit/>
          </a:bodyPr>
          <a:lstStyle/>
          <a:p>
            <a:r>
              <a:rPr lang="zh-TW" altLang="en-US" dirty="0"/>
              <a:t>https://www.amazon.com/Truth-About-Markets-Countries-Others/dp/0140296727</a:t>
            </a:r>
          </a:p>
        </p:txBody>
      </p:sp>
      <p:sp>
        <p:nvSpPr>
          <p:cNvPr id="7" name="內容版面配置區 2"/>
          <p:cNvSpPr txBox="1">
            <a:spLocks/>
          </p:cNvSpPr>
          <p:nvPr/>
        </p:nvSpPr>
        <p:spPr>
          <a:xfrm>
            <a:off x="1024128" y="2286000"/>
            <a:ext cx="972007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TW" altLang="en-US" dirty="0"/>
              <a:t>中央政府必須專注在一些想像的關鍵變數上。</a:t>
            </a:r>
            <a:endParaRPr lang="en-US" altLang="zh-TW" dirty="0"/>
          </a:p>
          <a:p>
            <a:r>
              <a:rPr lang="zh-TW" altLang="en-US" dirty="0"/>
              <a:t>但是，這些變數會受制於「古德哈特法則」─</a:t>
            </a:r>
            <a:endParaRPr lang="en-US" altLang="zh-TW" dirty="0"/>
          </a:p>
          <a:p>
            <a:r>
              <a:rPr lang="zh-TW" altLang="en-US" dirty="0"/>
              <a:t>被批准為目標的任何評量，本身的原意就會因此改變</a:t>
            </a:r>
          </a:p>
        </p:txBody>
      </p:sp>
    </p:spTree>
    <p:extLst>
      <p:ext uri="{BB962C8B-B14F-4D97-AF65-F5344CB8AC3E}">
        <p14:creationId xmlns:p14="http://schemas.microsoft.com/office/powerpoint/2010/main" val="3247880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積分">
  <a:themeElements>
    <a:clrScheme name="積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積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積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2690</TotalTime>
  <Words>1600</Words>
  <Application>Microsoft Office PowerPoint</Application>
  <PresentationFormat>寬螢幕</PresentationFormat>
  <Paragraphs>235</Paragraphs>
  <Slides>45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45</vt:i4>
      </vt:variant>
    </vt:vector>
  </HeadingPairs>
  <TitlesOfParts>
    <vt:vector size="52" baseType="lpstr">
      <vt:lpstr>微軟正黑體</vt:lpstr>
      <vt:lpstr>新細明體</vt:lpstr>
      <vt:lpstr>Calibri</vt:lpstr>
      <vt:lpstr>Tw Cen MT</vt:lpstr>
      <vt:lpstr>Tw Cen MT Condensed</vt:lpstr>
      <vt:lpstr>Wingdings 3</vt:lpstr>
      <vt:lpstr>積分</vt:lpstr>
      <vt:lpstr>金融數據分析與應用</vt:lpstr>
      <vt:lpstr>課程內容</vt:lpstr>
      <vt:lpstr>課程進度</vt:lpstr>
      <vt:lpstr>期中考結果</vt:lpstr>
      <vt:lpstr>次數分配</vt:lpstr>
      <vt:lpstr>重要概念</vt:lpstr>
      <vt:lpstr>數據的性質</vt:lpstr>
      <vt:lpstr>比較一下</vt:lpstr>
      <vt:lpstr>Goodhart法則</vt:lpstr>
      <vt:lpstr>Goodhart法則</vt:lpstr>
      <vt:lpstr>Goodhart法則</vt:lpstr>
      <vt:lpstr>如何解決Goodhart問題</vt:lpstr>
      <vt:lpstr>TEJ安裝</vt:lpstr>
      <vt:lpstr>PowerPoint 簡報</vt:lpstr>
      <vt:lpstr>PowerPoint 簡報</vt:lpstr>
      <vt:lpstr>(1)公司</vt:lpstr>
      <vt:lpstr>(2)欄位，先清空預設欄位</vt:lpstr>
      <vt:lpstr>(2)欄位，先清空預設欄位</vt:lpstr>
      <vt:lpstr>(2)欄位，到「類別」下拉式選單                    選取資產負債表</vt:lpstr>
      <vt:lpstr>(2)欄位，將資產負債表欄位右移</vt:lpstr>
      <vt:lpstr>(2)欄位，最後畫面，按下存檔</vt:lpstr>
      <vt:lpstr>(3) 日期：選取202312</vt:lpstr>
      <vt:lpstr>(4) 選取多股</vt:lpstr>
      <vt:lpstr>(5) 匯出</vt:lpstr>
      <vt:lpstr>(5)匯出：刪除第一列與第二列                    儲存成「資產負債表.xlsx」</vt:lpstr>
      <vt:lpstr>(6)(7)</vt:lpstr>
      <vt:lpstr>後續內容~~~</vt:lpstr>
      <vt:lpstr>Python 程式撰寫</vt:lpstr>
      <vt:lpstr>注意事項</vt:lpstr>
      <vt:lpstr>Hw 計算底線 (Bottom Line)                                                             或稱淨利</vt:lpstr>
      <vt:lpstr>Hw 計算底線 (Bottom Line)                                                             或稱淨利</vt:lpstr>
      <vt:lpstr>安裝Anaconda</vt:lpstr>
      <vt:lpstr>使用Google Colab </vt:lpstr>
      <vt:lpstr>使用Google Colab </vt:lpstr>
      <vt:lpstr>無法使用excel檔 (income and spending.ipynb)</vt:lpstr>
      <vt:lpstr>Copy and Paste??</vt:lpstr>
      <vt:lpstr>計算底線 (Bottom Line)                                                             或稱淨利</vt:lpstr>
      <vt:lpstr> 計算底線 (Bottom Line)                                                             或稱淨利</vt:lpstr>
      <vt:lpstr>Hw1計算底線 (Bottom Line)                                                             或稱淨利</vt:lpstr>
      <vt:lpstr>LOC (LABEL)</vt:lpstr>
      <vt:lpstr>ILOC (INDEX)</vt:lpstr>
      <vt:lpstr>Hw1 計算底線 (Bottom Line)                                                             或稱淨利</vt:lpstr>
      <vt:lpstr>Hw1 計算底線 (Bottom Line)                                                             或稱淨利</vt:lpstr>
      <vt:lpstr>Hw計算底線 (Bottom Line)                                                             或稱淨利</vt:lpstr>
      <vt:lpstr>Next week (12/3)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金融數據與應用</dc:title>
  <dc:creator>Jeffery</dc:creator>
  <cp:lastModifiedBy>胡聚男</cp:lastModifiedBy>
  <cp:revision>689</cp:revision>
  <dcterms:created xsi:type="dcterms:W3CDTF">2023-10-15T15:59:05Z</dcterms:created>
  <dcterms:modified xsi:type="dcterms:W3CDTF">2024-11-26T07:19:07Z</dcterms:modified>
</cp:coreProperties>
</file>