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7" r:id="rId3"/>
  </p:sldMasterIdLst>
  <p:notesMasterIdLst>
    <p:notesMasterId r:id="rId5"/>
  </p:notesMasterIdLst>
  <p:sldIdLst>
    <p:sldId id="257" r:id="rId4"/>
    <p:sldId id="320" r:id="rId6"/>
    <p:sldId id="258" r:id="rId7"/>
    <p:sldId id="261" r:id="rId8"/>
    <p:sldId id="262" r:id="rId9"/>
    <p:sldId id="321" r:id="rId10"/>
    <p:sldId id="298" r:id="rId11"/>
    <p:sldId id="299" r:id="rId12"/>
    <p:sldId id="322" r:id="rId13"/>
    <p:sldId id="323" r:id="rId14"/>
    <p:sldId id="300" r:id="rId15"/>
    <p:sldId id="301" r:id="rId16"/>
    <p:sldId id="324" r:id="rId17"/>
    <p:sldId id="325" r:id="rId18"/>
    <p:sldId id="326" r:id="rId19"/>
    <p:sldId id="327" r:id="rId20"/>
    <p:sldId id="328" r:id="rId21"/>
    <p:sldId id="303" r:id="rId22"/>
    <p:sldId id="304" r:id="rId23"/>
    <p:sldId id="329" r:id="rId24"/>
    <p:sldId id="330" r:id="rId25"/>
    <p:sldId id="331" r:id="rId26"/>
    <p:sldId id="312" r:id="rId27"/>
    <p:sldId id="344" r:id="rId28"/>
    <p:sldId id="345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7"/>
    <a:srgbClr val="004176"/>
    <a:srgbClr val="F2F2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5332" autoAdjust="0"/>
  </p:normalViewPr>
  <p:slideViewPr>
    <p:cSldViewPr snapToGrid="0" showGuides="1">
      <p:cViewPr varScale="1">
        <p:scale>
          <a:sx n="105" d="100"/>
          <a:sy n="105" d="100"/>
        </p:scale>
        <p:origin x="492" y="64"/>
      </p:cViewPr>
      <p:guideLst>
        <p:guide orient="horz" pos="214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89" Type="http://schemas.openxmlformats.org/officeDocument/2006/relationships/image" Target="../media/image1.jpeg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3BF1-1F79-4000-807B-6827F352B9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369B-F710-4CE9-A0B8-9F511945CE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Box 42"/>
          <p:cNvSpPr txBox="1"/>
          <p:nvPr/>
        </p:nvSpPr>
        <p:spPr>
          <a:xfrm>
            <a:off x="640715" y="2491740"/>
            <a:ext cx="10481310" cy="1823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3600" b="1" dirty="0">
                <a:solidFill>
                  <a:schemeClr val="accent1">
                    <a:lumMod val="50000"/>
                  </a:schemeClr>
                </a:solidFill>
              </a:rPr>
              <a:t>Volumetric memory network for interactive medical image segmentation</a:t>
            </a:r>
            <a:endParaRPr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zh-CN" sz="3600" b="1" dirty="0">
                <a:solidFill>
                  <a:schemeClr val="accent1">
                    <a:lumMod val="50000"/>
                  </a:schemeClr>
                </a:solidFill>
              </a:rPr>
              <a:t>用于</a:t>
            </a:r>
            <a:r>
              <a:rPr sz="3600" b="1" dirty="0">
                <a:solidFill>
                  <a:schemeClr val="accent1">
                    <a:lumMod val="50000"/>
                  </a:schemeClr>
                </a:solidFill>
              </a:rPr>
              <a:t>交互式医学图像分割的体积记忆网络</a:t>
            </a:r>
            <a:endParaRPr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4215765" y="4672330"/>
            <a:ext cx="4772660" cy="939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专业：计算机科学与技术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4616779" y="5068437"/>
            <a:ext cx="3822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报告人：付靖文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8" name="Picture 4" descr="大连大学简介-大连大学排名|专业数量|创办时间-排行榜123网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5" y="303221"/>
            <a:ext cx="1740995" cy="17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50" grpId="0"/>
      <p:bldP spid="2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5321518" y="1733794"/>
            <a:ext cx="1526307" cy="1063544"/>
            <a:chOff x="3652" y="2029"/>
            <a:chExt cx="376" cy="262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2" y="2029"/>
              <a:ext cx="37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3748" y="2187"/>
              <a:ext cx="172" cy="106"/>
            </a:xfrm>
            <a:custGeom>
              <a:avLst/>
              <a:gdLst>
                <a:gd name="T0" fmla="*/ 38 w 71"/>
                <a:gd name="T1" fmla="*/ 21 h 44"/>
                <a:gd name="T2" fmla="*/ 34 w 71"/>
                <a:gd name="T3" fmla="*/ 19 h 44"/>
                <a:gd name="T4" fmla="*/ 0 w 71"/>
                <a:gd name="T5" fmla="*/ 0 h 44"/>
                <a:gd name="T6" fmla="*/ 7 w 71"/>
                <a:gd name="T7" fmla="*/ 27 h 44"/>
                <a:gd name="T8" fmla="*/ 38 w 71"/>
                <a:gd name="T9" fmla="*/ 44 h 44"/>
                <a:gd name="T10" fmla="*/ 67 w 71"/>
                <a:gd name="T11" fmla="*/ 27 h 44"/>
                <a:gd name="T12" fmla="*/ 71 w 71"/>
                <a:gd name="T13" fmla="*/ 3 h 44"/>
                <a:gd name="T14" fmla="*/ 41 w 71"/>
                <a:gd name="T15" fmla="*/ 19 h 44"/>
                <a:gd name="T16" fmla="*/ 38 w 71"/>
                <a:gd name="T1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4">
                  <a:moveTo>
                    <a:pt x="38" y="21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7" y="27"/>
                    <a:pt x="7" y="27"/>
                  </a:cubicBezTo>
                  <a:cubicBezTo>
                    <a:pt x="7" y="27"/>
                    <a:pt x="30" y="44"/>
                    <a:pt x="38" y="44"/>
                  </a:cubicBezTo>
                  <a:cubicBezTo>
                    <a:pt x="46" y="44"/>
                    <a:pt x="67" y="27"/>
                    <a:pt x="67" y="27"/>
                  </a:cubicBezTo>
                  <a:cubicBezTo>
                    <a:pt x="67" y="27"/>
                    <a:pt x="69" y="13"/>
                    <a:pt x="71" y="3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38" y="21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3652" y="2031"/>
              <a:ext cx="378" cy="231"/>
            </a:xfrm>
            <a:custGeom>
              <a:avLst/>
              <a:gdLst>
                <a:gd name="T0" fmla="*/ 79 w 157"/>
                <a:gd name="T1" fmla="*/ 1 h 95"/>
                <a:gd name="T2" fmla="*/ 76 w 157"/>
                <a:gd name="T3" fmla="*/ 0 h 95"/>
                <a:gd name="T4" fmla="*/ 73 w 157"/>
                <a:gd name="T5" fmla="*/ 1 h 95"/>
                <a:gd name="T6" fmla="*/ 13 w 157"/>
                <a:gd name="T7" fmla="*/ 29 h 95"/>
                <a:gd name="T8" fmla="*/ 0 w 157"/>
                <a:gd name="T9" fmla="*/ 34 h 95"/>
                <a:gd name="T10" fmla="*/ 12 w 157"/>
                <a:gd name="T11" fmla="*/ 41 h 95"/>
                <a:gd name="T12" fmla="*/ 16 w 157"/>
                <a:gd name="T13" fmla="*/ 43 h 95"/>
                <a:gd name="T14" fmla="*/ 16 w 157"/>
                <a:gd name="T15" fmla="*/ 65 h 95"/>
                <a:gd name="T16" fmla="*/ 11 w 157"/>
                <a:gd name="T17" fmla="*/ 80 h 95"/>
                <a:gd name="T18" fmla="*/ 18 w 157"/>
                <a:gd name="T19" fmla="*/ 95 h 95"/>
                <a:gd name="T20" fmla="*/ 24 w 157"/>
                <a:gd name="T21" fmla="*/ 80 h 95"/>
                <a:gd name="T22" fmla="*/ 19 w 157"/>
                <a:gd name="T23" fmla="*/ 65 h 95"/>
                <a:gd name="T24" fmla="*/ 19 w 157"/>
                <a:gd name="T25" fmla="*/ 45 h 95"/>
                <a:gd name="T26" fmla="*/ 40 w 157"/>
                <a:gd name="T27" fmla="*/ 57 h 95"/>
                <a:gd name="T28" fmla="*/ 74 w 157"/>
                <a:gd name="T29" fmla="*/ 76 h 95"/>
                <a:gd name="T30" fmla="*/ 78 w 157"/>
                <a:gd name="T31" fmla="*/ 78 h 95"/>
                <a:gd name="T32" fmla="*/ 81 w 157"/>
                <a:gd name="T33" fmla="*/ 76 h 95"/>
                <a:gd name="T34" fmla="*/ 111 w 157"/>
                <a:gd name="T35" fmla="*/ 59 h 95"/>
                <a:gd name="T36" fmla="*/ 145 w 157"/>
                <a:gd name="T37" fmla="*/ 41 h 95"/>
                <a:gd name="T38" fmla="*/ 157 w 157"/>
                <a:gd name="T39" fmla="*/ 34 h 95"/>
                <a:gd name="T40" fmla="*/ 144 w 157"/>
                <a:gd name="T41" fmla="*/ 28 h 95"/>
                <a:gd name="T42" fmla="*/ 79 w 157"/>
                <a:gd name="T43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95">
                  <a:moveTo>
                    <a:pt x="79" y="1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3" y="67"/>
                    <a:pt x="11" y="73"/>
                    <a:pt x="11" y="80"/>
                  </a:cubicBezTo>
                  <a:cubicBezTo>
                    <a:pt x="11" y="88"/>
                    <a:pt x="14" y="95"/>
                    <a:pt x="18" y="95"/>
                  </a:cubicBezTo>
                  <a:cubicBezTo>
                    <a:pt x="21" y="95"/>
                    <a:pt x="24" y="88"/>
                    <a:pt x="24" y="80"/>
                  </a:cubicBezTo>
                  <a:cubicBezTo>
                    <a:pt x="24" y="73"/>
                    <a:pt x="22" y="67"/>
                    <a:pt x="19" y="6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481195" y="3331210"/>
            <a:ext cx="3229610" cy="1013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算法细节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7924801" y="3724155"/>
            <a:ext cx="4165600" cy="243081"/>
            <a:chOff x="743958" y="3475975"/>
            <a:chExt cx="753417" cy="0"/>
          </a:xfrm>
        </p:grpSpPr>
        <p:cxnSp>
          <p:nvCxnSpPr>
            <p:cNvPr id="42" name="直接连接符 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flipH="1">
            <a:off x="-88900" y="3718120"/>
            <a:ext cx="4356100" cy="393049"/>
            <a:chOff x="743958" y="3475975"/>
            <a:chExt cx="753417" cy="0"/>
          </a:xfrm>
        </p:grpSpPr>
        <p:cxnSp>
          <p:nvCxnSpPr>
            <p:cNvPr id="40" name="直接连接符 39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、整体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6818" y="1261642"/>
            <a:ext cx="99008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        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1167130"/>
            <a:ext cx="10267950" cy="313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4566920"/>
            <a:ext cx="11516360" cy="1470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、交互网络</a:t>
              </a:r>
              <a:r>
                <a:rPr lang="en-US" altLang="zh-CN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</a:t>
              </a:r>
              <a:r>
                <a:rPr lang="en-US" altLang="zh-CN" sz="2800" b="1" baseline="-25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</a:t>
              </a:r>
              <a:endParaRPr lang="en-US" altLang="zh-CN" sz="2800" b="1" baseline="-250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972185"/>
            <a:ext cx="9791700" cy="2971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9725"/>
            <a:ext cx="12252960" cy="7473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35" y="5241290"/>
            <a:ext cx="4531995" cy="9436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08424" y="325576"/>
            <a:ext cx="3115544" cy="497908"/>
            <a:chOff x="808424" y="325576"/>
            <a:chExt cx="3115544" cy="497908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808424" y="380186"/>
              <a:ext cx="2950210" cy="3854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、记忆体积网络</a:t>
              </a:r>
              <a:r>
                <a:rPr lang="en-US" altLang="zh-CN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</a:t>
              </a:r>
              <a:r>
                <a:rPr lang="en-US" altLang="zh-CN" b="1" baseline="-25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VMN</a:t>
              </a:r>
              <a:endParaRPr lang="en-US" altLang="zh-CN" b="1" baseline="-250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1534795"/>
            <a:ext cx="8796655" cy="26695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0685" y="916305"/>
            <a:ext cx="11585575" cy="760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给定初始的</a:t>
            </a:r>
            <a:r>
              <a:rPr lang="en-US" altLang="zh-CN"/>
              <a:t>2D</a:t>
            </a:r>
            <a:r>
              <a:rPr lang="zh-CN" altLang="en-US"/>
              <a:t>分割，</a:t>
            </a:r>
            <a:r>
              <a:rPr lang="en-US" altLang="zh-CN"/>
              <a:t>VMN</a:t>
            </a:r>
            <a:r>
              <a:rPr lang="zh-CN" altLang="en-US"/>
              <a:t>从中学习，并在其他切片中分割所需的目标，它将先前分割的切片存储在外部记忆 M中。网络架构如图1(b)所示。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204335"/>
            <a:ext cx="12079605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5" y="5347335"/>
            <a:ext cx="2731770" cy="848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90" y="5410835"/>
            <a:ext cx="3181985" cy="7213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08424" y="325576"/>
            <a:ext cx="3115544" cy="497908"/>
            <a:chOff x="808424" y="325576"/>
            <a:chExt cx="3115544" cy="497908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808424" y="380186"/>
              <a:ext cx="2950210" cy="3854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、记忆体积网络</a:t>
              </a:r>
              <a:r>
                <a:rPr lang="en-US" altLang="zh-CN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</a:t>
              </a:r>
              <a:r>
                <a:rPr lang="en-US" altLang="zh-CN" b="1" baseline="-25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VMN</a:t>
              </a:r>
              <a:endParaRPr lang="en-US" altLang="zh-CN" b="1" baseline="-250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0750"/>
            <a:ext cx="12180570" cy="54679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08424" y="325576"/>
            <a:ext cx="3115544" cy="497908"/>
            <a:chOff x="808424" y="325576"/>
            <a:chExt cx="3115544" cy="497908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808424" y="380186"/>
              <a:ext cx="2950210" cy="3854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、记忆体积网络</a:t>
              </a:r>
              <a:r>
                <a:rPr lang="en-US" altLang="zh-CN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</a:t>
              </a:r>
              <a:r>
                <a:rPr lang="en-US" altLang="zh-CN" b="1" baseline="-25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VMN</a:t>
              </a:r>
              <a:endParaRPr lang="en-US" altLang="zh-CN" b="1" baseline="-250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916305"/>
            <a:ext cx="9780270" cy="2967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15" y="4229100"/>
            <a:ext cx="7567930" cy="19608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08424" y="325576"/>
            <a:ext cx="3115544" cy="497908"/>
            <a:chOff x="808424" y="325576"/>
            <a:chExt cx="3115544" cy="497908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808424" y="380186"/>
              <a:ext cx="2950210" cy="3854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、记忆体积网络</a:t>
              </a:r>
              <a:r>
                <a:rPr lang="en-US" altLang="zh-CN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</a:t>
              </a:r>
              <a:r>
                <a:rPr lang="en-US" altLang="zh-CN" b="1" baseline="-25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VMN</a:t>
              </a:r>
              <a:endParaRPr lang="en-US" altLang="zh-CN" b="1" baseline="-250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916305"/>
            <a:ext cx="9780270" cy="2967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4034790"/>
            <a:ext cx="11234420" cy="26479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08424" y="325576"/>
            <a:ext cx="3115544" cy="497908"/>
            <a:chOff x="808424" y="325576"/>
            <a:chExt cx="3115544" cy="497908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808424" y="380186"/>
              <a:ext cx="2950210" cy="3854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、记忆体积网络</a:t>
              </a:r>
              <a:r>
                <a:rPr lang="en-US" altLang="zh-CN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</a:t>
              </a:r>
              <a:r>
                <a:rPr lang="en-US" altLang="zh-CN" b="1" baseline="-250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VMN</a:t>
              </a:r>
              <a:endParaRPr lang="en-US" altLang="zh-CN" b="1" baseline="-250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1083310"/>
            <a:ext cx="9780270" cy="2967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4311015"/>
            <a:ext cx="11022965" cy="19246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234229" y="3335463"/>
            <a:ext cx="1723541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实验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924800" y="3727786"/>
            <a:ext cx="4267199" cy="387014"/>
            <a:chOff x="743958" y="3475975"/>
            <a:chExt cx="753417" cy="0"/>
          </a:xfrm>
        </p:grpSpPr>
        <p:cxnSp>
          <p:nvCxnSpPr>
            <p:cNvPr id="41" name="直接连接符 4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 flipH="1">
            <a:off x="-88900" y="3721751"/>
            <a:ext cx="4356100" cy="329549"/>
            <a:chOff x="743958" y="3475975"/>
            <a:chExt cx="753417" cy="0"/>
          </a:xfrm>
        </p:grpSpPr>
        <p:cxnSp>
          <p:nvCxnSpPr>
            <p:cNvPr id="39" name="直接连接符 38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9" y="1513907"/>
            <a:ext cx="1821556" cy="182155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对比试验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0225" y="1029335"/>
            <a:ext cx="11240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构建了交互式 </a:t>
            </a:r>
            <a:r>
              <a:rPr lang="zh-CN" altLang="en-US" b="1">
                <a:solidFill>
                  <a:schemeClr val="accent5"/>
                </a:solidFill>
              </a:rPr>
              <a:t>3D nnU-Net</a:t>
            </a:r>
            <a:r>
              <a:rPr lang="zh-CN" altLang="en-US"/>
              <a:t>，即将 nnU-Net调整为交互式分割设置。此外，还与三种交互式分割方法进行了比较： </a:t>
            </a:r>
            <a:r>
              <a:rPr lang="zh-CN" altLang="en-US" b="1">
                <a:solidFill>
                  <a:schemeClr val="accent5"/>
                </a:solidFill>
              </a:rPr>
              <a:t>DeepIGeoS、UGIR和MIDeepSeg</a:t>
            </a:r>
            <a:r>
              <a:rPr lang="zh-CN" altLang="en-US"/>
              <a:t>。在三个数据集上进行了实验：</a:t>
            </a:r>
            <a:r>
              <a:rPr lang="zh-CN" altLang="en-US" b="1">
                <a:solidFill>
                  <a:schemeClr val="accent5"/>
                </a:solidFill>
              </a:rPr>
              <a:t>MSD、KiTS19和 CVC-ClinicDB</a:t>
            </a:r>
            <a:r>
              <a:rPr lang="zh-CN" altLang="en-US"/>
              <a:t>。评价指标为</a:t>
            </a:r>
            <a:r>
              <a:rPr lang="en-US" altLang="zh-CN" b="1">
                <a:solidFill>
                  <a:schemeClr val="accent5"/>
                </a:solidFill>
              </a:rPr>
              <a:t>Dice相似系数</a:t>
            </a:r>
            <a:r>
              <a:rPr lang="zh-CN" altLang="en-US"/>
              <a:t>。下图为在</a:t>
            </a:r>
            <a:r>
              <a:rPr lang="en-US" altLang="zh-CN" b="1">
                <a:solidFill>
                  <a:schemeClr val="accent5"/>
                </a:solidFill>
              </a:rPr>
              <a:t>MSD</a:t>
            </a:r>
            <a:r>
              <a:rPr lang="zh-CN" altLang="en-US"/>
              <a:t>数据集上的结果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80" y="1951355"/>
            <a:ext cx="8041640" cy="44532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805" y="1287780"/>
            <a:ext cx="8160385" cy="38703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对比试验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0225" y="1029335"/>
            <a:ext cx="1124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下图为在</a:t>
            </a:r>
            <a:r>
              <a:rPr lang="zh-CN" altLang="en-US" b="1">
                <a:solidFill>
                  <a:schemeClr val="accent5"/>
                </a:solidFill>
                <a:sym typeface="+mn-ea"/>
              </a:rPr>
              <a:t>KiTS19</a:t>
            </a:r>
            <a:r>
              <a:rPr lang="zh-CN" altLang="en-US"/>
              <a:t>数据集上的结果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225" y="1397635"/>
            <a:ext cx="8624570" cy="4886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对比试验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0225" y="1029335"/>
            <a:ext cx="1124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下图为在</a:t>
            </a:r>
            <a:r>
              <a:rPr lang="zh-CN" altLang="en-US" b="1">
                <a:solidFill>
                  <a:schemeClr val="accent5"/>
                </a:solidFill>
                <a:sym typeface="+mn-ea"/>
              </a:rPr>
              <a:t>CVC-ClinicDB</a:t>
            </a:r>
            <a:r>
              <a:rPr lang="zh-CN" altLang="en-US"/>
              <a:t>数据集上的结果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1817370"/>
            <a:ext cx="9965690" cy="30930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对比试验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0225" y="1029335"/>
            <a:ext cx="1124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下图为在</a:t>
            </a:r>
            <a:r>
              <a:rPr lang="en-US" altLang="zh-CN" b="1">
                <a:solidFill>
                  <a:schemeClr val="accent5"/>
                </a:solidFill>
              </a:rPr>
              <a:t>MSD</a:t>
            </a:r>
            <a:r>
              <a:rPr lang="zh-CN" altLang="en-US"/>
              <a:t>数据集上的直观结果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1699895"/>
            <a:ext cx="10045700" cy="4064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243197" y="3324988"/>
            <a:ext cx="1705610" cy="1013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结论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 flipH="1">
            <a:off x="-419102" y="3718121"/>
            <a:ext cx="4356100" cy="393049"/>
            <a:chOff x="743958" y="3475975"/>
            <a:chExt cx="753417" cy="0"/>
          </a:xfrm>
        </p:grpSpPr>
        <p:cxnSp>
          <p:nvCxnSpPr>
            <p:cNvPr id="37" name="直接连接符 3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 rot="10800000" flipH="1">
            <a:off x="8254999" y="3331210"/>
            <a:ext cx="4356100" cy="393049"/>
            <a:chOff x="743958" y="3475975"/>
            <a:chExt cx="753417" cy="0"/>
          </a:xfrm>
        </p:grpSpPr>
        <p:cxnSp>
          <p:nvCxnSpPr>
            <p:cNvPr id="35" name="直接连接符 34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5399882" y="1613350"/>
            <a:ext cx="1392237" cy="1323975"/>
            <a:chOff x="3585" y="941"/>
            <a:chExt cx="877" cy="834"/>
          </a:xfrm>
        </p:grpSpPr>
        <p:sp>
          <p:nvSpPr>
            <p:cNvPr id="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85" y="941"/>
              <a:ext cx="87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3585" y="941"/>
              <a:ext cx="884" cy="834"/>
            </a:xfrm>
            <a:custGeom>
              <a:avLst/>
              <a:gdLst>
                <a:gd name="T0" fmla="*/ 92 w 121"/>
                <a:gd name="T1" fmla="*/ 33 h 114"/>
                <a:gd name="T2" fmla="*/ 99 w 121"/>
                <a:gd name="T3" fmla="*/ 8 h 114"/>
                <a:gd name="T4" fmla="*/ 85 w 121"/>
                <a:gd name="T5" fmla="*/ 0 h 114"/>
                <a:gd name="T6" fmla="*/ 67 w 121"/>
                <a:gd name="T7" fmla="*/ 19 h 114"/>
                <a:gd name="T8" fmla="*/ 57 w 121"/>
                <a:gd name="T9" fmla="*/ 18 h 114"/>
                <a:gd name="T10" fmla="*/ 40 w 121"/>
                <a:gd name="T11" fmla="*/ 0 h 114"/>
                <a:gd name="T12" fmla="*/ 25 w 121"/>
                <a:gd name="T13" fmla="*/ 7 h 114"/>
                <a:gd name="T14" fmla="*/ 32 w 121"/>
                <a:gd name="T15" fmla="*/ 31 h 114"/>
                <a:gd name="T16" fmla="*/ 24 w 121"/>
                <a:gd name="T17" fmla="*/ 42 h 114"/>
                <a:gd name="T18" fmla="*/ 0 w 121"/>
                <a:gd name="T19" fmla="*/ 44 h 114"/>
                <a:gd name="T20" fmla="*/ 0 w 121"/>
                <a:gd name="T21" fmla="*/ 63 h 114"/>
                <a:gd name="T22" fmla="*/ 23 w 121"/>
                <a:gd name="T23" fmla="*/ 67 h 114"/>
                <a:gd name="T24" fmla="*/ 31 w 121"/>
                <a:gd name="T25" fmla="*/ 83 h 114"/>
                <a:gd name="T26" fmla="*/ 22 w 121"/>
                <a:gd name="T27" fmla="*/ 104 h 114"/>
                <a:gd name="T28" fmla="*/ 37 w 121"/>
                <a:gd name="T29" fmla="*/ 114 h 114"/>
                <a:gd name="T30" fmla="*/ 52 w 121"/>
                <a:gd name="T31" fmla="*/ 96 h 114"/>
                <a:gd name="T32" fmla="*/ 70 w 121"/>
                <a:gd name="T33" fmla="*/ 95 h 114"/>
                <a:gd name="T34" fmla="*/ 88 w 121"/>
                <a:gd name="T35" fmla="*/ 113 h 114"/>
                <a:gd name="T36" fmla="*/ 101 w 121"/>
                <a:gd name="T37" fmla="*/ 103 h 114"/>
                <a:gd name="T38" fmla="*/ 91 w 121"/>
                <a:gd name="T39" fmla="*/ 82 h 114"/>
                <a:gd name="T40" fmla="*/ 99 w 121"/>
                <a:gd name="T41" fmla="*/ 68 h 114"/>
                <a:gd name="T42" fmla="*/ 121 w 121"/>
                <a:gd name="T43" fmla="*/ 64 h 114"/>
                <a:gd name="T44" fmla="*/ 121 w 121"/>
                <a:gd name="T45" fmla="*/ 46 h 114"/>
                <a:gd name="T46" fmla="*/ 97 w 121"/>
                <a:gd name="T47" fmla="*/ 43 h 114"/>
                <a:gd name="T48" fmla="*/ 92 w 121"/>
                <a:gd name="T49" fmla="*/ 33 h 114"/>
                <a:gd name="T50" fmla="*/ 61 w 121"/>
                <a:gd name="T51" fmla="*/ 83 h 114"/>
                <a:gd name="T52" fmla="*/ 34 w 121"/>
                <a:gd name="T53" fmla="*/ 57 h 114"/>
                <a:gd name="T54" fmla="*/ 61 w 121"/>
                <a:gd name="T55" fmla="*/ 30 h 114"/>
                <a:gd name="T56" fmla="*/ 87 w 121"/>
                <a:gd name="T57" fmla="*/ 57 h 114"/>
                <a:gd name="T58" fmla="*/ 61 w 121"/>
                <a:gd name="T59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1" h="114">
                  <a:moveTo>
                    <a:pt x="92" y="33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97" y="43"/>
                    <a:pt x="97" y="43"/>
                    <a:pt x="97" y="43"/>
                  </a:cubicBezTo>
                  <a:lnTo>
                    <a:pt x="92" y="33"/>
                  </a:lnTo>
                  <a:close/>
                  <a:moveTo>
                    <a:pt x="61" y="83"/>
                  </a:moveTo>
                  <a:cubicBezTo>
                    <a:pt x="46" y="83"/>
                    <a:pt x="34" y="71"/>
                    <a:pt x="34" y="57"/>
                  </a:cubicBezTo>
                  <a:cubicBezTo>
                    <a:pt x="34" y="42"/>
                    <a:pt x="46" y="30"/>
                    <a:pt x="61" y="30"/>
                  </a:cubicBezTo>
                  <a:cubicBezTo>
                    <a:pt x="75" y="30"/>
                    <a:pt x="87" y="42"/>
                    <a:pt x="87" y="57"/>
                  </a:cubicBezTo>
                  <a:cubicBezTo>
                    <a:pt x="87" y="71"/>
                    <a:pt x="75" y="83"/>
                    <a:pt x="61" y="83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3884" y="1219"/>
              <a:ext cx="285" cy="278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AutoShape 8"/>
          <p:cNvSpPr>
            <a:spLocks noChangeAspect="1" noChangeArrowheads="1" noTextEdit="1"/>
          </p:cNvSpPr>
          <p:nvPr/>
        </p:nvSpPr>
        <p:spPr bwMode="auto">
          <a:xfrm>
            <a:off x="3245653" y="936281"/>
            <a:ext cx="16510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811962" y="300264"/>
            <a:ext cx="3112006" cy="523220"/>
            <a:chOff x="811962" y="300264"/>
            <a:chExt cx="3112006" cy="523220"/>
          </a:xfrm>
        </p:grpSpPr>
        <p:sp>
          <p:nvSpPr>
            <p:cNvPr id="55" name="圆角矩形 5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1"/>
            <p:cNvSpPr>
              <a:spLocks noChangeArrowheads="1"/>
            </p:cNvSpPr>
            <p:nvPr/>
          </p:nvSpPr>
          <p:spPr bwMode="auto">
            <a:xfrm>
              <a:off x="811962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四、结论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4449" y="1462496"/>
            <a:ext cx="9861550" cy="5095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      </a:t>
            </a:r>
            <a:r>
              <a:rPr lang="zh-CN" altLang="en-US" sz="2400" b="0" i="0"/>
              <a:t>提出了一种针对 3D 医学数据的新型交互式分割网络。它</a:t>
            </a:r>
            <a:r>
              <a:rPr lang="zh-CN" altLang="en-US" sz="2400" b="1" i="0">
                <a:solidFill>
                  <a:schemeClr val="accent5"/>
                </a:solidFill>
              </a:rPr>
              <a:t>由两个基本网络组成</a:t>
            </a:r>
            <a:r>
              <a:rPr lang="zh-CN" altLang="en-US" sz="2400" b="0" i="0"/>
              <a:t>，即</a:t>
            </a:r>
            <a:r>
              <a:rPr lang="zh-CN" altLang="en-US" sz="2400" b="1" i="0">
                <a:solidFill>
                  <a:schemeClr val="accent5"/>
                </a:solidFill>
              </a:rPr>
              <a:t>一个 2D 交互式分割网络</a:t>
            </a:r>
            <a:r>
              <a:rPr lang="zh-CN" altLang="en-US" sz="2400" b="0" i="0"/>
              <a:t>，接受用户在指定切片的提示并提供初始分割预测，以及</a:t>
            </a:r>
            <a:r>
              <a:rPr lang="zh-CN" altLang="en-US" sz="2400" b="1" i="0">
                <a:solidFill>
                  <a:schemeClr val="accent5"/>
                </a:solidFill>
              </a:rPr>
              <a:t>一个体积记忆网络（VMN）</a:t>
            </a:r>
            <a:r>
              <a:rPr lang="zh-CN" altLang="en-US" sz="2400" b="0" i="0"/>
              <a:t>，将初始掩模传播到其他切片。VMN 利用外部记忆来存储相关信息，并在每个传入切片的分割中检索支持信息。VMN </a:t>
            </a:r>
            <a:r>
              <a:rPr lang="zh-CN" altLang="en-US" sz="2400" b="1" i="0">
                <a:solidFill>
                  <a:schemeClr val="accent5"/>
                </a:solidFill>
              </a:rPr>
              <a:t>避免了</a:t>
            </a:r>
            <a:r>
              <a:rPr lang="zh-CN" altLang="en-US" sz="2400" b="0" i="0"/>
              <a:t>像 3D 卷积这样</a:t>
            </a:r>
            <a:r>
              <a:rPr lang="zh-CN" altLang="en-US" sz="2400" b="1" i="0">
                <a:solidFill>
                  <a:schemeClr val="accent5"/>
                </a:solidFill>
              </a:rPr>
              <a:t>计算昂贵的操作</a:t>
            </a:r>
            <a:r>
              <a:rPr lang="zh-CN" altLang="en-US" sz="2400" b="0" i="0"/>
              <a:t>，因此比 3D 网络更高效；它考虑了体积结构先验，因此能够比 2D 对应物实现</a:t>
            </a:r>
            <a:r>
              <a:rPr lang="zh-CN" altLang="en-US" sz="2400" b="1" i="0">
                <a:solidFill>
                  <a:schemeClr val="accent5"/>
                </a:solidFill>
              </a:rPr>
              <a:t>更精确的分割</a:t>
            </a:r>
            <a:r>
              <a:rPr lang="zh-CN" altLang="en-US" sz="2400" b="0" i="0"/>
              <a:t>。此外，VMN 配备了一个</a:t>
            </a:r>
            <a:r>
              <a:rPr lang="zh-CN" altLang="en-US" sz="2400" b="1" i="0">
                <a:solidFill>
                  <a:schemeClr val="accent5"/>
                </a:solidFill>
              </a:rPr>
              <a:t>质量评估模块</a:t>
            </a:r>
            <a:r>
              <a:rPr lang="zh-CN" altLang="en-US" sz="2400" b="0" i="0"/>
              <a:t>，使模型能够自动选择信息丰富的切片进行用户反馈，这将极大地有益于网络在临床实践中的使用。对三个公共数据集进行的大量实验证明，算法能够在合理数量的用户交互下产生优越的结果。</a:t>
            </a:r>
            <a:endParaRPr lang="zh-CN" altLang="en-US" sz="2400" b="0" i="0" dirty="0">
              <a:effectLst/>
              <a:latin typeface="-apple-system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407" y="817425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881156" y="2785242"/>
            <a:ext cx="627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感谢聆听及指导！</a:t>
            </a:r>
            <a:endParaRPr lang="zh-CN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 flipH="1" flipV="1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241" name="直接连接符 240"/>
            <p:cNvCxnSpPr/>
            <p:nvPr/>
          </p:nvCxnSpPr>
          <p:spPr>
            <a:xfrm flipV="1">
              <a:off x="1190453" y="2641879"/>
              <a:ext cx="6844412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flipV="1">
            <a:off x="961464" y="3747766"/>
            <a:ext cx="5776149" cy="0"/>
            <a:chOff x="1170147" y="2641879"/>
            <a:chExt cx="7973853" cy="0"/>
          </a:xfrm>
        </p:grpSpPr>
        <p:cxnSp>
          <p:nvCxnSpPr>
            <p:cNvPr id="245" name="直接连接符 244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文本框 1"/>
          <p:cNvSpPr>
            <a:spLocks noChangeArrowheads="1"/>
          </p:cNvSpPr>
          <p:nvPr/>
        </p:nvSpPr>
        <p:spPr bwMode="auto">
          <a:xfrm>
            <a:off x="881156" y="2207149"/>
            <a:ext cx="587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课程演讲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892878" y="3911151"/>
            <a:ext cx="56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大连大学信息工程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       计算机科学与技术专业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881156" y="4285085"/>
            <a:ext cx="382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报告人：付靖文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8" grpId="0"/>
      <p:bldP spid="249" grpId="0"/>
      <p:bldP spid="2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5287356" y="2470347"/>
            <a:ext cx="1620948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研究背景</a:t>
            </a:r>
            <a:endParaRPr lang="zh-CN" altLang="en-US" b="1" dirty="0"/>
          </a:p>
        </p:txBody>
      </p:sp>
      <p:sp>
        <p:nvSpPr>
          <p:cNvPr id="297" name="文本框 296"/>
          <p:cNvSpPr txBox="1"/>
          <p:nvPr/>
        </p:nvSpPr>
        <p:spPr>
          <a:xfrm>
            <a:off x="9233563" y="2467938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算法概述</a:t>
            </a:r>
            <a:endParaRPr lang="zh-CN" altLang="en-US" b="1" dirty="0"/>
          </a:p>
        </p:txBody>
      </p:sp>
      <p:sp>
        <p:nvSpPr>
          <p:cNvPr id="298" name="文本框 297"/>
          <p:cNvSpPr txBox="1"/>
          <p:nvPr/>
        </p:nvSpPr>
        <p:spPr>
          <a:xfrm>
            <a:off x="5262204" y="351355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算法详述</a:t>
            </a:r>
            <a:endParaRPr lang="zh-CN" altLang="en-US" b="1" dirty="0"/>
          </a:p>
        </p:txBody>
      </p:sp>
      <p:sp>
        <p:nvSpPr>
          <p:cNvPr id="299" name="文本框 298"/>
          <p:cNvSpPr txBox="1"/>
          <p:nvPr/>
        </p:nvSpPr>
        <p:spPr>
          <a:xfrm>
            <a:off x="9249703" y="3513559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实验</a:t>
            </a:r>
            <a:endParaRPr lang="zh-CN" altLang="en-US" b="1" dirty="0"/>
          </a:p>
        </p:txBody>
      </p:sp>
      <p:sp>
        <p:nvSpPr>
          <p:cNvPr id="300" name="文本框 299"/>
          <p:cNvSpPr txBox="1"/>
          <p:nvPr/>
        </p:nvSpPr>
        <p:spPr>
          <a:xfrm>
            <a:off x="5287604" y="4553930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结论</a:t>
            </a:r>
            <a:endParaRPr lang="zh-CN" alt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4473270" y="2468419"/>
            <a:ext cx="457200" cy="457200"/>
            <a:chOff x="4473270" y="2468419"/>
            <a:chExt cx="457200" cy="457200"/>
          </a:xfrm>
        </p:grpSpPr>
        <p:sp>
          <p:nvSpPr>
            <p:cNvPr id="287" name="椭圆 286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13446" y="2472723"/>
            <a:ext cx="457200" cy="457200"/>
            <a:chOff x="8413446" y="2472723"/>
            <a:chExt cx="457200" cy="457200"/>
          </a:xfrm>
        </p:grpSpPr>
        <p:sp>
          <p:nvSpPr>
            <p:cNvPr id="292" name="椭圆 291"/>
            <p:cNvSpPr/>
            <p:nvPr/>
          </p:nvSpPr>
          <p:spPr>
            <a:xfrm>
              <a:off x="8413446" y="2472723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文本框 1"/>
            <p:cNvSpPr>
              <a:spLocks noChangeArrowheads="1"/>
            </p:cNvSpPr>
            <p:nvPr/>
          </p:nvSpPr>
          <p:spPr bwMode="auto">
            <a:xfrm>
              <a:off x="8436526" y="2518187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75092" y="3513535"/>
            <a:ext cx="457200" cy="457200"/>
            <a:chOff x="4475092" y="3513535"/>
            <a:chExt cx="457200" cy="457200"/>
          </a:xfrm>
        </p:grpSpPr>
        <p:sp>
          <p:nvSpPr>
            <p:cNvPr id="288" name="椭圆 287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13446" y="3513535"/>
            <a:ext cx="457200" cy="457200"/>
            <a:chOff x="8413446" y="3513535"/>
            <a:chExt cx="457200" cy="457200"/>
          </a:xfrm>
        </p:grpSpPr>
        <p:sp>
          <p:nvSpPr>
            <p:cNvPr id="293" name="椭圆 292"/>
            <p:cNvSpPr/>
            <p:nvPr/>
          </p:nvSpPr>
          <p:spPr>
            <a:xfrm>
              <a:off x="8413446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文本框 1"/>
            <p:cNvSpPr>
              <a:spLocks noChangeArrowheads="1"/>
            </p:cNvSpPr>
            <p:nvPr/>
          </p:nvSpPr>
          <p:spPr bwMode="auto">
            <a:xfrm>
              <a:off x="8439608" y="3567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四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71331" y="4554347"/>
            <a:ext cx="457200" cy="457200"/>
            <a:chOff x="4471331" y="4554347"/>
            <a:chExt cx="457200" cy="457200"/>
          </a:xfrm>
        </p:grpSpPr>
        <p:sp>
          <p:nvSpPr>
            <p:cNvPr id="289" name="椭圆 288"/>
            <p:cNvSpPr/>
            <p:nvPr/>
          </p:nvSpPr>
          <p:spPr>
            <a:xfrm>
              <a:off x="4471331" y="4554347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文本框 1"/>
            <p:cNvSpPr>
              <a:spLocks noChangeArrowheads="1"/>
            </p:cNvSpPr>
            <p:nvPr/>
          </p:nvSpPr>
          <p:spPr bwMode="auto">
            <a:xfrm>
              <a:off x="4496731" y="4590569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五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322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323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49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49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49"/>
                            </p:stCondLst>
                            <p:childTnLst>
                              <p:par>
                                <p:cTn id="4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49"/>
                            </p:stCondLst>
                            <p:childTnLst>
                              <p:par>
                                <p:cTn id="5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49"/>
                            </p:stCondLst>
                            <p:childTnLst>
                              <p:par>
                                <p:cTn id="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64789" y="3335463"/>
            <a:ext cx="3262423" cy="101565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b="1" dirty="0">
                <a:solidFill>
                  <a:srgbClr val="005CA7"/>
                </a:solidFill>
              </a:rPr>
              <a:t>研究背景</a:t>
            </a:r>
            <a:endParaRPr lang="zh-CN" altLang="en-US" sz="6000" b="1" dirty="0">
              <a:solidFill>
                <a:srgbClr val="005CA7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924800" y="3727786"/>
            <a:ext cx="4356099" cy="348914"/>
            <a:chOff x="743958" y="3475975"/>
            <a:chExt cx="753417" cy="0"/>
          </a:xfrm>
        </p:grpSpPr>
        <p:cxnSp>
          <p:nvCxnSpPr>
            <p:cNvPr id="21" name="直接连接符 20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>
            <a:off x="-114300" y="3721751"/>
            <a:ext cx="4381500" cy="329549"/>
            <a:chOff x="743958" y="3475975"/>
            <a:chExt cx="753417" cy="0"/>
          </a:xfrm>
        </p:grpSpPr>
        <p:cxnSp>
          <p:nvCxnSpPr>
            <p:cNvPr id="13" name="直接连接符 12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409724" y="1691483"/>
            <a:ext cx="1372552" cy="1243875"/>
            <a:chOff x="5500688" y="1608138"/>
            <a:chExt cx="508000" cy="46037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5500688" y="1608138"/>
              <a:ext cx="508000" cy="460375"/>
            </a:xfrm>
            <a:custGeom>
              <a:avLst/>
              <a:gdLst>
                <a:gd name="T0" fmla="*/ 115 w 133"/>
                <a:gd name="T1" fmla="*/ 36 h 120"/>
                <a:gd name="T2" fmla="*/ 67 w 133"/>
                <a:gd name="T3" fmla="*/ 1 h 120"/>
                <a:gd name="T4" fmla="*/ 47 w 133"/>
                <a:gd name="T5" fmla="*/ 2 h 120"/>
                <a:gd name="T6" fmla="*/ 4 w 133"/>
                <a:gd name="T7" fmla="*/ 39 h 120"/>
                <a:gd name="T8" fmla="*/ 24 w 133"/>
                <a:gd name="T9" fmla="*/ 108 h 120"/>
                <a:gd name="T10" fmla="*/ 60 w 133"/>
                <a:gd name="T11" fmla="*/ 120 h 120"/>
                <a:gd name="T12" fmla="*/ 93 w 133"/>
                <a:gd name="T13" fmla="*/ 110 h 120"/>
                <a:gd name="T14" fmla="*/ 42 w 133"/>
                <a:gd name="T15" fmla="*/ 9 h 120"/>
                <a:gd name="T16" fmla="*/ 38 w 133"/>
                <a:gd name="T17" fmla="*/ 14 h 120"/>
                <a:gd name="T18" fmla="*/ 33 w 133"/>
                <a:gd name="T19" fmla="*/ 16 h 120"/>
                <a:gd name="T20" fmla="*/ 33 w 133"/>
                <a:gd name="T21" fmla="*/ 24 h 120"/>
                <a:gd name="T22" fmla="*/ 9 w 133"/>
                <a:gd name="T23" fmla="*/ 36 h 120"/>
                <a:gd name="T24" fmla="*/ 25 w 133"/>
                <a:gd name="T25" fmla="*/ 48 h 120"/>
                <a:gd name="T26" fmla="*/ 4 w 133"/>
                <a:gd name="T27" fmla="*/ 63 h 120"/>
                <a:gd name="T28" fmla="*/ 25 w 133"/>
                <a:gd name="T29" fmla="*/ 76 h 120"/>
                <a:gd name="T30" fmla="*/ 28 w 133"/>
                <a:gd name="T31" fmla="*/ 106 h 120"/>
                <a:gd name="T32" fmla="*/ 32 w 133"/>
                <a:gd name="T33" fmla="*/ 96 h 120"/>
                <a:gd name="T34" fmla="*/ 35 w 133"/>
                <a:gd name="T35" fmla="*/ 104 h 120"/>
                <a:gd name="T36" fmla="*/ 38 w 133"/>
                <a:gd name="T37" fmla="*/ 107 h 120"/>
                <a:gd name="T38" fmla="*/ 42 w 133"/>
                <a:gd name="T39" fmla="*/ 112 h 120"/>
                <a:gd name="T40" fmla="*/ 48 w 133"/>
                <a:gd name="T41" fmla="*/ 114 h 120"/>
                <a:gd name="T42" fmla="*/ 42 w 133"/>
                <a:gd name="T43" fmla="*/ 107 h 120"/>
                <a:gd name="T44" fmla="*/ 51 w 133"/>
                <a:gd name="T45" fmla="*/ 100 h 120"/>
                <a:gd name="T46" fmla="*/ 38 w 133"/>
                <a:gd name="T47" fmla="*/ 101 h 120"/>
                <a:gd name="T48" fmla="*/ 32 w 133"/>
                <a:gd name="T49" fmla="*/ 87 h 120"/>
                <a:gd name="T50" fmla="*/ 29 w 133"/>
                <a:gd name="T51" fmla="*/ 76 h 120"/>
                <a:gd name="T52" fmla="*/ 58 w 133"/>
                <a:gd name="T53" fmla="*/ 63 h 120"/>
                <a:gd name="T54" fmla="*/ 28 w 133"/>
                <a:gd name="T55" fmla="*/ 49 h 120"/>
                <a:gd name="T56" fmla="*/ 58 w 133"/>
                <a:gd name="T57" fmla="*/ 36 h 120"/>
                <a:gd name="T58" fmla="*/ 36 w 133"/>
                <a:gd name="T59" fmla="*/ 25 h 120"/>
                <a:gd name="T60" fmla="*/ 47 w 133"/>
                <a:gd name="T61" fmla="*/ 21 h 120"/>
                <a:gd name="T62" fmla="*/ 58 w 133"/>
                <a:gd name="T63" fmla="*/ 19 h 120"/>
                <a:gd name="T64" fmla="*/ 44 w 133"/>
                <a:gd name="T65" fmla="*/ 17 h 120"/>
                <a:gd name="T66" fmla="*/ 44 w 133"/>
                <a:gd name="T67" fmla="*/ 11 h 120"/>
                <a:gd name="T68" fmla="*/ 48 w 133"/>
                <a:gd name="T69" fmla="*/ 7 h 120"/>
                <a:gd name="T70" fmla="*/ 92 w 133"/>
                <a:gd name="T71" fmla="*/ 36 h 120"/>
                <a:gd name="T72" fmla="*/ 86 w 133"/>
                <a:gd name="T73" fmla="*/ 23 h 120"/>
                <a:gd name="T74" fmla="*/ 87 w 133"/>
                <a:gd name="T75" fmla="*/ 16 h 120"/>
                <a:gd name="T76" fmla="*/ 80 w 133"/>
                <a:gd name="T77" fmla="*/ 12 h 120"/>
                <a:gd name="T78" fmla="*/ 76 w 133"/>
                <a:gd name="T79" fmla="*/ 6 h 120"/>
                <a:gd name="T80" fmla="*/ 75 w 133"/>
                <a:gd name="T81" fmla="*/ 12 h 120"/>
                <a:gd name="T82" fmla="*/ 74 w 133"/>
                <a:gd name="T83" fmla="*/ 17 h 120"/>
                <a:gd name="T84" fmla="*/ 62 w 133"/>
                <a:gd name="T85" fmla="*/ 19 h 120"/>
                <a:gd name="T86" fmla="*/ 71 w 133"/>
                <a:gd name="T87" fmla="*/ 21 h 120"/>
                <a:gd name="T88" fmla="*/ 82 w 133"/>
                <a:gd name="T89" fmla="*/ 23 h 120"/>
                <a:gd name="T90" fmla="*/ 88 w 133"/>
                <a:gd name="T91" fmla="*/ 36 h 120"/>
                <a:gd name="T92" fmla="*/ 62 w 133"/>
                <a:gd name="T93" fmla="*/ 60 h 120"/>
                <a:gd name="T94" fmla="*/ 84 w 133"/>
                <a:gd name="T95" fmla="*/ 93 h 120"/>
                <a:gd name="T96" fmla="*/ 76 w 133"/>
                <a:gd name="T97" fmla="*/ 101 h 120"/>
                <a:gd name="T98" fmla="*/ 62 w 133"/>
                <a:gd name="T99" fmla="*/ 100 h 120"/>
                <a:gd name="T100" fmla="*/ 72 w 133"/>
                <a:gd name="T101" fmla="*/ 113 h 120"/>
                <a:gd name="T102" fmla="*/ 70 w 133"/>
                <a:gd name="T103" fmla="*/ 104 h 120"/>
                <a:gd name="T104" fmla="*/ 76 w 133"/>
                <a:gd name="T105" fmla="*/ 107 h 120"/>
                <a:gd name="T106" fmla="*/ 79 w 133"/>
                <a:gd name="T107" fmla="*/ 109 h 120"/>
                <a:gd name="T108" fmla="*/ 90 w 133"/>
                <a:gd name="T109" fmla="*/ 106 h 120"/>
                <a:gd name="T110" fmla="*/ 84 w 133"/>
                <a:gd name="T111" fmla="*/ 100 h 120"/>
                <a:gd name="T112" fmla="*/ 110 w 133"/>
                <a:gd name="T113" fmla="*/ 82 h 120"/>
                <a:gd name="T114" fmla="*/ 79 w 133"/>
                <a:gd name="T115" fmla="*/ 85 h 120"/>
                <a:gd name="T116" fmla="*/ 112 w 133"/>
                <a:gd name="T117" fmla="*/ 60 h 120"/>
                <a:gd name="T118" fmla="*/ 93 w 133"/>
                <a:gd name="T119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3" h="120">
                  <a:moveTo>
                    <a:pt x="117" y="83"/>
                  </a:moveTo>
                  <a:cubicBezTo>
                    <a:pt x="116" y="83"/>
                    <a:pt x="116" y="82"/>
                    <a:pt x="116" y="82"/>
                  </a:cubicBezTo>
                  <a:cubicBezTo>
                    <a:pt x="118" y="76"/>
                    <a:pt x="120" y="70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61"/>
                    <a:pt x="120" y="60"/>
                    <a:pt x="120" y="60"/>
                  </a:cubicBezTo>
                  <a:cubicBezTo>
                    <a:pt x="120" y="53"/>
                    <a:pt x="119" y="46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1" y="26"/>
                    <a:pt x="104" y="18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86" y="6"/>
                    <a:pt x="79" y="3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5" y="0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5" y="0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0" y="3"/>
                    <a:pt x="34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6" y="18"/>
                    <a:pt x="10" y="2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6"/>
                    <a:pt x="0" y="53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70"/>
                    <a:pt x="2" y="77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11" y="95"/>
                    <a:pt x="17" y="102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3" y="114"/>
                    <a:pt x="40" y="117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5" y="120"/>
                    <a:pt x="57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3" y="120"/>
                    <a:pt x="65" y="120"/>
                    <a:pt x="66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9" y="117"/>
                    <a:pt x="86" y="115"/>
                    <a:pt x="92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1" y="104"/>
                    <a:pt x="106" y="99"/>
                    <a:pt x="110" y="94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4" y="109"/>
                    <a:pt x="128" y="109"/>
                    <a:pt x="131" y="106"/>
                  </a:cubicBezTo>
                  <a:cubicBezTo>
                    <a:pt x="133" y="104"/>
                    <a:pt x="133" y="100"/>
                    <a:pt x="131" y="98"/>
                  </a:cubicBezTo>
                  <a:lnTo>
                    <a:pt x="117" y="83"/>
                  </a:lnTo>
                  <a:close/>
                  <a:moveTo>
                    <a:pt x="44" y="6"/>
                  </a:moveTo>
                  <a:cubicBezTo>
                    <a:pt x="43" y="7"/>
                    <a:pt x="43" y="7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9"/>
                  </a:cubicBezTo>
                  <a:cubicBezTo>
                    <a:pt x="42" y="9"/>
                    <a:pt x="42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2"/>
                    <a:pt x="40" y="12"/>
                    <a:pt x="39" y="12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6" y="14"/>
                  </a:cubicBezTo>
                  <a:cubicBezTo>
                    <a:pt x="36" y="14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5" y="9"/>
                    <a:pt x="39" y="7"/>
                    <a:pt x="44" y="6"/>
                  </a:cubicBezTo>
                  <a:close/>
                  <a:moveTo>
                    <a:pt x="28" y="14"/>
                  </a:moveTo>
                  <a:cubicBezTo>
                    <a:pt x="28" y="14"/>
                    <a:pt x="29" y="14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7"/>
                    <a:pt x="35" y="17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5" y="19"/>
                    <a:pt x="35" y="19"/>
                  </a:cubicBezTo>
                  <a:cubicBezTo>
                    <a:pt x="35" y="19"/>
                    <a:pt x="35" y="20"/>
                    <a:pt x="34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4"/>
                  </a:cubicBezTo>
                  <a:cubicBezTo>
                    <a:pt x="32" y="24"/>
                    <a:pt x="32" y="25"/>
                    <a:pt x="32" y="26"/>
                  </a:cubicBezTo>
                  <a:cubicBezTo>
                    <a:pt x="32" y="26"/>
                    <a:pt x="32" y="26"/>
                    <a:pt x="31" y="26"/>
                  </a:cubicBezTo>
                  <a:cubicBezTo>
                    <a:pt x="31" y="27"/>
                    <a:pt x="31" y="28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8" y="34"/>
                  </a:cubicBezTo>
                  <a:cubicBezTo>
                    <a:pt x="28" y="34"/>
                    <a:pt x="28" y="34"/>
                    <a:pt x="28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3" y="27"/>
                    <a:pt x="20" y="19"/>
                    <a:pt x="28" y="14"/>
                  </a:cubicBezTo>
                  <a:close/>
                  <a:moveTo>
                    <a:pt x="8" y="39"/>
                  </a:move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40"/>
                    <a:pt x="26" y="40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4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5" y="48"/>
                    <a:pt x="25" y="48"/>
                  </a:cubicBezTo>
                  <a:cubicBezTo>
                    <a:pt x="25" y="48"/>
                    <a:pt x="25" y="49"/>
                    <a:pt x="24" y="49"/>
                  </a:cubicBezTo>
                  <a:cubicBezTo>
                    <a:pt x="24" y="50"/>
                    <a:pt x="24" y="50"/>
                    <a:pt x="24" y="51"/>
                  </a:cubicBezTo>
                  <a:cubicBezTo>
                    <a:pt x="24" y="51"/>
                    <a:pt x="24" y="52"/>
                    <a:pt x="24" y="52"/>
                  </a:cubicBezTo>
                  <a:cubicBezTo>
                    <a:pt x="24" y="53"/>
                    <a:pt x="24" y="54"/>
                    <a:pt x="24" y="55"/>
                  </a:cubicBezTo>
                  <a:cubicBezTo>
                    <a:pt x="24" y="55"/>
                    <a:pt x="24" y="55"/>
                    <a:pt x="24" y="56"/>
                  </a:cubicBezTo>
                  <a:cubicBezTo>
                    <a:pt x="24" y="56"/>
                    <a:pt x="24" y="57"/>
                    <a:pt x="24" y="58"/>
                  </a:cubicBezTo>
                  <a:cubicBezTo>
                    <a:pt x="24" y="58"/>
                    <a:pt x="24" y="58"/>
                    <a:pt x="24" y="59"/>
                  </a:cubicBezTo>
                  <a:cubicBezTo>
                    <a:pt x="24" y="59"/>
                    <a:pt x="24" y="60"/>
                    <a:pt x="2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3"/>
                    <a:pt x="5" y="46"/>
                    <a:pt x="8" y="39"/>
                  </a:cubicBezTo>
                  <a:close/>
                  <a:moveTo>
                    <a:pt x="4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6"/>
                    <a:pt x="24" y="66"/>
                    <a:pt x="24" y="67"/>
                  </a:cubicBez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4" y="70"/>
                    <a:pt x="24" y="71"/>
                    <a:pt x="24" y="71"/>
                  </a:cubicBezTo>
                  <a:cubicBezTo>
                    <a:pt x="24" y="72"/>
                    <a:pt x="24" y="73"/>
                    <a:pt x="25" y="7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5"/>
                    <a:pt x="25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8"/>
                    <a:pt x="26" y="78"/>
                    <a:pt x="26" y="79"/>
                  </a:cubicBezTo>
                  <a:cubicBezTo>
                    <a:pt x="26" y="79"/>
                    <a:pt x="26" y="79"/>
                    <a:pt x="26" y="80"/>
                  </a:cubicBezTo>
                  <a:cubicBezTo>
                    <a:pt x="26" y="80"/>
                    <a:pt x="26" y="81"/>
                    <a:pt x="26" y="81"/>
                  </a:cubicBezTo>
                  <a:cubicBezTo>
                    <a:pt x="26" y="82"/>
                    <a:pt x="27" y="82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6" y="77"/>
                    <a:pt x="4" y="70"/>
                    <a:pt x="4" y="63"/>
                  </a:cubicBezTo>
                  <a:close/>
                  <a:moveTo>
                    <a:pt x="29" y="106"/>
                  </a:moveTo>
                  <a:cubicBezTo>
                    <a:pt x="29" y="106"/>
                    <a:pt x="28" y="106"/>
                    <a:pt x="28" y="106"/>
                  </a:cubicBezTo>
                  <a:cubicBezTo>
                    <a:pt x="20" y="101"/>
                    <a:pt x="14" y="94"/>
                    <a:pt x="10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7"/>
                    <a:pt x="28" y="88"/>
                    <a:pt x="28" y="88"/>
                  </a:cubicBezTo>
                  <a:cubicBezTo>
                    <a:pt x="29" y="89"/>
                    <a:pt x="29" y="89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91"/>
                    <a:pt x="30" y="92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4"/>
                    <a:pt x="31" y="94"/>
                    <a:pt x="31" y="95"/>
                  </a:cubicBezTo>
                  <a:cubicBezTo>
                    <a:pt x="32" y="95"/>
                    <a:pt x="32" y="96"/>
                    <a:pt x="32" y="96"/>
                  </a:cubicBezTo>
                  <a:cubicBezTo>
                    <a:pt x="32" y="96"/>
                    <a:pt x="32" y="97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9"/>
                    <a:pt x="34" y="99"/>
                    <a:pt x="34" y="100"/>
                  </a:cubicBezTo>
                  <a:cubicBezTo>
                    <a:pt x="34" y="100"/>
                    <a:pt x="34" y="100"/>
                    <a:pt x="34" y="101"/>
                  </a:cubicBezTo>
                  <a:cubicBezTo>
                    <a:pt x="35" y="101"/>
                    <a:pt x="35" y="102"/>
                    <a:pt x="35" y="102"/>
                  </a:cubicBezTo>
                  <a:cubicBezTo>
                    <a:pt x="35" y="103"/>
                    <a:pt x="35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5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4" y="104"/>
                    <a:pt x="33" y="104"/>
                    <a:pt x="33" y="104"/>
                  </a:cubicBezTo>
                  <a:cubicBezTo>
                    <a:pt x="33" y="104"/>
                    <a:pt x="32" y="104"/>
                    <a:pt x="32" y="105"/>
                  </a:cubicBezTo>
                  <a:cubicBezTo>
                    <a:pt x="31" y="105"/>
                    <a:pt x="30" y="105"/>
                    <a:pt x="30" y="106"/>
                  </a:cubicBezTo>
                  <a:cubicBezTo>
                    <a:pt x="30" y="106"/>
                    <a:pt x="30" y="106"/>
                    <a:pt x="29" y="106"/>
                  </a:cubicBezTo>
                  <a:close/>
                  <a:moveTo>
                    <a:pt x="31" y="109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33" y="108"/>
                    <a:pt x="33" y="108"/>
                    <a:pt x="34" y="108"/>
                  </a:cubicBezTo>
                  <a:cubicBezTo>
                    <a:pt x="34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7" y="107"/>
                  </a:cubicBezTo>
                  <a:cubicBezTo>
                    <a:pt x="37" y="106"/>
                    <a:pt x="37" y="106"/>
                    <a:pt x="38" y="106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9" y="108"/>
                    <a:pt x="39" y="108"/>
                    <a:pt x="39" y="109"/>
                  </a:cubicBezTo>
                  <a:cubicBezTo>
                    <a:pt x="39" y="109"/>
                    <a:pt x="39" y="109"/>
                    <a:pt x="40" y="109"/>
                  </a:cubicBezTo>
                  <a:cubicBezTo>
                    <a:pt x="40" y="109"/>
                    <a:pt x="40" y="109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1" y="110"/>
                    <a:pt x="41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1" y="111"/>
                    <a:pt x="41" y="112"/>
                  </a:cubicBezTo>
                  <a:cubicBezTo>
                    <a:pt x="41" y="112"/>
                    <a:pt x="42" y="112"/>
                    <a:pt x="42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3" y="113"/>
                    <a:pt x="43" y="113"/>
                  </a:cubicBezTo>
                  <a:cubicBezTo>
                    <a:pt x="43" y="113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39" y="113"/>
                    <a:pt x="35" y="111"/>
                    <a:pt x="31" y="109"/>
                  </a:cubicBezTo>
                  <a:close/>
                  <a:moveTo>
                    <a:pt x="58" y="116"/>
                  </a:moveTo>
                  <a:cubicBezTo>
                    <a:pt x="55" y="116"/>
                    <a:pt x="52" y="116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5"/>
                    <a:pt x="49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1"/>
                    <a:pt x="46" y="111"/>
                  </a:cubicBezTo>
                  <a:cubicBezTo>
                    <a:pt x="45" y="111"/>
                    <a:pt x="45" y="111"/>
                    <a:pt x="45" y="110"/>
                  </a:cubicBezTo>
                  <a:cubicBezTo>
                    <a:pt x="45" y="110"/>
                    <a:pt x="45" y="110"/>
                    <a:pt x="44" y="110"/>
                  </a:cubicBezTo>
                  <a:cubicBezTo>
                    <a:pt x="44" y="110"/>
                    <a:pt x="44" y="109"/>
                    <a:pt x="44" y="109"/>
                  </a:cubicBezTo>
                  <a:cubicBezTo>
                    <a:pt x="44" y="109"/>
                    <a:pt x="44" y="109"/>
                    <a:pt x="43" y="109"/>
                  </a:cubicBezTo>
                  <a:cubicBezTo>
                    <a:pt x="43" y="108"/>
                    <a:pt x="43" y="108"/>
                    <a:pt x="43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6"/>
                    <a:pt x="42" y="106"/>
                    <a:pt x="41" y="106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7" y="104"/>
                    <a:pt x="53" y="103"/>
                    <a:pt x="58" y="103"/>
                  </a:cubicBezTo>
                  <a:lnTo>
                    <a:pt x="58" y="116"/>
                  </a:lnTo>
                  <a:close/>
                  <a:moveTo>
                    <a:pt x="58" y="100"/>
                  </a:moveTo>
                  <a:cubicBezTo>
                    <a:pt x="58" y="100"/>
                    <a:pt x="58" y="100"/>
                    <a:pt x="57" y="100"/>
                  </a:cubicBezTo>
                  <a:cubicBezTo>
                    <a:pt x="57" y="100"/>
                    <a:pt x="57" y="100"/>
                    <a:pt x="56" y="100"/>
                  </a:cubicBezTo>
                  <a:cubicBezTo>
                    <a:pt x="56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3" y="100"/>
                    <a:pt x="53" y="100"/>
                    <a:pt x="52" y="100"/>
                  </a:cubicBezTo>
                  <a:cubicBezTo>
                    <a:pt x="52" y="100"/>
                    <a:pt x="52" y="100"/>
                    <a:pt x="51" y="100"/>
                  </a:cubicBezTo>
                  <a:cubicBezTo>
                    <a:pt x="50" y="100"/>
                    <a:pt x="50" y="100"/>
                    <a:pt x="49" y="100"/>
                  </a:cubicBezTo>
                  <a:cubicBezTo>
                    <a:pt x="49" y="100"/>
                    <a:pt x="48" y="100"/>
                    <a:pt x="48" y="100"/>
                  </a:cubicBezTo>
                  <a:cubicBezTo>
                    <a:pt x="48" y="101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1"/>
                  </a:cubicBezTo>
                  <a:cubicBezTo>
                    <a:pt x="45" y="101"/>
                    <a:pt x="44" y="101"/>
                    <a:pt x="44" y="101"/>
                  </a:cubicBezTo>
                  <a:cubicBezTo>
                    <a:pt x="43" y="101"/>
                    <a:pt x="43" y="101"/>
                    <a:pt x="43" y="102"/>
                  </a:cubicBezTo>
                  <a:cubicBezTo>
                    <a:pt x="42" y="102"/>
                    <a:pt x="42" y="102"/>
                    <a:pt x="41" y="102"/>
                  </a:cubicBezTo>
                  <a:cubicBezTo>
                    <a:pt x="41" y="102"/>
                    <a:pt x="40" y="102"/>
                    <a:pt x="40" y="102"/>
                  </a:cubicBezTo>
                  <a:cubicBezTo>
                    <a:pt x="40" y="102"/>
                    <a:pt x="39" y="102"/>
                    <a:pt x="39" y="102"/>
                  </a:cubicBezTo>
                  <a:cubicBezTo>
                    <a:pt x="39" y="102"/>
                    <a:pt x="39" y="102"/>
                    <a:pt x="39" y="101"/>
                  </a:cubicBezTo>
                  <a:cubicBezTo>
                    <a:pt x="39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8"/>
                    <a:pt x="36" y="97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4"/>
                  </a:cubicBezTo>
                  <a:cubicBezTo>
                    <a:pt x="35" y="94"/>
                    <a:pt x="35" y="94"/>
                    <a:pt x="34" y="93"/>
                  </a:cubicBezTo>
                  <a:cubicBezTo>
                    <a:pt x="34" y="93"/>
                    <a:pt x="34" y="92"/>
                    <a:pt x="34" y="92"/>
                  </a:cubicBezTo>
                  <a:cubicBezTo>
                    <a:pt x="34" y="92"/>
                    <a:pt x="33" y="91"/>
                    <a:pt x="33" y="91"/>
                  </a:cubicBezTo>
                  <a:cubicBezTo>
                    <a:pt x="33" y="91"/>
                    <a:pt x="33" y="90"/>
                    <a:pt x="33" y="90"/>
                  </a:cubicBezTo>
                  <a:cubicBezTo>
                    <a:pt x="33" y="89"/>
                    <a:pt x="33" y="89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2" y="87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58" y="86"/>
                    <a:pt x="58" y="86"/>
                    <a:pt x="58" y="86"/>
                  </a:cubicBezTo>
                  <a:lnTo>
                    <a:pt x="58" y="100"/>
                  </a:lnTo>
                  <a:close/>
                  <a:moveTo>
                    <a:pt x="58" y="83"/>
                  </a:move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2"/>
                    <a:pt x="30" y="81"/>
                    <a:pt x="30" y="81"/>
                  </a:cubicBezTo>
                  <a:cubicBezTo>
                    <a:pt x="30" y="80"/>
                    <a:pt x="29" y="80"/>
                    <a:pt x="29" y="79"/>
                  </a:cubicBezTo>
                  <a:cubicBezTo>
                    <a:pt x="29" y="79"/>
                    <a:pt x="29" y="79"/>
                    <a:pt x="29" y="78"/>
                  </a:cubicBezTo>
                  <a:cubicBezTo>
                    <a:pt x="29" y="78"/>
                    <a:pt x="29" y="77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4"/>
                    <a:pt x="28" y="73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8" y="72"/>
                    <a:pt x="28" y="71"/>
                    <a:pt x="28" y="70"/>
                  </a:cubicBezTo>
                  <a:cubicBezTo>
                    <a:pt x="28" y="70"/>
                    <a:pt x="28" y="70"/>
                    <a:pt x="28" y="69"/>
                  </a:cubicBezTo>
                  <a:cubicBezTo>
                    <a:pt x="28" y="69"/>
                    <a:pt x="27" y="68"/>
                    <a:pt x="27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6"/>
                    <a:pt x="27" y="66"/>
                    <a:pt x="27" y="65"/>
                  </a:cubicBezTo>
                  <a:cubicBezTo>
                    <a:pt x="27" y="65"/>
                    <a:pt x="27" y="64"/>
                    <a:pt x="27" y="64"/>
                  </a:cubicBezTo>
                  <a:cubicBezTo>
                    <a:pt x="27" y="64"/>
                    <a:pt x="27" y="64"/>
                    <a:pt x="27" y="63"/>
                  </a:cubicBezTo>
                  <a:cubicBezTo>
                    <a:pt x="58" y="63"/>
                    <a:pt x="58" y="63"/>
                    <a:pt x="58" y="63"/>
                  </a:cubicBezTo>
                  <a:lnTo>
                    <a:pt x="58" y="83"/>
                  </a:lnTo>
                  <a:close/>
                  <a:moveTo>
                    <a:pt x="58" y="60"/>
                  </a:move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7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7" y="56"/>
                    <a:pt x="27" y="55"/>
                    <a:pt x="27" y="55"/>
                  </a:cubicBezTo>
                  <a:cubicBezTo>
                    <a:pt x="27" y="54"/>
                    <a:pt x="27" y="54"/>
                    <a:pt x="27" y="53"/>
                  </a:cubicBezTo>
                  <a:cubicBezTo>
                    <a:pt x="28" y="53"/>
                    <a:pt x="28" y="53"/>
                    <a:pt x="28" y="52"/>
                  </a:cubicBezTo>
                  <a:cubicBezTo>
                    <a:pt x="28" y="51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5"/>
                    <a:pt x="29" y="45"/>
                    <a:pt x="29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2"/>
                    <a:pt x="30" y="42"/>
                    <a:pt x="30" y="41"/>
                  </a:cubicBezTo>
                  <a:cubicBezTo>
                    <a:pt x="30" y="41"/>
                    <a:pt x="30" y="40"/>
                    <a:pt x="30" y="40"/>
                  </a:cubicBezTo>
                  <a:cubicBezTo>
                    <a:pt x="30" y="40"/>
                    <a:pt x="30" y="39"/>
                    <a:pt x="30" y="39"/>
                  </a:cubicBezTo>
                  <a:cubicBezTo>
                    <a:pt x="58" y="39"/>
                    <a:pt x="58" y="39"/>
                    <a:pt x="58" y="39"/>
                  </a:cubicBezTo>
                  <a:lnTo>
                    <a:pt x="58" y="60"/>
                  </a:lnTo>
                  <a:close/>
                  <a:moveTo>
                    <a:pt x="58" y="22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3"/>
                  </a:cubicBezTo>
                  <a:cubicBezTo>
                    <a:pt x="32" y="33"/>
                    <a:pt x="33" y="32"/>
                    <a:pt x="33" y="32"/>
                  </a:cubicBezTo>
                  <a:cubicBezTo>
                    <a:pt x="33" y="32"/>
                    <a:pt x="33" y="31"/>
                    <a:pt x="33" y="31"/>
                  </a:cubicBezTo>
                  <a:cubicBezTo>
                    <a:pt x="33" y="30"/>
                    <a:pt x="34" y="30"/>
                    <a:pt x="34" y="30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1" y="19"/>
                    <a:pt x="41" y="19"/>
                  </a:cubicBezTo>
                  <a:cubicBezTo>
                    <a:pt x="42" y="19"/>
                    <a:pt x="42" y="20"/>
                    <a:pt x="43" y="20"/>
                  </a:cubicBezTo>
                  <a:cubicBezTo>
                    <a:pt x="43" y="20"/>
                    <a:pt x="44" y="20"/>
                    <a:pt x="44" y="20"/>
                  </a:cubicBezTo>
                  <a:cubicBezTo>
                    <a:pt x="45" y="20"/>
                    <a:pt x="45" y="20"/>
                    <a:pt x="46" y="21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7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7" y="22"/>
                  </a:cubicBezTo>
                  <a:cubicBezTo>
                    <a:pt x="57" y="22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lose/>
                  <a:moveTo>
                    <a:pt x="58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3" y="18"/>
                    <a:pt x="53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8"/>
                    <a:pt x="51" y="18"/>
                    <a:pt x="50" y="18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8" y="18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5" y="17"/>
                    <a:pt x="44" y="17"/>
                    <a:pt x="44" y="17"/>
                  </a:cubicBezTo>
                  <a:cubicBezTo>
                    <a:pt x="44" y="16"/>
                    <a:pt x="43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5" y="11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8"/>
                    <a:pt x="46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2" y="4"/>
                    <a:pt x="55" y="4"/>
                    <a:pt x="58" y="4"/>
                  </a:cubicBezTo>
                  <a:lnTo>
                    <a:pt x="58" y="19"/>
                  </a:lnTo>
                  <a:close/>
                  <a:moveTo>
                    <a:pt x="90" y="15"/>
                  </a:moveTo>
                  <a:cubicBezTo>
                    <a:pt x="91" y="14"/>
                    <a:pt x="91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100" y="19"/>
                    <a:pt x="107" y="27"/>
                    <a:pt x="11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4"/>
                    <a:pt x="92" y="34"/>
                    <a:pt x="91" y="34"/>
                  </a:cubicBezTo>
                  <a:cubicBezTo>
                    <a:pt x="91" y="33"/>
                    <a:pt x="91" y="33"/>
                    <a:pt x="91" y="32"/>
                  </a:cubicBezTo>
                  <a:cubicBezTo>
                    <a:pt x="91" y="32"/>
                    <a:pt x="90" y="32"/>
                    <a:pt x="90" y="31"/>
                  </a:cubicBezTo>
                  <a:cubicBezTo>
                    <a:pt x="90" y="31"/>
                    <a:pt x="90" y="30"/>
                    <a:pt x="90" y="30"/>
                  </a:cubicBezTo>
                  <a:cubicBezTo>
                    <a:pt x="89" y="29"/>
                    <a:pt x="89" y="29"/>
                    <a:pt x="89" y="28"/>
                  </a:cubicBezTo>
                  <a:cubicBezTo>
                    <a:pt x="89" y="28"/>
                    <a:pt x="88" y="27"/>
                    <a:pt x="88" y="27"/>
                  </a:cubicBezTo>
                  <a:cubicBezTo>
                    <a:pt x="88" y="26"/>
                    <a:pt x="88" y="26"/>
                    <a:pt x="88" y="25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7" y="24"/>
                    <a:pt x="86" y="23"/>
                    <a:pt x="86" y="2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5" y="21"/>
                    <a:pt x="85" y="21"/>
                    <a:pt x="85" y="20"/>
                  </a:cubicBezTo>
                  <a:cubicBezTo>
                    <a:pt x="85" y="20"/>
                    <a:pt x="84" y="20"/>
                    <a:pt x="84" y="19"/>
                  </a:cubicBezTo>
                  <a:cubicBezTo>
                    <a:pt x="84" y="19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4" y="17"/>
                    <a:pt x="84" y="17"/>
                  </a:cubicBezTo>
                  <a:cubicBezTo>
                    <a:pt x="84" y="17"/>
                    <a:pt x="84" y="17"/>
                    <a:pt x="85" y="17"/>
                  </a:cubicBezTo>
                  <a:cubicBezTo>
                    <a:pt x="85" y="17"/>
                    <a:pt x="86" y="17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9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lose/>
                  <a:moveTo>
                    <a:pt x="89" y="11"/>
                  </a:moveTo>
                  <a:cubicBezTo>
                    <a:pt x="89" y="11"/>
                    <a:pt x="89" y="12"/>
                    <a:pt x="89" y="12"/>
                  </a:cubicBezTo>
                  <a:cubicBezTo>
                    <a:pt x="89" y="12"/>
                    <a:pt x="88" y="12"/>
                    <a:pt x="88" y="12"/>
                  </a:cubicBezTo>
                  <a:cubicBezTo>
                    <a:pt x="88" y="12"/>
                    <a:pt x="87" y="12"/>
                    <a:pt x="86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5" y="13"/>
                    <a:pt x="84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4"/>
                    <a:pt x="82" y="14"/>
                    <a:pt x="81" y="15"/>
                  </a:cubicBezTo>
                  <a:cubicBezTo>
                    <a:pt x="81" y="14"/>
                    <a:pt x="80" y="13"/>
                    <a:pt x="8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0"/>
                    <a:pt x="79" y="10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10"/>
                    <a:pt x="78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7" y="9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80" y="7"/>
                    <a:pt x="85" y="9"/>
                    <a:pt x="89" y="11"/>
                  </a:cubicBezTo>
                  <a:close/>
                  <a:moveTo>
                    <a:pt x="62" y="4"/>
                  </a:moveTo>
                  <a:cubicBezTo>
                    <a:pt x="65" y="4"/>
                    <a:pt x="67" y="4"/>
                    <a:pt x="70" y="5"/>
                  </a:cubicBezTo>
                  <a:cubicBezTo>
                    <a:pt x="71" y="6"/>
                    <a:pt x="72" y="7"/>
                    <a:pt x="74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4" y="10"/>
                    <a:pt x="74" y="10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1"/>
                    <a:pt x="75" y="11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6" y="12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3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6" y="16"/>
                    <a:pt x="76" y="16"/>
                    <a:pt x="75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74" y="17"/>
                    <a:pt x="73" y="17"/>
                    <a:pt x="73" y="17"/>
                  </a:cubicBezTo>
                  <a:cubicBezTo>
                    <a:pt x="73" y="17"/>
                    <a:pt x="72" y="17"/>
                    <a:pt x="72" y="17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8"/>
                    <a:pt x="68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5" y="19"/>
                  </a:cubicBezTo>
                  <a:cubicBezTo>
                    <a:pt x="65" y="19"/>
                    <a:pt x="65" y="19"/>
                    <a:pt x="64" y="19"/>
                  </a:cubicBezTo>
                  <a:cubicBezTo>
                    <a:pt x="64" y="19"/>
                    <a:pt x="63" y="19"/>
                    <a:pt x="63" y="19"/>
                  </a:cubicBezTo>
                  <a:cubicBezTo>
                    <a:pt x="63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lnTo>
                    <a:pt x="62" y="4"/>
                  </a:lnTo>
                  <a:close/>
                  <a:moveTo>
                    <a:pt x="62" y="22"/>
                  </a:move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2"/>
                    <a:pt x="64" y="22"/>
                    <a:pt x="65" y="22"/>
                  </a:cubicBezTo>
                  <a:cubicBezTo>
                    <a:pt x="65" y="22"/>
                    <a:pt x="65" y="22"/>
                    <a:pt x="66" y="22"/>
                  </a:cubicBezTo>
                  <a:cubicBezTo>
                    <a:pt x="66" y="22"/>
                    <a:pt x="67" y="22"/>
                    <a:pt x="67" y="22"/>
                  </a:cubicBezTo>
                  <a:cubicBezTo>
                    <a:pt x="67" y="22"/>
                    <a:pt x="68" y="22"/>
                    <a:pt x="68" y="22"/>
                  </a:cubicBezTo>
                  <a:cubicBezTo>
                    <a:pt x="69" y="22"/>
                    <a:pt x="69" y="21"/>
                    <a:pt x="70" y="21"/>
                  </a:cubicBezTo>
                  <a:cubicBezTo>
                    <a:pt x="70" y="21"/>
                    <a:pt x="70" y="21"/>
                    <a:pt x="71" y="21"/>
                  </a:cubicBezTo>
                  <a:cubicBezTo>
                    <a:pt x="71" y="21"/>
                    <a:pt x="72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4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8" y="20"/>
                    <a:pt x="78" y="19"/>
                  </a:cubicBezTo>
                  <a:cubicBezTo>
                    <a:pt x="78" y="19"/>
                    <a:pt x="79" y="19"/>
                    <a:pt x="79" y="19"/>
                  </a:cubicBezTo>
                  <a:cubicBezTo>
                    <a:pt x="79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20"/>
                    <a:pt x="81" y="20"/>
                    <a:pt x="81" y="21"/>
                  </a:cubicBezTo>
                  <a:cubicBezTo>
                    <a:pt x="81" y="21"/>
                    <a:pt x="82" y="21"/>
                    <a:pt x="82" y="22"/>
                  </a:cubicBezTo>
                  <a:cubicBezTo>
                    <a:pt x="82" y="22"/>
                    <a:pt x="82" y="23"/>
                    <a:pt x="82" y="23"/>
                  </a:cubicBezTo>
                  <a:cubicBezTo>
                    <a:pt x="83" y="24"/>
                    <a:pt x="83" y="24"/>
                    <a:pt x="84" y="25"/>
                  </a:cubicBezTo>
                  <a:cubicBezTo>
                    <a:pt x="84" y="25"/>
                    <a:pt x="84" y="26"/>
                    <a:pt x="84" y="26"/>
                  </a:cubicBezTo>
                  <a:cubicBezTo>
                    <a:pt x="84" y="26"/>
                    <a:pt x="84" y="27"/>
                    <a:pt x="85" y="28"/>
                  </a:cubicBezTo>
                  <a:cubicBezTo>
                    <a:pt x="85" y="28"/>
                    <a:pt x="85" y="28"/>
                    <a:pt x="85" y="29"/>
                  </a:cubicBezTo>
                  <a:cubicBezTo>
                    <a:pt x="85" y="29"/>
                    <a:pt x="86" y="29"/>
                    <a:pt x="86" y="30"/>
                  </a:cubicBezTo>
                  <a:cubicBezTo>
                    <a:pt x="86" y="30"/>
                    <a:pt x="86" y="31"/>
                    <a:pt x="86" y="31"/>
                  </a:cubicBezTo>
                  <a:cubicBezTo>
                    <a:pt x="87" y="31"/>
                    <a:pt x="87" y="32"/>
                    <a:pt x="87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62" y="36"/>
                    <a:pt x="62" y="36"/>
                    <a:pt x="62" y="36"/>
                  </a:cubicBezTo>
                  <a:lnTo>
                    <a:pt x="62" y="22"/>
                  </a:lnTo>
                  <a:close/>
                  <a:moveTo>
                    <a:pt x="62" y="39"/>
                  </a:moveTo>
                  <a:cubicBezTo>
                    <a:pt x="90" y="39"/>
                    <a:pt x="90" y="39"/>
                    <a:pt x="90" y="39"/>
                  </a:cubicBezTo>
                  <a:cubicBezTo>
                    <a:pt x="90" y="39"/>
                    <a:pt x="90" y="40"/>
                    <a:pt x="90" y="40"/>
                  </a:cubicBezTo>
                  <a:cubicBezTo>
                    <a:pt x="90" y="41"/>
                    <a:pt x="90" y="41"/>
                    <a:pt x="91" y="41"/>
                  </a:cubicBezTo>
                  <a:cubicBezTo>
                    <a:pt x="91" y="42"/>
                    <a:pt x="91" y="42"/>
                    <a:pt x="91" y="43"/>
                  </a:cubicBezTo>
                  <a:cubicBezTo>
                    <a:pt x="91" y="43"/>
                    <a:pt x="91" y="44"/>
                    <a:pt x="91" y="44"/>
                  </a:cubicBezTo>
                  <a:cubicBezTo>
                    <a:pt x="91" y="45"/>
                    <a:pt x="92" y="45"/>
                    <a:pt x="92" y="45"/>
                  </a:cubicBezTo>
                  <a:cubicBezTo>
                    <a:pt x="82" y="46"/>
                    <a:pt x="74" y="52"/>
                    <a:pt x="71" y="60"/>
                  </a:cubicBezTo>
                  <a:cubicBezTo>
                    <a:pt x="62" y="60"/>
                    <a:pt x="62" y="60"/>
                    <a:pt x="62" y="60"/>
                  </a:cubicBezTo>
                  <a:lnTo>
                    <a:pt x="62" y="39"/>
                  </a:lnTo>
                  <a:close/>
                  <a:moveTo>
                    <a:pt x="62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69" y="65"/>
                    <a:pt x="69" y="68"/>
                    <a:pt x="69" y="70"/>
                  </a:cubicBezTo>
                  <a:cubicBezTo>
                    <a:pt x="69" y="75"/>
                    <a:pt x="70" y="79"/>
                    <a:pt x="73" y="83"/>
                  </a:cubicBezTo>
                  <a:cubicBezTo>
                    <a:pt x="62" y="83"/>
                    <a:pt x="62" y="83"/>
                    <a:pt x="62" y="83"/>
                  </a:cubicBezTo>
                  <a:lnTo>
                    <a:pt x="62" y="63"/>
                  </a:lnTo>
                  <a:close/>
                  <a:moveTo>
                    <a:pt x="62" y="86"/>
                  </a:moveTo>
                  <a:cubicBezTo>
                    <a:pt x="75" y="86"/>
                    <a:pt x="75" y="86"/>
                    <a:pt x="75" y="86"/>
                  </a:cubicBezTo>
                  <a:cubicBezTo>
                    <a:pt x="78" y="89"/>
                    <a:pt x="81" y="91"/>
                    <a:pt x="85" y="93"/>
                  </a:cubicBezTo>
                  <a:cubicBezTo>
                    <a:pt x="85" y="93"/>
                    <a:pt x="85" y="93"/>
                    <a:pt x="84" y="93"/>
                  </a:cubicBezTo>
                  <a:cubicBezTo>
                    <a:pt x="84" y="93"/>
                    <a:pt x="84" y="94"/>
                    <a:pt x="84" y="94"/>
                  </a:cubicBezTo>
                  <a:cubicBezTo>
                    <a:pt x="84" y="94"/>
                    <a:pt x="83" y="95"/>
                    <a:pt x="83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2" y="97"/>
                    <a:pt x="82" y="98"/>
                    <a:pt x="82" y="98"/>
                  </a:cubicBezTo>
                  <a:cubicBezTo>
                    <a:pt x="81" y="98"/>
                    <a:pt x="81" y="99"/>
                    <a:pt x="81" y="99"/>
                  </a:cubicBezTo>
                  <a:cubicBezTo>
                    <a:pt x="81" y="99"/>
                    <a:pt x="81" y="100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0" y="101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7" y="102"/>
                  </a:cubicBezTo>
                  <a:cubicBezTo>
                    <a:pt x="77" y="102"/>
                    <a:pt x="77" y="102"/>
                    <a:pt x="76" y="101"/>
                  </a:cubicBezTo>
                  <a:cubicBezTo>
                    <a:pt x="76" y="101"/>
                    <a:pt x="75" y="101"/>
                    <a:pt x="75" y="101"/>
                  </a:cubicBezTo>
                  <a:cubicBezTo>
                    <a:pt x="75" y="101"/>
                    <a:pt x="74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1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9" y="100"/>
                    <a:pt x="69" y="100"/>
                    <a:pt x="68" y="100"/>
                  </a:cubicBezTo>
                  <a:cubicBezTo>
                    <a:pt x="68" y="100"/>
                    <a:pt x="67" y="100"/>
                    <a:pt x="67" y="100"/>
                  </a:cubicBezTo>
                  <a:cubicBezTo>
                    <a:pt x="67" y="100"/>
                    <a:pt x="66" y="100"/>
                    <a:pt x="66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4" y="100"/>
                    <a:pt x="64" y="100"/>
                    <a:pt x="63" y="100"/>
                  </a:cubicBezTo>
                  <a:cubicBezTo>
                    <a:pt x="63" y="100"/>
                    <a:pt x="63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lnTo>
                    <a:pt x="62" y="86"/>
                  </a:lnTo>
                  <a:close/>
                  <a:moveTo>
                    <a:pt x="74" y="109"/>
                  </a:moveTo>
                  <a:cubicBezTo>
                    <a:pt x="74" y="109"/>
                    <a:pt x="74" y="110"/>
                    <a:pt x="74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3" y="111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3" y="111"/>
                    <a:pt x="73" y="112"/>
                    <a:pt x="73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12"/>
                    <a:pt x="72" y="112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1" y="113"/>
                  </a:cubicBezTo>
                  <a:cubicBezTo>
                    <a:pt x="71" y="114"/>
                    <a:pt x="70" y="115"/>
                    <a:pt x="69" y="116"/>
                  </a:cubicBezTo>
                  <a:cubicBezTo>
                    <a:pt x="67" y="116"/>
                    <a:pt x="64" y="116"/>
                    <a:pt x="62" y="116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3"/>
                    <a:pt x="66" y="103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8" y="104"/>
                    <a:pt x="69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4"/>
                    <a:pt x="71" y="104"/>
                    <a:pt x="72" y="104"/>
                  </a:cubicBezTo>
                  <a:cubicBezTo>
                    <a:pt x="72" y="104"/>
                    <a:pt x="72" y="104"/>
                    <a:pt x="73" y="104"/>
                  </a:cubicBezTo>
                  <a:cubicBezTo>
                    <a:pt x="73" y="104"/>
                    <a:pt x="74" y="104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6" y="105"/>
                    <a:pt x="76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9"/>
                    <a:pt x="75" y="109"/>
                  </a:cubicBezTo>
                  <a:cubicBezTo>
                    <a:pt x="75" y="109"/>
                    <a:pt x="75" y="109"/>
                    <a:pt x="74" y="109"/>
                  </a:cubicBezTo>
                  <a:close/>
                  <a:moveTo>
                    <a:pt x="75" y="115"/>
                  </a:moveTo>
                  <a:cubicBezTo>
                    <a:pt x="75" y="114"/>
                    <a:pt x="76" y="113"/>
                    <a:pt x="77" y="112"/>
                  </a:cubicBezTo>
                  <a:cubicBezTo>
                    <a:pt x="77" y="112"/>
                    <a:pt x="77" y="111"/>
                    <a:pt x="77" y="111"/>
                  </a:cubicBezTo>
                  <a:cubicBezTo>
                    <a:pt x="77" y="111"/>
                    <a:pt x="78" y="111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79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7"/>
                    <a:pt x="80" y="107"/>
                    <a:pt x="81" y="106"/>
                  </a:cubicBezTo>
                  <a:cubicBezTo>
                    <a:pt x="81" y="106"/>
                    <a:pt x="82" y="107"/>
                    <a:pt x="82" y="107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4" y="107"/>
                    <a:pt x="84" y="107"/>
                    <a:pt x="85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7" y="108"/>
                    <a:pt x="88" y="109"/>
                    <a:pt x="89" y="109"/>
                  </a:cubicBezTo>
                  <a:cubicBezTo>
                    <a:pt x="84" y="111"/>
                    <a:pt x="80" y="113"/>
                    <a:pt x="75" y="115"/>
                  </a:cubicBezTo>
                  <a:close/>
                  <a:moveTo>
                    <a:pt x="92" y="107"/>
                  </a:moveTo>
                  <a:cubicBezTo>
                    <a:pt x="91" y="106"/>
                    <a:pt x="91" y="106"/>
                    <a:pt x="9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89" y="105"/>
                    <a:pt x="88" y="105"/>
                    <a:pt x="87" y="105"/>
                  </a:cubicBezTo>
                  <a:cubicBezTo>
                    <a:pt x="87" y="105"/>
                    <a:pt x="87" y="104"/>
                    <a:pt x="86" y="104"/>
                  </a:cubicBezTo>
                  <a:cubicBezTo>
                    <a:pt x="86" y="104"/>
                    <a:pt x="85" y="104"/>
                    <a:pt x="84" y="104"/>
                  </a:cubicBezTo>
                  <a:cubicBezTo>
                    <a:pt x="84" y="104"/>
                    <a:pt x="84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2"/>
                    <a:pt x="83" y="102"/>
                  </a:cubicBezTo>
                  <a:cubicBezTo>
                    <a:pt x="84" y="102"/>
                    <a:pt x="84" y="101"/>
                    <a:pt x="84" y="100"/>
                  </a:cubicBezTo>
                  <a:cubicBezTo>
                    <a:pt x="84" y="100"/>
                    <a:pt x="85" y="100"/>
                    <a:pt x="85" y="100"/>
                  </a:cubicBezTo>
                  <a:cubicBezTo>
                    <a:pt x="85" y="99"/>
                    <a:pt x="85" y="99"/>
                    <a:pt x="86" y="98"/>
                  </a:cubicBezTo>
                  <a:cubicBezTo>
                    <a:pt x="86" y="98"/>
                    <a:pt x="86" y="98"/>
                    <a:pt x="86" y="97"/>
                  </a:cubicBezTo>
                  <a:cubicBezTo>
                    <a:pt x="86" y="97"/>
                    <a:pt x="87" y="96"/>
                    <a:pt x="87" y="96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90" y="94"/>
                    <a:pt x="91" y="94"/>
                    <a:pt x="93" y="94"/>
                  </a:cubicBezTo>
                  <a:cubicBezTo>
                    <a:pt x="98" y="94"/>
                    <a:pt x="103" y="93"/>
                    <a:pt x="106" y="90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3" y="97"/>
                    <a:pt x="98" y="103"/>
                    <a:pt x="92" y="107"/>
                  </a:cubicBezTo>
                  <a:close/>
                  <a:moveTo>
                    <a:pt x="110" y="82"/>
                  </a:moveTo>
                  <a:cubicBezTo>
                    <a:pt x="110" y="82"/>
                    <a:pt x="109" y="83"/>
                    <a:pt x="109" y="83"/>
                  </a:cubicBezTo>
                  <a:cubicBezTo>
                    <a:pt x="109" y="83"/>
                    <a:pt x="108" y="83"/>
                    <a:pt x="108" y="84"/>
                  </a:cubicBezTo>
                  <a:cubicBezTo>
                    <a:pt x="108" y="84"/>
                    <a:pt x="108" y="84"/>
                    <a:pt x="107" y="85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2" y="89"/>
                    <a:pt x="98" y="91"/>
                    <a:pt x="93" y="91"/>
                  </a:cubicBezTo>
                  <a:cubicBezTo>
                    <a:pt x="92" y="91"/>
                    <a:pt x="91" y="91"/>
                    <a:pt x="90" y="90"/>
                  </a:cubicBezTo>
                  <a:cubicBezTo>
                    <a:pt x="89" y="90"/>
                    <a:pt x="88" y="90"/>
                    <a:pt x="88" y="90"/>
                  </a:cubicBezTo>
                  <a:cubicBezTo>
                    <a:pt x="87" y="90"/>
                    <a:pt x="87" y="90"/>
                    <a:pt x="86" y="89"/>
                  </a:cubicBezTo>
                  <a:cubicBezTo>
                    <a:pt x="84" y="89"/>
                    <a:pt x="82" y="88"/>
                    <a:pt x="80" y="86"/>
                  </a:cubicBezTo>
                  <a:cubicBezTo>
                    <a:pt x="80" y="86"/>
                    <a:pt x="79" y="85"/>
                    <a:pt x="79" y="85"/>
                  </a:cubicBezTo>
                  <a:cubicBezTo>
                    <a:pt x="78" y="84"/>
                    <a:pt x="77" y="83"/>
                    <a:pt x="77" y="83"/>
                  </a:cubicBezTo>
                  <a:cubicBezTo>
                    <a:pt x="74" y="79"/>
                    <a:pt x="72" y="75"/>
                    <a:pt x="72" y="70"/>
                  </a:cubicBezTo>
                  <a:cubicBezTo>
                    <a:pt x="72" y="68"/>
                    <a:pt x="73" y="65"/>
                    <a:pt x="73" y="63"/>
                  </a:cubicBezTo>
                  <a:cubicBezTo>
                    <a:pt x="73" y="63"/>
                    <a:pt x="74" y="62"/>
                    <a:pt x="74" y="62"/>
                  </a:cubicBezTo>
                  <a:cubicBezTo>
                    <a:pt x="74" y="61"/>
                    <a:pt x="74" y="61"/>
                    <a:pt x="75" y="60"/>
                  </a:cubicBezTo>
                  <a:cubicBezTo>
                    <a:pt x="78" y="54"/>
                    <a:pt x="85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3" y="50"/>
                    <a:pt x="109" y="54"/>
                    <a:pt x="112" y="60"/>
                  </a:cubicBezTo>
                  <a:cubicBezTo>
                    <a:pt x="112" y="61"/>
                    <a:pt x="112" y="61"/>
                    <a:pt x="113" y="62"/>
                  </a:cubicBezTo>
                  <a:cubicBezTo>
                    <a:pt x="113" y="62"/>
                    <a:pt x="113" y="63"/>
                    <a:pt x="113" y="63"/>
                  </a:cubicBezTo>
                  <a:cubicBezTo>
                    <a:pt x="114" y="65"/>
                    <a:pt x="114" y="68"/>
                    <a:pt x="114" y="70"/>
                  </a:cubicBezTo>
                  <a:cubicBezTo>
                    <a:pt x="114" y="74"/>
                    <a:pt x="113" y="79"/>
                    <a:pt x="110" y="82"/>
                  </a:cubicBezTo>
                  <a:close/>
                  <a:moveTo>
                    <a:pt x="95" y="45"/>
                  </a:move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5" y="44"/>
                    <a:pt x="95" y="44"/>
                  </a:cubicBezTo>
                  <a:cubicBezTo>
                    <a:pt x="95" y="43"/>
                    <a:pt x="95" y="43"/>
                    <a:pt x="94" y="42"/>
                  </a:cubicBezTo>
                  <a:cubicBezTo>
                    <a:pt x="94" y="42"/>
                    <a:pt x="94" y="41"/>
                    <a:pt x="94" y="41"/>
                  </a:cubicBezTo>
                  <a:cubicBezTo>
                    <a:pt x="94" y="40"/>
                    <a:pt x="94" y="40"/>
                    <a:pt x="94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5" y="46"/>
                    <a:pt x="117" y="53"/>
                    <a:pt x="11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2" y="52"/>
                    <a:pt x="104" y="46"/>
                    <a:pt x="95" y="45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799138" y="1819276"/>
              <a:ext cx="114300" cy="114300"/>
            </a:xfrm>
            <a:custGeom>
              <a:avLst/>
              <a:gdLst>
                <a:gd name="T0" fmla="*/ 27 w 30"/>
                <a:gd name="T1" fmla="*/ 7 h 30"/>
                <a:gd name="T2" fmla="*/ 26 w 30"/>
                <a:gd name="T3" fmla="*/ 5 h 30"/>
                <a:gd name="T4" fmla="*/ 19 w 30"/>
                <a:gd name="T5" fmla="*/ 1 h 30"/>
                <a:gd name="T6" fmla="*/ 19 w 30"/>
                <a:gd name="T7" fmla="*/ 1 h 30"/>
                <a:gd name="T8" fmla="*/ 17 w 30"/>
                <a:gd name="T9" fmla="*/ 0 h 30"/>
                <a:gd name="T10" fmla="*/ 16 w 30"/>
                <a:gd name="T11" fmla="*/ 0 h 30"/>
                <a:gd name="T12" fmla="*/ 16 w 30"/>
                <a:gd name="T13" fmla="*/ 0 h 30"/>
                <a:gd name="T14" fmla="*/ 16 w 30"/>
                <a:gd name="T15" fmla="*/ 0 h 30"/>
                <a:gd name="T16" fmla="*/ 15 w 30"/>
                <a:gd name="T17" fmla="*/ 0 h 30"/>
                <a:gd name="T18" fmla="*/ 4 w 30"/>
                <a:gd name="T19" fmla="*/ 5 h 30"/>
                <a:gd name="T20" fmla="*/ 3 w 30"/>
                <a:gd name="T21" fmla="*/ 7 h 30"/>
                <a:gd name="T22" fmla="*/ 2 w 30"/>
                <a:gd name="T23" fmla="*/ 8 h 30"/>
                <a:gd name="T24" fmla="*/ 0 w 30"/>
                <a:gd name="T25" fmla="*/ 15 h 30"/>
                <a:gd name="T26" fmla="*/ 8 w 30"/>
                <a:gd name="T27" fmla="*/ 28 h 30"/>
                <a:gd name="T28" fmla="*/ 11 w 30"/>
                <a:gd name="T29" fmla="*/ 29 h 30"/>
                <a:gd name="T30" fmla="*/ 12 w 30"/>
                <a:gd name="T31" fmla="*/ 30 h 30"/>
                <a:gd name="T32" fmla="*/ 14 w 30"/>
                <a:gd name="T33" fmla="*/ 30 h 30"/>
                <a:gd name="T34" fmla="*/ 14 w 30"/>
                <a:gd name="T35" fmla="*/ 30 h 30"/>
                <a:gd name="T36" fmla="*/ 15 w 30"/>
                <a:gd name="T37" fmla="*/ 30 h 30"/>
                <a:gd name="T38" fmla="*/ 15 w 30"/>
                <a:gd name="T39" fmla="*/ 30 h 30"/>
                <a:gd name="T40" fmla="*/ 15 w 30"/>
                <a:gd name="T41" fmla="*/ 30 h 30"/>
                <a:gd name="T42" fmla="*/ 22 w 30"/>
                <a:gd name="T43" fmla="*/ 28 h 30"/>
                <a:gd name="T44" fmla="*/ 30 w 30"/>
                <a:gd name="T45" fmla="*/ 15 h 30"/>
                <a:gd name="T46" fmla="*/ 28 w 30"/>
                <a:gd name="T47" fmla="*/ 8 h 30"/>
                <a:gd name="T48" fmla="*/ 27 w 30"/>
                <a:gd name="T4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30">
                  <a:moveTo>
                    <a:pt x="27" y="7"/>
                  </a:moveTo>
                  <a:cubicBezTo>
                    <a:pt x="27" y="6"/>
                    <a:pt x="26" y="6"/>
                    <a:pt x="26" y="5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10"/>
                    <a:pt x="0" y="13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9" y="28"/>
                    <a:pt x="10" y="29"/>
                    <a:pt x="11" y="29"/>
                  </a:cubicBezTo>
                  <a:cubicBezTo>
                    <a:pt x="11" y="29"/>
                    <a:pt x="12" y="30"/>
                    <a:pt x="1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30"/>
                    <a:pt x="20" y="29"/>
                    <a:pt x="22" y="28"/>
                  </a:cubicBezTo>
                  <a:cubicBezTo>
                    <a:pt x="27" y="25"/>
                    <a:pt x="30" y="20"/>
                    <a:pt x="30" y="15"/>
                  </a:cubicBezTo>
                  <a:cubicBezTo>
                    <a:pt x="30" y="13"/>
                    <a:pt x="29" y="10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35" name="圆角矩形 3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一、研究背景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358815" y="914400"/>
            <a:ext cx="11221656" cy="34137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chemeClr val="accent5"/>
                </a:solidFill>
                <a:effectLst/>
                <a:latin typeface="PingFang SC-Medium"/>
              </a:rPr>
              <a:t>自动医学图像分割技术面临的挑战：</a:t>
            </a:r>
            <a:r>
              <a:rPr lang="zh-CN" altLang="en-US" sz="2400" b="0" i="0" dirty="0">
                <a:effectLst/>
                <a:latin typeface="PingFang SC-Medium"/>
              </a:rPr>
              <a:t>      </a:t>
            </a:r>
            <a:endParaRPr lang="zh-CN" altLang="en-US" sz="2400" b="0" i="0" dirty="0">
              <a:effectLst/>
              <a:latin typeface="PingFang SC-Medium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PingFang SC-Medium"/>
              </a:rPr>
              <a:t> </a:t>
            </a:r>
            <a:r>
              <a:rPr lang="en-US" altLang="zh-CN" sz="2400" b="0" i="0" dirty="0">
                <a:effectLst/>
                <a:latin typeface="PingFang SC-Medium"/>
              </a:rPr>
              <a:t>    </a:t>
            </a:r>
            <a:r>
              <a:rPr lang="zh-CN" altLang="en-US" sz="2400" b="0" i="0" dirty="0">
                <a:effectLst/>
                <a:latin typeface="PingFang SC-Medium"/>
              </a:rPr>
              <a:t>尽管自动医学图像分割技术近年来取得了进展，但由于医学图像固有的挑战，如</a:t>
            </a:r>
            <a:r>
              <a:rPr lang="zh-CN" altLang="en-US" sz="2400" b="1" i="0" dirty="0">
                <a:solidFill>
                  <a:schemeClr val="accent5"/>
                </a:solidFill>
                <a:effectLst/>
                <a:latin typeface="PingFang SC-Medium"/>
              </a:rPr>
              <a:t>组织对比度低、分割目标形状高度可变且不规则、不同的成像和分割协议以及患者之间的差异</a:t>
            </a:r>
            <a:r>
              <a:rPr lang="zh-CN" altLang="en-US" sz="2400" b="0" i="0" dirty="0">
                <a:effectLst/>
                <a:latin typeface="PingFang SC-Medium"/>
              </a:rPr>
              <a:t>，自动分割方法尚未展示出足够准确和稳健的结果用于临床目的。因此，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PingFang SC-Medium"/>
              </a:rPr>
              <a:t>交互式图像分割</a:t>
            </a:r>
            <a:r>
              <a:rPr lang="zh-CN" altLang="en-US" sz="2400" b="0" i="0" dirty="0">
                <a:effectLst/>
                <a:latin typeface="PingFang SC-Medium"/>
              </a:rPr>
              <a:t>引起了医学图像分析界的研究兴趣，并最近成为许多实际医学应用的选择。</a:t>
            </a:r>
            <a:endParaRPr lang="zh-CN" altLang="en-US" sz="2400" b="0" i="0" dirty="0">
              <a:effectLst/>
              <a:latin typeface="PingFang SC-Medium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35" name="圆角矩形 3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一、研究背景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6245" y="1047750"/>
            <a:ext cx="1120267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400" b="1" dirty="0">
                <a:solidFill>
                  <a:schemeClr val="accent5"/>
                </a:solidFill>
                <a:effectLst/>
                <a:latin typeface="PingFang SC-Medium"/>
              </a:rPr>
              <a:t>交互式图像分割面临的挑战：</a:t>
            </a:r>
            <a:endParaRPr lang="zh-CN" altLang="en-US" sz="2400" b="1" dirty="0">
              <a:solidFill>
                <a:schemeClr val="accent5"/>
              </a:solidFill>
              <a:effectLst/>
              <a:latin typeface="PingFang SC-Medium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400" b="1" dirty="0">
                <a:solidFill>
                  <a:schemeClr val="accent5"/>
                </a:solidFill>
                <a:effectLst/>
                <a:latin typeface="PingFang SC-Medium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PingFang SC-Medium"/>
              </a:rPr>
              <a:t>早期的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PingFang SC-Medium"/>
              </a:rPr>
              <a:t>交互式图像分割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PingFang SC-Medium"/>
              </a:rPr>
              <a:t>方法有</a:t>
            </a:r>
            <a:r>
              <a:rPr lang="zh-CN" altLang="en-US" sz="2400" b="1" dirty="0">
                <a:solidFill>
                  <a:schemeClr val="accent5"/>
                </a:solidFill>
                <a:effectLst/>
                <a:latin typeface="PingFang SC-Medium"/>
              </a:rPr>
              <a:t>图割、测地线、随机游走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PingFang SC-Medium"/>
              </a:rPr>
              <a:t>等，但是需要用户大量的交互。</a:t>
            </a:r>
            <a:r>
              <a:rPr lang="zh-CN" altLang="en-US" sz="2400" b="1" dirty="0">
                <a:solidFill>
                  <a:schemeClr val="accent5"/>
                </a:solidFill>
                <a:effectLst/>
                <a:latin typeface="PingFang SC-Medium"/>
              </a:rPr>
              <a:t>深度学习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PingFang SC-Medium"/>
              </a:rPr>
              <a:t>与传统方法相比，能够以更少的用户交互实现更高的分割准确度。交互式方法目前存在两个限制：</a:t>
            </a:r>
            <a:endParaRPr lang="zh-CN" altLang="en-US" sz="2400" b="1" dirty="0">
              <a:solidFill>
                <a:schemeClr val="accent5"/>
              </a:solidFill>
              <a:effectLst/>
              <a:latin typeface="PingFang SC-Medium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effectLst/>
                <a:cs typeface="+mn-lt"/>
              </a:rPr>
              <a:t>1</a:t>
            </a:r>
            <a:r>
              <a:rPr lang="zh-CN" altLang="en-US" sz="2400" dirty="0">
                <a:effectLst/>
                <a:cs typeface="+mn-lt"/>
              </a:rPr>
              <a:t>、</a:t>
            </a:r>
            <a:r>
              <a:rPr lang="zh-CN" altLang="en-US" sz="2400" dirty="0">
                <a:effectLst/>
                <a:latin typeface="PingFang SC-Medium"/>
              </a:rPr>
              <a:t>许多方法仅关注于</a:t>
            </a:r>
            <a:r>
              <a:rPr lang="en-US" altLang="zh-CN" sz="2400" dirty="0">
                <a:effectLst/>
                <a:cs typeface="+mn-lt"/>
              </a:rPr>
              <a:t>2D</a:t>
            </a:r>
            <a:r>
              <a:rPr lang="zh-CN" altLang="en-US" sz="2400" dirty="0">
                <a:effectLst/>
                <a:latin typeface="PingFang SC-Medium"/>
              </a:rPr>
              <a:t>医学图像。尽管一些</a:t>
            </a:r>
            <a:r>
              <a:rPr lang="zh-CN" altLang="en-US" sz="2400" dirty="0">
                <a:effectLst/>
                <a:cs typeface="+mn-lt"/>
              </a:rPr>
              <a:t> 3D </a:t>
            </a:r>
            <a:r>
              <a:rPr lang="zh-CN" altLang="en-US" sz="2400" dirty="0">
                <a:effectLst/>
                <a:latin typeface="PingFang SC-Medium"/>
              </a:rPr>
              <a:t>网络能分割体素，但是需要很大的参数和计算量。</a:t>
            </a:r>
            <a:endParaRPr lang="zh-CN" altLang="en-US" sz="2400" dirty="0">
              <a:effectLst/>
              <a:latin typeface="PingFang SC-Medium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effectLst/>
                <a:cs typeface="+mn-lt"/>
              </a:rPr>
              <a:t>2</a:t>
            </a:r>
            <a:r>
              <a:rPr lang="zh-CN" altLang="en-US" sz="2400" dirty="0">
                <a:effectLst/>
                <a:cs typeface="+mn-lt"/>
              </a:rPr>
              <a:t>、现有的交互式图像分割方法对人机交互式分割不够灵活，因为它们需要用户手动检查错误分割的切片。</a:t>
            </a:r>
            <a:endParaRPr lang="zh-CN" altLang="en-US" sz="2400" dirty="0">
              <a:effectLst/>
              <a:cs typeface="+mn-lt"/>
            </a:endParaRPr>
          </a:p>
          <a:p>
            <a:endParaRPr lang="zh-CN" altLang="en-US" sz="2400">
              <a:cs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5321518" y="1733794"/>
            <a:ext cx="1526307" cy="1063544"/>
            <a:chOff x="3652" y="2029"/>
            <a:chExt cx="376" cy="262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2" y="2029"/>
              <a:ext cx="37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3748" y="2187"/>
              <a:ext cx="172" cy="106"/>
            </a:xfrm>
            <a:custGeom>
              <a:avLst/>
              <a:gdLst>
                <a:gd name="T0" fmla="*/ 38 w 71"/>
                <a:gd name="T1" fmla="*/ 21 h 44"/>
                <a:gd name="T2" fmla="*/ 34 w 71"/>
                <a:gd name="T3" fmla="*/ 19 h 44"/>
                <a:gd name="T4" fmla="*/ 0 w 71"/>
                <a:gd name="T5" fmla="*/ 0 h 44"/>
                <a:gd name="T6" fmla="*/ 7 w 71"/>
                <a:gd name="T7" fmla="*/ 27 h 44"/>
                <a:gd name="T8" fmla="*/ 38 w 71"/>
                <a:gd name="T9" fmla="*/ 44 h 44"/>
                <a:gd name="T10" fmla="*/ 67 w 71"/>
                <a:gd name="T11" fmla="*/ 27 h 44"/>
                <a:gd name="T12" fmla="*/ 71 w 71"/>
                <a:gd name="T13" fmla="*/ 3 h 44"/>
                <a:gd name="T14" fmla="*/ 41 w 71"/>
                <a:gd name="T15" fmla="*/ 19 h 44"/>
                <a:gd name="T16" fmla="*/ 38 w 71"/>
                <a:gd name="T1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4">
                  <a:moveTo>
                    <a:pt x="38" y="21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7" y="27"/>
                    <a:pt x="7" y="27"/>
                  </a:cubicBezTo>
                  <a:cubicBezTo>
                    <a:pt x="7" y="27"/>
                    <a:pt x="30" y="44"/>
                    <a:pt x="38" y="44"/>
                  </a:cubicBezTo>
                  <a:cubicBezTo>
                    <a:pt x="46" y="44"/>
                    <a:pt x="67" y="27"/>
                    <a:pt x="67" y="27"/>
                  </a:cubicBezTo>
                  <a:cubicBezTo>
                    <a:pt x="67" y="27"/>
                    <a:pt x="69" y="13"/>
                    <a:pt x="71" y="3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38" y="21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3652" y="2031"/>
              <a:ext cx="378" cy="231"/>
            </a:xfrm>
            <a:custGeom>
              <a:avLst/>
              <a:gdLst>
                <a:gd name="T0" fmla="*/ 79 w 157"/>
                <a:gd name="T1" fmla="*/ 1 h 95"/>
                <a:gd name="T2" fmla="*/ 76 w 157"/>
                <a:gd name="T3" fmla="*/ 0 h 95"/>
                <a:gd name="T4" fmla="*/ 73 w 157"/>
                <a:gd name="T5" fmla="*/ 1 h 95"/>
                <a:gd name="T6" fmla="*/ 13 w 157"/>
                <a:gd name="T7" fmla="*/ 29 h 95"/>
                <a:gd name="T8" fmla="*/ 0 w 157"/>
                <a:gd name="T9" fmla="*/ 34 h 95"/>
                <a:gd name="T10" fmla="*/ 12 w 157"/>
                <a:gd name="T11" fmla="*/ 41 h 95"/>
                <a:gd name="T12" fmla="*/ 16 w 157"/>
                <a:gd name="T13" fmla="*/ 43 h 95"/>
                <a:gd name="T14" fmla="*/ 16 w 157"/>
                <a:gd name="T15" fmla="*/ 65 h 95"/>
                <a:gd name="T16" fmla="*/ 11 w 157"/>
                <a:gd name="T17" fmla="*/ 80 h 95"/>
                <a:gd name="T18" fmla="*/ 18 w 157"/>
                <a:gd name="T19" fmla="*/ 95 h 95"/>
                <a:gd name="T20" fmla="*/ 24 w 157"/>
                <a:gd name="T21" fmla="*/ 80 h 95"/>
                <a:gd name="T22" fmla="*/ 19 w 157"/>
                <a:gd name="T23" fmla="*/ 65 h 95"/>
                <a:gd name="T24" fmla="*/ 19 w 157"/>
                <a:gd name="T25" fmla="*/ 45 h 95"/>
                <a:gd name="T26" fmla="*/ 40 w 157"/>
                <a:gd name="T27" fmla="*/ 57 h 95"/>
                <a:gd name="T28" fmla="*/ 74 w 157"/>
                <a:gd name="T29" fmla="*/ 76 h 95"/>
                <a:gd name="T30" fmla="*/ 78 w 157"/>
                <a:gd name="T31" fmla="*/ 78 h 95"/>
                <a:gd name="T32" fmla="*/ 81 w 157"/>
                <a:gd name="T33" fmla="*/ 76 h 95"/>
                <a:gd name="T34" fmla="*/ 111 w 157"/>
                <a:gd name="T35" fmla="*/ 59 h 95"/>
                <a:gd name="T36" fmla="*/ 145 w 157"/>
                <a:gd name="T37" fmla="*/ 41 h 95"/>
                <a:gd name="T38" fmla="*/ 157 w 157"/>
                <a:gd name="T39" fmla="*/ 34 h 95"/>
                <a:gd name="T40" fmla="*/ 144 w 157"/>
                <a:gd name="T41" fmla="*/ 28 h 95"/>
                <a:gd name="T42" fmla="*/ 79 w 157"/>
                <a:gd name="T43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95">
                  <a:moveTo>
                    <a:pt x="79" y="1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3" y="67"/>
                    <a:pt x="11" y="73"/>
                    <a:pt x="11" y="80"/>
                  </a:cubicBezTo>
                  <a:cubicBezTo>
                    <a:pt x="11" y="88"/>
                    <a:pt x="14" y="95"/>
                    <a:pt x="18" y="95"/>
                  </a:cubicBezTo>
                  <a:cubicBezTo>
                    <a:pt x="21" y="95"/>
                    <a:pt x="24" y="88"/>
                    <a:pt x="24" y="80"/>
                  </a:cubicBezTo>
                  <a:cubicBezTo>
                    <a:pt x="24" y="73"/>
                    <a:pt x="22" y="67"/>
                    <a:pt x="19" y="6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481195" y="3331210"/>
            <a:ext cx="3229610" cy="1013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算法概述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7924801" y="3724155"/>
            <a:ext cx="4165600" cy="243081"/>
            <a:chOff x="743958" y="3475975"/>
            <a:chExt cx="753417" cy="0"/>
          </a:xfrm>
        </p:grpSpPr>
        <p:cxnSp>
          <p:nvCxnSpPr>
            <p:cNvPr id="42" name="直接连接符 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flipH="1">
            <a:off x="-88900" y="3718120"/>
            <a:ext cx="4356100" cy="393049"/>
            <a:chOff x="743958" y="3475975"/>
            <a:chExt cx="753417" cy="0"/>
          </a:xfrm>
        </p:grpSpPr>
        <p:cxnSp>
          <p:nvCxnSpPr>
            <p:cNvPr id="40" name="直接连接符 39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二、算法概述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0560" y="1103630"/>
            <a:ext cx="1073277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 sz="2000"/>
              <a:t>提出了一种新颖的体积记忆网络，称为</a:t>
            </a:r>
            <a:r>
              <a:rPr lang="zh-CN" altLang="en-US" sz="2000" b="1">
                <a:solidFill>
                  <a:srgbClr val="C00000"/>
                </a:solidFill>
              </a:rPr>
              <a:t> VMN</a:t>
            </a:r>
            <a:r>
              <a:rPr lang="zh-CN" altLang="en-US" sz="2000"/>
              <a:t>，以实现对 3D 医学图像的交互式分割。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         </a:t>
            </a:r>
            <a:r>
              <a:rPr lang="zh-CN" altLang="en-US" sz="2000"/>
              <a:t>用户可以在任意切片上进行涂鸦、画框或点击，首先使用 </a:t>
            </a:r>
            <a:r>
              <a:rPr lang="zh-CN" altLang="en-US" sz="2000" b="1">
                <a:solidFill>
                  <a:schemeClr val="accent5"/>
                </a:solidFill>
              </a:rPr>
              <a:t>2D 交互网络</a:t>
            </a:r>
            <a:r>
              <a:rPr lang="zh-CN" altLang="en-US" sz="2000"/>
              <a:t>生成所选切片的</a:t>
            </a:r>
            <a:r>
              <a:rPr lang="zh-CN" altLang="en-US" sz="2000" b="1">
                <a:solidFill>
                  <a:schemeClr val="accent5"/>
                </a:solidFill>
              </a:rPr>
              <a:t>初始 2D 分割</a:t>
            </a:r>
            <a:r>
              <a:rPr lang="zh-CN" altLang="en-US" sz="2000"/>
              <a:t>。然后，VMN 双向地将初始分割蒙版传播到</a:t>
            </a:r>
            <a:r>
              <a:rPr lang="zh-CN" altLang="en-US" sz="2000" b="1">
                <a:solidFill>
                  <a:schemeClr val="accent5"/>
                </a:solidFill>
              </a:rPr>
              <a:t>整个体积</a:t>
            </a:r>
            <a:r>
              <a:rPr lang="zh-CN" altLang="en-US" sz="2000"/>
              <a:t>的所有切片。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        </a:t>
            </a:r>
            <a:r>
              <a:rPr lang="zh-CN" altLang="en-US" sz="2000"/>
              <a:t>体积记忆网络（VMN），将体积医学图像分割问题解决为一种</a:t>
            </a:r>
            <a:r>
              <a:rPr lang="zh-CN" altLang="en-US" sz="2000" b="1">
                <a:solidFill>
                  <a:schemeClr val="accent5"/>
                </a:solidFill>
              </a:rPr>
              <a:t>基于记忆的</a:t>
            </a:r>
            <a:r>
              <a:rPr lang="zh-CN" altLang="en-US" sz="2000"/>
              <a:t>推理问题。模型的基础是一个</a:t>
            </a:r>
            <a:r>
              <a:rPr lang="zh-CN" altLang="en-US" sz="2000" b="1">
                <a:solidFill>
                  <a:schemeClr val="accent5"/>
                </a:solidFill>
              </a:rPr>
              <a:t>外部存储器组件</a:t>
            </a:r>
            <a:r>
              <a:rPr lang="zh-CN" altLang="en-US" sz="2000"/>
              <a:t>，将历史目标信息存储在存储器中的分段切片中，并稍后从存储器中</a:t>
            </a:r>
            <a:r>
              <a:rPr lang="zh-CN" altLang="en-US" sz="2000" b="1">
                <a:solidFill>
                  <a:schemeClr val="accent5"/>
                </a:solidFill>
              </a:rPr>
              <a:t>检索有用的表示</a:t>
            </a:r>
            <a:r>
              <a:rPr lang="zh-CN" altLang="en-US" sz="2000"/>
              <a:t>，作为指导来分割传入的切片。所以，VMN充分利用了 3D 数据中的上下文，同时没有像其他</a:t>
            </a:r>
            <a:r>
              <a:rPr lang="en-US" altLang="zh-CN" sz="2000"/>
              <a:t>3D</a:t>
            </a:r>
            <a:r>
              <a:rPr lang="zh-CN" altLang="en-US" sz="2000"/>
              <a:t>分割网络一样使用</a:t>
            </a:r>
            <a:r>
              <a:rPr lang="en-US" altLang="zh-CN" sz="2000"/>
              <a:t>3D</a:t>
            </a:r>
            <a:r>
              <a:rPr lang="zh-CN" altLang="en-US" sz="2000"/>
              <a:t>卷积网络，从而避免了计算成本昂贵的 3D 操作。</a:t>
            </a:r>
            <a:r>
              <a:rPr lang="zh-CN" altLang="en-US" sz="2000" b="1">
                <a:solidFill>
                  <a:srgbClr val="C00000"/>
                </a:solidFill>
              </a:rPr>
              <a:t>解决了限制1</a:t>
            </a:r>
            <a:r>
              <a:rPr lang="zh-CN" altLang="en-US" sz="2000"/>
              <a:t>。</a:t>
            </a:r>
            <a:r>
              <a:rPr lang="en-US" altLang="zh-CN" sz="2000"/>
              <a:t> </a:t>
            </a:r>
            <a:r>
              <a:rPr lang="zh-CN" altLang="en-US" sz="2000"/>
              <a:t>VMN还配备了一个</a:t>
            </a:r>
            <a:r>
              <a:rPr lang="zh-CN" altLang="en-US" sz="2000" b="1">
                <a:solidFill>
                  <a:schemeClr val="accent5"/>
                </a:solidFill>
              </a:rPr>
              <a:t>质量评估组件</a:t>
            </a:r>
            <a:r>
              <a:rPr lang="zh-CN" altLang="en-US" sz="2000"/>
              <a:t>，用于估计每个分割结果的置信度，从而允许自动识别错误分割的切片以进行</a:t>
            </a:r>
            <a:r>
              <a:rPr lang="zh-CN" altLang="en-US" sz="2000" b="1">
                <a:solidFill>
                  <a:schemeClr val="accent5"/>
                </a:solidFill>
              </a:rPr>
              <a:t>下一轮的用户交互</a:t>
            </a:r>
            <a:r>
              <a:rPr lang="zh-CN" altLang="en-US" sz="2000"/>
              <a:t>。</a:t>
            </a:r>
            <a:r>
              <a:rPr lang="zh-CN" altLang="en-US" sz="2000" b="1">
                <a:solidFill>
                  <a:srgbClr val="C00000"/>
                </a:solidFill>
              </a:rPr>
              <a:t>解决了限制2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3932475" y="571500"/>
            <a:ext cx="847542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6819" y="300264"/>
            <a:ext cx="3257149" cy="523220"/>
            <a:chOff x="666819" y="300264"/>
            <a:chExt cx="3257149" cy="523220"/>
          </a:xfrm>
        </p:grpSpPr>
        <p:sp>
          <p:nvSpPr>
            <p:cNvPr id="40" name="圆角矩形 3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二、算法概述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70560" y="1103630"/>
            <a:ext cx="10732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</a:t>
            </a:r>
            <a:r>
              <a:rPr lang="en-US" altLang="zh-CN" sz="2000"/>
              <a:t>  </a:t>
            </a:r>
            <a:r>
              <a:rPr lang="zh-CN" altLang="en-US" sz="2000"/>
              <a:t>总的来说，该算法</a:t>
            </a:r>
            <a:r>
              <a:rPr lang="zh-CN" altLang="en-US" sz="2000" b="1">
                <a:solidFill>
                  <a:schemeClr val="accent5"/>
                </a:solidFill>
              </a:rPr>
              <a:t>基于</a:t>
            </a:r>
            <a:r>
              <a:rPr lang="en-US" altLang="zh-CN" sz="2000" b="1">
                <a:solidFill>
                  <a:schemeClr val="accent5"/>
                </a:solidFill>
              </a:rPr>
              <a:t>VMN</a:t>
            </a:r>
            <a:r>
              <a:rPr lang="zh-CN" altLang="en-US" sz="2000"/>
              <a:t>，提出了一种新颖的的</a:t>
            </a:r>
            <a:r>
              <a:rPr lang="zh-CN" altLang="en-US" sz="2000" b="1">
                <a:solidFill>
                  <a:schemeClr val="accent5"/>
                </a:solidFill>
              </a:rPr>
              <a:t>交互式分割引擎</a:t>
            </a:r>
            <a:r>
              <a:rPr lang="zh-CN" altLang="en-US" sz="2000"/>
              <a:t>，引擎通过以下</a:t>
            </a:r>
            <a:r>
              <a:rPr lang="zh-CN" altLang="en-US" sz="2000" b="1">
                <a:solidFill>
                  <a:srgbClr val="C00000"/>
                </a:solidFill>
              </a:rPr>
              <a:t>三个步骤</a:t>
            </a:r>
            <a:r>
              <a:rPr lang="zh-CN" altLang="en-US" sz="2000"/>
              <a:t>处理输入图像：</a:t>
            </a:r>
            <a:endParaRPr lang="zh-CN" altLang="en-US" sz="2000"/>
          </a:p>
          <a:p>
            <a:endParaRPr lang="en-US" altLang="zh-CN" sz="2000"/>
          </a:p>
          <a:p>
            <a:r>
              <a:rPr lang="en-US" altLang="zh-CN" sz="2000" b="1">
                <a:solidFill>
                  <a:srgbClr val="C00000"/>
                </a:solidFill>
              </a:rPr>
              <a:t>1. 初始化：</a:t>
            </a:r>
            <a:r>
              <a:rPr lang="en-US" altLang="zh-CN" sz="2000"/>
              <a:t>医生</a:t>
            </a:r>
            <a:r>
              <a:rPr lang="zh-CN" altLang="en-US" sz="2000"/>
              <a:t>对</a:t>
            </a:r>
            <a:r>
              <a:rPr lang="en-US" altLang="zh-CN" sz="2000"/>
              <a:t>任意切片提供</a:t>
            </a:r>
            <a:r>
              <a:rPr lang="zh-CN" altLang="en-US" sz="2000"/>
              <a:t>交互信息</a:t>
            </a:r>
            <a:r>
              <a:rPr lang="en-US" altLang="zh-CN" sz="2000"/>
              <a:t>，根据这些</a:t>
            </a:r>
            <a:r>
              <a:rPr lang="zh-CN" altLang="en-US" sz="2000"/>
              <a:t>交互信息</a:t>
            </a:r>
            <a:r>
              <a:rPr lang="en-US" altLang="zh-CN" sz="2000"/>
              <a:t>，使用 </a:t>
            </a:r>
            <a:r>
              <a:rPr lang="en-US" altLang="zh-CN" sz="2000" b="1">
                <a:solidFill>
                  <a:schemeClr val="accent5"/>
                </a:solidFill>
              </a:rPr>
              <a:t>2D 交互式分割网络</a:t>
            </a:r>
            <a:r>
              <a:rPr lang="zh-CN" altLang="en-US" sz="2000">
                <a:solidFill>
                  <a:schemeClr val="tx1"/>
                </a:solidFill>
              </a:rPr>
              <a:t>先</a:t>
            </a:r>
            <a:r>
              <a:rPr lang="en-US" altLang="zh-CN" sz="2000"/>
              <a:t>生成指定目标的</a:t>
            </a:r>
            <a:r>
              <a:rPr lang="en-US" altLang="zh-CN" sz="2000" b="1">
                <a:solidFill>
                  <a:schemeClr val="accent5"/>
                </a:solidFill>
              </a:rPr>
              <a:t>初始 2D 分割</a:t>
            </a:r>
            <a:r>
              <a:rPr lang="en-US" altLang="zh-CN" sz="2000"/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>
                <a:solidFill>
                  <a:srgbClr val="C00000"/>
                </a:solidFill>
              </a:rPr>
              <a:t>2. 分割：</a:t>
            </a:r>
            <a:r>
              <a:rPr lang="en-US" altLang="zh-CN" sz="2000"/>
              <a:t>VMN </a:t>
            </a:r>
            <a:r>
              <a:rPr lang="zh-CN" altLang="en-US" sz="2000"/>
              <a:t>依据初始的</a:t>
            </a:r>
            <a:r>
              <a:rPr lang="en-US" altLang="zh-CN" sz="2000"/>
              <a:t>2D</a:t>
            </a:r>
            <a:r>
              <a:rPr lang="zh-CN" altLang="en-US" sz="2000"/>
              <a:t>分割，将分割</a:t>
            </a:r>
            <a:r>
              <a:rPr lang="en-US" altLang="zh-CN" sz="2000"/>
              <a:t>传播到整个体积，并同时</a:t>
            </a:r>
            <a:r>
              <a:rPr lang="zh-CN" altLang="en-US" sz="2000"/>
              <a:t>通过</a:t>
            </a:r>
            <a:r>
              <a:rPr lang="zh-CN" altLang="en-US" sz="2000" b="1">
                <a:solidFill>
                  <a:schemeClr val="accent5"/>
                </a:solidFill>
              </a:rPr>
              <a:t>质量评估组件</a:t>
            </a:r>
            <a:r>
              <a:rPr lang="zh-CN" altLang="en-US" sz="2000"/>
              <a:t>，</a:t>
            </a:r>
            <a:r>
              <a:rPr lang="en-US" altLang="zh-CN" sz="2000"/>
              <a:t>预测每个切片的分割质量。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>
                <a:solidFill>
                  <a:srgbClr val="C00000"/>
                </a:solidFill>
              </a:rPr>
              <a:t>3. 更正：</a:t>
            </a:r>
            <a:r>
              <a:rPr lang="en-US" altLang="zh-CN" sz="2000"/>
              <a:t>获取质量分数</a:t>
            </a:r>
            <a:r>
              <a:rPr lang="en-US" altLang="zh-CN" sz="2000" b="1">
                <a:solidFill>
                  <a:schemeClr val="accent5"/>
                </a:solidFill>
              </a:rPr>
              <a:t>最低</a:t>
            </a:r>
            <a:r>
              <a:rPr lang="en-US" altLang="zh-CN" sz="2000"/>
              <a:t>的切片，并在其上进行额外的修正，以进行下一轮的精化（返回步骤1），或者如果结果已经令人满意，则停止分割。 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zg4N2NhNjZiNDQ3ZWExMzk0YjY4MDcyODg5NGQxNWI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1954</Words>
  <Application>WPS 演示</Application>
  <PresentationFormat>宽屏</PresentationFormat>
  <Paragraphs>123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PingFang SC-Medium</vt:lpstr>
      <vt:lpstr>Segoe Print</vt:lpstr>
      <vt:lpstr>Calibri</vt:lpstr>
      <vt:lpstr>Arial Unicode MS</vt:lpstr>
      <vt:lpstr>Calibri Light</vt:lpstr>
      <vt:lpstr>-apple-system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栀于子初</cp:lastModifiedBy>
  <cp:revision>136</cp:revision>
  <dcterms:created xsi:type="dcterms:W3CDTF">2017-05-22T03:54:00Z</dcterms:created>
  <dcterms:modified xsi:type="dcterms:W3CDTF">2024-04-28T02:43:16Z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062DCD40B33D43B4B67BF4D03854095A_13</vt:lpwstr>
  </property>
  <property fmtid="{D5CDD505-2E9C-101B-9397-08002B2CF9AE}" pid="3" name="KSOProductBuildVer">
    <vt:lpwstr>2052-12.1.0.16729</vt:lpwstr>
  </property>
</Properties>
</file>