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EDEE-5105-EB79-D47F-2A82C60D1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后缀自动机</a:t>
            </a:r>
            <a:r>
              <a:rPr lang="en-US" altLang="zh-CN" dirty="0"/>
              <a:t>(SAM) </a:t>
            </a:r>
            <a:r>
              <a:rPr lang="zh-CN" altLang="en-US" dirty="0"/>
              <a:t>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F9B49-F635-81BB-1A62-B919050C4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fjy666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78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2CA8-E859-5732-9482-DD3C361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76A08-C916-808D-1FA2-1ED6BA33A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9537"/>
                <a:ext cx="8915400" cy="3777622"/>
              </a:xfrm>
            </p:spPr>
            <p:txBody>
              <a:bodyPr/>
              <a:lstStyle/>
              <a:p>
                <a:r>
                  <a:rPr lang="zh-CN" altLang="en-US" dirty="0"/>
                  <a:t>由于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[x]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≤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为任意节点）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我们可以进行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基数排序</m:t>
                    </m:r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具体过程可以参考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Suffix Array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中的基排，也可以直接看我的代码：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怎么样！是不是比拓扑好写多了！复杂度还是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！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76A08-C916-808D-1FA2-1ED6BA33A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9537"/>
                <a:ext cx="8915400" cy="3777622"/>
              </a:xfrm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D8F6CFA9-445C-241D-BDCB-7DA72F2A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25" y="3429000"/>
            <a:ext cx="5350469" cy="9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003F-EC2F-3157-1332-2241118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8C77C-7330-9C7A-6FF8-27D58C6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上面所讲的算法对于 </a:t>
            </a:r>
            <a:r>
              <a:rPr lang="en-US" altLang="zh-CN" dirty="0"/>
              <a:t>SAM </a:t>
            </a:r>
            <a:r>
              <a:rPr lang="zh-CN" altLang="en-US" dirty="0"/>
              <a:t>来说是极为重要的</a:t>
            </a:r>
            <a:endParaRPr lang="en-US" altLang="zh-CN" dirty="0"/>
          </a:p>
          <a:p>
            <a:r>
              <a:rPr lang="zh-CN" altLang="en-US" dirty="0"/>
              <a:t>因为它可以 自底向上 遍历整个 </a:t>
            </a:r>
            <a:r>
              <a:rPr lang="en-US" altLang="zh-CN" dirty="0"/>
              <a:t>SAM</a:t>
            </a:r>
          </a:p>
          <a:p>
            <a:r>
              <a:rPr lang="zh-CN" altLang="en-US" dirty="0"/>
              <a:t>在广义 </a:t>
            </a:r>
            <a:r>
              <a:rPr lang="en-US" altLang="zh-CN" dirty="0"/>
              <a:t>SAM </a:t>
            </a:r>
            <a:r>
              <a:rPr lang="zh-CN" altLang="en-US" dirty="0"/>
              <a:t>中也 </a:t>
            </a:r>
            <a:r>
              <a:rPr lang="zh-CN" altLang="en-US" b="1" dirty="0"/>
              <a:t>可以 </a:t>
            </a:r>
            <a:r>
              <a:rPr lang="zh-CN" altLang="en-US" dirty="0"/>
              <a:t>进行这样的操作</a:t>
            </a:r>
            <a:endParaRPr lang="en-US" altLang="zh-CN" dirty="0"/>
          </a:p>
          <a:p>
            <a:r>
              <a:rPr lang="zh-CN" altLang="en-US" b="1" dirty="0"/>
              <a:t>（前提是你不能写假做法）</a:t>
            </a:r>
            <a:endParaRPr lang="en-US" altLang="zh-CN" b="1" dirty="0"/>
          </a:p>
          <a:p>
            <a:r>
              <a:rPr lang="zh-CN" altLang="en-US" dirty="0"/>
              <a:t>至于广义 </a:t>
            </a:r>
            <a:r>
              <a:rPr lang="en-US" altLang="zh-CN" dirty="0"/>
              <a:t>SAM </a:t>
            </a:r>
            <a:r>
              <a:rPr lang="zh-CN" altLang="en-US" dirty="0"/>
              <a:t>啥时候做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61A28-B192-A1B3-4BF7-82E1F542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1" y="4217070"/>
            <a:ext cx="250378" cy="2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8E9ED-4CFF-A884-B727-DCAF4D48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CN" sz="3200"/>
              <a:t>P4248 </a:t>
            </a:r>
            <a:r>
              <a:rPr lang="zh-CN" altLang="en-US" sz="3200"/>
              <a:t>差异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E94E25-3E0C-B6DB-0AD9-1EF1BADAA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955" y="2133600"/>
                <a:ext cx="6563457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数据范围：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≤500000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其实是一道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SA 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题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E94E25-3E0C-B6DB-0AD9-1EF1BADAA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5" y="2133600"/>
                <a:ext cx="6563457" cy="3777622"/>
              </a:xfrm>
              <a:blipFill>
                <a:blip r:embed="rId2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2F02926C-E3F6-C083-6649-406F6E30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82" y="2133600"/>
            <a:ext cx="5451627" cy="11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8508-CD2A-A281-30EF-4B57A26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P4248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B2503-849E-1DAC-98D8-B7F53D616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这道题真的是挺有趣的</a:t>
                </a:r>
                <a:endParaRPr lang="en-US" altLang="zh-CN" dirty="0"/>
              </a:p>
              <a:p>
                <a:r>
                  <a:rPr lang="zh-CN" altLang="en-US" dirty="0"/>
                  <a:t>首先我们可以把一堆垃圾丢掉，简单来说就是求这玩意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好，魔法来了</a:t>
                </a:r>
                <a:endParaRPr lang="en-US" altLang="zh-CN" dirty="0"/>
              </a:p>
              <a:p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吗？我们换个枚举方式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:r>
                  <a:rPr lang="en-US" altLang="zh-CN" dirty="0"/>
                  <a:t>sa[1], sa[2], sa[3], …, sa[n]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1, 2, 3, …, n </a:t>
                </a:r>
                <a:r>
                  <a:rPr lang="zh-CN" altLang="en-US" dirty="0"/>
                  <a:t>的一个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排列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我们就可以通过求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来求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B2503-849E-1DAC-98D8-B7F53D616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6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EE01-2E0C-4022-C6BE-D53BFF28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怎么求？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F6B5B-8C16-6835-EE87-2BD58958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sa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 的意义是什么？</a:t>
                </a:r>
                <a:endParaRPr lang="en-US" altLang="zh-CN" strike="sngStrike" dirty="0"/>
              </a:p>
              <a:p>
                <a:r>
                  <a:rPr lang="zh-CN" altLang="en-US" strike="sngStrike" dirty="0"/>
                  <a:t>组合意义天地灭，代数推导报平安 </a:t>
                </a:r>
                <a:endParaRPr lang="en-US" altLang="zh-CN" strike="sngStrike" dirty="0"/>
              </a:p>
              <a:p>
                <a:r>
                  <a:rPr lang="zh-CN" altLang="en-US" dirty="0"/>
                  <a:t>我们把上面那一坨拆来来，其实就是它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还是不懂？</a:t>
                </a:r>
                <a:endParaRPr lang="en-US" altLang="zh-CN" dirty="0"/>
              </a:p>
              <a:p>
                <a:r>
                  <a:rPr lang="zh-CN" altLang="en-US" dirty="0"/>
                  <a:t>再拆：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规律很明显了吧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F6B5B-8C16-6835-EE87-2BD58958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0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D823-511A-F817-BEBF-53F5072E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FD652-A038-700E-1B66-83C3A3A4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然而，直接求是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，也就是垃圾。</a:t>
                </a:r>
                <a:endParaRPr lang="en-US" altLang="zh-CN" dirty="0"/>
              </a:p>
              <a:p>
                <a:r>
                  <a:rPr lang="zh-CN" altLang="en-US" dirty="0"/>
                  <a:t>我们尝试计算每个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的“贡献”，也就是 </a:t>
                </a:r>
                <a:r>
                  <a:rPr lang="en-US" altLang="zh-CN" dirty="0"/>
                  <a:t>h[i] </a:t>
                </a:r>
                <a:r>
                  <a:rPr lang="zh-CN" altLang="en-US" dirty="0"/>
                  <a:t>给最终答案贡献了多少</a:t>
                </a:r>
                <a:endParaRPr lang="en-US" altLang="zh-CN" dirty="0"/>
              </a:p>
              <a:p>
                <a:r>
                  <a:rPr lang="zh-CN" altLang="en-US" dirty="0"/>
                  <a:t>最小值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是不是很眼熟？</a:t>
                </a:r>
                <a:endParaRPr lang="en-US" altLang="zh-CN" dirty="0"/>
              </a:p>
              <a:p>
                <a:r>
                  <a:rPr lang="zh-CN" altLang="en-US" dirty="0"/>
                  <a:t>没错！丹钓战！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FD652-A038-700E-1B66-83C3A3A4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0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BAC0-C418-D230-21ED-D568579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丹钓战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2921E-4B2F-CE19-A974-5A3CFFC7B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我们保证 </a:t>
                </a:r>
                <a:r>
                  <a:rPr lang="en-US" altLang="zh-CN" dirty="0"/>
                  <a:t>h[1]&lt;h[2]&lt;h[3]&lt;…h[top]</a:t>
                </a:r>
              </a:p>
              <a:p>
                <a:r>
                  <a:rPr lang="zh-CN" altLang="en-US" dirty="0"/>
                  <a:t>我们给每个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附加一个属性 </a:t>
                </a:r>
                <a:r>
                  <a:rPr lang="en-US" altLang="zh-CN" dirty="0"/>
                  <a:t>cnt[i]</a:t>
                </a:r>
                <a:r>
                  <a:rPr lang="zh-CN" altLang="en-US" dirty="0"/>
                  <a:t>，代表以 </a:t>
                </a:r>
                <a:r>
                  <a:rPr lang="en-US" altLang="zh-CN" dirty="0"/>
                  <a:t>h[i] </a:t>
                </a:r>
                <a:r>
                  <a:rPr lang="zh-CN" altLang="en-US" dirty="0"/>
                  <a:t>为最小值的区间有多少个</a:t>
                </a:r>
                <a:endParaRPr lang="en-US" altLang="zh-CN" dirty="0"/>
              </a:p>
              <a:p>
                <a:r>
                  <a:rPr lang="zh-CN" altLang="en-US" dirty="0"/>
                  <a:t>在转移时，元素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每弹出一个元素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cnt[p] </a:t>
                </a:r>
                <a:r>
                  <a:rPr lang="zh-CN" altLang="en-US" dirty="0"/>
                  <a:t>就应该 </a:t>
                </a:r>
                <a:r>
                  <a:rPr lang="en-US" altLang="zh-CN" dirty="0"/>
                  <a:t>+= cnt[q]</a:t>
                </a:r>
              </a:p>
              <a:p>
                <a:r>
                  <a:rPr lang="zh-CN" altLang="en-US" dirty="0"/>
                  <a:t>想一想，为什么？</a:t>
                </a:r>
                <a:endParaRPr lang="en-US" altLang="zh-CN" dirty="0"/>
              </a:p>
              <a:p>
                <a:r>
                  <a:rPr lang="en-US" altLang="zh-CN" dirty="0"/>
                  <a:t>p </a:t>
                </a:r>
                <a:r>
                  <a:rPr lang="zh-CN" altLang="en-US" dirty="0"/>
                  <a:t>弹出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，代表着 </a:t>
                </a:r>
                <a:r>
                  <a:rPr lang="en-US" altLang="zh-CN" dirty="0"/>
                  <a:t>h[p]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h[q]</a:t>
                </a:r>
              </a:p>
              <a:p>
                <a:r>
                  <a:rPr lang="zh-CN" altLang="en-US" dirty="0"/>
                  <a:t>此时所有以 </a:t>
                </a:r>
                <a:r>
                  <a:rPr lang="en-US" altLang="zh-CN" dirty="0"/>
                  <a:t>h[q] </a:t>
                </a:r>
                <a:r>
                  <a:rPr lang="zh-CN" altLang="en-US" dirty="0"/>
                  <a:t>为最小值的区间 都有一个新最小值 </a:t>
                </a:r>
                <a:r>
                  <a:rPr lang="en-US" altLang="zh-CN" dirty="0"/>
                  <a:t>h[p]</a:t>
                </a:r>
              </a:p>
              <a:p>
                <a:r>
                  <a:rPr lang="zh-CN" altLang="en-US" dirty="0"/>
                  <a:t>这样，我们就成功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求得了答案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2921E-4B2F-CE19-A974-5A3CFFC7B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CD42-6986-75FD-875B-68A80008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86802-E29E-8B49-E506-D731D1123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算上 </a:t>
                </a:r>
                <a:r>
                  <a:rPr lang="en-US" altLang="zh-CN" dirty="0"/>
                  <a:t>SA </a:t>
                </a:r>
                <a:r>
                  <a:rPr lang="zh-CN" altLang="en-US" dirty="0"/>
                  <a:t>的复杂度，本题可以使用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的复杂度通过</a:t>
                </a:r>
                <a:endParaRPr lang="en-US" altLang="zh-CN" dirty="0"/>
              </a:p>
              <a:p>
                <a:r>
                  <a:rPr lang="zh-CN" altLang="en-US" dirty="0"/>
                  <a:t>给出一份比较优良的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丹钓战</a:t>
                </a:r>
                <a:r>
                  <a:rPr lang="zh-CN" altLang="en-US" b="1" dirty="0"/>
                  <a:t> </a:t>
                </a:r>
                <a:r>
                  <a:rPr lang="zh-CN" altLang="en-US" dirty="0"/>
                  <a:t>部分实现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86802-E29E-8B49-E506-D731D1123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A5D049-1011-0ED0-3B00-FFA51D48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68" y="2919572"/>
            <a:ext cx="5198065" cy="19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5D28F-4F14-09F1-24B8-635A61E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P3181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9AEE2-AD9D-D717-0E09-EE1D738ED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给出字符串 </a:t>
                </a:r>
                <a:r>
                  <a:rPr lang="en-US" altLang="zh-CN" dirty="0"/>
                  <a:t>s,t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2]|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一句话：</a:t>
                </a:r>
                <a:r>
                  <a:rPr lang="zh-CN" altLang="en-US" b="0" i="0" dirty="0">
                    <a:effectLst/>
                    <a:latin typeface="-apple-system"/>
                  </a:rPr>
                  <a:t>求出在两个字符串中各取出一个子串使得这两个子串相同的方案数。两个方案不同当且仅当这两个子串中有一个位置不同。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注意不是本质不同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endParaRPr lang="en-US" altLang="zh-CN" dirty="0">
                  <a:latin typeface="-apple-system"/>
                </a:endParaRPr>
              </a:p>
              <a:p>
                <a:endParaRPr lang="en-US" altLang="zh-CN" dirty="0"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|≤200000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9AEE2-AD9D-D717-0E09-EE1D738ED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5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448A-7844-AFA3-45A1-994438C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推式子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441F3E-D8B3-3434-5314-83E50005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181" y="2133600"/>
            <a:ext cx="5303464" cy="3778250"/>
          </a:xfrm>
        </p:spPr>
      </p:pic>
    </p:spTree>
    <p:extLst>
      <p:ext uri="{BB962C8B-B14F-4D97-AF65-F5344CB8AC3E}">
        <p14:creationId xmlns:p14="http://schemas.microsoft.com/office/powerpoint/2010/main" val="14875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1483F-CBBA-4E8B-4C3B-24D15022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740373-1974-C9A2-C5B4-E2F4D376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简要题意：</a:t>
                </a:r>
                <a:endParaRPr lang="en-US" altLang="zh-CN" dirty="0"/>
              </a:p>
              <a:p>
                <a:r>
                  <a:rPr lang="zh-CN" altLang="en-US" dirty="0"/>
                  <a:t>给你一个长度为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的字符串，字符集为全题小写字母</a:t>
                </a:r>
                <a:endParaRPr lang="en-US" altLang="zh-CN" dirty="0"/>
              </a:p>
              <a:p>
                <a:r>
                  <a:rPr lang="zh-CN" altLang="en-US" dirty="0"/>
                  <a:t>请求出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「本质不同子串」的个数。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「本质不同子串」的定义为：长度不同 或 至少有一个位置不同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740373-1974-C9A2-C5B4-E2F4D376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49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9DFA5-EAFE-63B1-8D94-A127A4F4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D3637-DD96-FA30-EBBB-C1D72083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14"/>
            <a:ext cx="8915400" cy="3777622"/>
          </a:xfrm>
        </p:spPr>
        <p:txBody>
          <a:bodyPr/>
          <a:lstStyle/>
          <a:p>
            <a:r>
              <a:rPr lang="zh-CN" altLang="en-US" dirty="0"/>
              <a:t>一道不错的 </a:t>
            </a:r>
            <a:r>
              <a:rPr lang="en-US" altLang="zh-CN" dirty="0"/>
              <a:t>SAM </a:t>
            </a:r>
            <a:r>
              <a:rPr lang="zh-CN" altLang="en-US" dirty="0"/>
              <a:t>练手题</a:t>
            </a:r>
            <a:endParaRPr lang="en-US" altLang="zh-CN" dirty="0"/>
          </a:p>
          <a:p>
            <a:r>
              <a:rPr lang="zh-CN" altLang="en-US" dirty="0"/>
              <a:t>我们看看插入一个节点前后，</a:t>
            </a:r>
            <a:r>
              <a:rPr lang="en-US" altLang="zh-CN" dirty="0"/>
              <a:t>SAM </a:t>
            </a:r>
            <a:r>
              <a:rPr lang="zh-CN" altLang="en-US" dirty="0"/>
              <a:t>形态的变化：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我们再来看看 </a:t>
            </a:r>
            <a:r>
              <a:rPr lang="en-US" altLang="zh-CN" dirty="0" err="1"/>
              <a:t>endpos</a:t>
            </a:r>
            <a:r>
              <a:rPr lang="en-US" altLang="zh-CN" dirty="0"/>
              <a:t> </a:t>
            </a:r>
            <a:r>
              <a:rPr lang="zh-CN" altLang="en-US" dirty="0"/>
              <a:t>集合的变化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79C50E-DA61-DF0B-3019-E0171432BDFD}"/>
              </a:ext>
            </a:extLst>
          </p:cNvPr>
          <p:cNvSpPr/>
          <p:nvPr/>
        </p:nvSpPr>
        <p:spPr>
          <a:xfrm>
            <a:off x="4871753" y="4413039"/>
            <a:ext cx="878067" cy="79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AAEFFAD-624F-C1FF-3AB6-F05B911C5A8F}"/>
              </a:ext>
            </a:extLst>
          </p:cNvPr>
          <p:cNvCxnSpPr>
            <a:cxnSpLocks/>
          </p:cNvCxnSpPr>
          <p:nvPr/>
        </p:nvCxnSpPr>
        <p:spPr>
          <a:xfrm flipV="1">
            <a:off x="5310786" y="3615211"/>
            <a:ext cx="351227" cy="113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711022-52D3-2EF6-2A88-2C180F34F1BE}"/>
              </a:ext>
            </a:extLst>
          </p:cNvPr>
          <p:cNvSpPr/>
          <p:nvPr/>
        </p:nvSpPr>
        <p:spPr>
          <a:xfrm>
            <a:off x="5310786" y="2955147"/>
            <a:ext cx="785214" cy="660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CF6780-9281-9BEB-46B7-7846696ACCDF}"/>
              </a:ext>
            </a:extLst>
          </p:cNvPr>
          <p:cNvSpPr txBox="1"/>
          <p:nvPr/>
        </p:nvSpPr>
        <p:spPr>
          <a:xfrm>
            <a:off x="5486399" y="3869610"/>
            <a:ext cx="17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指针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EA2107-68FD-DFED-4428-64CCCA005CE7}"/>
              </a:ext>
            </a:extLst>
          </p:cNvPr>
          <p:cNvSpPr txBox="1"/>
          <p:nvPr/>
        </p:nvSpPr>
        <p:spPr>
          <a:xfrm>
            <a:off x="5749820" y="4569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867E7F-04B3-2E8A-3A63-FBFDB3E9132C}"/>
              </a:ext>
            </a:extLst>
          </p:cNvPr>
          <p:cNvSpPr txBox="1"/>
          <p:nvPr/>
        </p:nvSpPr>
        <p:spPr>
          <a:xfrm>
            <a:off x="5532513" y="30862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0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434C-E838-F1B2-EBF4-C1F6584F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4A1C3A-7D23-41EF-B441-249F55C2510B}"/>
              </a:ext>
            </a:extLst>
          </p:cNvPr>
          <p:cNvCxnSpPr/>
          <p:nvPr/>
        </p:nvCxnSpPr>
        <p:spPr>
          <a:xfrm>
            <a:off x="3099460" y="3022270"/>
            <a:ext cx="6810498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734F0E-8F43-BB1B-F912-65F66C611290}"/>
              </a:ext>
            </a:extLst>
          </p:cNvPr>
          <p:cNvSpPr txBox="1"/>
          <p:nvPr/>
        </p:nvSpPr>
        <p:spPr>
          <a:xfrm>
            <a:off x="9660576" y="2490849"/>
            <a:ext cx="106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7702CB40-3311-F105-36E9-C194708C9E85}"/>
              </a:ext>
            </a:extLst>
          </p:cNvPr>
          <p:cNvSpPr/>
          <p:nvPr/>
        </p:nvSpPr>
        <p:spPr>
          <a:xfrm>
            <a:off x="3758540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58D7394F-C1C9-13E3-C953-875D6223E5A0}"/>
              </a:ext>
            </a:extLst>
          </p:cNvPr>
          <p:cNvSpPr/>
          <p:nvPr/>
        </p:nvSpPr>
        <p:spPr>
          <a:xfrm>
            <a:off x="6032664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168D4FB8-5F97-C2BF-03B2-07F88B61B71C}"/>
              </a:ext>
            </a:extLst>
          </p:cNvPr>
          <p:cNvSpPr/>
          <p:nvPr/>
        </p:nvSpPr>
        <p:spPr>
          <a:xfrm>
            <a:off x="9660576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B816ECF4-50C9-E57A-3E45-C62DBF7D8A0B}"/>
              </a:ext>
            </a:extLst>
          </p:cNvPr>
          <p:cNvSpPr/>
          <p:nvPr/>
        </p:nvSpPr>
        <p:spPr>
          <a:xfrm>
            <a:off x="4812475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23DFF78D-E4A8-DE3D-362E-F227373CCA07}"/>
              </a:ext>
            </a:extLst>
          </p:cNvPr>
          <p:cNvSpPr/>
          <p:nvPr/>
        </p:nvSpPr>
        <p:spPr>
          <a:xfrm>
            <a:off x="7635832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76C24-2120-6A36-859B-8C56C884B831}"/>
              </a:ext>
            </a:extLst>
          </p:cNvPr>
          <p:cNvSpPr txBox="1"/>
          <p:nvPr/>
        </p:nvSpPr>
        <p:spPr>
          <a:xfrm>
            <a:off x="1499256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 err="1"/>
              <a:t>endpos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2D64ADB0-9116-7906-46E4-51146627E122}"/>
              </a:ext>
            </a:extLst>
          </p:cNvPr>
          <p:cNvSpPr/>
          <p:nvPr/>
        </p:nvSpPr>
        <p:spPr>
          <a:xfrm>
            <a:off x="3743700" y="3699163"/>
            <a:ext cx="285008" cy="58189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29FE299F-90E9-7532-6549-34E328AD90A3}"/>
              </a:ext>
            </a:extLst>
          </p:cNvPr>
          <p:cNvSpPr/>
          <p:nvPr/>
        </p:nvSpPr>
        <p:spPr>
          <a:xfrm>
            <a:off x="9666513" y="3686506"/>
            <a:ext cx="285008" cy="581890"/>
          </a:xfrm>
          <a:prstGeom prst="upArrow">
            <a:avLst>
              <a:gd name="adj1" fmla="val 50000"/>
              <a:gd name="adj2" fmla="val 4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D4ED9C-9F7D-028A-B646-EEB359F2E084}"/>
              </a:ext>
            </a:extLst>
          </p:cNvPr>
          <p:cNvSpPr txBox="1"/>
          <p:nvPr/>
        </p:nvSpPr>
        <p:spPr>
          <a:xfrm>
            <a:off x="1499255" y="384403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 err="1"/>
              <a:t>endpos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995AB86-3671-1A15-9B5C-EAD0370C47AF}"/>
              </a:ext>
            </a:extLst>
          </p:cNvPr>
          <p:cNvSpPr/>
          <p:nvPr/>
        </p:nvSpPr>
        <p:spPr>
          <a:xfrm rot="5400000">
            <a:off x="9151421" y="2289567"/>
            <a:ext cx="305789" cy="997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914A53-195E-E008-BF38-4B0ED4963E3C}"/>
              </a:ext>
            </a:extLst>
          </p:cNvPr>
          <p:cNvSpPr txBox="1"/>
          <p:nvPr/>
        </p:nvSpPr>
        <p:spPr>
          <a:xfrm>
            <a:off x="8997997" y="23236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[q]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DFC0BEB-1752-3F94-51EF-1B42C199FB68}"/>
              </a:ext>
            </a:extLst>
          </p:cNvPr>
          <p:cNvSpPr/>
          <p:nvPr/>
        </p:nvSpPr>
        <p:spPr>
          <a:xfrm rot="16200000">
            <a:off x="8810006" y="2382488"/>
            <a:ext cx="305789" cy="1680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83B04B-A9B1-510E-B23B-343EE1B211D2}"/>
              </a:ext>
            </a:extLst>
          </p:cNvPr>
          <p:cNvSpPr txBox="1"/>
          <p:nvPr/>
        </p:nvSpPr>
        <p:spPr>
          <a:xfrm>
            <a:off x="8609081" y="334636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[p]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59C1E3-459E-8BB5-4F3F-72112C97D4FA}"/>
              </a:ext>
            </a:extLst>
          </p:cNvPr>
          <p:cNvSpPr txBox="1"/>
          <p:nvPr/>
        </p:nvSpPr>
        <p:spPr>
          <a:xfrm>
            <a:off x="2464130" y="46432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这样一对比，答案就很显然了！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46D1DF-1F7C-3FE1-B6C3-031011DD5517}"/>
              </a:ext>
            </a:extLst>
          </p:cNvPr>
          <p:cNvSpPr txBox="1"/>
          <p:nvPr/>
        </p:nvSpPr>
        <p:spPr>
          <a:xfrm>
            <a:off x="2158847" y="5105848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每加入一个节点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</a:rPr>
              <a:t>就要新增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[p] –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[link[p]]</a:t>
            </a:r>
            <a:r>
              <a:rPr lang="zh-CN" altLang="en-US" sz="24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050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3308-5628-40FA-0C8E-23B2B64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031B8-E808-AF22-06F4-7596AA9A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  <a:p>
            <a:r>
              <a:rPr lang="zh-CN" altLang="en-US" dirty="0"/>
              <a:t>只要每次插入后添加一行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+= </a:t>
            </a:r>
            <a:r>
              <a:rPr lang="en-US" altLang="zh-CN" dirty="0" err="1"/>
              <a:t>len</a:t>
            </a:r>
            <a:r>
              <a:rPr lang="en-US" altLang="zh-CN" dirty="0"/>
              <a:t>[p] – </a:t>
            </a:r>
            <a:r>
              <a:rPr lang="en-US" altLang="zh-CN" dirty="0" err="1"/>
              <a:t>len</a:t>
            </a:r>
            <a:r>
              <a:rPr lang="en-US" altLang="zh-CN" dirty="0"/>
              <a:t>[link[p]];</a:t>
            </a:r>
          </a:p>
          <a:p>
            <a:r>
              <a:rPr lang="zh-CN" altLang="en-US" dirty="0"/>
              <a:t>就行啦！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三倍经验：</a:t>
            </a:r>
            <a:r>
              <a:rPr lang="en-US" altLang="zh-CN" dirty="0"/>
              <a:t>P4070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11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1A21-29E2-3D62-B148-EC37648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 </a:t>
            </a:r>
            <a:r>
              <a:rPr lang="en-US" altLang="zh-CN" dirty="0"/>
              <a:t>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6570A4-6B65-420E-C8CE-A22DE20A4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给定一个串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，请求出</a:t>
                </a:r>
                <a:endParaRPr lang="en-US" altLang="zh-CN" dirty="0"/>
              </a:p>
              <a:p>
                <a:r>
                  <a:rPr lang="en-US" altLang="zh-CN" dirty="0"/>
                  <a:t>1. S</a:t>
                </a:r>
                <a:r>
                  <a:rPr lang="zh-CN" altLang="en-US" dirty="0"/>
                  <a:t>的所有子串中，字典序第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小的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 S</a:t>
                </a:r>
                <a:r>
                  <a:rPr lang="zh-CN" altLang="en-US" dirty="0"/>
                  <a:t>的所有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「本质不同子串」中，字典序第 </a:t>
                </a:r>
                <a:r>
                  <a:rPr lang="en-US" altLang="zh-CN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K 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小的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Data Range: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+mn-ea"/>
                  </a:rPr>
                  <a:t>字符集为全体小写字母</a:t>
                </a:r>
                <a:endParaRPr lang="en-US" altLang="zh-CN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6570A4-6B65-420E-C8CE-A22DE20A4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3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30DD-42A7-2B19-AE2D-F2F5F619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348DE-ADCF-F9DC-CB0A-C5230EB7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比较难的一道题，考验对 </a:t>
            </a:r>
            <a:r>
              <a:rPr lang="en-US" altLang="zh-CN" dirty="0"/>
              <a:t>SAM </a:t>
            </a:r>
            <a:r>
              <a:rPr lang="zh-CN" altLang="en-US" dirty="0"/>
              <a:t>的认知</a:t>
            </a:r>
            <a:endParaRPr lang="en-US" altLang="zh-CN" dirty="0"/>
          </a:p>
          <a:p>
            <a:r>
              <a:rPr lang="zh-CN" altLang="en-US" dirty="0"/>
              <a:t>我们先来看情况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定义一个节点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「代表」的字符串为 从根到这个节点路径上所形成的字符串</a:t>
            </a:r>
            <a:endParaRPr lang="en-US" altLang="zh-CN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如果有多个，那么就取</a:t>
            </a:r>
            <a:r>
              <a:rPr lang="zh-CN" altLang="en-US" b="1" dirty="0">
                <a:solidFill>
                  <a:srgbClr val="111111"/>
                </a:solidFill>
                <a:latin typeface="Arial" panose="020B0604020202020204" pitchFamily="34" charset="0"/>
              </a:rPr>
              <a:t>最短的。</a:t>
            </a:r>
            <a:endParaRPr lang="en-US" altLang="zh-CN" b="1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r>
              <a:rPr lang="zh-CN" altLang="en-US" dirty="0"/>
              <a:t>容易发现，这样的串是唯一的。</a:t>
            </a:r>
            <a:endParaRPr lang="en-US" altLang="zh-CN" dirty="0"/>
          </a:p>
          <a:p>
            <a:r>
              <a:rPr lang="zh-CN" altLang="en-US" dirty="0"/>
              <a:t>我们定义 </a:t>
            </a:r>
            <a:r>
              <a:rPr lang="en-US" altLang="zh-CN" dirty="0"/>
              <a:t>str(x) </a:t>
            </a:r>
            <a:r>
              <a:rPr lang="zh-CN" altLang="en-US" dirty="0"/>
              <a:t>为节点 </a:t>
            </a:r>
            <a:r>
              <a:rPr lang="en-US" altLang="zh-CN" dirty="0"/>
              <a:t>x </a:t>
            </a:r>
            <a:r>
              <a:rPr lang="zh-CN" altLang="en-US" dirty="0"/>
              <a:t>所代表的字符串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E703DD-386E-53EE-54C1-50DC8B5F166D}"/>
              </a:ext>
            </a:extLst>
          </p:cNvPr>
          <p:cNvSpPr txBox="1"/>
          <p:nvPr/>
        </p:nvSpPr>
        <p:spPr>
          <a:xfrm>
            <a:off x="3794167" y="4821382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程序中不用存储 </a:t>
            </a:r>
            <a:r>
              <a:rPr lang="en-US" altLang="zh-CN" dirty="0"/>
              <a:t>str(x)</a:t>
            </a:r>
            <a:r>
              <a:rPr lang="zh-CN" altLang="en-US" dirty="0"/>
              <a:t>，否则空间又会爆炸。</a:t>
            </a:r>
          </a:p>
        </p:txBody>
      </p:sp>
    </p:spTree>
    <p:extLst>
      <p:ext uri="{BB962C8B-B14F-4D97-AF65-F5344CB8AC3E}">
        <p14:creationId xmlns:p14="http://schemas.microsoft.com/office/powerpoint/2010/main" val="945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C3E5-A946-298B-AA36-ABB4FA9C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0E54B-8688-6C6B-4235-101CC897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对于每一个节点 </a:t>
            </a:r>
            <a:r>
              <a:rPr lang="en-US" altLang="zh-CN" dirty="0"/>
              <a:t>x</a:t>
            </a:r>
            <a:r>
              <a:rPr lang="zh-CN" altLang="en-US" dirty="0"/>
              <a:t>，定义 </a:t>
            </a:r>
            <a:r>
              <a:rPr lang="en-US" altLang="zh-CN" dirty="0" err="1"/>
              <a:t>cnt</a:t>
            </a:r>
            <a:r>
              <a:rPr lang="en-US" altLang="zh-CN" dirty="0"/>
              <a:t>[x] </a:t>
            </a:r>
            <a:r>
              <a:rPr lang="zh-CN" altLang="en-US" dirty="0"/>
              <a:t>代表 </a:t>
            </a:r>
            <a:r>
              <a:rPr lang="en-US" altLang="zh-CN" dirty="0"/>
              <a:t>str(x) </a:t>
            </a:r>
            <a:r>
              <a:rPr lang="zh-CN" altLang="en-US" dirty="0"/>
              <a:t>的出现次数</a:t>
            </a:r>
            <a:endParaRPr lang="en-US" altLang="zh-CN" dirty="0"/>
          </a:p>
          <a:p>
            <a:r>
              <a:rPr lang="zh-CN" altLang="en-US" dirty="0"/>
              <a:t>那这个 </a:t>
            </a:r>
            <a:r>
              <a:rPr lang="en-US" altLang="zh-CN" dirty="0" err="1"/>
              <a:t>cnt</a:t>
            </a:r>
            <a:r>
              <a:rPr lang="en-US" altLang="zh-CN" dirty="0"/>
              <a:t>[x] </a:t>
            </a:r>
            <a:r>
              <a:rPr lang="zh-CN" altLang="en-US" dirty="0"/>
              <a:t>该怎么求呢？</a:t>
            </a:r>
            <a:endParaRPr lang="en-US" altLang="zh-CN" dirty="0"/>
          </a:p>
          <a:p>
            <a:r>
              <a:rPr lang="zh-CN" altLang="en-US" dirty="0"/>
              <a:t>对于情况 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「本质不同子串」显然 </a:t>
            </a:r>
            <a:r>
              <a:rPr lang="en-US" altLang="zh-CN" dirty="0" err="1">
                <a:solidFill>
                  <a:srgbClr val="111111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 err="1">
                <a:solidFill>
                  <a:srgbClr val="111111"/>
                </a:solidFill>
              </a:rPr>
              <a:t>nt</a:t>
            </a:r>
            <a:r>
              <a:rPr lang="en-US" altLang="zh-CN" dirty="0">
                <a:solidFill>
                  <a:srgbClr val="111111"/>
                </a:solidFill>
              </a:rPr>
              <a:t>[x] </a:t>
            </a:r>
            <a:r>
              <a:rPr lang="zh-CN" altLang="en-US" dirty="0">
                <a:solidFill>
                  <a:srgbClr val="111111"/>
                </a:solidFill>
              </a:rPr>
              <a:t>应为 </a:t>
            </a:r>
            <a:r>
              <a:rPr lang="en-US" altLang="zh-CN" dirty="0">
                <a:solidFill>
                  <a:srgbClr val="111111"/>
                </a:solidFill>
              </a:rPr>
              <a:t>1</a:t>
            </a:r>
          </a:p>
          <a:p>
            <a:r>
              <a:rPr lang="zh-CN" altLang="en-US" dirty="0">
                <a:solidFill>
                  <a:srgbClr val="111111"/>
                </a:solidFill>
              </a:rPr>
              <a:t>那对于情况 </a:t>
            </a:r>
            <a:r>
              <a:rPr lang="en-US" altLang="zh-CN" dirty="0">
                <a:solidFill>
                  <a:srgbClr val="111111"/>
                </a:solidFill>
              </a:rPr>
              <a:t>1 </a:t>
            </a:r>
            <a:r>
              <a:rPr lang="zh-CN" altLang="en-US" dirty="0">
                <a:solidFill>
                  <a:srgbClr val="111111"/>
                </a:solidFill>
              </a:rPr>
              <a:t>呢？</a:t>
            </a:r>
            <a:endParaRPr lang="en-US" altLang="zh-CN" dirty="0">
              <a:solidFill>
                <a:srgbClr val="111111"/>
              </a:solidFill>
            </a:endParaRPr>
          </a:p>
          <a:p>
            <a:r>
              <a:rPr lang="zh-CN" altLang="en-US" dirty="0"/>
              <a:t>对于情况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str(x) </a:t>
            </a:r>
            <a:r>
              <a:rPr lang="zh-CN" altLang="en-US" dirty="0"/>
              <a:t>的出现次数为 </a:t>
            </a:r>
            <a:r>
              <a:rPr lang="en-US" altLang="zh-CN" dirty="0"/>
              <a:t>|</a:t>
            </a:r>
            <a:r>
              <a:rPr lang="en-US" altLang="zh-CN" dirty="0" err="1"/>
              <a:t>endpos</a:t>
            </a:r>
            <a:r>
              <a:rPr lang="en-US" altLang="zh-CN" dirty="0"/>
              <a:t>(x)|</a:t>
            </a:r>
            <a:r>
              <a:rPr lang="zh-CN" altLang="en-US" dirty="0"/>
              <a:t>，也就是 </a:t>
            </a:r>
            <a:r>
              <a:rPr lang="en-US" altLang="zh-CN" dirty="0" err="1"/>
              <a:t>endpos</a:t>
            </a:r>
            <a:r>
              <a:rPr lang="en-US" altLang="zh-CN" dirty="0"/>
              <a:t> </a:t>
            </a:r>
            <a:r>
              <a:rPr lang="zh-CN" altLang="en-US" dirty="0"/>
              <a:t>的大小。</a:t>
            </a:r>
            <a:endParaRPr lang="en-US" altLang="zh-CN" dirty="0"/>
          </a:p>
          <a:p>
            <a:r>
              <a:rPr lang="zh-CN" altLang="en-US" dirty="0"/>
              <a:t>我们直接 </a:t>
            </a:r>
            <a:r>
              <a:rPr lang="zh-CN" altLang="en-US" b="1" dirty="0"/>
              <a:t>在 </a:t>
            </a:r>
            <a:r>
              <a:rPr lang="en-US" altLang="zh-CN" b="1" dirty="0"/>
              <a:t>link </a:t>
            </a:r>
            <a:r>
              <a:rPr lang="zh-CN" altLang="en-US" b="1" dirty="0"/>
              <a:t>树上拓扑排序 </a:t>
            </a:r>
            <a:r>
              <a:rPr lang="zh-CN" altLang="en-US" dirty="0"/>
              <a:t>就可以在线性时间内求。</a:t>
            </a:r>
            <a:endParaRPr lang="en-US" altLang="zh-CN" dirty="0"/>
          </a:p>
          <a:p>
            <a:r>
              <a:rPr lang="zh-CN" altLang="en-US" dirty="0"/>
              <a:t>但是，真的需要拓扑排序吗？</a:t>
            </a:r>
            <a:endParaRPr lang="en-US" altLang="zh-CN" dirty="0"/>
          </a:p>
          <a:p>
            <a:r>
              <a:rPr lang="zh-CN" altLang="en-US" strike="sngStrike" dirty="0"/>
              <a:t>当然你一定要写拓扑复杂度也是对的</a:t>
            </a:r>
          </a:p>
        </p:txBody>
      </p:sp>
    </p:spTree>
    <p:extLst>
      <p:ext uri="{BB962C8B-B14F-4D97-AF65-F5344CB8AC3E}">
        <p14:creationId xmlns:p14="http://schemas.microsoft.com/office/powerpoint/2010/main" val="36696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D2D4-8718-DBB7-10B1-87CCA0A9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F13F7-A099-6789-9AF1-BEAF9CD67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首先，为什么要拓扑排序？</a:t>
                </a:r>
                <a:endParaRPr lang="en-US" altLang="zh-CN" dirty="0"/>
              </a:p>
              <a:p>
                <a:r>
                  <a:rPr lang="zh-CN" altLang="en-US" dirty="0"/>
                  <a:t>不就是为了确保 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「祖先」关系吗？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稍等，我们先来看看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「祖先」关系到底是什么？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[link[p]] &lt;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[p]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可是，我们快排也可以做到啊，码量还很小！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傻孩纸！快排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拓扑</m:t>
                    </m:r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你复杂度怎么算的了！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可，可建 </a:t>
                </a:r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SAM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的！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额</a:t>
                </a:r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……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不管！我们要优化，优化！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F13F7-A099-6789-9AF1-BEAF9CD67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6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1534</Words>
  <Application>Microsoft Office PowerPoint</Application>
  <PresentationFormat>宽屏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幼圆</vt:lpstr>
      <vt:lpstr>Arial</vt:lpstr>
      <vt:lpstr>Cambria Math</vt:lpstr>
      <vt:lpstr>Century Gothic</vt:lpstr>
      <vt:lpstr>Wingdings 3</vt:lpstr>
      <vt:lpstr>丝状</vt:lpstr>
      <vt:lpstr>后缀自动机(SAM) 下</vt:lpstr>
      <vt:lpstr>SP694 [绿] / SP705 [紫]</vt:lpstr>
      <vt:lpstr>SP694 [绿] / SP705 [紫]</vt:lpstr>
      <vt:lpstr>SP694 [绿] / SP705 [紫]</vt:lpstr>
      <vt:lpstr>SP694 [绿] / SP705 [紫]</vt:lpstr>
      <vt:lpstr>P3975 弦论 [紫]</vt:lpstr>
      <vt:lpstr>P3975 弦论</vt:lpstr>
      <vt:lpstr>P3975 弦论</vt:lpstr>
      <vt:lpstr>拓扑排序？</vt:lpstr>
      <vt:lpstr>基数排序！</vt:lpstr>
      <vt:lpstr>基数排序</vt:lpstr>
      <vt:lpstr>P4248 差异</vt:lpstr>
      <vt:lpstr>P4248</vt:lpstr>
      <vt:lpstr>怎么求？</vt:lpstr>
      <vt:lpstr>优化</vt:lpstr>
      <vt:lpstr>丹钓战</vt:lpstr>
      <vt:lpstr>总结</vt:lpstr>
      <vt:lpstr>P3181</vt:lpstr>
      <vt:lpstr>推式子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后缀自动机(SAM) 下</dc:title>
  <dc:creator>fjy666</dc:creator>
  <cp:lastModifiedBy>fjy666</cp:lastModifiedBy>
  <cp:revision>3</cp:revision>
  <dcterms:created xsi:type="dcterms:W3CDTF">2022-06-26T03:24:17Z</dcterms:created>
  <dcterms:modified xsi:type="dcterms:W3CDTF">2022-07-08T11:25:27Z</dcterms:modified>
</cp:coreProperties>
</file>