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7" r:id="rId2"/>
    <p:sldMasterId id="2147483706" r:id="rId3"/>
  </p:sldMasterIdLst>
  <p:notesMasterIdLst>
    <p:notesMasterId r:id="rId55"/>
  </p:notesMasterIdLst>
  <p:sldIdLst>
    <p:sldId id="256" r:id="rId4"/>
    <p:sldId id="516" r:id="rId5"/>
    <p:sldId id="257" r:id="rId6"/>
    <p:sldId id="262" r:id="rId7"/>
    <p:sldId id="435" r:id="rId8"/>
    <p:sldId id="436" r:id="rId9"/>
    <p:sldId id="437" r:id="rId10"/>
    <p:sldId id="439" r:id="rId11"/>
    <p:sldId id="517" r:id="rId12"/>
    <p:sldId id="508" r:id="rId13"/>
    <p:sldId id="443" r:id="rId14"/>
    <p:sldId id="444" r:id="rId15"/>
    <p:sldId id="511" r:id="rId16"/>
    <p:sldId id="282" r:id="rId17"/>
    <p:sldId id="492" r:id="rId18"/>
    <p:sldId id="455" r:id="rId19"/>
    <p:sldId id="515" r:id="rId20"/>
    <p:sldId id="446" r:id="rId21"/>
    <p:sldId id="447" r:id="rId22"/>
    <p:sldId id="448" r:id="rId23"/>
    <p:sldId id="449" r:id="rId24"/>
    <p:sldId id="509" r:id="rId25"/>
    <p:sldId id="510" r:id="rId26"/>
    <p:sldId id="518" r:id="rId27"/>
    <p:sldId id="512" r:id="rId28"/>
    <p:sldId id="519" r:id="rId29"/>
    <p:sldId id="520" r:id="rId30"/>
    <p:sldId id="521" r:id="rId31"/>
    <p:sldId id="522" r:id="rId32"/>
    <p:sldId id="523" r:id="rId33"/>
    <p:sldId id="514" r:id="rId34"/>
    <p:sldId id="468" r:id="rId35"/>
    <p:sldId id="469" r:id="rId36"/>
    <p:sldId id="474" r:id="rId37"/>
    <p:sldId id="475" r:id="rId38"/>
    <p:sldId id="476" r:id="rId39"/>
    <p:sldId id="477" r:id="rId40"/>
    <p:sldId id="478" r:id="rId41"/>
    <p:sldId id="524" r:id="rId42"/>
    <p:sldId id="525" r:id="rId43"/>
    <p:sldId id="526" r:id="rId44"/>
    <p:sldId id="324" r:id="rId45"/>
    <p:sldId id="330" r:id="rId46"/>
    <p:sldId id="332" r:id="rId47"/>
    <p:sldId id="333" r:id="rId48"/>
    <p:sldId id="527" r:id="rId49"/>
    <p:sldId id="528" r:id="rId50"/>
    <p:sldId id="543" r:id="rId51"/>
    <p:sldId id="542" r:id="rId52"/>
    <p:sldId id="258" r:id="rId53"/>
    <p:sldId id="541" r:id="rId5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F7921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138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AF121-ACAD-4BCB-B03A-817307AFB709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DEB2C-694C-4CD2-824E-B36BC3879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100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678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111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标题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122363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#</a:t>
            </a:r>
            <a:r>
              <a:rPr lang="zh-CN" altLang="en-US" dirty="0"/>
              <a:t>章  章标题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15945" y="3919394"/>
            <a:ext cx="1116168" cy="461665"/>
          </a:xfrm>
        </p:spPr>
        <p:txBody>
          <a:bodyPr wrap="none"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某某某</a:t>
            </a:r>
            <a:endParaRPr 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7222" y="17473"/>
            <a:ext cx="356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729786" y="3919394"/>
            <a:ext cx="2434643" cy="46166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某某某某教研室</a:t>
            </a:r>
          </a:p>
        </p:txBody>
      </p:sp>
    </p:spTree>
    <p:extLst>
      <p:ext uri="{BB962C8B-B14F-4D97-AF65-F5344CB8AC3E}">
        <p14:creationId xmlns:p14="http://schemas.microsoft.com/office/powerpoint/2010/main" val="4399475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9" name="任意多边形 8"/>
          <p:cNvSpPr/>
          <p:nvPr userDrawn="1"/>
        </p:nvSpPr>
        <p:spPr>
          <a:xfrm rot="5400000">
            <a:off x="-479740" y="479740"/>
            <a:ext cx="6858003" cy="5898524"/>
          </a:xfrm>
          <a:custGeom>
            <a:avLst/>
            <a:gdLst>
              <a:gd name="connsiteX0" fmla="*/ 0 w 6858003"/>
              <a:gd name="connsiteY0" fmla="*/ 6659036 h 6659036"/>
              <a:gd name="connsiteX1" fmla="*/ 0 w 6858003"/>
              <a:gd name="connsiteY1" fmla="*/ 3189668 h 6659036"/>
              <a:gd name="connsiteX2" fmla="*/ 4 w 6858003"/>
              <a:gd name="connsiteY2" fmla="*/ 3189668 h 6659036"/>
              <a:gd name="connsiteX3" fmla="*/ 4 w 6858003"/>
              <a:gd name="connsiteY3" fmla="*/ 0 h 6659036"/>
              <a:gd name="connsiteX4" fmla="*/ 6858002 w 6858003"/>
              <a:gd name="connsiteY4" fmla="*/ 3189668 h 6659036"/>
              <a:gd name="connsiteX5" fmla="*/ 6858003 w 6858003"/>
              <a:gd name="connsiteY5" fmla="*/ 3189668 h 6659036"/>
              <a:gd name="connsiteX6" fmla="*/ 6858003 w 6858003"/>
              <a:gd name="connsiteY6" fmla="*/ 3189668 h 6659036"/>
              <a:gd name="connsiteX7" fmla="*/ 6858003 w 6858003"/>
              <a:gd name="connsiteY7" fmla="*/ 3189668 h 6659036"/>
              <a:gd name="connsiteX8" fmla="*/ 6858003 w 6858003"/>
              <a:gd name="connsiteY8" fmla="*/ 3189668 h 6659036"/>
              <a:gd name="connsiteX9" fmla="*/ 6858003 w 6858003"/>
              <a:gd name="connsiteY9" fmla="*/ 6659036 h 665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8003" h="6659036">
                <a:moveTo>
                  <a:pt x="0" y="6659036"/>
                </a:moveTo>
                <a:lnTo>
                  <a:pt x="0" y="3189668"/>
                </a:lnTo>
                <a:lnTo>
                  <a:pt x="4" y="3189668"/>
                </a:lnTo>
                <a:lnTo>
                  <a:pt x="4" y="0"/>
                </a:lnTo>
                <a:lnTo>
                  <a:pt x="6858002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665903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2032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07324" y="682579"/>
            <a:ext cx="4979831" cy="1075856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一、</a:t>
            </a:r>
            <a:r>
              <a:rPr lang="en-US" altLang="zh-CN" dirty="0"/>
              <a:t>XXXXX</a:t>
            </a:r>
            <a:endParaRPr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911725" y="3683000"/>
            <a:ext cx="3425825" cy="2236788"/>
          </a:xfrm>
          <a:ln>
            <a:noFill/>
          </a:ln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  <a:defRPr/>
            </a:lvl1pPr>
          </a:lstStyle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X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Y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037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9" y="2015834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知识点标题</a:t>
            </a:r>
            <a:endParaRPr 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2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903582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26" name="矩形 25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3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32" name="标题 31"/>
          <p:cNvSpPr>
            <a:spLocks noGrp="1"/>
          </p:cNvSpPr>
          <p:nvPr>
            <p:ph type="title" hasCustomPrompt="1"/>
          </p:nvPr>
        </p:nvSpPr>
        <p:spPr>
          <a:xfrm>
            <a:off x="506544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2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2155365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31"/>
          <p:cNvSpPr>
            <a:spLocks noGrp="1"/>
          </p:cNvSpPr>
          <p:nvPr>
            <p:ph type="title" hasCustomPrompt="1"/>
          </p:nvPr>
        </p:nvSpPr>
        <p:spPr>
          <a:xfrm>
            <a:off x="506544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2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25" name="矩形 24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7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2130679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3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1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3305584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1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2822821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8" y="2015542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节标题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58297" y="3141370"/>
            <a:ext cx="6585701" cy="2853746"/>
          </a:xfrm>
          <a:noFill/>
        </p:spPr>
        <p:txBody>
          <a:bodyPr/>
          <a:lstStyle>
            <a:lvl1pPr marL="806450" indent="-4572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95000"/>
              <a:buFont typeface="+mj-lt"/>
              <a:buAutoNum type="arabicPeriod"/>
              <a:defRPr sz="2400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小标题一</a:t>
            </a:r>
            <a:endParaRPr lang="en-US" altLang="zh-CN" dirty="0"/>
          </a:p>
          <a:p>
            <a:pPr lvl="0"/>
            <a:r>
              <a:rPr lang="zh-CN" altLang="en-US" dirty="0"/>
              <a:t>小标题二</a:t>
            </a:r>
            <a:endParaRPr lang="en-US" altLang="zh-CN" dirty="0"/>
          </a:p>
          <a:p>
            <a:pPr lvl="0"/>
            <a:r>
              <a:rPr lang="zh-CN" altLang="en-US" dirty="0"/>
              <a:t>小标题三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0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0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23" name="任意多边形 22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1" name="图片 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44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标题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122363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#</a:t>
            </a:r>
            <a:r>
              <a:rPr lang="zh-CN" altLang="en-US" dirty="0"/>
              <a:t>章  章标题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15945" y="3919394"/>
            <a:ext cx="1116168" cy="461665"/>
          </a:xfrm>
        </p:spPr>
        <p:txBody>
          <a:bodyPr wrap="none"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某某某</a:t>
            </a:r>
            <a:endParaRPr 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7222" y="17473"/>
            <a:ext cx="356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729786" y="3919394"/>
            <a:ext cx="2434643" cy="46166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某某某某教研室</a:t>
            </a:r>
          </a:p>
        </p:txBody>
      </p:sp>
    </p:spTree>
    <p:extLst>
      <p:ext uri="{BB962C8B-B14F-4D97-AF65-F5344CB8AC3E}">
        <p14:creationId xmlns:p14="http://schemas.microsoft.com/office/powerpoint/2010/main" val="2290243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9" name="任意多边形 8"/>
          <p:cNvSpPr/>
          <p:nvPr userDrawn="1"/>
        </p:nvSpPr>
        <p:spPr>
          <a:xfrm rot="5400000">
            <a:off x="-479740" y="479740"/>
            <a:ext cx="6858003" cy="5898524"/>
          </a:xfrm>
          <a:custGeom>
            <a:avLst/>
            <a:gdLst>
              <a:gd name="connsiteX0" fmla="*/ 0 w 6858003"/>
              <a:gd name="connsiteY0" fmla="*/ 6659036 h 6659036"/>
              <a:gd name="connsiteX1" fmla="*/ 0 w 6858003"/>
              <a:gd name="connsiteY1" fmla="*/ 3189668 h 6659036"/>
              <a:gd name="connsiteX2" fmla="*/ 4 w 6858003"/>
              <a:gd name="connsiteY2" fmla="*/ 3189668 h 6659036"/>
              <a:gd name="connsiteX3" fmla="*/ 4 w 6858003"/>
              <a:gd name="connsiteY3" fmla="*/ 0 h 6659036"/>
              <a:gd name="connsiteX4" fmla="*/ 6858002 w 6858003"/>
              <a:gd name="connsiteY4" fmla="*/ 3189668 h 6659036"/>
              <a:gd name="connsiteX5" fmla="*/ 6858003 w 6858003"/>
              <a:gd name="connsiteY5" fmla="*/ 3189668 h 6659036"/>
              <a:gd name="connsiteX6" fmla="*/ 6858003 w 6858003"/>
              <a:gd name="connsiteY6" fmla="*/ 3189668 h 6659036"/>
              <a:gd name="connsiteX7" fmla="*/ 6858003 w 6858003"/>
              <a:gd name="connsiteY7" fmla="*/ 3189668 h 6659036"/>
              <a:gd name="connsiteX8" fmla="*/ 6858003 w 6858003"/>
              <a:gd name="connsiteY8" fmla="*/ 3189668 h 6659036"/>
              <a:gd name="connsiteX9" fmla="*/ 6858003 w 6858003"/>
              <a:gd name="connsiteY9" fmla="*/ 6659036 h 665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8003" h="6659036">
                <a:moveTo>
                  <a:pt x="0" y="6659036"/>
                </a:moveTo>
                <a:lnTo>
                  <a:pt x="0" y="3189668"/>
                </a:lnTo>
                <a:lnTo>
                  <a:pt x="4" y="3189668"/>
                </a:lnTo>
                <a:lnTo>
                  <a:pt x="4" y="0"/>
                </a:lnTo>
                <a:lnTo>
                  <a:pt x="6858002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665903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2032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07324" y="682579"/>
            <a:ext cx="4979831" cy="1075856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一、</a:t>
            </a:r>
            <a:r>
              <a:rPr lang="en-US" altLang="zh-CN" dirty="0"/>
              <a:t>XXXXX</a:t>
            </a:r>
            <a:endParaRPr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911725" y="3683000"/>
            <a:ext cx="3425825" cy="2236788"/>
          </a:xfrm>
          <a:ln>
            <a:noFill/>
          </a:ln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  <a:defRPr/>
            </a:lvl1pPr>
          </a:lstStyle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X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Y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422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9" y="2015834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知识点标题</a:t>
            </a:r>
            <a:endParaRPr 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2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71758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9" name="任意多边形 8"/>
          <p:cNvSpPr/>
          <p:nvPr userDrawn="1"/>
        </p:nvSpPr>
        <p:spPr>
          <a:xfrm rot="5400000">
            <a:off x="-479740" y="479740"/>
            <a:ext cx="6858003" cy="5898524"/>
          </a:xfrm>
          <a:custGeom>
            <a:avLst/>
            <a:gdLst>
              <a:gd name="connsiteX0" fmla="*/ 0 w 6858003"/>
              <a:gd name="connsiteY0" fmla="*/ 6659036 h 6659036"/>
              <a:gd name="connsiteX1" fmla="*/ 0 w 6858003"/>
              <a:gd name="connsiteY1" fmla="*/ 3189668 h 6659036"/>
              <a:gd name="connsiteX2" fmla="*/ 4 w 6858003"/>
              <a:gd name="connsiteY2" fmla="*/ 3189668 h 6659036"/>
              <a:gd name="connsiteX3" fmla="*/ 4 w 6858003"/>
              <a:gd name="connsiteY3" fmla="*/ 0 h 6659036"/>
              <a:gd name="connsiteX4" fmla="*/ 6858002 w 6858003"/>
              <a:gd name="connsiteY4" fmla="*/ 3189668 h 6659036"/>
              <a:gd name="connsiteX5" fmla="*/ 6858003 w 6858003"/>
              <a:gd name="connsiteY5" fmla="*/ 3189668 h 6659036"/>
              <a:gd name="connsiteX6" fmla="*/ 6858003 w 6858003"/>
              <a:gd name="connsiteY6" fmla="*/ 3189668 h 6659036"/>
              <a:gd name="connsiteX7" fmla="*/ 6858003 w 6858003"/>
              <a:gd name="connsiteY7" fmla="*/ 3189668 h 6659036"/>
              <a:gd name="connsiteX8" fmla="*/ 6858003 w 6858003"/>
              <a:gd name="connsiteY8" fmla="*/ 3189668 h 6659036"/>
              <a:gd name="connsiteX9" fmla="*/ 6858003 w 6858003"/>
              <a:gd name="connsiteY9" fmla="*/ 6659036 h 665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8003" h="6659036">
                <a:moveTo>
                  <a:pt x="0" y="6659036"/>
                </a:moveTo>
                <a:lnTo>
                  <a:pt x="0" y="3189668"/>
                </a:lnTo>
                <a:lnTo>
                  <a:pt x="4" y="3189668"/>
                </a:lnTo>
                <a:lnTo>
                  <a:pt x="4" y="0"/>
                </a:lnTo>
                <a:lnTo>
                  <a:pt x="6858002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665903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2032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07324" y="682579"/>
            <a:ext cx="4979831" cy="1075856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一、</a:t>
            </a:r>
            <a:r>
              <a:rPr lang="en-US" altLang="zh-CN" dirty="0"/>
              <a:t>XXXXX</a:t>
            </a:r>
            <a:endParaRPr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911725" y="3683000"/>
            <a:ext cx="3425825" cy="2236788"/>
          </a:xfrm>
          <a:ln>
            <a:noFill/>
          </a:ln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  <a:defRPr/>
            </a:lvl1pPr>
          </a:lstStyle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X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Y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7388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26" name="矩形 25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3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32" name="标题 31"/>
          <p:cNvSpPr>
            <a:spLocks noGrp="1"/>
          </p:cNvSpPr>
          <p:nvPr>
            <p:ph type="title" hasCustomPrompt="1"/>
          </p:nvPr>
        </p:nvSpPr>
        <p:spPr>
          <a:xfrm>
            <a:off x="506544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2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13708404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31"/>
          <p:cNvSpPr>
            <a:spLocks noGrp="1"/>
          </p:cNvSpPr>
          <p:nvPr>
            <p:ph type="title" hasCustomPrompt="1"/>
          </p:nvPr>
        </p:nvSpPr>
        <p:spPr>
          <a:xfrm>
            <a:off x="506544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2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25" name="矩形 24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7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1543285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3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1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15314610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1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4040816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8" y="2015542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节标题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58297" y="3141370"/>
            <a:ext cx="6585701" cy="2853746"/>
          </a:xfrm>
          <a:noFill/>
        </p:spPr>
        <p:txBody>
          <a:bodyPr/>
          <a:lstStyle>
            <a:lvl1pPr marL="806450" indent="-4572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95000"/>
              <a:buFont typeface="+mj-lt"/>
              <a:buAutoNum type="arabicPeriod"/>
              <a:defRPr sz="2400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小标题一</a:t>
            </a:r>
            <a:endParaRPr lang="en-US" altLang="zh-CN" dirty="0"/>
          </a:p>
          <a:p>
            <a:pPr lvl="0"/>
            <a:r>
              <a:rPr lang="zh-CN" altLang="en-US" dirty="0"/>
              <a:t>小标题二</a:t>
            </a:r>
            <a:endParaRPr lang="en-US" altLang="zh-CN" dirty="0"/>
          </a:p>
          <a:p>
            <a:pPr lvl="0"/>
            <a:r>
              <a:rPr lang="zh-CN" altLang="en-US" dirty="0"/>
              <a:t>小标题三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0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0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23" name="任意多边形 22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1" name="图片 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270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9" y="2015834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知识点标题</a:t>
            </a:r>
            <a:endParaRPr 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2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50779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26" name="矩形 25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3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32" name="标题 31"/>
          <p:cNvSpPr>
            <a:spLocks noGrp="1"/>
          </p:cNvSpPr>
          <p:nvPr>
            <p:ph type="title" hasCustomPrompt="1"/>
          </p:nvPr>
        </p:nvSpPr>
        <p:spPr>
          <a:xfrm>
            <a:off x="506544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2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6827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31"/>
          <p:cNvSpPr>
            <a:spLocks noGrp="1"/>
          </p:cNvSpPr>
          <p:nvPr>
            <p:ph type="title" hasCustomPrompt="1"/>
          </p:nvPr>
        </p:nvSpPr>
        <p:spPr>
          <a:xfrm>
            <a:off x="506544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2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25" name="矩形 24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7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229370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3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1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363884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1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4135706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8" y="2015542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节标题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58297" y="3141370"/>
            <a:ext cx="6585701" cy="2853746"/>
          </a:xfrm>
          <a:noFill/>
        </p:spPr>
        <p:txBody>
          <a:bodyPr/>
          <a:lstStyle>
            <a:lvl1pPr marL="806450" indent="-4572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95000"/>
              <a:buFont typeface="+mj-lt"/>
              <a:buAutoNum type="arabicPeriod"/>
              <a:defRPr sz="2400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小标题一</a:t>
            </a:r>
            <a:endParaRPr lang="en-US" altLang="zh-CN" dirty="0"/>
          </a:p>
          <a:p>
            <a:pPr lvl="0"/>
            <a:r>
              <a:rPr lang="zh-CN" altLang="en-US" dirty="0"/>
              <a:t>小标题二</a:t>
            </a:r>
            <a:endParaRPr lang="en-US" altLang="zh-CN" dirty="0"/>
          </a:p>
          <a:p>
            <a:pPr lvl="0"/>
            <a:r>
              <a:rPr lang="zh-CN" altLang="en-US" dirty="0"/>
              <a:t>小标题三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0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0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23" name="任意多边形 22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1" name="图片 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342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标题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122363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#</a:t>
            </a:r>
            <a:r>
              <a:rPr lang="zh-CN" altLang="en-US" dirty="0"/>
              <a:t>章  章标题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15945" y="3919394"/>
            <a:ext cx="1116168" cy="461665"/>
          </a:xfrm>
        </p:spPr>
        <p:txBody>
          <a:bodyPr wrap="none"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某某某</a:t>
            </a:r>
            <a:endParaRPr 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7222" y="17473"/>
            <a:ext cx="356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729786" y="3919394"/>
            <a:ext cx="2434643" cy="46166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某某某某教研室</a:t>
            </a:r>
          </a:p>
        </p:txBody>
      </p:sp>
    </p:spTree>
    <p:extLst>
      <p:ext uri="{BB962C8B-B14F-4D97-AF65-F5344CB8AC3E}">
        <p14:creationId xmlns:p14="http://schemas.microsoft.com/office/powerpoint/2010/main" val="4001857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56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6636" y="8808"/>
            <a:ext cx="5334267" cy="5836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19956"/>
            <a:ext cx="7886700" cy="5507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46088" lvl="0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257300" lvl="2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4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5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96" r:id="rId8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en-US" alt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56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6636" y="8808"/>
            <a:ext cx="5334267" cy="5836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19956"/>
            <a:ext cx="7886700" cy="5507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46088" lvl="0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257300" lvl="2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6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en-US" alt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56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6636" y="8808"/>
            <a:ext cx="5334267" cy="5836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19956"/>
            <a:ext cx="7886700" cy="5507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46088" lvl="0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257300" lvl="2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92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en-US" alt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ee.com/nixius/fc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1880C-B53A-4C92-89BE-EDEAB6E995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第二章 </a:t>
            </a:r>
            <a:r>
              <a:rPr lang="en-US" altLang="zh-CN" dirty="0"/>
              <a:t>Python</a:t>
            </a:r>
            <a:r>
              <a:rPr lang="zh-CN" altLang="en-US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B98700-82D9-4445-8962-730C08FD5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汤光超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528A2A-DA4E-46FE-90D9-7D08F16684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信息技术教研室</a:t>
            </a:r>
          </a:p>
        </p:txBody>
      </p:sp>
    </p:spTree>
    <p:extLst>
      <p:ext uri="{BB962C8B-B14F-4D97-AF65-F5344CB8AC3E}">
        <p14:creationId xmlns:p14="http://schemas.microsoft.com/office/powerpoint/2010/main" val="17740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  <a:r>
              <a:rPr lang="en-US" altLang="zh-CN" dirty="0"/>
              <a:t>(list)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</a:p>
        </p:txBody>
      </p:sp>
    </p:spTree>
    <p:extLst>
      <p:ext uri="{BB962C8B-B14F-4D97-AF65-F5344CB8AC3E}">
        <p14:creationId xmlns:p14="http://schemas.microsoft.com/office/powerpoint/2010/main" val="1595791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使用</a:t>
            </a:r>
            <a:r>
              <a:rPr lang="zh-CN" altLang="en-US" sz="2400" dirty="0">
                <a:solidFill>
                  <a:srgbClr val="FF0000"/>
                </a:solidFill>
              </a:rPr>
              <a:t>中括号</a:t>
            </a:r>
            <a:r>
              <a:rPr lang="zh-CN" altLang="en-US" sz="2400" dirty="0"/>
              <a:t>表示列表</a:t>
            </a:r>
            <a:r>
              <a:rPr lang="en-US" altLang="zh-CN" sz="2400" dirty="0">
                <a:solidFill>
                  <a:srgbClr val="C00000"/>
                </a:solidFill>
              </a:rPr>
              <a:t>list</a:t>
            </a:r>
            <a:r>
              <a:rPr lang="zh-CN" altLang="en-US" sz="2400" dirty="0"/>
              <a:t>，元素之间使用逗号分割</a:t>
            </a:r>
            <a:endParaRPr lang="en-US" altLang="zh-CN" sz="2400" dirty="0"/>
          </a:p>
          <a:p>
            <a:r>
              <a:rPr lang="zh-CN" altLang="en-US" sz="2400" dirty="0"/>
              <a:t>列表中的元素可以为任何类型，包括元组和列表本身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列表的定义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53304" y="2058353"/>
            <a:ext cx="743513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ls = [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'python'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), [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]]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内容占位符 1"/>
          <p:cNvSpPr txBox="1">
            <a:spLocks/>
          </p:cNvSpPr>
          <p:nvPr/>
        </p:nvSpPr>
        <p:spPr>
          <a:xfrm>
            <a:off x="628650" y="3180760"/>
            <a:ext cx="7886700" cy="626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6088" indent="-4460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6450" indent="-3492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 lang="zh-CN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 lang="zh-CN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创建空列表</a:t>
            </a:r>
          </a:p>
        </p:txBody>
      </p:sp>
      <p:sp>
        <p:nvSpPr>
          <p:cNvPr id="11" name="矩形 10"/>
          <p:cNvSpPr/>
          <p:nvPr/>
        </p:nvSpPr>
        <p:spPr>
          <a:xfrm>
            <a:off x="953304" y="3807531"/>
            <a:ext cx="743513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ls = [] 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或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ls = list()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119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语法同字符串和元组完全一样</a:t>
            </a:r>
            <a:endParaRPr lang="en-US" altLang="zh-CN" sz="2400" dirty="0"/>
          </a:p>
          <a:p>
            <a:pPr lvl="1"/>
            <a:r>
              <a:rPr lang="zh-CN" altLang="en-US" sz="2000" dirty="0">
                <a:solidFill>
                  <a:srgbClr val="C00000"/>
                </a:solidFill>
              </a:rPr>
              <a:t>索引的结果</a:t>
            </a:r>
            <a:r>
              <a:rPr lang="zh-CN" altLang="en-US" sz="2000" dirty="0"/>
              <a:t>是元素</a:t>
            </a:r>
            <a:endParaRPr lang="en-US" altLang="zh-CN" sz="2000" dirty="0"/>
          </a:p>
          <a:p>
            <a:pPr lvl="1"/>
            <a:r>
              <a:rPr lang="zh-CN" altLang="en-US" sz="2000" dirty="0">
                <a:solidFill>
                  <a:srgbClr val="C00000"/>
                </a:solidFill>
              </a:rPr>
              <a:t>列表切片的结果</a:t>
            </a:r>
            <a:r>
              <a:rPr lang="zh-CN" altLang="en-US" sz="2000" dirty="0"/>
              <a:t>是列表</a:t>
            </a:r>
            <a:endParaRPr lang="en-US" altLang="zh-CN" sz="2000" dirty="0"/>
          </a:p>
          <a:p>
            <a:pPr marL="457200" lvl="1" indent="0">
              <a:buNone/>
            </a:pPr>
            <a:endParaRPr lang="zh-CN" altLang="en-US" sz="20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索引和切片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49046" y="1414203"/>
            <a:ext cx="2466304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x = [</a:t>
            </a:r>
            <a:r>
              <a:rPr lang="pt-B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a = x[</a:t>
            </a:r>
            <a:r>
              <a:rPr lang="pt-B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b = x[-</a:t>
            </a:r>
            <a:r>
              <a:rPr lang="pt-B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c = x[</a:t>
            </a:r>
            <a:r>
              <a:rPr lang="pt-B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d = x[:-</a:t>
            </a:r>
            <a:r>
              <a:rPr lang="pt-B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e = x[</a:t>
            </a:r>
            <a:r>
              <a:rPr lang="pt-B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pt-BR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4537" y="3625996"/>
            <a:ext cx="8554925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x = 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14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15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], (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24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25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'python'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a1 = x[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a2 = x[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a3 = x[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b1 = x[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b2 = x[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b3 = x[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c1 = x[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28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序列的通用操作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#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9970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str</a:t>
            </a:r>
            <a:r>
              <a:rPr lang="zh-CN" altLang="en-US" sz="2400" dirty="0"/>
              <a:t>、</a:t>
            </a:r>
            <a:r>
              <a:rPr lang="en-US" altLang="zh-CN" sz="2400" dirty="0"/>
              <a:t>tuple</a:t>
            </a:r>
            <a:r>
              <a:rPr lang="zh-CN" altLang="en-US" sz="2400" dirty="0"/>
              <a:t>和</a:t>
            </a:r>
            <a:r>
              <a:rPr lang="en-US" altLang="zh-CN" sz="2400" dirty="0"/>
              <a:t>list</a:t>
            </a:r>
            <a:r>
              <a:rPr lang="zh-CN" altLang="en-US" sz="2400" dirty="0"/>
              <a:t>都属于序列，具有一些通用操作</a:t>
            </a:r>
            <a:endParaRPr lang="en-US" altLang="zh-CN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209817"/>
              </p:ext>
            </p:extLst>
          </p:nvPr>
        </p:nvGraphicFramePr>
        <p:xfrm>
          <a:off x="3019885" y="1654851"/>
          <a:ext cx="6033417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9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a[</a:t>
                      </a:r>
                      <a:r>
                        <a:rPr lang="en-US" altLang="zh-CN" sz="1800" dirty="0" err="1"/>
                        <a:t>i</a:t>
                      </a:r>
                      <a:r>
                        <a:rPr lang="en-US" altLang="zh-CN" sz="1800" dirty="0"/>
                        <a:t>]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索引，返回第</a:t>
                      </a:r>
                      <a:r>
                        <a:rPr lang="en-US" altLang="zh-CN" sz="1800" dirty="0" err="1"/>
                        <a:t>i</a:t>
                      </a:r>
                      <a:r>
                        <a:rPr lang="zh-CN" altLang="en-US" sz="1800" dirty="0"/>
                        <a:t>个元素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a[</a:t>
                      </a:r>
                      <a:r>
                        <a:rPr lang="en-US" altLang="zh-CN" sz="1800" dirty="0" err="1"/>
                        <a:t>i:j:k</a:t>
                      </a:r>
                      <a:r>
                        <a:rPr lang="en-US" altLang="zh-CN" sz="1800" dirty="0"/>
                        <a:t>]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切片，返回</a:t>
                      </a:r>
                      <a:r>
                        <a:rPr lang="en-US" altLang="zh-CN" sz="1800" dirty="0"/>
                        <a:t>[</a:t>
                      </a:r>
                      <a:r>
                        <a:rPr lang="en-US" altLang="zh-CN" sz="1800" dirty="0" err="1"/>
                        <a:t>i,j</a:t>
                      </a:r>
                      <a:r>
                        <a:rPr lang="en-US" altLang="zh-CN" sz="1800" dirty="0"/>
                        <a:t>)</a:t>
                      </a:r>
                      <a:r>
                        <a:rPr lang="zh-CN" altLang="en-US" sz="1800" dirty="0"/>
                        <a:t>范围步进为</a:t>
                      </a:r>
                      <a:r>
                        <a:rPr lang="en-US" altLang="zh-CN" sz="1800" dirty="0"/>
                        <a:t>k</a:t>
                      </a:r>
                      <a:r>
                        <a:rPr lang="zh-CN" altLang="en-US" sz="1800" dirty="0"/>
                        <a:t>的新序列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len</a:t>
                      </a:r>
                      <a:r>
                        <a:rPr lang="en-US" altLang="zh-CN" sz="1800" dirty="0"/>
                        <a:t>(a)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序列</a:t>
                      </a:r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的长度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min(a)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序列</a:t>
                      </a:r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中的最小元素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max(a)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序列</a:t>
                      </a:r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中的最大元素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x in a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x</a:t>
                      </a:r>
                      <a:r>
                        <a:rPr lang="zh-CN" altLang="en-US" sz="1800" dirty="0"/>
                        <a:t>是否是</a:t>
                      </a:r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中的元素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x not in a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x</a:t>
                      </a:r>
                      <a:r>
                        <a:rPr lang="zh-CN" altLang="en-US" sz="1800" dirty="0"/>
                        <a:t>是否不是</a:t>
                      </a:r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中的元素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a.index</a:t>
                      </a:r>
                      <a:r>
                        <a:rPr lang="en-US" altLang="zh-CN" sz="1800" dirty="0"/>
                        <a:t>(x)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x</a:t>
                      </a:r>
                      <a:r>
                        <a:rPr lang="zh-CN" altLang="en-US" sz="1800" dirty="0"/>
                        <a:t>在序列</a:t>
                      </a:r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中的索引位置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a.count</a:t>
                      </a:r>
                      <a:r>
                        <a:rPr lang="en-US" altLang="zh-CN" sz="1800" dirty="0"/>
                        <a:t>(x)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x</a:t>
                      </a:r>
                      <a:r>
                        <a:rPr lang="zh-CN" altLang="en-US" sz="1800" dirty="0"/>
                        <a:t>在序列</a:t>
                      </a:r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中出现的次数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a*n</a:t>
                      </a:r>
                      <a:r>
                        <a:rPr lang="zh-CN" altLang="en-US" sz="1800" dirty="0"/>
                        <a:t>或</a:t>
                      </a:r>
                      <a:r>
                        <a:rPr lang="en-US" altLang="zh-CN" sz="1800" dirty="0"/>
                        <a:t>n*a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序列</a:t>
                      </a:r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重复</a:t>
                      </a:r>
                      <a:r>
                        <a:rPr lang="en-US" altLang="zh-CN" sz="1800" dirty="0"/>
                        <a:t>n</a:t>
                      </a:r>
                      <a:r>
                        <a:rPr lang="zh-CN" altLang="en-US" sz="1800" dirty="0"/>
                        <a:t>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a+b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拼接序列</a:t>
                      </a:r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和序列</a:t>
                      </a:r>
                      <a:r>
                        <a:rPr lang="en-US" altLang="zh-CN" sz="1800" dirty="0"/>
                        <a:t>b</a:t>
                      </a:r>
                      <a:r>
                        <a:rPr lang="zh-CN" altLang="en-US" sz="1800" dirty="0"/>
                        <a:t>（</a:t>
                      </a:r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和</a:t>
                      </a:r>
                      <a:r>
                        <a:rPr lang="en-US" altLang="zh-CN" sz="1800" dirty="0"/>
                        <a:t>b</a:t>
                      </a:r>
                      <a:r>
                        <a:rPr lang="zh-CN" altLang="en-US" sz="1800" dirty="0"/>
                        <a:t>必须为同类型）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" name="矩形 1">
            <a:extLst>
              <a:ext uri="{FF2B5EF4-FFF2-40B4-BE49-F238E27FC236}">
                <a16:creationId xmlns:a16="http://schemas.microsoft.com/office/drawing/2014/main" id="{11B8F9B3-7522-45DE-ABD2-A77A52918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96" y="3014663"/>
            <a:ext cx="2808287" cy="128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字符串类型：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元组类型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1,2,3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列表类型：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[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1,2,3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]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66427003-F70F-467D-B12B-7E902FB1C810}"/>
              </a:ext>
            </a:extLst>
          </p:cNvPr>
          <p:cNvSpPr/>
          <p:nvPr/>
        </p:nvSpPr>
        <p:spPr>
          <a:xfrm>
            <a:off x="2572432" y="1670567"/>
            <a:ext cx="327253" cy="4332288"/>
          </a:xfrm>
          <a:prstGeom prst="leftBrace">
            <a:avLst>
              <a:gd name="adj1" fmla="val 43664"/>
              <a:gd name="adj2" fmla="val 50000"/>
            </a:avLst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93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303340" y="1475856"/>
            <a:ext cx="4941760" cy="382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46088" indent="-446088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solidFill>
                  <a:srgbClr val="FF0000"/>
                </a:solidFill>
              </a:rPr>
              <a:t>相同类型</a:t>
            </a:r>
            <a:r>
              <a:rPr lang="zh-CN" altLang="en-US" sz="2200" dirty="0"/>
              <a:t>的序列可以进行比较运算：</a:t>
            </a:r>
            <a:endParaRPr lang="en-US" altLang="zh-CN" sz="2200" dirty="0"/>
          </a:p>
          <a:p>
            <a:pPr marL="896938" lvl="2" indent="-446088">
              <a:spcBef>
                <a:spcPts val="1000"/>
              </a:spcBef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+mn-ea"/>
              </a:rPr>
              <a:t>相等</a:t>
            </a:r>
            <a:endParaRPr lang="en-US" altLang="zh-CN" sz="2000" dirty="0">
              <a:latin typeface="+mn-ea"/>
            </a:endParaRPr>
          </a:p>
          <a:p>
            <a:pPr marL="908050" lvl="3">
              <a:spcBef>
                <a:spcPts val="1000"/>
              </a:spcBef>
            </a:pPr>
            <a:r>
              <a:rPr lang="zh-CN" altLang="en-US" dirty="0">
                <a:latin typeface="+mn-ea"/>
              </a:rPr>
              <a:t>只有当两个同类型序列的所有元素都相等时才相等</a:t>
            </a:r>
            <a:endParaRPr lang="en-US" altLang="zh-CN" dirty="0">
              <a:latin typeface="+mn-ea"/>
            </a:endParaRPr>
          </a:p>
          <a:p>
            <a:pPr marL="908050" lvl="3">
              <a:spcBef>
                <a:spcPts val="1000"/>
              </a:spcBef>
            </a:pPr>
            <a:endParaRPr lang="en-US" altLang="zh-CN" dirty="0">
              <a:latin typeface="+mn-ea"/>
            </a:endParaRPr>
          </a:p>
          <a:p>
            <a:pPr marL="896938" lvl="2" indent="-446088" fontAlgn="base">
              <a:spcBef>
                <a:spcPts val="100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+mn-ea"/>
              </a:rPr>
              <a:t>大于、小于关系比较</a:t>
            </a:r>
            <a:endParaRPr lang="en-US" altLang="zh-CN" sz="2000" dirty="0">
              <a:latin typeface="+mn-ea"/>
            </a:endParaRPr>
          </a:p>
          <a:p>
            <a:pPr marL="908050" lvl="3" fontAlgn="base">
              <a:spcBef>
                <a:spcPts val="1000"/>
              </a:spcBef>
              <a:spcAft>
                <a:spcPct val="0"/>
              </a:spcAft>
            </a:pPr>
            <a:r>
              <a:rPr lang="zh-CN" altLang="en-US" dirty="0">
                <a:latin typeface="+mn-ea"/>
              </a:rPr>
              <a:t>从第一个元素开始比较，如果第一个元素相等，则继续往后比较，首次遇到不等的即为结果。</a:t>
            </a:r>
            <a:endParaRPr lang="en-US" altLang="zh-CN" dirty="0">
              <a:latin typeface="+mn-ea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68414-5B6C-48A9-B3D0-E7E83FD2935E}" type="slidenum">
              <a:rPr lang="zh-CN" altLang="zh-CN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81603" y="1514841"/>
            <a:ext cx="3397157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"abc"=="abc"</a:t>
            </a:r>
          </a:p>
          <a:p>
            <a:r>
              <a:rPr lang="de-DE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de-DE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"abc"=="ab"</a:t>
            </a:r>
          </a:p>
          <a:p>
            <a:r>
              <a:rPr lang="de-DE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</a:p>
          <a:p>
            <a:endParaRPr lang="da-DK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"123" &gt; "34"</a:t>
            </a:r>
          </a:p>
          <a:p>
            <a:r>
              <a:rPr lang="da-DK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da-DK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"324" &gt; "3235"</a:t>
            </a:r>
          </a:p>
          <a:p>
            <a:r>
              <a:rPr lang="da-DK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da-DK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"324" &gt; "3245"</a:t>
            </a:r>
          </a:p>
          <a:p>
            <a:r>
              <a:rPr lang="da-DK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</a:p>
          <a:p>
            <a:endParaRPr lang="pt-BR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003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50483" y="1537751"/>
            <a:ext cx="5067914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&gt;&gt;&gt; tuple("hello")</a:t>
            </a:r>
          </a:p>
          <a:p>
            <a:r>
              <a:rPr lang="it-IT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('h', 'e', 'l', 'l', 'o')</a:t>
            </a:r>
          </a:p>
          <a:p>
            <a:endParaRPr lang="it-IT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&gt;&gt;&gt; list("hello")</a:t>
            </a:r>
          </a:p>
          <a:p>
            <a:r>
              <a:rPr lang="it-IT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['h', 'e', 'l', 'l', 'o']</a:t>
            </a:r>
          </a:p>
          <a:p>
            <a:endParaRPr lang="it-IT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&gt;&gt;&gt; lt =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it-IT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1,2,3,4,5]</a:t>
            </a:r>
          </a:p>
          <a:p>
            <a:r>
              <a:rPr lang="it-IT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&gt;&gt;&gt; tuple(ls)</a:t>
            </a:r>
          </a:p>
          <a:p>
            <a:r>
              <a:rPr lang="it-IT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(1, 2, 3, 4, 5)</a:t>
            </a:r>
          </a:p>
          <a:p>
            <a:endParaRPr lang="it-IT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it-IT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&gt;&gt;&gt; ls = (1,2,3,4,5)</a:t>
            </a:r>
          </a:p>
          <a:p>
            <a:r>
              <a:rPr lang="it-IT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&gt;&gt;&gt; list(lt)</a:t>
            </a:r>
          </a:p>
          <a:p>
            <a:r>
              <a:rPr lang="it-IT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[1, 2, 3, 4, 5]</a:t>
            </a:r>
            <a:endParaRPr lang="es-ES" altLang="zh-CN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44428" y="595478"/>
            <a:ext cx="8480024" cy="55078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800" dirty="0"/>
              <a:t>类型转换</a:t>
            </a:r>
          </a:p>
        </p:txBody>
      </p:sp>
    </p:spTree>
    <p:extLst>
      <p:ext uri="{BB962C8B-B14F-4D97-AF65-F5344CB8AC3E}">
        <p14:creationId xmlns:p14="http://schemas.microsoft.com/office/powerpoint/2010/main" val="955809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列表的专有操作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#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976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列表和元组的本质区别是：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列表为可变数据类型，可以修改它的元素，而元组不可以</a:t>
            </a:r>
            <a:endParaRPr lang="en-US" altLang="zh-CN" b="1" dirty="0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zh-CN" altLang="en-US" dirty="0"/>
              <a:t>通过</a:t>
            </a:r>
            <a:r>
              <a:rPr lang="zh-CN" altLang="en-US" dirty="0">
                <a:solidFill>
                  <a:srgbClr val="FF0000"/>
                </a:solidFill>
              </a:rPr>
              <a:t>索引</a:t>
            </a:r>
            <a:r>
              <a:rPr lang="zh-CN" altLang="en-US" dirty="0"/>
              <a:t>进行修改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zh-CN" altLang="en-US" dirty="0">
                <a:solidFill>
                  <a:srgbClr val="FF0000"/>
                </a:solidFill>
              </a:rPr>
              <a:t>切片</a:t>
            </a:r>
            <a:r>
              <a:rPr lang="zh-CN" altLang="en-US" dirty="0"/>
              <a:t>进行修改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zh-CN" altLang="en-US" dirty="0">
                <a:solidFill>
                  <a:srgbClr val="FF0000"/>
                </a:solidFill>
              </a:rPr>
              <a:t>列表专属方法</a:t>
            </a:r>
            <a:r>
              <a:rPr lang="zh-CN" altLang="en-US" dirty="0"/>
              <a:t>等操作进行修改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  <a:latin typeface="+mn-ea"/>
              </a:rPr>
              <a:t>字符串也是不可变数据类型</a:t>
            </a:r>
            <a:endParaRPr lang="en-US" altLang="zh-CN" b="1" dirty="0">
              <a:solidFill>
                <a:srgbClr val="C00000"/>
              </a:solidFill>
              <a:latin typeface="+mn-ea"/>
            </a:endParaRPr>
          </a:p>
          <a:p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973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通过索引</a:t>
            </a:r>
            <a:r>
              <a:rPr lang="zh-CN" altLang="en-US" sz="2400" dirty="0"/>
              <a:t>进行修改（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元素替换</a:t>
            </a:r>
            <a:r>
              <a:rPr lang="zh-CN" altLang="en-US" sz="2400" dirty="0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75703" y="1802820"/>
            <a:ext cx="6269865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x = 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x[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999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元素替换为数值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print(x)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输出结果为：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[1,2,3,999,5,6,7,8,9]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x = 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x[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abc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元素替换为字符串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print(x) 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输出结果为：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[1,2,3,'abc',5,6,7,8,9]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x = 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x[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 = 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90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91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92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元素替换为列表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print(x) 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输出结果为：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[1,2,3,[90,91,92],5,6,7,8,9]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39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664476-EBA7-4DA3-9397-E46D69EE4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A709E8-4612-45ED-87B0-3DDFDCE5FBF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53192" y="777146"/>
            <a:ext cx="7886700" cy="1216025"/>
          </a:xfrm>
        </p:spPr>
        <p:txBody>
          <a:bodyPr>
            <a:normAutofit/>
          </a:bodyPr>
          <a:lstStyle/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某个班有</a:t>
            </a:r>
            <a:r>
              <a:rPr lang="en-US" altLang="zh-CN" sz="2400" dirty="0"/>
              <a:t>10</a:t>
            </a:r>
            <a:r>
              <a:rPr lang="zh-CN" altLang="en-US" sz="2400" dirty="0"/>
              <a:t>个人，要记录他们的打靶成绩，在程序中要如是表示？如何计算平均值呢？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1F6257-305B-4137-8B8D-074267F4B4A5}"/>
              </a:ext>
            </a:extLst>
          </p:cNvPr>
          <p:cNvSpPr/>
          <p:nvPr/>
        </p:nvSpPr>
        <p:spPr>
          <a:xfrm>
            <a:off x="353192" y="2257858"/>
            <a:ext cx="8504787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x0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42</a:t>
            </a:r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x1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45</a:t>
            </a:r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x2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43</a:t>
            </a:r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x3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38</a:t>
            </a:r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x4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50</a:t>
            </a:r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x5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43</a:t>
            </a:r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x6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29</a:t>
            </a:r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x7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49</a:t>
            </a:r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x8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46</a:t>
            </a:r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x9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45</a:t>
            </a:r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average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(x0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x1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x2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x3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x4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x5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x6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x7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x8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x9)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10</a:t>
            </a:r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average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79239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17649" y="379211"/>
            <a:ext cx="7886700" cy="5507865"/>
          </a:xfrm>
        </p:spPr>
        <p:txBody>
          <a:bodyPr>
            <a:no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通过切片</a:t>
            </a:r>
            <a:r>
              <a:rPr lang="zh-CN" altLang="en-US" sz="2400" dirty="0"/>
              <a:t>进行修改（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切片替换为列表</a:t>
            </a:r>
            <a:r>
              <a:rPr lang="zh-CN" altLang="en-US" sz="2400" dirty="0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58969" y="1021724"/>
            <a:ext cx="7791988" cy="535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x = 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x[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 = 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50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60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70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连续切片替换为列表，元素数目不变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print(x) 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输出结果为：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[1,2,3,40,50,60,70,8,9]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x = 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x[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 = 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50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连续切片替换为列表，元素数目变少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print(x) 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输出结果为：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[1,2,3,40,50,8,9]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x = 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x[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 = 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50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60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70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80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连续切片替换为列表，元素数目增多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print(x) 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输出结果为：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[1,2,3,40,50,60,70,80,8,9]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x = 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x[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 = 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50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 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不连续切片替换为列表，元素数目必须相等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print(x) 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输出结果为：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[1,2,3,40,5,50,7,8,9]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16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58969" y="1021724"/>
            <a:ext cx="7791988" cy="535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x = 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0,1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x[3:]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 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50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60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70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print(x) 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输出结果为：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[0,1,2,40,50,60,70]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x = 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x[:7]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50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print(x) 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输出结果为：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[40,50,7,8,9]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x = [0,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x[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[]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删除多个元素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print(x) 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输出结果为：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[0,1,2,7,8,9]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x = [0,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x[3:3]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50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 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指定位置插入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print(x) 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输出结果为：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[0,1,2,40, 50,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 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7,8,9]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377D71CA-C6AF-42C4-BD08-5972EB6A7B86}"/>
              </a:ext>
            </a:extLst>
          </p:cNvPr>
          <p:cNvSpPr txBox="1">
            <a:spLocks/>
          </p:cNvSpPr>
          <p:nvPr/>
        </p:nvSpPr>
        <p:spPr>
          <a:xfrm>
            <a:off x="617649" y="379211"/>
            <a:ext cx="7886700" cy="55078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46088" indent="-4460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6450" indent="-3492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 lang="zh-CN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 lang="zh-CN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>
                <a:solidFill>
                  <a:srgbClr val="FF0000"/>
                </a:solidFill>
              </a:rPr>
              <a:t>通过切片</a:t>
            </a:r>
            <a:r>
              <a:rPr lang="zh-CN" altLang="en-US" sz="2400"/>
              <a:t>进行修改（</a:t>
            </a:r>
            <a:r>
              <a:rPr lang="zh-CN" altLang="en-US" sz="2400">
                <a:solidFill>
                  <a:srgbClr val="FF0000"/>
                </a:solidFill>
                <a:latin typeface="Consolas" panose="020B0609020204030204" pitchFamily="49" charset="0"/>
              </a:rPr>
              <a:t>切片替换为列表</a:t>
            </a:r>
            <a:r>
              <a:rPr lang="zh-CN" altLang="en-US" sz="2400"/>
              <a:t>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3319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E6F2B9D-9396-45D1-8A9E-15E480B8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361195C-8189-49DC-A19E-6CD6C7B21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770029"/>
              </p:ext>
            </p:extLst>
          </p:nvPr>
        </p:nvGraphicFramePr>
        <p:xfrm>
          <a:off x="1551696" y="1027693"/>
          <a:ext cx="6437558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5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ls[</a:t>
                      </a:r>
                      <a:r>
                        <a:rPr lang="en-US" altLang="zh-CN" sz="1600" dirty="0" err="1"/>
                        <a:t>i</a:t>
                      </a:r>
                      <a:r>
                        <a:rPr lang="en-US" altLang="zh-CN" sz="1600" dirty="0"/>
                        <a:t>] = x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将第</a:t>
                      </a:r>
                      <a:r>
                        <a:rPr lang="en-US" altLang="zh-CN" sz="1600" dirty="0" err="1"/>
                        <a:t>i</a:t>
                      </a:r>
                      <a:r>
                        <a:rPr lang="zh-CN" altLang="en-US" sz="1600" dirty="0"/>
                        <a:t>个元素替换为</a:t>
                      </a:r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ls[</a:t>
                      </a:r>
                      <a:r>
                        <a:rPr lang="en-US" altLang="zh-CN" sz="1600" dirty="0" err="1"/>
                        <a:t>i:j:k</a:t>
                      </a:r>
                      <a:r>
                        <a:rPr lang="en-US" altLang="zh-CN" sz="1600" dirty="0"/>
                        <a:t>] = </a:t>
                      </a:r>
                      <a:r>
                        <a:rPr lang="en-US" altLang="zh-CN" sz="1600" dirty="0" err="1"/>
                        <a:t>lt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将切片的结果替换为</a:t>
                      </a:r>
                      <a:r>
                        <a:rPr lang="en-US" altLang="zh-CN" sz="1600" dirty="0" err="1"/>
                        <a:t>lt</a:t>
                      </a:r>
                      <a:r>
                        <a:rPr lang="zh-CN" altLang="en-US" sz="1600" dirty="0"/>
                        <a:t>中的元素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del ls[</a:t>
                      </a:r>
                      <a:r>
                        <a:rPr lang="en-US" altLang="zh-CN" sz="1600" dirty="0" err="1"/>
                        <a:t>i</a:t>
                      </a:r>
                      <a:r>
                        <a:rPr lang="en-US" altLang="zh-CN" sz="1600" dirty="0"/>
                        <a:t>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删除第</a:t>
                      </a:r>
                      <a:r>
                        <a:rPr lang="en-US" altLang="zh-CN" sz="1600" dirty="0" err="1"/>
                        <a:t>i</a:t>
                      </a:r>
                      <a:r>
                        <a:rPr lang="zh-CN" altLang="en-US" sz="1600" dirty="0"/>
                        <a:t>个元素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del ls[</a:t>
                      </a:r>
                      <a:r>
                        <a:rPr lang="en-US" altLang="zh-CN" sz="1600" dirty="0" err="1"/>
                        <a:t>i:j:k</a:t>
                      </a:r>
                      <a:r>
                        <a:rPr lang="en-US" altLang="zh-CN" sz="1600" dirty="0"/>
                        <a:t>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删除切片的结果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ls.append</a:t>
                      </a:r>
                      <a:r>
                        <a:rPr lang="en-US" altLang="zh-CN" sz="1600" dirty="0"/>
                        <a:t>(x)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在最后位置添加元素</a:t>
                      </a:r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ls.extend</a:t>
                      </a:r>
                      <a:r>
                        <a:rPr lang="en-US" altLang="zh-CN" sz="1600" dirty="0"/>
                        <a:t>(</a:t>
                      </a:r>
                      <a:r>
                        <a:rPr lang="en-US" altLang="zh-CN" sz="1600" dirty="0" err="1"/>
                        <a:t>lt</a:t>
                      </a:r>
                      <a:r>
                        <a:rPr lang="en-US" altLang="zh-CN" sz="1600" dirty="0"/>
                        <a:t>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将列表</a:t>
                      </a:r>
                      <a:r>
                        <a:rPr lang="en-US" altLang="zh-CN" sz="1600" dirty="0" err="1"/>
                        <a:t>lt</a:t>
                      </a:r>
                      <a:r>
                        <a:rPr lang="zh-CN" altLang="en-US" sz="1600" dirty="0"/>
                        <a:t>合并到</a:t>
                      </a:r>
                      <a:r>
                        <a:rPr lang="en-US" altLang="zh-CN" sz="1600" dirty="0"/>
                        <a:t>ls</a:t>
                      </a:r>
                      <a:r>
                        <a:rPr lang="zh-CN" altLang="en-US" sz="1600" dirty="0"/>
                        <a:t>末端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4189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ls.clear</a:t>
                      </a:r>
                      <a:r>
                        <a:rPr lang="en-US" altLang="zh-CN" sz="1600" dirty="0"/>
                        <a:t>()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清空所有元素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ls.copy</a:t>
                      </a:r>
                      <a:r>
                        <a:rPr lang="en-US" altLang="zh-CN" sz="1600" dirty="0"/>
                        <a:t>()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返回一个复制的列表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ls.insert</a:t>
                      </a:r>
                      <a:r>
                        <a:rPr lang="en-US" altLang="zh-CN" sz="1600" dirty="0"/>
                        <a:t>(</a:t>
                      </a:r>
                      <a:r>
                        <a:rPr lang="en-US" altLang="zh-CN" sz="1600" dirty="0" err="1"/>
                        <a:t>i,x</a:t>
                      </a:r>
                      <a:r>
                        <a:rPr lang="en-US" altLang="zh-CN" sz="1600" dirty="0"/>
                        <a:t>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在位置</a:t>
                      </a:r>
                      <a:r>
                        <a:rPr lang="en-US" altLang="zh-CN" sz="1600" dirty="0" err="1"/>
                        <a:t>i</a:t>
                      </a:r>
                      <a:r>
                        <a:rPr lang="zh-CN" altLang="en-US" sz="1600" dirty="0"/>
                        <a:t>插入元素</a:t>
                      </a:r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ls.pop</a:t>
                      </a:r>
                      <a:r>
                        <a:rPr lang="en-US" altLang="zh-CN" sz="1600" dirty="0"/>
                        <a:t>(</a:t>
                      </a:r>
                      <a:r>
                        <a:rPr lang="en-US" altLang="zh-CN" sz="1600" dirty="0" err="1"/>
                        <a:t>i</a:t>
                      </a:r>
                      <a:r>
                        <a:rPr lang="en-US" altLang="zh-CN" sz="1600" dirty="0"/>
                        <a:t>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将第</a:t>
                      </a:r>
                      <a:r>
                        <a:rPr lang="en-US" altLang="zh-CN" sz="1600" dirty="0" err="1"/>
                        <a:t>i</a:t>
                      </a:r>
                      <a:r>
                        <a:rPr lang="zh-CN" altLang="en-US" sz="1600" dirty="0"/>
                        <a:t>个位置的元素删除并返回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ls.remove</a:t>
                      </a:r>
                      <a:r>
                        <a:rPr lang="en-US" altLang="zh-CN" sz="1600" dirty="0"/>
                        <a:t>(x)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删除第一个值为</a:t>
                      </a:r>
                      <a:r>
                        <a:rPr lang="en-US" altLang="zh-CN" sz="1600" dirty="0"/>
                        <a:t>x</a:t>
                      </a:r>
                      <a:r>
                        <a:rPr lang="zh-CN" altLang="en-US" sz="1600" dirty="0"/>
                        <a:t>的元素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ls.index</a:t>
                      </a:r>
                      <a:r>
                        <a:rPr lang="en-US" altLang="zh-CN" sz="1600" dirty="0"/>
                        <a:t>(x)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返回值为</a:t>
                      </a:r>
                      <a:r>
                        <a:rPr lang="en-US" altLang="zh-CN" sz="1600" dirty="0"/>
                        <a:t>x</a:t>
                      </a:r>
                      <a:r>
                        <a:rPr lang="zh-CN" altLang="en-US" sz="1600" dirty="0"/>
                        <a:t>的元素的位置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4718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ls.reverse</a:t>
                      </a:r>
                      <a:r>
                        <a:rPr lang="en-US" altLang="zh-CN" sz="1600" dirty="0"/>
                        <a:t>()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翻转列表</a:t>
                      </a:r>
                      <a:r>
                        <a:rPr lang="en-US" altLang="zh-CN" sz="1600" dirty="0"/>
                        <a:t>ls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ls.sort</a:t>
                      </a:r>
                      <a:r>
                        <a:rPr lang="en-US" altLang="zh-CN" sz="1600" dirty="0"/>
                        <a:t>()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排序列表</a:t>
                      </a:r>
                      <a:r>
                        <a:rPr lang="en-US" altLang="zh-CN" sz="1600" dirty="0"/>
                        <a:t>ls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内容占位符 5">
            <a:extLst>
              <a:ext uri="{FF2B5EF4-FFF2-40B4-BE49-F238E27FC236}">
                <a16:creationId xmlns:a16="http://schemas.microsoft.com/office/drawing/2014/main" id="{7EBA1BB6-9F74-4FE5-A4DA-77AAD284CC8D}"/>
              </a:ext>
            </a:extLst>
          </p:cNvPr>
          <p:cNvSpPr txBox="1">
            <a:spLocks/>
          </p:cNvSpPr>
          <p:nvPr/>
        </p:nvSpPr>
        <p:spPr>
          <a:xfrm>
            <a:off x="617649" y="379211"/>
            <a:ext cx="7886700" cy="465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46088" indent="-4460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6450" indent="-3492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 lang="zh-CN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 lang="zh-CN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</a:rPr>
              <a:t>必须掌握！！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42246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036F79-8EAD-44EA-97C3-075556B8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8E6A6832-DBBA-4A76-893D-870953808816}"/>
              </a:ext>
            </a:extLst>
          </p:cNvPr>
          <p:cNvSpPr txBox="1">
            <a:spLocks/>
          </p:cNvSpPr>
          <p:nvPr/>
        </p:nvSpPr>
        <p:spPr>
          <a:xfrm>
            <a:off x="628650" y="455411"/>
            <a:ext cx="7886700" cy="55078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例子：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A66A08-5A0B-43E5-A44C-10672BB5F5D6}"/>
              </a:ext>
            </a:extLst>
          </p:cNvPr>
          <p:cNvSpPr/>
          <p:nvPr/>
        </p:nvSpPr>
        <p:spPr>
          <a:xfrm>
            <a:off x="783464" y="1256842"/>
            <a:ext cx="3024389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n-NO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ls = [</a:t>
            </a:r>
            <a:r>
              <a:rPr lang="nn-NO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nn-NO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n-NO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nn-NO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n-NO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nn-NO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n-NO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nn-NO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n-NO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nn-NO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n-NO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nn-NO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n-NO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nn-NO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nn-NO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lt = [</a:t>
            </a:r>
            <a:r>
              <a:rPr lang="nn-NO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nn-NO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n-NO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11</a:t>
            </a:r>
            <a:r>
              <a:rPr lang="nn-NO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n-NO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12</a:t>
            </a:r>
            <a:r>
              <a:rPr lang="nn-NO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endParaRPr lang="nn-NO" altLang="zh-CN" sz="2000" b="0" dirty="0">
              <a:solidFill>
                <a:srgbClr val="09885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del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ls[2]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del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ls[2:5:1]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ls.append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(99)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ls.insert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(2, 99)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ls.remove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(99)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ls.extend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ls.reverse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ls.sort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n =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ls.pop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(1)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ls.clear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88AAE1-7062-4849-A010-7A9265E25AB3}"/>
              </a:ext>
            </a:extLst>
          </p:cNvPr>
          <p:cNvSpPr/>
          <p:nvPr/>
        </p:nvSpPr>
        <p:spPr>
          <a:xfrm>
            <a:off x="3824800" y="1256842"/>
            <a:ext cx="4845363" cy="40934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经过操作后，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ls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修改为：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99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99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99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99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99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99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99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99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  #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此时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111636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14A0A-1C11-4EB5-9CCF-0F6A24E28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变量的本质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1EE6E7-BAC3-4084-9C17-43A594AF20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#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8916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FBC11BC-296D-445F-A315-8FC01010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0B2BBE-6503-43A7-8687-1324EC6627B2}"/>
              </a:ext>
            </a:extLst>
          </p:cNvPr>
          <p:cNvSpPr/>
          <p:nvPr/>
        </p:nvSpPr>
        <p:spPr>
          <a:xfrm>
            <a:off x="742601" y="1244600"/>
            <a:ext cx="1984555" cy="1354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x = [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y = x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y = [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print(x)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print(y)</a:t>
            </a:r>
            <a:endParaRPr lang="es-E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9DC25A-E473-481B-98A1-43ECA1F40936}"/>
              </a:ext>
            </a:extLst>
          </p:cNvPr>
          <p:cNvSpPr/>
          <p:nvPr/>
        </p:nvSpPr>
        <p:spPr>
          <a:xfrm>
            <a:off x="5078929" y="1244600"/>
            <a:ext cx="1928582" cy="1354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x = [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y = x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y[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endParaRPr lang="es-E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print(x)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print(y)</a:t>
            </a:r>
            <a:endParaRPr lang="es-E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AAF216-119E-46D4-A338-93439E271845}"/>
              </a:ext>
            </a:extLst>
          </p:cNvPr>
          <p:cNvSpPr/>
          <p:nvPr/>
        </p:nvSpPr>
        <p:spPr>
          <a:xfrm>
            <a:off x="5078929" y="3090989"/>
            <a:ext cx="1928582" cy="1354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x = [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y = x[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endParaRPr lang="es-E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print(x)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print(y)</a:t>
            </a:r>
            <a:endParaRPr lang="es-E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F0E568-EB59-49B6-983B-A410D4927765}"/>
              </a:ext>
            </a:extLst>
          </p:cNvPr>
          <p:cNvSpPr/>
          <p:nvPr/>
        </p:nvSpPr>
        <p:spPr>
          <a:xfrm>
            <a:off x="742601" y="3090989"/>
            <a:ext cx="1928582" cy="1354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x = [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y = x.copy()</a:t>
            </a:r>
            <a:endParaRPr lang="es-ES" altLang="zh-CN" sz="1600" dirty="0">
              <a:solidFill>
                <a:srgbClr val="FF6699"/>
              </a:solidFill>
              <a:latin typeface="Consolas" panose="020B0609020204030204" pitchFamily="49" charset="0"/>
            </a:endParaRP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y[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print(x)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print(y)</a:t>
            </a:r>
            <a:endParaRPr lang="es-E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D17060-05C9-4626-8C3C-DC4D05E329DF}"/>
              </a:ext>
            </a:extLst>
          </p:cNvPr>
          <p:cNvSpPr/>
          <p:nvPr/>
        </p:nvSpPr>
        <p:spPr>
          <a:xfrm>
            <a:off x="2707772" y="4874736"/>
            <a:ext cx="3728456" cy="1294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t=(1,2,3,[4,5,6])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t[3] = 7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t[3][1] = 8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A953E4C-C240-4E6A-8AE6-6D305C427C23}"/>
              </a:ext>
            </a:extLst>
          </p:cNvPr>
          <p:cNvGrpSpPr/>
          <p:nvPr/>
        </p:nvGrpSpPr>
        <p:grpSpPr>
          <a:xfrm>
            <a:off x="2720472" y="5752416"/>
            <a:ext cx="3715756" cy="375815"/>
            <a:chOff x="2197105" y="5727869"/>
            <a:chExt cx="3715756" cy="375815"/>
          </a:xfrm>
        </p:grpSpPr>
        <p:sp>
          <p:nvSpPr>
            <p:cNvPr id="20" name="check_97186">
              <a:extLst>
                <a:ext uri="{FF2B5EF4-FFF2-40B4-BE49-F238E27FC236}">
                  <a16:creationId xmlns:a16="http://schemas.microsoft.com/office/drawing/2014/main" id="{60458B37-A0EE-4D60-8970-90EEA4FC739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37199" y="5813294"/>
              <a:ext cx="350261" cy="277943"/>
            </a:xfrm>
            <a:custGeom>
              <a:avLst/>
              <a:gdLst>
                <a:gd name="T0" fmla="*/ 2641 w 3160"/>
                <a:gd name="T1" fmla="*/ 0 h 2511"/>
                <a:gd name="T2" fmla="*/ 1167 w 3160"/>
                <a:gd name="T3" fmla="*/ 1474 h 2511"/>
                <a:gd name="T4" fmla="*/ 519 w 3160"/>
                <a:gd name="T5" fmla="*/ 826 h 2511"/>
                <a:gd name="T6" fmla="*/ 0 w 3160"/>
                <a:gd name="T7" fmla="*/ 1344 h 2511"/>
                <a:gd name="T8" fmla="*/ 1167 w 3160"/>
                <a:gd name="T9" fmla="*/ 2511 h 2511"/>
                <a:gd name="T10" fmla="*/ 3160 w 3160"/>
                <a:gd name="T11" fmla="*/ 519 h 2511"/>
                <a:gd name="T12" fmla="*/ 2641 w 3160"/>
                <a:gd name="T13" fmla="*/ 0 h 2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60" h="2511">
                  <a:moveTo>
                    <a:pt x="2641" y="0"/>
                  </a:moveTo>
                  <a:lnTo>
                    <a:pt x="1167" y="1474"/>
                  </a:lnTo>
                  <a:lnTo>
                    <a:pt x="519" y="826"/>
                  </a:lnTo>
                  <a:lnTo>
                    <a:pt x="0" y="1344"/>
                  </a:lnTo>
                  <a:lnTo>
                    <a:pt x="1167" y="2511"/>
                  </a:lnTo>
                  <a:lnTo>
                    <a:pt x="3160" y="519"/>
                  </a:lnTo>
                  <a:lnTo>
                    <a:pt x="264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5EFCCCC-F42A-420D-BCD6-21F84A2EC2CD}"/>
                </a:ext>
              </a:extLst>
            </p:cNvPr>
            <p:cNvSpPr/>
            <p:nvPr/>
          </p:nvSpPr>
          <p:spPr>
            <a:xfrm>
              <a:off x="2197105" y="5727869"/>
              <a:ext cx="3715756" cy="375815"/>
            </a:xfrm>
            <a:prstGeom prst="rect">
              <a:avLst/>
            </a:prstGeom>
            <a:solidFill>
              <a:schemeClr val="accent6">
                <a:lumMod val="75000"/>
                <a:alpha val="39000"/>
              </a:schemeClr>
            </a:solidFill>
            <a:ln w="1905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2C847E6-ADC0-458C-90A7-F1C1FA946660}"/>
              </a:ext>
            </a:extLst>
          </p:cNvPr>
          <p:cNvGrpSpPr/>
          <p:nvPr/>
        </p:nvGrpSpPr>
        <p:grpSpPr>
          <a:xfrm>
            <a:off x="2720472" y="5349693"/>
            <a:ext cx="3715756" cy="375815"/>
            <a:chOff x="2197105" y="5325146"/>
            <a:chExt cx="3715756" cy="37581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31B90EE-F340-4F3E-82D4-A4D45BEF508F}"/>
                </a:ext>
              </a:extLst>
            </p:cNvPr>
            <p:cNvSpPr/>
            <p:nvPr/>
          </p:nvSpPr>
          <p:spPr>
            <a:xfrm>
              <a:off x="2197105" y="5325146"/>
              <a:ext cx="3715756" cy="375815"/>
            </a:xfrm>
            <a:prstGeom prst="rect">
              <a:avLst/>
            </a:prstGeom>
            <a:solidFill>
              <a:schemeClr val="accent6">
                <a:lumMod val="75000"/>
                <a:alpha val="39000"/>
              </a:schemeClr>
            </a:solidFill>
            <a:ln w="1905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x-mark_1766">
              <a:extLst>
                <a:ext uri="{FF2B5EF4-FFF2-40B4-BE49-F238E27FC236}">
                  <a16:creationId xmlns:a16="http://schemas.microsoft.com/office/drawing/2014/main" id="{D6F7E21E-29C0-4753-9D80-FFCBCC2D8E2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47256" y="5375946"/>
              <a:ext cx="278135" cy="277657"/>
            </a:xfrm>
            <a:custGeom>
              <a:avLst/>
              <a:gdLst>
                <a:gd name="T0" fmla="*/ 373 w 373"/>
                <a:gd name="T1" fmla="*/ 299 h 373"/>
                <a:gd name="T2" fmla="*/ 261 w 373"/>
                <a:gd name="T3" fmla="*/ 187 h 373"/>
                <a:gd name="T4" fmla="*/ 373 w 373"/>
                <a:gd name="T5" fmla="*/ 75 h 373"/>
                <a:gd name="T6" fmla="*/ 299 w 373"/>
                <a:gd name="T7" fmla="*/ 0 h 373"/>
                <a:gd name="T8" fmla="*/ 187 w 373"/>
                <a:gd name="T9" fmla="*/ 112 h 373"/>
                <a:gd name="T10" fmla="*/ 75 w 373"/>
                <a:gd name="T11" fmla="*/ 0 h 373"/>
                <a:gd name="T12" fmla="*/ 0 w 373"/>
                <a:gd name="T13" fmla="*/ 75 h 373"/>
                <a:gd name="T14" fmla="*/ 112 w 373"/>
                <a:gd name="T15" fmla="*/ 187 h 373"/>
                <a:gd name="T16" fmla="*/ 0 w 373"/>
                <a:gd name="T17" fmla="*/ 299 h 373"/>
                <a:gd name="T18" fmla="*/ 75 w 373"/>
                <a:gd name="T19" fmla="*/ 373 h 373"/>
                <a:gd name="T20" fmla="*/ 187 w 373"/>
                <a:gd name="T21" fmla="*/ 261 h 373"/>
                <a:gd name="T22" fmla="*/ 299 w 373"/>
                <a:gd name="T23" fmla="*/ 373 h 373"/>
                <a:gd name="T24" fmla="*/ 373 w 373"/>
                <a:gd name="T25" fmla="*/ 29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3" h="373">
                  <a:moveTo>
                    <a:pt x="373" y="299"/>
                  </a:moveTo>
                  <a:lnTo>
                    <a:pt x="261" y="187"/>
                  </a:lnTo>
                  <a:lnTo>
                    <a:pt x="373" y="75"/>
                  </a:lnTo>
                  <a:lnTo>
                    <a:pt x="299" y="0"/>
                  </a:lnTo>
                  <a:lnTo>
                    <a:pt x="187" y="112"/>
                  </a:lnTo>
                  <a:lnTo>
                    <a:pt x="75" y="0"/>
                  </a:lnTo>
                  <a:lnTo>
                    <a:pt x="0" y="75"/>
                  </a:lnTo>
                  <a:lnTo>
                    <a:pt x="112" y="187"/>
                  </a:lnTo>
                  <a:lnTo>
                    <a:pt x="0" y="299"/>
                  </a:lnTo>
                  <a:lnTo>
                    <a:pt x="75" y="373"/>
                  </a:lnTo>
                  <a:lnTo>
                    <a:pt x="187" y="261"/>
                  </a:lnTo>
                  <a:lnTo>
                    <a:pt x="299" y="373"/>
                  </a:lnTo>
                  <a:lnTo>
                    <a:pt x="373" y="29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D81D6BF3-69A1-4B11-8D4F-203B50BEF839}"/>
              </a:ext>
            </a:extLst>
          </p:cNvPr>
          <p:cNvSpPr/>
          <p:nvPr/>
        </p:nvSpPr>
        <p:spPr>
          <a:xfrm>
            <a:off x="742601" y="458102"/>
            <a:ext cx="2685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“奇怪”的赋值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B2A0988-8A59-4D2F-9290-CDFF7D1F6E35}"/>
              </a:ext>
            </a:extLst>
          </p:cNvPr>
          <p:cNvSpPr/>
          <p:nvPr/>
        </p:nvSpPr>
        <p:spPr>
          <a:xfrm>
            <a:off x="2727156" y="1244600"/>
            <a:ext cx="1867819" cy="58477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s-E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x = [1,2,3,4,5]</a:t>
            </a:r>
          </a:p>
          <a:p>
            <a:r>
              <a:rPr lang="es-E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y = [9,2,3,4,5]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225EE4F-401C-4E14-95D0-FE0AE9503857}"/>
              </a:ext>
            </a:extLst>
          </p:cNvPr>
          <p:cNvSpPr/>
          <p:nvPr/>
        </p:nvSpPr>
        <p:spPr>
          <a:xfrm>
            <a:off x="7007511" y="1244599"/>
            <a:ext cx="1867819" cy="58477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s-E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x = [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9</a:t>
            </a:r>
            <a:r>
              <a:rPr lang="es-E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,2,3,4,5]</a:t>
            </a:r>
          </a:p>
          <a:p>
            <a:r>
              <a:rPr lang="es-E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y = [9,2,3,4,5]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35906C3-E201-4F25-8E6E-48029F81E637}"/>
              </a:ext>
            </a:extLst>
          </p:cNvPr>
          <p:cNvSpPr/>
          <p:nvPr/>
        </p:nvSpPr>
        <p:spPr>
          <a:xfrm>
            <a:off x="2671183" y="3090989"/>
            <a:ext cx="1867819" cy="58477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s-E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x = [1,2,3,4,5]</a:t>
            </a:r>
          </a:p>
          <a:p>
            <a:r>
              <a:rPr lang="es-E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y = [9,2,3,4,5]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FBD8FA4-8941-4F0F-B5F6-022E53552CF2}"/>
              </a:ext>
            </a:extLst>
          </p:cNvPr>
          <p:cNvSpPr/>
          <p:nvPr/>
        </p:nvSpPr>
        <p:spPr>
          <a:xfrm>
            <a:off x="7007510" y="3090988"/>
            <a:ext cx="1867819" cy="58477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s-E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x = [1,2,3,4,5]</a:t>
            </a:r>
          </a:p>
          <a:p>
            <a:r>
              <a:rPr lang="es-E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y = 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9</a:t>
            </a:r>
            <a:endParaRPr lang="es-ES" altLang="zh-C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78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3" grpId="0" animBg="1"/>
      <p:bldP spid="24" grpId="0" animBg="1"/>
      <p:bldP spid="25" grpId="0" animBg="1"/>
      <p:bldP spid="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2FD9DAC8-116F-4691-B4BF-258E885A3B49}"/>
              </a:ext>
            </a:extLst>
          </p:cNvPr>
          <p:cNvGrpSpPr/>
          <p:nvPr/>
        </p:nvGrpSpPr>
        <p:grpSpPr>
          <a:xfrm>
            <a:off x="6089116" y="2824149"/>
            <a:ext cx="2361840" cy="317748"/>
            <a:chOff x="6089116" y="2824149"/>
            <a:chExt cx="2361840" cy="31774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8F69E09-97C9-43C4-B8B0-3A50BF531C91}"/>
                </a:ext>
              </a:extLst>
            </p:cNvPr>
            <p:cNvSpPr/>
            <p:nvPr/>
          </p:nvSpPr>
          <p:spPr>
            <a:xfrm>
              <a:off x="6089116" y="2824149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4C2375A-7815-45CC-B193-6F7BDCA65E0B}"/>
                </a:ext>
              </a:extLst>
            </p:cNvPr>
            <p:cNvSpPr/>
            <p:nvPr/>
          </p:nvSpPr>
          <p:spPr>
            <a:xfrm>
              <a:off x="6561484" y="2824149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52CC5BB-C9BA-4CAE-B9A6-2B737A532417}"/>
                </a:ext>
              </a:extLst>
            </p:cNvPr>
            <p:cNvSpPr/>
            <p:nvPr/>
          </p:nvSpPr>
          <p:spPr>
            <a:xfrm>
              <a:off x="7033852" y="2824149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55B0E32-20A6-48B1-B309-04134E5880DA}"/>
                </a:ext>
              </a:extLst>
            </p:cNvPr>
            <p:cNvSpPr/>
            <p:nvPr/>
          </p:nvSpPr>
          <p:spPr>
            <a:xfrm>
              <a:off x="7506220" y="2824149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274FDD2-6629-4BB4-BB02-465E31AD76D8}"/>
                </a:ext>
              </a:extLst>
            </p:cNvPr>
            <p:cNvSpPr/>
            <p:nvPr/>
          </p:nvSpPr>
          <p:spPr>
            <a:xfrm>
              <a:off x="7978588" y="2824149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53B2737-C108-4B2F-B205-E6BCA4AC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3AEE0E-1DC3-4F4B-9CF0-3B76B55B97E8}"/>
              </a:ext>
            </a:extLst>
          </p:cNvPr>
          <p:cNvSpPr txBox="1"/>
          <p:nvPr/>
        </p:nvSpPr>
        <p:spPr>
          <a:xfrm>
            <a:off x="411697" y="871063"/>
            <a:ext cx="5239382" cy="9643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变量的本质是一个标签，指向某个具体内容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而非一个容器中包含某个具体内容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8D45CA-6144-48F0-B0C0-B4A8681581CC}"/>
              </a:ext>
            </a:extLst>
          </p:cNvPr>
          <p:cNvSpPr/>
          <p:nvPr/>
        </p:nvSpPr>
        <p:spPr>
          <a:xfrm>
            <a:off x="886568" y="2824149"/>
            <a:ext cx="283637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 </a:t>
            </a:r>
            <a:r>
              <a:rPr lang="es-E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s-E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s-E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[</a:t>
            </a:r>
            <a:r>
              <a:rPr lang="es-E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1</a:t>
            </a:r>
            <a:r>
              <a:rPr lang="es-E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s-E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2</a:t>
            </a:r>
            <a:r>
              <a:rPr lang="es-E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s-E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3</a:t>
            </a:r>
            <a:r>
              <a:rPr lang="es-E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 , </a:t>
            </a:r>
            <a:r>
              <a:rPr lang="es-E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4</a:t>
            </a:r>
            <a:r>
              <a:rPr lang="es-E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 , </a:t>
            </a:r>
            <a:r>
              <a:rPr lang="es-E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5</a:t>
            </a:r>
            <a:r>
              <a:rPr lang="es-E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]</a:t>
            </a:r>
            <a:endParaRPr lang="es-E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s-E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y </a:t>
            </a:r>
            <a:r>
              <a:rPr lang="es-E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s-E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x</a:t>
            </a:r>
          </a:p>
          <a:p>
            <a:r>
              <a:rPr lang="es-E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y[</a:t>
            </a:r>
            <a:r>
              <a:rPr lang="es-E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1</a:t>
            </a:r>
            <a:r>
              <a:rPr lang="es-E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] </a:t>
            </a:r>
            <a:r>
              <a:rPr lang="es-E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s-E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s-E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9</a:t>
            </a:r>
            <a:endParaRPr lang="es-E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2DEF53C-8606-480C-B2D4-43B272867D5E}"/>
              </a:ext>
            </a:extLst>
          </p:cNvPr>
          <p:cNvGrpSpPr/>
          <p:nvPr/>
        </p:nvGrpSpPr>
        <p:grpSpPr>
          <a:xfrm>
            <a:off x="4784687" y="2798357"/>
            <a:ext cx="1304429" cy="369332"/>
            <a:chOff x="4784687" y="2798357"/>
            <a:chExt cx="1304429" cy="369332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15B598D-79D1-44F7-B14F-E205021A0C95}"/>
                </a:ext>
              </a:extLst>
            </p:cNvPr>
            <p:cNvSpPr txBox="1"/>
            <p:nvPr/>
          </p:nvSpPr>
          <p:spPr>
            <a:xfrm>
              <a:off x="4784687" y="2798357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EAE39606-E9ED-4749-8159-7FB280136B32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5108815" y="2983023"/>
              <a:ext cx="9803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1B2BE95-77A0-4E79-AED1-815152BA6B97}"/>
              </a:ext>
            </a:extLst>
          </p:cNvPr>
          <p:cNvGrpSpPr/>
          <p:nvPr/>
        </p:nvGrpSpPr>
        <p:grpSpPr>
          <a:xfrm>
            <a:off x="4784687" y="2983023"/>
            <a:ext cx="1304429" cy="672123"/>
            <a:chOff x="4784687" y="2983023"/>
            <a:chExt cx="1304429" cy="672123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6BF6A0C-B116-4D68-A7A0-0D43E7339E36}"/>
                </a:ext>
              </a:extLst>
            </p:cNvPr>
            <p:cNvSpPr txBox="1"/>
            <p:nvPr/>
          </p:nvSpPr>
          <p:spPr>
            <a:xfrm>
              <a:off x="4784687" y="32858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21DDA371-3EDB-43CE-B914-B1AE125E4BB1}"/>
                </a:ext>
              </a:extLst>
            </p:cNvPr>
            <p:cNvCxnSpPr>
              <a:cxnSpLocks/>
              <a:stCxn id="14" idx="3"/>
              <a:endCxn id="6" idx="1"/>
            </p:cNvCxnSpPr>
            <p:nvPr/>
          </p:nvCxnSpPr>
          <p:spPr>
            <a:xfrm flipV="1">
              <a:off x="5108815" y="2983023"/>
              <a:ext cx="980301" cy="48745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292C18E9-0883-4E91-9830-C4F586828BA9}"/>
              </a:ext>
            </a:extLst>
          </p:cNvPr>
          <p:cNvSpPr/>
          <p:nvPr/>
        </p:nvSpPr>
        <p:spPr>
          <a:xfrm>
            <a:off x="6562753" y="3226751"/>
            <a:ext cx="472368" cy="317748"/>
          </a:xfrm>
          <a:prstGeom prst="rect">
            <a:avLst/>
          </a:prstGeom>
          <a:solidFill>
            <a:srgbClr val="00B0F0"/>
          </a:solidFill>
          <a:ln w="12700">
            <a:solidFill>
              <a:schemeClr val="accent1">
                <a:shade val="50000"/>
                <a:alpha val="59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35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 L 3.61111E-6 -0.05856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  <p:bldP spid="1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1734DE6-1C3B-4DA0-A9B7-8D504220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FDA85FE-15A9-499A-A6A5-1B1DF5655D64}"/>
              </a:ext>
            </a:extLst>
          </p:cNvPr>
          <p:cNvSpPr/>
          <p:nvPr/>
        </p:nvSpPr>
        <p:spPr>
          <a:xfrm>
            <a:off x="742601" y="1244600"/>
            <a:ext cx="1984555" cy="1354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x = [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y = x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y = [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print(x)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print(y)</a:t>
            </a:r>
            <a:endParaRPr lang="es-E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674462C0-BF9A-4E1E-8C89-3CEDF008887E}"/>
              </a:ext>
            </a:extLst>
          </p:cNvPr>
          <p:cNvGrpSpPr/>
          <p:nvPr/>
        </p:nvGrpSpPr>
        <p:grpSpPr>
          <a:xfrm>
            <a:off x="4472664" y="1437591"/>
            <a:ext cx="1304429" cy="369332"/>
            <a:chOff x="4472664" y="1437591"/>
            <a:chExt cx="1304429" cy="369332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3AFB0AF-633C-4977-BB52-EDDB4A4E13CD}"/>
                </a:ext>
              </a:extLst>
            </p:cNvPr>
            <p:cNvSpPr txBox="1"/>
            <p:nvPr/>
          </p:nvSpPr>
          <p:spPr>
            <a:xfrm>
              <a:off x="4472664" y="1437591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0D50E41D-C38F-4908-A24D-571DCF1324FC}"/>
                </a:ext>
              </a:extLst>
            </p:cNvPr>
            <p:cNvCxnSpPr>
              <a:stCxn id="18" idx="3"/>
              <a:endCxn id="15" idx="1"/>
            </p:cNvCxnSpPr>
            <p:nvPr/>
          </p:nvCxnSpPr>
          <p:spPr>
            <a:xfrm>
              <a:off x="4796792" y="1622257"/>
              <a:ext cx="9803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3705C334-EAEB-40FF-BED2-C861B39DE060}"/>
              </a:ext>
            </a:extLst>
          </p:cNvPr>
          <p:cNvSpPr txBox="1"/>
          <p:nvPr/>
        </p:nvSpPr>
        <p:spPr>
          <a:xfrm>
            <a:off x="4472664" y="192504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3BDAE7B-C350-4AB4-891D-EB984EB55B18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 flipV="1">
            <a:off x="4796792" y="1622257"/>
            <a:ext cx="980301" cy="4874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BBADEED4-F1E6-419E-AA0D-AB363C0534A3}"/>
              </a:ext>
            </a:extLst>
          </p:cNvPr>
          <p:cNvGrpSpPr/>
          <p:nvPr/>
        </p:nvGrpSpPr>
        <p:grpSpPr>
          <a:xfrm>
            <a:off x="5777093" y="1463383"/>
            <a:ext cx="2361840" cy="317748"/>
            <a:chOff x="5777093" y="1463383"/>
            <a:chExt cx="2361840" cy="31774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4C31A33-7CF1-438B-B8DA-F72764B2CEA2}"/>
                </a:ext>
              </a:extLst>
            </p:cNvPr>
            <p:cNvSpPr/>
            <p:nvPr/>
          </p:nvSpPr>
          <p:spPr>
            <a:xfrm>
              <a:off x="5777093" y="1463383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2F8B9B0-5AFB-4012-9F3D-EBC34CD39C93}"/>
                </a:ext>
              </a:extLst>
            </p:cNvPr>
            <p:cNvSpPr/>
            <p:nvPr/>
          </p:nvSpPr>
          <p:spPr>
            <a:xfrm>
              <a:off x="6249461" y="1463383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3B408D2-CAB4-4621-B245-DBDCC399CD4C}"/>
                </a:ext>
              </a:extLst>
            </p:cNvPr>
            <p:cNvSpPr/>
            <p:nvPr/>
          </p:nvSpPr>
          <p:spPr>
            <a:xfrm>
              <a:off x="6721829" y="1463383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F01A553-672C-462B-887C-51565DF24CF0}"/>
                </a:ext>
              </a:extLst>
            </p:cNvPr>
            <p:cNvSpPr/>
            <p:nvPr/>
          </p:nvSpPr>
          <p:spPr>
            <a:xfrm>
              <a:off x="7194197" y="1463383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235F26F-1511-4C9A-A4AC-65BFC63B5474}"/>
                </a:ext>
              </a:extLst>
            </p:cNvPr>
            <p:cNvSpPr/>
            <p:nvPr/>
          </p:nvSpPr>
          <p:spPr>
            <a:xfrm>
              <a:off x="7666565" y="1463383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3691FB0-361E-4994-9B65-46D604F0D5AC}"/>
              </a:ext>
            </a:extLst>
          </p:cNvPr>
          <p:cNvGrpSpPr/>
          <p:nvPr/>
        </p:nvGrpSpPr>
        <p:grpSpPr>
          <a:xfrm>
            <a:off x="5777093" y="1925048"/>
            <a:ext cx="2361840" cy="317748"/>
            <a:chOff x="5777093" y="1925048"/>
            <a:chExt cx="2361840" cy="317748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3936CAB-37E2-44BB-A672-BBB12F57518A}"/>
                </a:ext>
              </a:extLst>
            </p:cNvPr>
            <p:cNvSpPr/>
            <p:nvPr/>
          </p:nvSpPr>
          <p:spPr>
            <a:xfrm>
              <a:off x="5777093" y="1925048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8464DA2-CABD-4F57-91B8-591A4EDBF877}"/>
                </a:ext>
              </a:extLst>
            </p:cNvPr>
            <p:cNvSpPr/>
            <p:nvPr/>
          </p:nvSpPr>
          <p:spPr>
            <a:xfrm>
              <a:off x="6249461" y="1925048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7D1464D-779B-4C59-9D5B-04803F8EEE75}"/>
                </a:ext>
              </a:extLst>
            </p:cNvPr>
            <p:cNvSpPr/>
            <p:nvPr/>
          </p:nvSpPr>
          <p:spPr>
            <a:xfrm>
              <a:off x="6721829" y="1925048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4D6CDDD-333F-44BE-9163-5A4C9751380F}"/>
                </a:ext>
              </a:extLst>
            </p:cNvPr>
            <p:cNvSpPr/>
            <p:nvPr/>
          </p:nvSpPr>
          <p:spPr>
            <a:xfrm>
              <a:off x="7194197" y="1925048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FE309F2-B909-4F9A-9AAE-FF2BBED74446}"/>
                </a:ext>
              </a:extLst>
            </p:cNvPr>
            <p:cNvSpPr/>
            <p:nvPr/>
          </p:nvSpPr>
          <p:spPr>
            <a:xfrm>
              <a:off x="7666565" y="1925048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20D15A5-2542-4A88-8C68-645382A037F1}"/>
              </a:ext>
            </a:extLst>
          </p:cNvPr>
          <p:cNvCxnSpPr>
            <a:stCxn id="20" idx="3"/>
            <a:endCxn id="27" idx="1"/>
          </p:cNvCxnSpPr>
          <p:nvPr/>
        </p:nvCxnSpPr>
        <p:spPr>
          <a:xfrm flipV="1">
            <a:off x="4796792" y="2083922"/>
            <a:ext cx="980301" cy="2579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D3B5F64F-71BA-424D-8D58-C5AB114DEA2D}"/>
              </a:ext>
            </a:extLst>
          </p:cNvPr>
          <p:cNvSpPr/>
          <p:nvPr/>
        </p:nvSpPr>
        <p:spPr>
          <a:xfrm>
            <a:off x="770587" y="3363755"/>
            <a:ext cx="1928582" cy="1354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x = [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y = x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y[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endParaRPr lang="es-E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print(x)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print(y)</a:t>
            </a:r>
            <a:endParaRPr lang="es-E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BD999399-7A5A-4639-8CAE-3D69F7FB3A3D}"/>
              </a:ext>
            </a:extLst>
          </p:cNvPr>
          <p:cNvGrpSpPr/>
          <p:nvPr/>
        </p:nvGrpSpPr>
        <p:grpSpPr>
          <a:xfrm>
            <a:off x="4472664" y="3363755"/>
            <a:ext cx="1304429" cy="369332"/>
            <a:chOff x="4472664" y="3363755"/>
            <a:chExt cx="1304429" cy="369332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B31D0DB-453F-46BA-B8E9-7A47CBE0DCC2}"/>
                </a:ext>
              </a:extLst>
            </p:cNvPr>
            <p:cNvSpPr txBox="1"/>
            <p:nvPr/>
          </p:nvSpPr>
          <p:spPr>
            <a:xfrm>
              <a:off x="4472664" y="3363755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2A898AEE-B295-4BF1-A1E9-7FF9A57BB961}"/>
                </a:ext>
              </a:extLst>
            </p:cNvPr>
            <p:cNvCxnSpPr>
              <a:stCxn id="38" idx="3"/>
              <a:endCxn id="35" idx="1"/>
            </p:cNvCxnSpPr>
            <p:nvPr/>
          </p:nvCxnSpPr>
          <p:spPr>
            <a:xfrm>
              <a:off x="4796792" y="3548421"/>
              <a:ext cx="9803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71382A79-2AAC-49C4-8B31-E595B69DE950}"/>
              </a:ext>
            </a:extLst>
          </p:cNvPr>
          <p:cNvGrpSpPr/>
          <p:nvPr/>
        </p:nvGrpSpPr>
        <p:grpSpPr>
          <a:xfrm>
            <a:off x="4472664" y="3548421"/>
            <a:ext cx="1304429" cy="672123"/>
            <a:chOff x="4472664" y="3548421"/>
            <a:chExt cx="1304429" cy="672123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48FD494-DFFB-4F3C-AF33-B1DF033EB03B}"/>
                </a:ext>
              </a:extLst>
            </p:cNvPr>
            <p:cNvSpPr txBox="1"/>
            <p:nvPr/>
          </p:nvSpPr>
          <p:spPr>
            <a:xfrm>
              <a:off x="4472664" y="385121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98E9B608-3F23-41AB-A177-EF248DDA1441}"/>
                </a:ext>
              </a:extLst>
            </p:cNvPr>
            <p:cNvCxnSpPr>
              <a:cxnSpLocks/>
              <a:stCxn id="40" idx="3"/>
              <a:endCxn id="35" idx="1"/>
            </p:cNvCxnSpPr>
            <p:nvPr/>
          </p:nvCxnSpPr>
          <p:spPr>
            <a:xfrm flipV="1">
              <a:off x="4796792" y="3548421"/>
              <a:ext cx="980301" cy="48745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5ECACCBA-2512-4493-88CD-ED6625A802A0}"/>
              </a:ext>
            </a:extLst>
          </p:cNvPr>
          <p:cNvGrpSpPr/>
          <p:nvPr/>
        </p:nvGrpSpPr>
        <p:grpSpPr>
          <a:xfrm>
            <a:off x="5777093" y="3389547"/>
            <a:ext cx="2361840" cy="317748"/>
            <a:chOff x="5777093" y="3389547"/>
            <a:chExt cx="2361840" cy="317748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9F8FDE7-8678-43E9-8129-F38CFF664F92}"/>
                </a:ext>
              </a:extLst>
            </p:cNvPr>
            <p:cNvSpPr/>
            <p:nvPr/>
          </p:nvSpPr>
          <p:spPr>
            <a:xfrm>
              <a:off x="5777093" y="3389547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2E90E1F-8894-461B-A7C2-903B5303ECB0}"/>
                </a:ext>
              </a:extLst>
            </p:cNvPr>
            <p:cNvSpPr/>
            <p:nvPr/>
          </p:nvSpPr>
          <p:spPr>
            <a:xfrm>
              <a:off x="6249461" y="3389547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69FD97D-01AC-44FC-905E-B483DE4656C4}"/>
                </a:ext>
              </a:extLst>
            </p:cNvPr>
            <p:cNvSpPr/>
            <p:nvPr/>
          </p:nvSpPr>
          <p:spPr>
            <a:xfrm>
              <a:off x="6721829" y="3389547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18439DF-9D81-4E3D-88ED-B7715B4E95E4}"/>
                </a:ext>
              </a:extLst>
            </p:cNvPr>
            <p:cNvSpPr/>
            <p:nvPr/>
          </p:nvSpPr>
          <p:spPr>
            <a:xfrm>
              <a:off x="7194197" y="3389547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1B01784-7637-4E11-ACB3-4052005950D4}"/>
                </a:ext>
              </a:extLst>
            </p:cNvPr>
            <p:cNvSpPr/>
            <p:nvPr/>
          </p:nvSpPr>
          <p:spPr>
            <a:xfrm>
              <a:off x="7666565" y="3389547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矩形 49">
            <a:extLst>
              <a:ext uri="{FF2B5EF4-FFF2-40B4-BE49-F238E27FC236}">
                <a16:creationId xmlns:a16="http://schemas.microsoft.com/office/drawing/2014/main" id="{CE21E438-15D6-4D68-8B4D-48B29C6C5C44}"/>
              </a:ext>
            </a:extLst>
          </p:cNvPr>
          <p:cNvSpPr/>
          <p:nvPr/>
        </p:nvSpPr>
        <p:spPr>
          <a:xfrm>
            <a:off x="5777093" y="3810463"/>
            <a:ext cx="472368" cy="317748"/>
          </a:xfrm>
          <a:prstGeom prst="rect">
            <a:avLst/>
          </a:prstGeom>
          <a:solidFill>
            <a:srgbClr val="00B0F0"/>
          </a:solidFill>
          <a:ln w="12700">
            <a:solidFill>
              <a:schemeClr val="accent1">
                <a:shade val="50000"/>
                <a:alpha val="59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9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6 L 1.11111E-6 -0.05856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0" grpId="0" animBg="1"/>
      <p:bldP spid="50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14550AD7-9DA4-42FD-832A-4379B1EA695B}"/>
              </a:ext>
            </a:extLst>
          </p:cNvPr>
          <p:cNvGrpSpPr/>
          <p:nvPr/>
        </p:nvGrpSpPr>
        <p:grpSpPr>
          <a:xfrm>
            <a:off x="5777093" y="1925048"/>
            <a:ext cx="2361840" cy="317748"/>
            <a:chOff x="5777093" y="1925048"/>
            <a:chExt cx="2361840" cy="317748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F458CB4F-01A2-48BF-86C4-623BA6F12CE5}"/>
                </a:ext>
              </a:extLst>
            </p:cNvPr>
            <p:cNvSpPr/>
            <p:nvPr/>
          </p:nvSpPr>
          <p:spPr>
            <a:xfrm>
              <a:off x="5777093" y="1925048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77F28B95-8FAC-48CF-9B65-6CD0FDDE0AEC}"/>
                </a:ext>
              </a:extLst>
            </p:cNvPr>
            <p:cNvSpPr/>
            <p:nvPr/>
          </p:nvSpPr>
          <p:spPr>
            <a:xfrm>
              <a:off x="6249461" y="1925048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D682540-A768-42E6-9FD8-95DD7818AC33}"/>
                </a:ext>
              </a:extLst>
            </p:cNvPr>
            <p:cNvSpPr/>
            <p:nvPr/>
          </p:nvSpPr>
          <p:spPr>
            <a:xfrm>
              <a:off x="6721829" y="1925048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6D873FF-9C66-4BF0-986C-AEEC9A1DD04D}"/>
                </a:ext>
              </a:extLst>
            </p:cNvPr>
            <p:cNvSpPr/>
            <p:nvPr/>
          </p:nvSpPr>
          <p:spPr>
            <a:xfrm>
              <a:off x="7194197" y="1925048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6D5E57DC-2B12-4A9D-9B19-F3113716FFAA}"/>
                </a:ext>
              </a:extLst>
            </p:cNvPr>
            <p:cNvSpPr/>
            <p:nvPr/>
          </p:nvSpPr>
          <p:spPr>
            <a:xfrm>
              <a:off x="7666565" y="1925048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0FFEDB1-C434-4785-ADC7-12D0C0CE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7BD52E0-D9E4-4D24-8276-FF1F6A85962B}"/>
              </a:ext>
            </a:extLst>
          </p:cNvPr>
          <p:cNvSpPr/>
          <p:nvPr/>
        </p:nvSpPr>
        <p:spPr>
          <a:xfrm>
            <a:off x="1249638" y="3408429"/>
            <a:ext cx="1928582" cy="1354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x = [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y = x[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endParaRPr lang="es-E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print(x)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print(y)</a:t>
            </a:r>
            <a:endParaRPr lang="es-E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4F875E1-60E3-4DF7-AC7B-81AD7045CF03}"/>
              </a:ext>
            </a:extLst>
          </p:cNvPr>
          <p:cNvSpPr/>
          <p:nvPr/>
        </p:nvSpPr>
        <p:spPr>
          <a:xfrm>
            <a:off x="1249638" y="1136513"/>
            <a:ext cx="1928582" cy="1354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x = [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y = x.copy()</a:t>
            </a:r>
            <a:endParaRPr lang="es-ES" altLang="zh-CN" sz="1600" dirty="0">
              <a:solidFill>
                <a:srgbClr val="FF6699"/>
              </a:solidFill>
              <a:latin typeface="Consolas" panose="020B0609020204030204" pitchFamily="49" charset="0"/>
            </a:endParaRP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y[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print(x)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print(y)</a:t>
            </a:r>
            <a:endParaRPr lang="es-E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BB4EA2A-C790-48A3-8A8A-5564DCAAF518}"/>
              </a:ext>
            </a:extLst>
          </p:cNvPr>
          <p:cNvSpPr/>
          <p:nvPr/>
        </p:nvSpPr>
        <p:spPr>
          <a:xfrm>
            <a:off x="5777093" y="2330159"/>
            <a:ext cx="472368" cy="317748"/>
          </a:xfrm>
          <a:prstGeom prst="rect">
            <a:avLst/>
          </a:prstGeom>
          <a:solidFill>
            <a:srgbClr val="00B0F0"/>
          </a:solidFill>
          <a:ln w="12700">
            <a:solidFill>
              <a:schemeClr val="accent1">
                <a:shade val="50000"/>
                <a:alpha val="59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C0B79C56-5F3C-4CD3-A3B1-B6A7A36D76E9}"/>
              </a:ext>
            </a:extLst>
          </p:cNvPr>
          <p:cNvGrpSpPr/>
          <p:nvPr/>
        </p:nvGrpSpPr>
        <p:grpSpPr>
          <a:xfrm>
            <a:off x="4550670" y="3404889"/>
            <a:ext cx="1304429" cy="369332"/>
            <a:chOff x="4550670" y="3404889"/>
            <a:chExt cx="1304429" cy="369332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6A48FF2-5487-44B1-AC94-5F45CEDEC265}"/>
                </a:ext>
              </a:extLst>
            </p:cNvPr>
            <p:cNvSpPr txBox="1"/>
            <p:nvPr/>
          </p:nvSpPr>
          <p:spPr>
            <a:xfrm>
              <a:off x="4550670" y="3404889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B61E41C4-4C04-45EF-803B-8E40D1616A42}"/>
                </a:ext>
              </a:extLst>
            </p:cNvPr>
            <p:cNvCxnSpPr>
              <a:stCxn id="24" idx="3"/>
              <a:endCxn id="21" idx="1"/>
            </p:cNvCxnSpPr>
            <p:nvPr/>
          </p:nvCxnSpPr>
          <p:spPr>
            <a:xfrm>
              <a:off x="4874798" y="3589555"/>
              <a:ext cx="9803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7AC6FBDF-BE2F-4690-B0F3-A0CB0B8CB609}"/>
              </a:ext>
            </a:extLst>
          </p:cNvPr>
          <p:cNvSpPr txBox="1"/>
          <p:nvPr/>
        </p:nvSpPr>
        <p:spPr>
          <a:xfrm>
            <a:off x="4572000" y="4085537"/>
            <a:ext cx="3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7DD1674C-08CE-4EF3-A794-CBB278E58F09}"/>
              </a:ext>
            </a:extLst>
          </p:cNvPr>
          <p:cNvGrpSpPr/>
          <p:nvPr/>
        </p:nvGrpSpPr>
        <p:grpSpPr>
          <a:xfrm>
            <a:off x="5855099" y="3430681"/>
            <a:ext cx="2361840" cy="317748"/>
            <a:chOff x="5855099" y="3430681"/>
            <a:chExt cx="2361840" cy="317748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67D5A1D-162E-45E0-8BDD-45651412070D}"/>
                </a:ext>
              </a:extLst>
            </p:cNvPr>
            <p:cNvSpPr/>
            <p:nvPr/>
          </p:nvSpPr>
          <p:spPr>
            <a:xfrm>
              <a:off x="5855099" y="3430681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84322DC-E9F7-46BB-AE6D-9DEC9F1D1E26}"/>
                </a:ext>
              </a:extLst>
            </p:cNvPr>
            <p:cNvSpPr/>
            <p:nvPr/>
          </p:nvSpPr>
          <p:spPr>
            <a:xfrm>
              <a:off x="6327467" y="3430681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9C32997-C7D5-4A02-B452-2FD21C705734}"/>
                </a:ext>
              </a:extLst>
            </p:cNvPr>
            <p:cNvSpPr/>
            <p:nvPr/>
          </p:nvSpPr>
          <p:spPr>
            <a:xfrm>
              <a:off x="6799835" y="3430681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F7B3025-119B-4ED3-9097-50C6DE192CDF}"/>
                </a:ext>
              </a:extLst>
            </p:cNvPr>
            <p:cNvSpPr/>
            <p:nvPr/>
          </p:nvSpPr>
          <p:spPr>
            <a:xfrm>
              <a:off x="7272203" y="3430681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7983279-19FE-46B9-A9E8-72D96D366DE6}"/>
                </a:ext>
              </a:extLst>
            </p:cNvPr>
            <p:cNvSpPr/>
            <p:nvPr/>
          </p:nvSpPr>
          <p:spPr>
            <a:xfrm>
              <a:off x="7744571" y="3430681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3C88FA7-DF9D-423A-9501-4FA7549DC470}"/>
              </a:ext>
            </a:extLst>
          </p:cNvPr>
          <p:cNvCxnSpPr>
            <a:cxnSpLocks/>
            <a:stCxn id="26" idx="3"/>
            <a:endCxn id="21" idx="2"/>
          </p:cNvCxnSpPr>
          <p:nvPr/>
        </p:nvCxnSpPr>
        <p:spPr>
          <a:xfrm flipV="1">
            <a:off x="4896128" y="3748429"/>
            <a:ext cx="1195155" cy="52177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56EF097B-C298-436C-B9AC-7D4E01D93F41}"/>
              </a:ext>
            </a:extLst>
          </p:cNvPr>
          <p:cNvSpPr/>
          <p:nvPr/>
        </p:nvSpPr>
        <p:spPr>
          <a:xfrm>
            <a:off x="5876429" y="4112886"/>
            <a:ext cx="472368" cy="317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1">
                <a:shade val="50000"/>
                <a:alpha val="59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1D6922E-7532-4D6E-A05E-03671D1179CB}"/>
              </a:ext>
            </a:extLst>
          </p:cNvPr>
          <p:cNvCxnSpPr>
            <a:stCxn id="26" idx="3"/>
            <a:endCxn id="37" idx="1"/>
          </p:cNvCxnSpPr>
          <p:nvPr/>
        </p:nvCxnSpPr>
        <p:spPr>
          <a:xfrm>
            <a:off x="4896128" y="4270203"/>
            <a:ext cx="980301" cy="15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4719D2A-F923-43D3-A9F9-5C4D05C47B7F}"/>
              </a:ext>
            </a:extLst>
          </p:cNvPr>
          <p:cNvGrpSpPr/>
          <p:nvPr/>
        </p:nvGrpSpPr>
        <p:grpSpPr>
          <a:xfrm>
            <a:off x="4472664" y="1437591"/>
            <a:ext cx="1304429" cy="369332"/>
            <a:chOff x="4472664" y="1437591"/>
            <a:chExt cx="1304429" cy="369332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249AAF5D-5940-42F3-B809-83E17FEB2F32}"/>
                </a:ext>
              </a:extLst>
            </p:cNvPr>
            <p:cNvSpPr txBox="1"/>
            <p:nvPr/>
          </p:nvSpPr>
          <p:spPr>
            <a:xfrm>
              <a:off x="4472664" y="1437591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F7B99574-FEBA-45D9-BD94-96A5D3290565}"/>
                </a:ext>
              </a:extLst>
            </p:cNvPr>
            <p:cNvCxnSpPr>
              <a:stCxn id="46" idx="3"/>
              <a:endCxn id="51" idx="1"/>
            </p:cNvCxnSpPr>
            <p:nvPr/>
          </p:nvCxnSpPr>
          <p:spPr>
            <a:xfrm>
              <a:off x="4796792" y="1622257"/>
              <a:ext cx="9803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438D8BFE-7142-4772-ACA7-5D63B7C3B7F1}"/>
              </a:ext>
            </a:extLst>
          </p:cNvPr>
          <p:cNvGrpSpPr/>
          <p:nvPr/>
        </p:nvGrpSpPr>
        <p:grpSpPr>
          <a:xfrm>
            <a:off x="5777093" y="1463383"/>
            <a:ext cx="2361840" cy="317748"/>
            <a:chOff x="5777093" y="1463383"/>
            <a:chExt cx="2361840" cy="317748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2C441FAB-6D31-4C60-924A-DB5425A922A4}"/>
                </a:ext>
              </a:extLst>
            </p:cNvPr>
            <p:cNvSpPr/>
            <p:nvPr/>
          </p:nvSpPr>
          <p:spPr>
            <a:xfrm>
              <a:off x="5777093" y="1463383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6AE4A9C-0F8B-438D-9741-289D29961935}"/>
                </a:ext>
              </a:extLst>
            </p:cNvPr>
            <p:cNvSpPr/>
            <p:nvPr/>
          </p:nvSpPr>
          <p:spPr>
            <a:xfrm>
              <a:off x="6249461" y="1463383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FA53F5C-9D26-48FD-B287-47657DB1FA7D}"/>
                </a:ext>
              </a:extLst>
            </p:cNvPr>
            <p:cNvSpPr/>
            <p:nvPr/>
          </p:nvSpPr>
          <p:spPr>
            <a:xfrm>
              <a:off x="6721829" y="1463383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ADE8637-269B-4A0D-8149-C706913478F0}"/>
                </a:ext>
              </a:extLst>
            </p:cNvPr>
            <p:cNvSpPr/>
            <p:nvPr/>
          </p:nvSpPr>
          <p:spPr>
            <a:xfrm>
              <a:off x="7194197" y="1463383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A426290-AEE8-4D16-A31B-397A3FADD795}"/>
                </a:ext>
              </a:extLst>
            </p:cNvPr>
            <p:cNvSpPr/>
            <p:nvPr/>
          </p:nvSpPr>
          <p:spPr>
            <a:xfrm>
              <a:off x="7666565" y="1463383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9F84D77D-29C6-4E7A-AC84-4FF7B33C4EAD}"/>
              </a:ext>
            </a:extLst>
          </p:cNvPr>
          <p:cNvGrpSpPr/>
          <p:nvPr/>
        </p:nvGrpSpPr>
        <p:grpSpPr>
          <a:xfrm>
            <a:off x="4472664" y="1925048"/>
            <a:ext cx="1304429" cy="369332"/>
            <a:chOff x="4472664" y="1925048"/>
            <a:chExt cx="1304429" cy="369332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647DAD45-040C-4022-BC0E-ED978A0E49B8}"/>
                </a:ext>
              </a:extLst>
            </p:cNvPr>
            <p:cNvSpPr txBox="1"/>
            <p:nvPr/>
          </p:nvSpPr>
          <p:spPr>
            <a:xfrm>
              <a:off x="4472664" y="192504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3863B873-1B79-41E3-96A7-95A6A7E22EEC}"/>
                </a:ext>
              </a:extLst>
            </p:cNvPr>
            <p:cNvCxnSpPr>
              <a:stCxn id="48" idx="3"/>
              <a:endCxn id="57" idx="1"/>
            </p:cNvCxnSpPr>
            <p:nvPr/>
          </p:nvCxnSpPr>
          <p:spPr>
            <a:xfrm flipV="1">
              <a:off x="4796792" y="2083922"/>
              <a:ext cx="980301" cy="2579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063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96296E-6 L 1.11111E-6 -0.0585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6" grpId="0"/>
      <p:bldP spid="3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BCFD384-1050-41C9-80F8-A92A6A91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DD33B1-1E20-4851-A3BE-FB617940ABB3}"/>
              </a:ext>
            </a:extLst>
          </p:cNvPr>
          <p:cNvSpPr/>
          <p:nvPr/>
        </p:nvSpPr>
        <p:spPr>
          <a:xfrm>
            <a:off x="1156326" y="1143464"/>
            <a:ext cx="3728456" cy="1294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t=(1,2,3,[4,5,6])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t[3] = 7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t[3][1] = 8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71B2FC1-7F53-4AB6-9BCA-B68078BE01C8}"/>
              </a:ext>
            </a:extLst>
          </p:cNvPr>
          <p:cNvGrpSpPr/>
          <p:nvPr/>
        </p:nvGrpSpPr>
        <p:grpSpPr>
          <a:xfrm>
            <a:off x="1169026" y="2021144"/>
            <a:ext cx="3715756" cy="375815"/>
            <a:chOff x="2197105" y="5727869"/>
            <a:chExt cx="3715756" cy="375815"/>
          </a:xfrm>
        </p:grpSpPr>
        <p:sp>
          <p:nvSpPr>
            <p:cNvPr id="5" name="check_97186">
              <a:extLst>
                <a:ext uri="{FF2B5EF4-FFF2-40B4-BE49-F238E27FC236}">
                  <a16:creationId xmlns:a16="http://schemas.microsoft.com/office/drawing/2014/main" id="{4C7C624D-5974-495B-BC19-BEF39AB45C2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37199" y="5813294"/>
              <a:ext cx="350261" cy="277943"/>
            </a:xfrm>
            <a:custGeom>
              <a:avLst/>
              <a:gdLst>
                <a:gd name="T0" fmla="*/ 2641 w 3160"/>
                <a:gd name="T1" fmla="*/ 0 h 2511"/>
                <a:gd name="T2" fmla="*/ 1167 w 3160"/>
                <a:gd name="T3" fmla="*/ 1474 h 2511"/>
                <a:gd name="T4" fmla="*/ 519 w 3160"/>
                <a:gd name="T5" fmla="*/ 826 h 2511"/>
                <a:gd name="T6" fmla="*/ 0 w 3160"/>
                <a:gd name="T7" fmla="*/ 1344 h 2511"/>
                <a:gd name="T8" fmla="*/ 1167 w 3160"/>
                <a:gd name="T9" fmla="*/ 2511 h 2511"/>
                <a:gd name="T10" fmla="*/ 3160 w 3160"/>
                <a:gd name="T11" fmla="*/ 519 h 2511"/>
                <a:gd name="T12" fmla="*/ 2641 w 3160"/>
                <a:gd name="T13" fmla="*/ 0 h 2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60" h="2511">
                  <a:moveTo>
                    <a:pt x="2641" y="0"/>
                  </a:moveTo>
                  <a:lnTo>
                    <a:pt x="1167" y="1474"/>
                  </a:lnTo>
                  <a:lnTo>
                    <a:pt x="519" y="826"/>
                  </a:lnTo>
                  <a:lnTo>
                    <a:pt x="0" y="1344"/>
                  </a:lnTo>
                  <a:lnTo>
                    <a:pt x="1167" y="2511"/>
                  </a:lnTo>
                  <a:lnTo>
                    <a:pt x="3160" y="519"/>
                  </a:lnTo>
                  <a:lnTo>
                    <a:pt x="264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2394361-D4F7-4E03-8DE2-7E6A272F93B5}"/>
                </a:ext>
              </a:extLst>
            </p:cNvPr>
            <p:cNvSpPr/>
            <p:nvPr/>
          </p:nvSpPr>
          <p:spPr>
            <a:xfrm>
              <a:off x="2197105" y="5727869"/>
              <a:ext cx="3715756" cy="375815"/>
            </a:xfrm>
            <a:prstGeom prst="rect">
              <a:avLst/>
            </a:prstGeom>
            <a:solidFill>
              <a:schemeClr val="accent6">
                <a:lumMod val="75000"/>
                <a:alpha val="39000"/>
              </a:schemeClr>
            </a:solidFill>
            <a:ln w="1905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9D3420B3-0516-48FA-9464-F6B408254405}"/>
              </a:ext>
            </a:extLst>
          </p:cNvPr>
          <p:cNvGrpSpPr/>
          <p:nvPr/>
        </p:nvGrpSpPr>
        <p:grpSpPr>
          <a:xfrm>
            <a:off x="1169026" y="1618421"/>
            <a:ext cx="3715756" cy="375815"/>
            <a:chOff x="2197105" y="5325146"/>
            <a:chExt cx="3715756" cy="37581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FD97F7C-F3F6-420B-B5CB-4C97ABF01677}"/>
                </a:ext>
              </a:extLst>
            </p:cNvPr>
            <p:cNvSpPr/>
            <p:nvPr/>
          </p:nvSpPr>
          <p:spPr>
            <a:xfrm>
              <a:off x="2197105" y="5325146"/>
              <a:ext cx="3715756" cy="375815"/>
            </a:xfrm>
            <a:prstGeom prst="rect">
              <a:avLst/>
            </a:prstGeom>
            <a:solidFill>
              <a:schemeClr val="accent6">
                <a:lumMod val="75000"/>
                <a:alpha val="39000"/>
              </a:schemeClr>
            </a:solidFill>
            <a:ln w="1905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x-mark_1766">
              <a:extLst>
                <a:ext uri="{FF2B5EF4-FFF2-40B4-BE49-F238E27FC236}">
                  <a16:creationId xmlns:a16="http://schemas.microsoft.com/office/drawing/2014/main" id="{2DD84E01-6F44-4CDA-9573-B779A3EACD3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47256" y="5375946"/>
              <a:ext cx="278135" cy="277657"/>
            </a:xfrm>
            <a:custGeom>
              <a:avLst/>
              <a:gdLst>
                <a:gd name="T0" fmla="*/ 373 w 373"/>
                <a:gd name="T1" fmla="*/ 299 h 373"/>
                <a:gd name="T2" fmla="*/ 261 w 373"/>
                <a:gd name="T3" fmla="*/ 187 h 373"/>
                <a:gd name="T4" fmla="*/ 373 w 373"/>
                <a:gd name="T5" fmla="*/ 75 h 373"/>
                <a:gd name="T6" fmla="*/ 299 w 373"/>
                <a:gd name="T7" fmla="*/ 0 h 373"/>
                <a:gd name="T8" fmla="*/ 187 w 373"/>
                <a:gd name="T9" fmla="*/ 112 h 373"/>
                <a:gd name="T10" fmla="*/ 75 w 373"/>
                <a:gd name="T11" fmla="*/ 0 h 373"/>
                <a:gd name="T12" fmla="*/ 0 w 373"/>
                <a:gd name="T13" fmla="*/ 75 h 373"/>
                <a:gd name="T14" fmla="*/ 112 w 373"/>
                <a:gd name="T15" fmla="*/ 187 h 373"/>
                <a:gd name="T16" fmla="*/ 0 w 373"/>
                <a:gd name="T17" fmla="*/ 299 h 373"/>
                <a:gd name="T18" fmla="*/ 75 w 373"/>
                <a:gd name="T19" fmla="*/ 373 h 373"/>
                <a:gd name="T20" fmla="*/ 187 w 373"/>
                <a:gd name="T21" fmla="*/ 261 h 373"/>
                <a:gd name="T22" fmla="*/ 299 w 373"/>
                <a:gd name="T23" fmla="*/ 373 h 373"/>
                <a:gd name="T24" fmla="*/ 373 w 373"/>
                <a:gd name="T25" fmla="*/ 29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3" h="373">
                  <a:moveTo>
                    <a:pt x="373" y="299"/>
                  </a:moveTo>
                  <a:lnTo>
                    <a:pt x="261" y="187"/>
                  </a:lnTo>
                  <a:lnTo>
                    <a:pt x="373" y="75"/>
                  </a:lnTo>
                  <a:lnTo>
                    <a:pt x="299" y="0"/>
                  </a:lnTo>
                  <a:lnTo>
                    <a:pt x="187" y="112"/>
                  </a:lnTo>
                  <a:lnTo>
                    <a:pt x="75" y="0"/>
                  </a:lnTo>
                  <a:lnTo>
                    <a:pt x="0" y="75"/>
                  </a:lnTo>
                  <a:lnTo>
                    <a:pt x="112" y="187"/>
                  </a:lnTo>
                  <a:lnTo>
                    <a:pt x="0" y="299"/>
                  </a:lnTo>
                  <a:lnTo>
                    <a:pt x="75" y="373"/>
                  </a:lnTo>
                  <a:lnTo>
                    <a:pt x="187" y="261"/>
                  </a:lnTo>
                  <a:lnTo>
                    <a:pt x="299" y="373"/>
                  </a:lnTo>
                  <a:lnTo>
                    <a:pt x="373" y="29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065BCD15-8001-4EBB-B90B-4F37F39B8DB2}"/>
              </a:ext>
            </a:extLst>
          </p:cNvPr>
          <p:cNvSpPr/>
          <p:nvPr/>
        </p:nvSpPr>
        <p:spPr>
          <a:xfrm>
            <a:off x="4680680" y="3292183"/>
            <a:ext cx="472368" cy="317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1">
                <a:shade val="50000"/>
                <a:alpha val="59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760145-DA23-49CA-8D09-66569AE91ADD}"/>
              </a:ext>
            </a:extLst>
          </p:cNvPr>
          <p:cNvSpPr/>
          <p:nvPr/>
        </p:nvSpPr>
        <p:spPr>
          <a:xfrm>
            <a:off x="5153048" y="3292183"/>
            <a:ext cx="472368" cy="317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1">
                <a:shade val="50000"/>
                <a:alpha val="59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C51B2E6-AF63-4E18-8129-A2599997125A}"/>
              </a:ext>
            </a:extLst>
          </p:cNvPr>
          <p:cNvSpPr/>
          <p:nvPr/>
        </p:nvSpPr>
        <p:spPr>
          <a:xfrm>
            <a:off x="5625416" y="3292183"/>
            <a:ext cx="472368" cy="317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1">
                <a:shade val="50000"/>
                <a:alpha val="59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85B2954-FEEE-4BB0-A19A-CFDB52A880BC}"/>
              </a:ext>
            </a:extLst>
          </p:cNvPr>
          <p:cNvSpPr txBox="1"/>
          <p:nvPr/>
        </p:nvSpPr>
        <p:spPr>
          <a:xfrm>
            <a:off x="3376251" y="326639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5037E26-D329-4A8A-AEA9-9598A1232661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3700379" y="3451057"/>
            <a:ext cx="98030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0F7CFA06-9E75-4EC7-B90A-660B4A9AF6F8}"/>
              </a:ext>
            </a:extLst>
          </p:cNvPr>
          <p:cNvSpPr/>
          <p:nvPr/>
        </p:nvSpPr>
        <p:spPr>
          <a:xfrm>
            <a:off x="6097784" y="3292183"/>
            <a:ext cx="472368" cy="317748"/>
          </a:xfrm>
          <a:prstGeom prst="rect">
            <a:avLst/>
          </a:prstGeom>
          <a:solidFill>
            <a:srgbClr val="4F7921"/>
          </a:solidFill>
          <a:ln w="12700">
            <a:solidFill>
              <a:schemeClr val="accent1">
                <a:shade val="50000"/>
                <a:alpha val="59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C38B80F-28F4-4DA8-95B5-6C364C548153}"/>
              </a:ext>
            </a:extLst>
          </p:cNvPr>
          <p:cNvGrpSpPr/>
          <p:nvPr/>
        </p:nvGrpSpPr>
        <p:grpSpPr>
          <a:xfrm>
            <a:off x="4916864" y="4218765"/>
            <a:ext cx="1419611" cy="317748"/>
            <a:chOff x="6628658" y="4198568"/>
            <a:chExt cx="1419611" cy="317748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C35672C-E23F-4E29-B14F-9E9BCBB72FCE}"/>
                </a:ext>
              </a:extLst>
            </p:cNvPr>
            <p:cNvSpPr/>
            <p:nvPr/>
          </p:nvSpPr>
          <p:spPr>
            <a:xfrm>
              <a:off x="6628658" y="4198568"/>
              <a:ext cx="472368" cy="31774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11C7CDB-E2C3-4583-A19F-88C0B2F722F4}"/>
                </a:ext>
              </a:extLst>
            </p:cNvPr>
            <p:cNvSpPr/>
            <p:nvPr/>
          </p:nvSpPr>
          <p:spPr>
            <a:xfrm>
              <a:off x="7101026" y="4198568"/>
              <a:ext cx="472368" cy="31774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C866D9F-83CB-4FB6-A137-ADB842931252}"/>
                </a:ext>
              </a:extLst>
            </p:cNvPr>
            <p:cNvSpPr/>
            <p:nvPr/>
          </p:nvSpPr>
          <p:spPr>
            <a:xfrm>
              <a:off x="7575901" y="4198568"/>
              <a:ext cx="472368" cy="31774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9B2FCA2-5533-4BF1-B460-8F2CF80C3463}"/>
              </a:ext>
            </a:extLst>
          </p:cNvPr>
          <p:cNvCxnSpPr>
            <a:cxnSpLocks/>
            <a:stCxn id="16" idx="2"/>
            <a:endCxn id="29" idx="0"/>
          </p:cNvCxnSpPr>
          <p:nvPr/>
        </p:nvCxnSpPr>
        <p:spPr>
          <a:xfrm flipH="1">
            <a:off x="5625416" y="3609931"/>
            <a:ext cx="708552" cy="608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9B684C6B-0968-4659-924E-C985CF89670F}"/>
              </a:ext>
            </a:extLst>
          </p:cNvPr>
          <p:cNvGrpSpPr/>
          <p:nvPr/>
        </p:nvGrpSpPr>
        <p:grpSpPr>
          <a:xfrm>
            <a:off x="6333968" y="3609931"/>
            <a:ext cx="1068804" cy="926582"/>
            <a:chOff x="6333968" y="3609931"/>
            <a:chExt cx="1068804" cy="926582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40CDBE0-7014-4807-BA32-06B2E39F0127}"/>
                </a:ext>
              </a:extLst>
            </p:cNvPr>
            <p:cNvSpPr/>
            <p:nvPr/>
          </p:nvSpPr>
          <p:spPr>
            <a:xfrm>
              <a:off x="6930404" y="4218765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rgbClr val="C00000"/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CB038DEF-3BD7-4981-94DB-00AF12866E7A}"/>
                </a:ext>
              </a:extLst>
            </p:cNvPr>
            <p:cNvCxnSpPr>
              <a:cxnSpLocks/>
              <a:stCxn id="16" idx="2"/>
              <a:endCxn id="45" idx="0"/>
            </p:cNvCxnSpPr>
            <p:nvPr/>
          </p:nvCxnSpPr>
          <p:spPr>
            <a:xfrm>
              <a:off x="6333968" y="3609931"/>
              <a:ext cx="832620" cy="608834"/>
            </a:xfrm>
            <a:prstGeom prst="straightConnector1">
              <a:avLst/>
            </a:prstGeom>
            <a:ln w="12700">
              <a:solidFill>
                <a:srgbClr val="C00000"/>
              </a:solidFill>
              <a:prstDash val="lgDash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637A2564-2A88-413A-A17D-56A14C1B9D6A}"/>
              </a:ext>
            </a:extLst>
          </p:cNvPr>
          <p:cNvSpPr/>
          <p:nvPr/>
        </p:nvSpPr>
        <p:spPr>
          <a:xfrm>
            <a:off x="5389232" y="4625389"/>
            <a:ext cx="472368" cy="317748"/>
          </a:xfrm>
          <a:prstGeom prst="rect">
            <a:avLst/>
          </a:prstGeom>
          <a:solidFill>
            <a:srgbClr val="00B0F0"/>
          </a:solidFill>
          <a:ln w="12700">
            <a:solidFill>
              <a:schemeClr val="accent1">
                <a:shade val="50000"/>
                <a:alpha val="59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45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81481E-6 L -4.16667E-6 -0.05857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2AF68-102E-4909-AB36-8619203197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400" dirty="0"/>
              <a:t>二、内置数据类型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1E3930-AFCD-4049-ADA4-49E0407FC7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1725" y="3683000"/>
            <a:ext cx="3888326" cy="2236788"/>
          </a:xfrm>
        </p:spPr>
        <p:txBody>
          <a:bodyPr>
            <a:normAutofit/>
          </a:bodyPr>
          <a:lstStyle/>
          <a:p>
            <a:r>
              <a:rPr lang="zh-CN" altLang="en-US" dirty="0"/>
              <a:t>元组</a:t>
            </a:r>
            <a:r>
              <a:rPr lang="en-US" altLang="zh-CN" dirty="0"/>
              <a:t>(tuple)</a:t>
            </a:r>
          </a:p>
          <a:p>
            <a:r>
              <a:rPr lang="zh-CN" altLang="en-US" dirty="0"/>
              <a:t>列表</a:t>
            </a:r>
            <a:r>
              <a:rPr lang="en-US" altLang="zh-CN" dirty="0"/>
              <a:t>(list)</a:t>
            </a:r>
          </a:p>
          <a:p>
            <a:r>
              <a:rPr lang="zh-CN" altLang="en-US" dirty="0"/>
              <a:t>字典</a:t>
            </a:r>
            <a:r>
              <a:rPr lang="en-US" altLang="zh-CN" dirty="0"/>
              <a:t>(</a:t>
            </a:r>
            <a:r>
              <a:rPr lang="en-US" altLang="zh-CN" dirty="0" err="1"/>
              <a:t>dict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1668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60544F9-BE83-47E3-AC2B-E3835EB8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E98F11F-CFB1-4667-A919-49F260A137A4}"/>
              </a:ext>
            </a:extLst>
          </p:cNvPr>
          <p:cNvSpPr/>
          <p:nvPr/>
        </p:nvSpPr>
        <p:spPr>
          <a:xfrm>
            <a:off x="978321" y="1729152"/>
            <a:ext cx="7187357" cy="295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scores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42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45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43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38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50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43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29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49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46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45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]</a:t>
            </a:r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names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["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赵零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朱一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秦二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张三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李四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王五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钱六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马七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唐八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陆九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"]</a:t>
            </a:r>
            <a:endParaRPr lang="zh-CN" altLang="en-US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989FB1"/>
                </a:solidFill>
                <a:latin typeface="Consolas" panose="020B0609020204030204" pitchFamily="49" charset="0"/>
              </a:rPr>
              <a:t>#</a:t>
            </a:r>
            <a:r>
              <a:rPr lang="zh-CN" altLang="en-US" i="1" dirty="0">
                <a:solidFill>
                  <a:srgbClr val="989FB1"/>
                </a:solidFill>
                <a:latin typeface="Consolas" panose="020B0609020204030204" pitchFamily="49" charset="0"/>
              </a:rPr>
              <a:t> 朱一的成绩是多少？</a:t>
            </a:r>
            <a:endParaRPr lang="zh-CN" altLang="en-US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index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403F53"/>
                </a:solidFill>
                <a:latin typeface="Consolas" panose="020B0609020204030204" pitchFamily="49" charset="0"/>
              </a:rPr>
              <a:t>names.</a:t>
            </a:r>
            <a:r>
              <a:rPr lang="en-US" altLang="zh-CN" dirty="0" err="1">
                <a:solidFill>
                  <a:srgbClr val="0C969B"/>
                </a:solidFill>
                <a:latin typeface="Consolas" panose="020B0609020204030204" pitchFamily="49" charset="0"/>
              </a:rPr>
              <a:t>index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朱一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score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scores[index]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492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</a:t>
            </a:r>
            <a:r>
              <a:rPr lang="en-US" altLang="zh-CN" dirty="0"/>
              <a:t>(</a:t>
            </a:r>
            <a:r>
              <a:rPr lang="en-US" altLang="zh-CN" dirty="0" err="1"/>
              <a:t>dict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2492242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785614"/>
            <a:ext cx="7886700" cy="12215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用花括号来表示字典</a:t>
            </a:r>
            <a:r>
              <a:rPr lang="en-US" altLang="zh-CN" sz="2400" dirty="0" err="1">
                <a:solidFill>
                  <a:srgbClr val="C00000"/>
                </a:solidFill>
              </a:rPr>
              <a:t>dict</a:t>
            </a:r>
            <a:r>
              <a:rPr lang="zh-CN" altLang="en-US" sz="2400" dirty="0"/>
              <a:t>，其元素为键值对</a:t>
            </a:r>
            <a:endParaRPr lang="en-US" altLang="zh-CN" sz="2400" dirty="0"/>
          </a:p>
          <a:p>
            <a:r>
              <a:rPr lang="zh-CN" altLang="en-US" sz="2400" dirty="0"/>
              <a:t>元素之间用逗号分割，元素中的键和值用冒号分割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>
                <a:solidFill>
                  <a:prstClr val="white"/>
                </a:solidFill>
              </a:rPr>
              <a:pPr/>
              <a:t>32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字典的定义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28650" y="2068634"/>
            <a:ext cx="833048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'apple'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'orange'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3.14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'pi'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'four'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内容占位符 1"/>
          <p:cNvSpPr txBox="1">
            <a:spLocks/>
          </p:cNvSpPr>
          <p:nvPr/>
        </p:nvSpPr>
        <p:spPr>
          <a:xfrm>
            <a:off x="628650" y="2853076"/>
            <a:ext cx="7886700" cy="626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6088" indent="-4460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6450" indent="-3492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 lang="zh-CN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 lang="zh-CN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BACC6">
                  <a:lumMod val="50000"/>
                </a:srgbClr>
              </a:buClr>
            </a:pPr>
            <a:r>
              <a:rPr sz="2400" dirty="0">
                <a:solidFill>
                  <a:prstClr val="black"/>
                </a:solidFill>
              </a:rPr>
              <a:t>空字典的表示</a:t>
            </a:r>
          </a:p>
        </p:txBody>
      </p:sp>
      <p:sp>
        <p:nvSpPr>
          <p:cNvPr id="11" name="矩形 10"/>
          <p:cNvSpPr/>
          <p:nvPr/>
        </p:nvSpPr>
        <p:spPr>
          <a:xfrm>
            <a:off x="1089593" y="3548798"/>
            <a:ext cx="641770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dt = {}  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或 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dt =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1F9F4E7D-FD78-4652-9A3E-0C0C7B9F023B}"/>
              </a:ext>
            </a:extLst>
          </p:cNvPr>
          <p:cNvSpPr txBox="1">
            <a:spLocks/>
          </p:cNvSpPr>
          <p:nvPr/>
        </p:nvSpPr>
        <p:spPr>
          <a:xfrm>
            <a:off x="628650" y="4456083"/>
            <a:ext cx="7886700" cy="17542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46088" indent="-4460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6450" indent="-3492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 lang="zh-CN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 lang="zh-CN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BACC6">
                  <a:lumMod val="50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字典的特征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50000"/>
                </a:srgbClr>
              </a:buClr>
            </a:pPr>
            <a:r>
              <a:rPr lang="zh-CN" altLang="en-US" sz="2000" dirty="0">
                <a:solidFill>
                  <a:prstClr val="black"/>
                </a:solidFill>
              </a:rPr>
              <a:t>字典是一种映射类型，其元素为“</a:t>
            </a:r>
            <a:r>
              <a:rPr lang="zh-CN" altLang="en-US" sz="2000" dirty="0">
                <a:solidFill>
                  <a:srgbClr val="FF0000"/>
                </a:solidFill>
              </a:rPr>
              <a:t>键</a:t>
            </a:r>
            <a:r>
              <a:rPr lang="en-US" altLang="zh-CN" sz="2000" dirty="0">
                <a:solidFill>
                  <a:prstClr val="black"/>
                </a:solidFill>
              </a:rPr>
              <a:t>——</a:t>
            </a:r>
            <a:r>
              <a:rPr lang="zh-CN" altLang="en-US" sz="2000" dirty="0">
                <a:solidFill>
                  <a:srgbClr val="FF0000"/>
                </a:solidFill>
              </a:rPr>
              <a:t>值</a:t>
            </a:r>
            <a:r>
              <a:rPr lang="zh-CN" altLang="en-US" sz="2000" dirty="0">
                <a:solidFill>
                  <a:prstClr val="black"/>
                </a:solidFill>
              </a:rPr>
              <a:t>对”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50000"/>
                </a:srgbClr>
              </a:buClr>
            </a:pPr>
            <a:r>
              <a:rPr lang="zh-CN" altLang="en-US" sz="2000" dirty="0">
                <a:solidFill>
                  <a:prstClr val="black"/>
                </a:solidFill>
              </a:rPr>
              <a:t>字典通过</a:t>
            </a:r>
            <a:r>
              <a:rPr lang="zh-CN" altLang="en-US" sz="2000" dirty="0">
                <a:solidFill>
                  <a:srgbClr val="FF0000"/>
                </a:solidFill>
              </a:rPr>
              <a:t>键</a:t>
            </a:r>
            <a:r>
              <a:rPr lang="zh-CN" altLang="en-US" sz="2000" dirty="0">
                <a:solidFill>
                  <a:prstClr val="black"/>
                </a:solidFill>
              </a:rPr>
              <a:t>来访问获取</a:t>
            </a:r>
            <a:r>
              <a:rPr lang="zh-CN" altLang="en-US" sz="2000" dirty="0">
                <a:solidFill>
                  <a:srgbClr val="FF0000"/>
                </a:solidFill>
              </a:rPr>
              <a:t>值</a:t>
            </a:r>
            <a:r>
              <a:rPr lang="zh-CN" altLang="en-US" sz="2000" dirty="0">
                <a:solidFill>
                  <a:prstClr val="black"/>
                </a:solidFill>
              </a:rPr>
              <a:t>，键具有唯一性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50000"/>
                </a:srgbClr>
              </a:buClr>
            </a:pPr>
            <a:r>
              <a:rPr lang="zh-CN" altLang="en-US" sz="2000" dirty="0">
                <a:solidFill>
                  <a:prstClr val="black"/>
                </a:solidFill>
              </a:rPr>
              <a:t>字典的元素是</a:t>
            </a:r>
            <a:r>
              <a:rPr lang="zh-CN" altLang="en-US" sz="2000" dirty="0">
                <a:solidFill>
                  <a:srgbClr val="FF0000"/>
                </a:solidFill>
              </a:rPr>
              <a:t>无序</a:t>
            </a:r>
            <a:r>
              <a:rPr lang="zh-CN" altLang="en-US" sz="2000" dirty="0">
                <a:solidFill>
                  <a:prstClr val="black"/>
                </a:solidFill>
              </a:rPr>
              <a:t>的</a:t>
            </a:r>
            <a:endParaRPr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439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>
                <a:solidFill>
                  <a:prstClr val="white"/>
                </a:solidFill>
              </a:rPr>
              <a:pPr/>
              <a:t>33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4796" y="456043"/>
            <a:ext cx="833048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'apple'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'orange'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3.14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'pi'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'four'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831639" y="1352138"/>
            <a:ext cx="1034017" cy="369332"/>
            <a:chOff x="1114947" y="1601132"/>
            <a:chExt cx="1002634" cy="369332"/>
          </a:xfrm>
        </p:grpSpPr>
        <p:sp>
          <p:nvSpPr>
            <p:cNvPr id="31" name="文本框 30"/>
            <p:cNvSpPr txBox="1"/>
            <p:nvPr/>
          </p:nvSpPr>
          <p:spPr>
            <a:xfrm>
              <a:off x="1114947" y="1601132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dirty="0" err="1">
                  <a:solidFill>
                    <a:prstClr val="black"/>
                  </a:solidFill>
                </a:rPr>
                <a:t>dt</a:t>
              </a:r>
              <a:endParaRPr lang="en-US" altLang="zh-CN" dirty="0">
                <a:solidFill>
                  <a:prstClr val="black"/>
                </a:solidFill>
              </a:endParaRPr>
            </a:p>
          </p:txBody>
        </p:sp>
        <p:cxnSp>
          <p:nvCxnSpPr>
            <p:cNvPr id="33" name="直接连接符 32"/>
            <p:cNvCxnSpPr>
              <a:stCxn id="31" idx="3"/>
            </p:cNvCxnSpPr>
            <p:nvPr/>
          </p:nvCxnSpPr>
          <p:spPr>
            <a:xfrm>
              <a:off x="1578535" y="1785798"/>
              <a:ext cx="539046" cy="204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圆角矩形 42"/>
          <p:cNvSpPr/>
          <p:nvPr/>
        </p:nvSpPr>
        <p:spPr>
          <a:xfrm>
            <a:off x="1987643" y="1554048"/>
            <a:ext cx="4430332" cy="811369"/>
          </a:xfrm>
          <a:prstGeom prst="round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zh-CN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631016" y="1538847"/>
            <a:ext cx="2310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字典</a:t>
            </a:r>
            <a:r>
              <a:rPr lang="en-US" altLang="zh-CN" dirty="0" err="1">
                <a:solidFill>
                  <a:prstClr val="black"/>
                </a:solidFill>
              </a:rPr>
              <a:t>dt</a:t>
            </a:r>
            <a:r>
              <a:rPr lang="zh-CN" altLang="en-US" dirty="0">
                <a:solidFill>
                  <a:prstClr val="black"/>
                </a:solidFill>
              </a:rPr>
              <a:t>的一个元素：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键值对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元素通过</a:t>
            </a:r>
            <a:r>
              <a:rPr lang="zh-CN" altLang="en-US" dirty="0">
                <a:solidFill>
                  <a:srgbClr val="FF0000"/>
                </a:solidFill>
              </a:rPr>
              <a:t>键</a:t>
            </a:r>
            <a:r>
              <a:rPr lang="zh-CN" altLang="en-US" dirty="0"/>
              <a:t>访问</a:t>
            </a:r>
          </a:p>
        </p:txBody>
      </p:sp>
      <p:sp>
        <p:nvSpPr>
          <p:cNvPr id="47" name="圆角矩形 46"/>
          <p:cNvSpPr/>
          <p:nvPr/>
        </p:nvSpPr>
        <p:spPr>
          <a:xfrm>
            <a:off x="2041668" y="1498231"/>
            <a:ext cx="1670656" cy="2740438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zh-CN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4629279" y="1498230"/>
            <a:ext cx="1722514" cy="369478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4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zh-CN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631066" y="5460636"/>
            <a:ext cx="2079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字典</a:t>
            </a:r>
            <a:r>
              <a:rPr lang="en-US" altLang="zh-CN" dirty="0" err="1">
                <a:solidFill>
                  <a:prstClr val="black"/>
                </a:solidFill>
              </a:rPr>
              <a:t>dt</a:t>
            </a:r>
            <a:r>
              <a:rPr lang="zh-CN" altLang="en-US" dirty="0">
                <a:solidFill>
                  <a:prstClr val="black"/>
                </a:solidFill>
              </a:rPr>
              <a:t>的所有值：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可以重复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数据类型无要求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865655" y="5460636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字典</a:t>
            </a:r>
            <a:r>
              <a:rPr lang="en-US" altLang="zh-CN" dirty="0" err="1">
                <a:solidFill>
                  <a:prstClr val="black"/>
                </a:solidFill>
              </a:rPr>
              <a:t>dt</a:t>
            </a:r>
            <a:r>
              <a:rPr lang="zh-CN" altLang="en-US" dirty="0">
                <a:solidFill>
                  <a:prstClr val="black"/>
                </a:solidFill>
              </a:rPr>
              <a:t>的所有键：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不能重复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不能使用可变数据类型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1934345" y="1270713"/>
            <a:ext cx="4687910" cy="4022501"/>
            <a:chOff x="1977275" y="1519707"/>
            <a:chExt cx="4687910" cy="4022501"/>
          </a:xfrm>
        </p:grpSpPr>
        <p:sp>
          <p:nvSpPr>
            <p:cNvPr id="34" name="矩形 33"/>
            <p:cNvSpPr/>
            <p:nvPr/>
          </p:nvSpPr>
          <p:spPr>
            <a:xfrm>
              <a:off x="1977275" y="1519707"/>
              <a:ext cx="4687910" cy="4022501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17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213386" y="2528548"/>
              <a:ext cx="1412383" cy="55808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213385" y="3086632"/>
              <a:ext cx="1412383" cy="55808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3.14</a:t>
              </a:r>
              <a:endPara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213384" y="3644716"/>
              <a:ext cx="1412383" cy="55808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'four'</a:t>
              </a:r>
              <a:endPara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853553" y="2902037"/>
              <a:ext cx="1412383" cy="55808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'orange'</a:t>
              </a:r>
              <a:endPara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853554" y="3786387"/>
              <a:ext cx="1412383" cy="55808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'pi'</a:t>
              </a:r>
              <a:endPara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853554" y="4679320"/>
              <a:ext cx="1412383" cy="55808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4</a:t>
              </a:r>
              <a:endPara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1" name="直接连接符 20"/>
            <p:cNvCxnSpPr>
              <a:stCxn id="11" idx="3"/>
              <a:endCxn id="15" idx="1"/>
            </p:cNvCxnSpPr>
            <p:nvPr/>
          </p:nvCxnSpPr>
          <p:spPr>
            <a:xfrm>
              <a:off x="3625769" y="2807590"/>
              <a:ext cx="1227784" cy="37348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2" idx="3"/>
              <a:endCxn id="16" idx="1"/>
            </p:cNvCxnSpPr>
            <p:nvPr/>
          </p:nvCxnSpPr>
          <p:spPr>
            <a:xfrm>
              <a:off x="3625768" y="3365674"/>
              <a:ext cx="1227786" cy="69975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3" idx="3"/>
              <a:endCxn id="17" idx="1"/>
            </p:cNvCxnSpPr>
            <p:nvPr/>
          </p:nvCxnSpPr>
          <p:spPr>
            <a:xfrm>
              <a:off x="3625767" y="3923758"/>
              <a:ext cx="1227787" cy="103460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2213386" y="1970464"/>
              <a:ext cx="1412383" cy="55808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853552" y="1970464"/>
              <a:ext cx="1412383" cy="55808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'apple'</a:t>
              </a:r>
              <a:endPara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9" name="直接连接符 18"/>
            <p:cNvCxnSpPr>
              <a:stCxn id="7" idx="3"/>
              <a:endCxn id="14" idx="1"/>
            </p:cNvCxnSpPr>
            <p:nvPr/>
          </p:nvCxnSpPr>
          <p:spPr>
            <a:xfrm>
              <a:off x="3625769" y="2249506"/>
              <a:ext cx="122778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740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/>
      <p:bldP spid="47" grpId="0" animBg="1"/>
      <p:bldP spid="48" grpId="0" animBg="1"/>
      <p:bldP spid="49" grpId="0"/>
      <p:bldP spid="5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lvl="1" indent="-446088">
              <a:spcBef>
                <a:spcPts val="1000"/>
              </a:spcBef>
              <a:buSzTx/>
              <a:buFont typeface="Wingdings" panose="05000000000000000000" pitchFamily="2" charset="2"/>
              <a:buChar char="n"/>
            </a:pPr>
            <a:r>
              <a:rPr lang="zh-CN" altLang="en-US" sz="2800" dirty="0"/>
              <a:t>通过</a:t>
            </a:r>
            <a:r>
              <a:rPr lang="en-US" altLang="zh-CN" sz="2800" dirty="0"/>
              <a:t>dt[key]</a:t>
            </a:r>
            <a:r>
              <a:rPr lang="zh-CN" altLang="en-US" sz="2800" dirty="0"/>
              <a:t>的方式访问对应的值</a:t>
            </a:r>
            <a:endParaRPr lang="en-US" altLang="zh-CN" sz="2800" dirty="0"/>
          </a:p>
          <a:p>
            <a:pPr lvl="1"/>
            <a:r>
              <a:rPr lang="en-US" altLang="zh-CN" dirty="0"/>
              <a:t>key</a:t>
            </a:r>
            <a:r>
              <a:rPr lang="zh-CN" altLang="en-US" dirty="0"/>
              <a:t>为键，返回对应的值</a:t>
            </a:r>
            <a:endParaRPr lang="en-US" altLang="zh-CN" dirty="0"/>
          </a:p>
          <a:p>
            <a:pPr lvl="1"/>
            <a:r>
              <a:rPr lang="zh-CN" altLang="en-US" dirty="0"/>
              <a:t>若键不存在，抛出错误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>
                <a:solidFill>
                  <a:prstClr val="white"/>
                </a:solidFill>
              </a:rPr>
              <a:pPr/>
              <a:t>34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字典的“索引”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33341" y="2814938"/>
            <a:ext cx="7267978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'apple'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'orange'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3.14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'pi'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'four'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3.14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'four'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'pi'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133341" y="4760960"/>
            <a:ext cx="7267978" cy="375815"/>
            <a:chOff x="4389549" y="2975167"/>
            <a:chExt cx="7267978" cy="375815"/>
          </a:xfrm>
        </p:grpSpPr>
        <p:sp>
          <p:nvSpPr>
            <p:cNvPr id="8" name="矩形 7"/>
            <p:cNvSpPr/>
            <p:nvPr/>
          </p:nvSpPr>
          <p:spPr>
            <a:xfrm>
              <a:off x="4389549" y="2975167"/>
              <a:ext cx="7267978" cy="375815"/>
            </a:xfrm>
            <a:prstGeom prst="rect">
              <a:avLst/>
            </a:prstGeom>
            <a:solidFill>
              <a:schemeClr val="accent6">
                <a:lumMod val="75000"/>
                <a:alpha val="39000"/>
              </a:schemeClr>
            </a:solidFill>
            <a:ln w="1905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x-mark_1766"/>
            <p:cNvSpPr>
              <a:spLocks noChangeAspect="1"/>
            </p:cNvSpPr>
            <p:nvPr/>
          </p:nvSpPr>
          <p:spPr bwMode="auto">
            <a:xfrm>
              <a:off x="11260428" y="2999382"/>
              <a:ext cx="345583" cy="327383"/>
            </a:xfrm>
            <a:custGeom>
              <a:avLst/>
              <a:gdLst>
                <a:gd name="T0" fmla="*/ 373 w 373"/>
                <a:gd name="T1" fmla="*/ 299 h 373"/>
                <a:gd name="T2" fmla="*/ 261 w 373"/>
                <a:gd name="T3" fmla="*/ 187 h 373"/>
                <a:gd name="T4" fmla="*/ 373 w 373"/>
                <a:gd name="T5" fmla="*/ 75 h 373"/>
                <a:gd name="T6" fmla="*/ 299 w 373"/>
                <a:gd name="T7" fmla="*/ 0 h 373"/>
                <a:gd name="T8" fmla="*/ 187 w 373"/>
                <a:gd name="T9" fmla="*/ 112 h 373"/>
                <a:gd name="T10" fmla="*/ 75 w 373"/>
                <a:gd name="T11" fmla="*/ 0 h 373"/>
                <a:gd name="T12" fmla="*/ 0 w 373"/>
                <a:gd name="T13" fmla="*/ 75 h 373"/>
                <a:gd name="T14" fmla="*/ 112 w 373"/>
                <a:gd name="T15" fmla="*/ 187 h 373"/>
                <a:gd name="T16" fmla="*/ 0 w 373"/>
                <a:gd name="T17" fmla="*/ 299 h 373"/>
                <a:gd name="T18" fmla="*/ 75 w 373"/>
                <a:gd name="T19" fmla="*/ 373 h 373"/>
                <a:gd name="T20" fmla="*/ 187 w 373"/>
                <a:gd name="T21" fmla="*/ 261 h 373"/>
                <a:gd name="T22" fmla="*/ 299 w 373"/>
                <a:gd name="T23" fmla="*/ 373 h 373"/>
                <a:gd name="T24" fmla="*/ 373 w 373"/>
                <a:gd name="T25" fmla="*/ 29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3" h="373">
                  <a:moveTo>
                    <a:pt x="373" y="299"/>
                  </a:moveTo>
                  <a:lnTo>
                    <a:pt x="261" y="187"/>
                  </a:lnTo>
                  <a:lnTo>
                    <a:pt x="373" y="75"/>
                  </a:lnTo>
                  <a:lnTo>
                    <a:pt x="299" y="0"/>
                  </a:lnTo>
                  <a:lnTo>
                    <a:pt x="187" y="112"/>
                  </a:lnTo>
                  <a:lnTo>
                    <a:pt x="75" y="0"/>
                  </a:lnTo>
                  <a:lnTo>
                    <a:pt x="0" y="75"/>
                  </a:lnTo>
                  <a:lnTo>
                    <a:pt x="112" y="187"/>
                  </a:lnTo>
                  <a:lnTo>
                    <a:pt x="0" y="299"/>
                  </a:lnTo>
                  <a:lnTo>
                    <a:pt x="75" y="373"/>
                  </a:lnTo>
                  <a:lnTo>
                    <a:pt x="187" y="261"/>
                  </a:lnTo>
                  <a:lnTo>
                    <a:pt x="299" y="373"/>
                  </a:lnTo>
                  <a:lnTo>
                    <a:pt x="373" y="29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</p:sp>
      </p:grpSp>
      <p:grpSp>
        <p:nvGrpSpPr>
          <p:cNvPr id="10" name="组合 9"/>
          <p:cNvGrpSpPr/>
          <p:nvPr/>
        </p:nvGrpSpPr>
        <p:grpSpPr>
          <a:xfrm>
            <a:off x="1133341" y="5235354"/>
            <a:ext cx="7267978" cy="375815"/>
            <a:chOff x="4389549" y="2975167"/>
            <a:chExt cx="7267978" cy="375815"/>
          </a:xfrm>
        </p:grpSpPr>
        <p:sp>
          <p:nvSpPr>
            <p:cNvPr id="11" name="矩形 10"/>
            <p:cNvSpPr/>
            <p:nvPr/>
          </p:nvSpPr>
          <p:spPr>
            <a:xfrm>
              <a:off x="4389549" y="2975167"/>
              <a:ext cx="7267978" cy="375815"/>
            </a:xfrm>
            <a:prstGeom prst="rect">
              <a:avLst/>
            </a:prstGeom>
            <a:solidFill>
              <a:schemeClr val="accent6">
                <a:lumMod val="75000"/>
                <a:alpha val="39000"/>
              </a:schemeClr>
            </a:solidFill>
            <a:ln w="1905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x-mark_1766"/>
            <p:cNvSpPr>
              <a:spLocks noChangeAspect="1"/>
            </p:cNvSpPr>
            <p:nvPr/>
          </p:nvSpPr>
          <p:spPr bwMode="auto">
            <a:xfrm>
              <a:off x="11260428" y="2999382"/>
              <a:ext cx="345583" cy="327383"/>
            </a:xfrm>
            <a:custGeom>
              <a:avLst/>
              <a:gdLst>
                <a:gd name="T0" fmla="*/ 373 w 373"/>
                <a:gd name="T1" fmla="*/ 299 h 373"/>
                <a:gd name="T2" fmla="*/ 261 w 373"/>
                <a:gd name="T3" fmla="*/ 187 h 373"/>
                <a:gd name="T4" fmla="*/ 373 w 373"/>
                <a:gd name="T5" fmla="*/ 75 h 373"/>
                <a:gd name="T6" fmla="*/ 299 w 373"/>
                <a:gd name="T7" fmla="*/ 0 h 373"/>
                <a:gd name="T8" fmla="*/ 187 w 373"/>
                <a:gd name="T9" fmla="*/ 112 h 373"/>
                <a:gd name="T10" fmla="*/ 75 w 373"/>
                <a:gd name="T11" fmla="*/ 0 h 373"/>
                <a:gd name="T12" fmla="*/ 0 w 373"/>
                <a:gd name="T13" fmla="*/ 75 h 373"/>
                <a:gd name="T14" fmla="*/ 112 w 373"/>
                <a:gd name="T15" fmla="*/ 187 h 373"/>
                <a:gd name="T16" fmla="*/ 0 w 373"/>
                <a:gd name="T17" fmla="*/ 299 h 373"/>
                <a:gd name="T18" fmla="*/ 75 w 373"/>
                <a:gd name="T19" fmla="*/ 373 h 373"/>
                <a:gd name="T20" fmla="*/ 187 w 373"/>
                <a:gd name="T21" fmla="*/ 261 h 373"/>
                <a:gd name="T22" fmla="*/ 299 w 373"/>
                <a:gd name="T23" fmla="*/ 373 h 373"/>
                <a:gd name="T24" fmla="*/ 373 w 373"/>
                <a:gd name="T25" fmla="*/ 29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3" h="373">
                  <a:moveTo>
                    <a:pt x="373" y="299"/>
                  </a:moveTo>
                  <a:lnTo>
                    <a:pt x="261" y="187"/>
                  </a:lnTo>
                  <a:lnTo>
                    <a:pt x="373" y="75"/>
                  </a:lnTo>
                  <a:lnTo>
                    <a:pt x="299" y="0"/>
                  </a:lnTo>
                  <a:lnTo>
                    <a:pt x="187" y="112"/>
                  </a:lnTo>
                  <a:lnTo>
                    <a:pt x="75" y="0"/>
                  </a:lnTo>
                  <a:lnTo>
                    <a:pt x="0" y="75"/>
                  </a:lnTo>
                  <a:lnTo>
                    <a:pt x="112" y="187"/>
                  </a:lnTo>
                  <a:lnTo>
                    <a:pt x="0" y="299"/>
                  </a:lnTo>
                  <a:lnTo>
                    <a:pt x="75" y="373"/>
                  </a:lnTo>
                  <a:lnTo>
                    <a:pt x="187" y="261"/>
                  </a:lnTo>
                  <a:lnTo>
                    <a:pt x="299" y="373"/>
                  </a:lnTo>
                  <a:lnTo>
                    <a:pt x="373" y="29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27600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731415"/>
          </a:xfrm>
        </p:spPr>
        <p:txBody>
          <a:bodyPr>
            <a:normAutofit/>
          </a:bodyPr>
          <a:lstStyle/>
          <a:p>
            <a:r>
              <a:rPr lang="zh-CN" altLang="en-US" dirty="0"/>
              <a:t>可以通过对“索引”的赋值</a:t>
            </a:r>
            <a:r>
              <a:rPr lang="zh-CN" altLang="en-US" dirty="0">
                <a:solidFill>
                  <a:srgbClr val="C00000"/>
                </a:solidFill>
              </a:rPr>
              <a:t>修改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C00000"/>
                </a:solidFill>
              </a:rPr>
              <a:t>添加</a:t>
            </a:r>
            <a:r>
              <a:rPr lang="zh-CN" altLang="en-US" dirty="0"/>
              <a:t>键值对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>
                <a:solidFill>
                  <a:prstClr val="white"/>
                </a:solidFill>
              </a:rPr>
              <a:pPr/>
              <a:t>35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8400" y="1924652"/>
            <a:ext cx="8559487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dt</a:t>
            </a:r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 = {2:'apple', 1:'orange', 3.14:'pi', 'four':4}</a:t>
            </a:r>
          </a:p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dt</a:t>
            </a:r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[2] = 'water'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#  {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2: 'water'</a:t>
            </a:r>
            <a:r>
              <a:rPr lang="en-US" altLang="zh-CN" sz="20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1: 'orange', 3.14: 'pi', 'four': 4}</a:t>
            </a:r>
          </a:p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dt</a:t>
            </a:r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['four'] = 4.0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#  {2: 'water', 1: 'orange', 3.14: 'pi',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'four': 4.0</a:t>
            </a:r>
            <a:r>
              <a:rPr lang="en-US" altLang="zh-CN" sz="20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dt</a:t>
            </a:r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[0] = 5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#  {2: 'water', 1: 'orange', 3.14: 'pi', 'four': 4.0,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0: 5</a:t>
            </a:r>
            <a:r>
              <a:rPr lang="en-US" altLang="zh-CN" sz="20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del </a:t>
            </a:r>
            <a:r>
              <a:rPr lang="en-US" altLang="zh-CN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dt</a:t>
            </a:r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[1]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#  {2: 'water', 3.14: 'pi', 'four': 4.0, 0: 5}</a:t>
            </a:r>
          </a:p>
        </p:txBody>
      </p:sp>
    </p:spTree>
    <p:extLst>
      <p:ext uri="{BB962C8B-B14F-4D97-AF65-F5344CB8AC3E}">
        <p14:creationId xmlns:p14="http://schemas.microsoft.com/office/powerpoint/2010/main" val="188541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400" dirty="0" err="1">
                <a:solidFill>
                  <a:srgbClr val="C00000"/>
                </a:solidFill>
              </a:rPr>
              <a:t>d.get</a:t>
            </a:r>
            <a:r>
              <a:rPr lang="en-US" altLang="zh-CN" sz="2400" dirty="0">
                <a:solidFill>
                  <a:srgbClr val="C00000"/>
                </a:solidFill>
              </a:rPr>
              <a:t>(key, default)</a:t>
            </a:r>
          </a:p>
          <a:p>
            <a:pPr lvl="1"/>
            <a:r>
              <a:rPr lang="zh-CN" altLang="en-US" sz="2000" dirty="0"/>
              <a:t>返回</a:t>
            </a:r>
            <a:r>
              <a:rPr lang="en-US" altLang="zh-CN" sz="2000" dirty="0"/>
              <a:t>key</a:t>
            </a:r>
            <a:r>
              <a:rPr lang="zh-CN" altLang="en-US" sz="2000" dirty="0"/>
              <a:t>对应的值，若不存在，返回</a:t>
            </a:r>
            <a:r>
              <a:rPr lang="en-US" altLang="zh-CN" sz="2000" dirty="0"/>
              <a:t>default</a:t>
            </a:r>
          </a:p>
          <a:p>
            <a:r>
              <a:rPr lang="en-US" altLang="zh-CN" sz="2400" dirty="0" err="1">
                <a:solidFill>
                  <a:srgbClr val="C00000"/>
                </a:solidFill>
              </a:rPr>
              <a:t>d.pop</a:t>
            </a:r>
            <a:r>
              <a:rPr lang="en-US" altLang="zh-CN" sz="2400" dirty="0">
                <a:solidFill>
                  <a:srgbClr val="C00000"/>
                </a:solidFill>
              </a:rPr>
              <a:t>(key, default)</a:t>
            </a:r>
          </a:p>
          <a:p>
            <a:pPr lvl="1"/>
            <a:r>
              <a:rPr lang="zh-CN" altLang="en-US" sz="2000" dirty="0"/>
              <a:t>弹出</a:t>
            </a:r>
            <a:r>
              <a:rPr lang="en-US" altLang="zh-CN" sz="2000" dirty="0"/>
              <a:t>key</a:t>
            </a:r>
            <a:r>
              <a:rPr lang="zh-CN" altLang="en-US" sz="2000" dirty="0"/>
              <a:t>对应的值，若不存在，返回</a:t>
            </a:r>
            <a:r>
              <a:rPr lang="en-US" altLang="zh-CN" sz="2000" dirty="0"/>
              <a:t>default</a:t>
            </a:r>
          </a:p>
          <a:p>
            <a:r>
              <a:rPr lang="en-US" altLang="zh-CN" sz="2400" dirty="0" err="1">
                <a:solidFill>
                  <a:srgbClr val="C00000"/>
                </a:solidFill>
              </a:rPr>
              <a:t>d.popitem</a:t>
            </a:r>
            <a:r>
              <a:rPr lang="en-US" altLang="zh-CN" sz="2400" dirty="0">
                <a:solidFill>
                  <a:srgbClr val="C00000"/>
                </a:solidFill>
              </a:rPr>
              <a:t>()</a:t>
            </a:r>
          </a:p>
          <a:p>
            <a:pPr lvl="1"/>
            <a:r>
              <a:rPr lang="zh-CN" altLang="en-US" sz="2000" dirty="0"/>
              <a:t>随机从字典</a:t>
            </a:r>
            <a:r>
              <a:rPr lang="en-US" altLang="zh-CN" sz="2000" dirty="0"/>
              <a:t>d</a:t>
            </a:r>
            <a:r>
              <a:rPr lang="zh-CN" altLang="en-US" sz="2000" dirty="0"/>
              <a:t>中取出一个键值对，以</a:t>
            </a:r>
            <a:r>
              <a:rPr lang="zh-CN" altLang="en-US" sz="2000" dirty="0">
                <a:solidFill>
                  <a:srgbClr val="FF0000"/>
                </a:solidFill>
              </a:rPr>
              <a:t>元组形式</a:t>
            </a:r>
            <a:r>
              <a:rPr lang="zh-CN" altLang="en-US" sz="2000" dirty="0"/>
              <a:t>返回</a:t>
            </a:r>
          </a:p>
          <a:p>
            <a:r>
              <a:rPr lang="en-US" altLang="zh-CN" sz="2400" dirty="0" err="1">
                <a:solidFill>
                  <a:srgbClr val="C00000"/>
                </a:solidFill>
              </a:rPr>
              <a:t>d.update</a:t>
            </a:r>
            <a:r>
              <a:rPr lang="en-US" altLang="zh-CN" sz="2400" dirty="0">
                <a:solidFill>
                  <a:srgbClr val="C00000"/>
                </a:solidFill>
              </a:rPr>
              <a:t>(d2)</a:t>
            </a:r>
          </a:p>
          <a:p>
            <a:pPr lvl="1"/>
            <a:r>
              <a:rPr lang="zh-CN" altLang="en-US" sz="2000" dirty="0"/>
              <a:t>将字典</a:t>
            </a:r>
            <a:r>
              <a:rPr lang="en-US" altLang="zh-CN" sz="2000" dirty="0"/>
              <a:t>d2</a:t>
            </a:r>
            <a:r>
              <a:rPr lang="zh-CN" altLang="en-US" sz="2000" dirty="0"/>
              <a:t>合并到字典</a:t>
            </a:r>
            <a:r>
              <a:rPr lang="en-US" altLang="zh-CN" sz="2000" dirty="0"/>
              <a:t>d</a:t>
            </a:r>
            <a:r>
              <a:rPr lang="zh-CN" altLang="en-US" sz="2000" dirty="0"/>
              <a:t>中</a:t>
            </a:r>
            <a:endParaRPr lang="en-US" altLang="zh-CN" sz="2000" dirty="0"/>
          </a:p>
          <a:p>
            <a:r>
              <a:rPr lang="en-US" altLang="zh-CN" sz="2400" dirty="0" err="1">
                <a:solidFill>
                  <a:srgbClr val="C00000"/>
                </a:solidFill>
              </a:rPr>
              <a:t>d.clear</a:t>
            </a:r>
            <a:r>
              <a:rPr lang="en-US" altLang="zh-CN" sz="2400" dirty="0">
                <a:solidFill>
                  <a:srgbClr val="C00000"/>
                </a:solidFill>
              </a:rPr>
              <a:t>()</a:t>
            </a:r>
          </a:p>
          <a:p>
            <a:pPr lvl="1"/>
            <a:r>
              <a:rPr lang="zh-CN" altLang="en-US" sz="2000" dirty="0"/>
              <a:t>将字典</a:t>
            </a:r>
            <a:r>
              <a:rPr lang="en-US" altLang="zh-CN" sz="2000" dirty="0"/>
              <a:t>d</a:t>
            </a:r>
            <a:r>
              <a:rPr lang="zh-CN" altLang="en-US" sz="2000" dirty="0"/>
              <a:t>清空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del d[key]</a:t>
            </a:r>
          </a:p>
          <a:p>
            <a:pPr lvl="1"/>
            <a:r>
              <a:rPr lang="zh-CN" altLang="en-US" sz="2000" dirty="0"/>
              <a:t>删除键为</a:t>
            </a:r>
            <a:r>
              <a:rPr lang="en-US" altLang="zh-CN" sz="2000" dirty="0"/>
              <a:t>key</a:t>
            </a:r>
            <a:r>
              <a:rPr lang="zh-CN" altLang="en-US" sz="2000" dirty="0"/>
              <a:t>的键值对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>
                <a:solidFill>
                  <a:prstClr val="white"/>
                </a:solidFill>
              </a:rPr>
              <a:pPr/>
              <a:t>36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字典的其它操作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72215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>
                <a:solidFill>
                  <a:prstClr val="white"/>
                </a:solidFill>
              </a:rPr>
              <a:pPr/>
              <a:t>37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3207" y="146027"/>
            <a:ext cx="8284190" cy="6247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dt</a:t>
            </a:r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 = {1:'a', 2:'b', 3:'c', 4:'d'}</a:t>
            </a:r>
          </a:p>
          <a:p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dt2 = {4:'dd', 5:'e'}</a:t>
            </a:r>
          </a:p>
          <a:p>
            <a:endParaRPr lang="en-US" altLang="zh-CN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dt.update</a:t>
            </a:r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(dt2)</a:t>
            </a:r>
          </a:p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{1:'a', 2:'b', 3:'c', 4:'dd', 5:'e'}</a:t>
            </a:r>
          </a:p>
          <a:p>
            <a:endParaRPr lang="en-US" altLang="zh-CN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x1 = </a:t>
            </a:r>
            <a:r>
              <a:rPr lang="en-US" altLang="zh-CN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dt.get</a:t>
            </a:r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(2,99)</a:t>
            </a:r>
          </a:p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x1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'b',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不变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zh-CN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x2 = </a:t>
            </a:r>
            <a:r>
              <a:rPr lang="en-US" altLang="zh-CN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dt.get</a:t>
            </a:r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(6,99)</a:t>
            </a:r>
          </a:p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x2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99,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不变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zh-CN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x3 = </a:t>
            </a:r>
            <a:r>
              <a:rPr lang="en-US" altLang="zh-CN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dt.pop</a:t>
            </a:r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(2,99)</a:t>
            </a:r>
          </a:p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x3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'b',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{1:'a', 3:'c', 4:'d'}</a:t>
            </a:r>
          </a:p>
          <a:p>
            <a:endParaRPr lang="en-US" altLang="zh-CN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x4 = </a:t>
            </a:r>
            <a:r>
              <a:rPr lang="en-US" altLang="zh-CN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dt.pop</a:t>
            </a:r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(2,99)</a:t>
            </a:r>
          </a:p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x4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99,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{1:'a', 3:'c', 4:'d'}</a:t>
            </a:r>
          </a:p>
          <a:p>
            <a:endParaRPr lang="en-US" altLang="zh-CN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x5 = </a:t>
            </a:r>
            <a:r>
              <a:rPr lang="en-US" altLang="zh-CN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dt.popitem</a:t>
            </a:r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随机弹出一个键值对，以元组形式返回，例如：（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4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'd'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）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44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字典同样支持</a:t>
            </a:r>
            <a:r>
              <a:rPr lang="zh-CN" altLang="en-US" dirty="0">
                <a:solidFill>
                  <a:srgbClr val="FF0000"/>
                </a:solidFill>
              </a:rPr>
              <a:t>可迭代数据类型</a:t>
            </a:r>
            <a:r>
              <a:rPr lang="zh-CN" altLang="en-US" dirty="0"/>
              <a:t>的操作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C00000"/>
                </a:solidFill>
              </a:rPr>
              <a:t>len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dt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pPr lvl="2"/>
            <a:r>
              <a:rPr lang="zh-CN" altLang="en-US" dirty="0"/>
              <a:t>字典</a:t>
            </a:r>
            <a:r>
              <a:rPr lang="en-US" altLang="zh-CN" dirty="0" err="1"/>
              <a:t>dt</a:t>
            </a:r>
            <a:r>
              <a:rPr lang="zh-CN" altLang="en-US" dirty="0"/>
              <a:t>的元素个数</a:t>
            </a:r>
            <a:endParaRPr lang="zh-CN" altLang="zh-CN" dirty="0"/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min(</a:t>
            </a:r>
            <a:r>
              <a:rPr lang="en-US" altLang="zh-CN" dirty="0" err="1">
                <a:solidFill>
                  <a:srgbClr val="C00000"/>
                </a:solidFill>
              </a:rPr>
              <a:t>dt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pPr lvl="2"/>
            <a:r>
              <a:rPr lang="zh-CN" altLang="en-US" dirty="0"/>
              <a:t>字典</a:t>
            </a:r>
            <a:r>
              <a:rPr lang="en-US" altLang="zh-CN" dirty="0" err="1"/>
              <a:t>dt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所有键中</a:t>
            </a:r>
            <a:r>
              <a:rPr lang="zh-CN" altLang="en-US" dirty="0"/>
              <a:t>的最小值</a:t>
            </a:r>
            <a:endParaRPr lang="zh-CN" altLang="zh-CN" dirty="0"/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max(</a:t>
            </a:r>
            <a:r>
              <a:rPr lang="en-US" altLang="zh-CN" dirty="0" err="1">
                <a:solidFill>
                  <a:srgbClr val="C00000"/>
                </a:solidFill>
              </a:rPr>
              <a:t>dt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pPr lvl="2"/>
            <a:r>
              <a:rPr lang="zh-CN" altLang="en-US" dirty="0"/>
              <a:t>字典</a:t>
            </a:r>
            <a:r>
              <a:rPr lang="en-US" altLang="zh-CN" dirty="0" err="1"/>
              <a:t>dt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所有键中</a:t>
            </a:r>
            <a:r>
              <a:rPr lang="zh-CN" altLang="en-US" dirty="0"/>
              <a:t>的最大值</a:t>
            </a:r>
            <a:endParaRPr lang="zh-CN" altLang="zh-CN" dirty="0"/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x in </a:t>
            </a:r>
            <a:r>
              <a:rPr lang="en-US" altLang="zh-CN" dirty="0" err="1">
                <a:solidFill>
                  <a:srgbClr val="C00000"/>
                </a:solidFill>
              </a:rPr>
              <a:t>dt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zh-CN" altLang="en-US" dirty="0"/>
              <a:t>字典</a:t>
            </a:r>
            <a:r>
              <a:rPr lang="en-US" altLang="zh-CN" dirty="0" err="1"/>
              <a:t>dt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所有键中</a:t>
            </a:r>
            <a:r>
              <a:rPr lang="zh-CN" altLang="en-US" dirty="0"/>
              <a:t>是否有</a:t>
            </a:r>
            <a:r>
              <a:rPr lang="en-US" altLang="zh-CN" dirty="0"/>
              <a:t>x</a:t>
            </a:r>
            <a:endParaRPr lang="zh-CN" altLang="zh-CN" dirty="0"/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x not in </a:t>
            </a:r>
            <a:r>
              <a:rPr lang="en-US" altLang="zh-CN" dirty="0" err="1">
                <a:solidFill>
                  <a:srgbClr val="C00000"/>
                </a:solidFill>
              </a:rPr>
              <a:t>dt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zh-CN" altLang="en-US" dirty="0"/>
              <a:t>字典</a:t>
            </a:r>
            <a:r>
              <a:rPr lang="en-US" altLang="zh-CN" dirty="0" err="1"/>
              <a:t>dt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所有键中</a:t>
            </a:r>
            <a:r>
              <a:rPr lang="zh-CN" altLang="en-US" dirty="0"/>
              <a:t>是否无</a:t>
            </a:r>
            <a:r>
              <a:rPr lang="en-US" altLang="zh-CN" dirty="0"/>
              <a:t>x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>
                <a:solidFill>
                  <a:prstClr val="white"/>
                </a:solidFill>
              </a:rPr>
              <a:pPr/>
              <a:t>38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3322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60544F9-BE83-47E3-AC2B-E3835EB8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E98F11F-CFB1-4667-A919-49F260A137A4}"/>
              </a:ext>
            </a:extLst>
          </p:cNvPr>
          <p:cNvSpPr/>
          <p:nvPr/>
        </p:nvSpPr>
        <p:spPr>
          <a:xfrm>
            <a:off x="726970" y="866755"/>
            <a:ext cx="7927328" cy="2679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scores </a:t>
            </a:r>
            <a:r>
              <a:rPr lang="en-US" altLang="zh-CN" sz="1600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42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45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43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38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50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43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29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49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46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45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]</a:t>
            </a:r>
            <a:endParaRPr lang="en-US" altLang="zh-CN" sz="1600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names </a:t>
            </a:r>
            <a:r>
              <a:rPr lang="en-US" altLang="zh-CN" sz="1600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["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赵零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朱一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秦二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张三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李四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王五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钱六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马七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唐八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陆九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"]</a:t>
            </a:r>
            <a:endParaRPr lang="zh-CN" altLang="en-US" sz="1600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989FB1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600" i="1" dirty="0">
                <a:solidFill>
                  <a:srgbClr val="989FB1"/>
                </a:solidFill>
                <a:latin typeface="Consolas" panose="020B0609020204030204" pitchFamily="49" charset="0"/>
              </a:rPr>
              <a:t> 朱一的成绩是多少？</a:t>
            </a:r>
            <a:endParaRPr lang="zh-CN" altLang="en-US" sz="1600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index </a:t>
            </a:r>
            <a:r>
              <a:rPr lang="en-US" altLang="zh-CN" sz="1600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403F53"/>
                </a:solidFill>
                <a:latin typeface="Consolas" panose="020B0609020204030204" pitchFamily="49" charset="0"/>
              </a:rPr>
              <a:t>names.</a:t>
            </a:r>
            <a:r>
              <a:rPr lang="en-US" altLang="zh-CN" sz="1600" dirty="0" err="1">
                <a:solidFill>
                  <a:srgbClr val="0C969B"/>
                </a:solidFill>
                <a:latin typeface="Consolas" panose="020B0609020204030204" pitchFamily="49" charset="0"/>
              </a:rPr>
              <a:t>index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朱一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score </a:t>
            </a:r>
            <a:r>
              <a:rPr lang="en-US" altLang="zh-CN" sz="1600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scores[index]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endParaRPr lang="en-US" altLang="zh-CN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757F10B-3449-42AE-A61B-E2BD751037DD}"/>
              </a:ext>
            </a:extLst>
          </p:cNvPr>
          <p:cNvSpPr/>
          <p:nvPr/>
        </p:nvSpPr>
        <p:spPr>
          <a:xfrm>
            <a:off x="726969" y="3916935"/>
            <a:ext cx="7927329" cy="11599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scores </a:t>
            </a:r>
            <a:r>
              <a:rPr lang="en-US" altLang="zh-CN" sz="1600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{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赵零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42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朱一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45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秦二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43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张三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38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李四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50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王五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43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钱六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29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马七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49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唐八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46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陆九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45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scores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朱一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])</a:t>
            </a:r>
            <a:endParaRPr lang="en-US" altLang="zh-CN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FCEC49-6BA9-4E93-BDC6-6857834983F8}"/>
              </a:ext>
            </a:extLst>
          </p:cNvPr>
          <p:cNvSpPr txBox="1"/>
          <p:nvPr/>
        </p:nvSpPr>
        <p:spPr>
          <a:xfrm>
            <a:off x="827727" y="5551405"/>
            <a:ext cx="203132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如何计算平均值？</a:t>
            </a:r>
          </a:p>
        </p:txBody>
      </p:sp>
    </p:spTree>
    <p:extLst>
      <p:ext uri="{BB962C8B-B14F-4D97-AF65-F5344CB8AC3E}">
        <p14:creationId xmlns:p14="http://schemas.microsoft.com/office/powerpoint/2010/main" val="428458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元组</a:t>
            </a:r>
            <a:r>
              <a:rPr lang="en-US" altLang="zh-CN" dirty="0"/>
              <a:t>(tuple)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</a:p>
        </p:txBody>
      </p:sp>
    </p:spTree>
    <p:extLst>
      <p:ext uri="{BB962C8B-B14F-4D97-AF65-F5344CB8AC3E}">
        <p14:creationId xmlns:p14="http://schemas.microsoft.com/office/powerpoint/2010/main" val="25860749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#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5531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9B22F97-4BFD-4F78-AA7A-E455C06EF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34261"/>
            <a:ext cx="7886700" cy="657492"/>
          </a:xfrm>
        </p:spPr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循环可以用于对</a:t>
            </a:r>
            <a:r>
              <a:rPr lang="zh-CN" altLang="en-US" b="1" dirty="0">
                <a:solidFill>
                  <a:srgbClr val="C00000"/>
                </a:solidFill>
              </a:rPr>
              <a:t>可迭代数据类型</a:t>
            </a:r>
            <a:r>
              <a:rPr lang="zh-CN" altLang="en-US" dirty="0"/>
              <a:t>的遍历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FAEDB89-3B30-4444-9CA2-990C900F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52C9FA-B925-4DEF-BD3D-46DD33483A8B}"/>
              </a:ext>
            </a:extLst>
          </p:cNvPr>
          <p:cNvSpPr txBox="1"/>
          <p:nvPr/>
        </p:nvSpPr>
        <p:spPr>
          <a:xfrm>
            <a:off x="1213422" y="1278425"/>
            <a:ext cx="3249608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solidFill>
                  <a:srgbClr val="994CC3"/>
                </a:solidFill>
                <a:latin typeface="Consolas" panose="020B0609020204030204" pitchFamily="49" charset="0"/>
              </a:rPr>
              <a:t>for</a:t>
            </a:r>
            <a:r>
              <a:rPr lang="zh-CN" altLang="en-US" sz="20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循环变量 </a:t>
            </a:r>
            <a:r>
              <a:rPr lang="en-US" altLang="zh-CN" sz="2000" dirty="0">
                <a:solidFill>
                  <a:srgbClr val="994CC3"/>
                </a:solidFill>
                <a:latin typeface="Consolas" panose="020B0609020204030204" pitchFamily="49" charset="0"/>
              </a:rPr>
              <a:t>in</a:t>
            </a:r>
            <a:r>
              <a:rPr lang="zh-CN" altLang="en-US" sz="20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迭代器</a:t>
            </a:r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zh-CN" altLang="en-US" sz="2000" dirty="0">
                <a:solidFill>
                  <a:srgbClr val="403F53"/>
                </a:solidFill>
                <a:latin typeface="Consolas" panose="020B0609020204030204" pitchFamily="49" charset="0"/>
              </a:rPr>
              <a:t>循环语句</a:t>
            </a:r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zh-CN" altLang="en-US" sz="2000" dirty="0">
                <a:solidFill>
                  <a:srgbClr val="403F53"/>
                </a:solidFill>
                <a:latin typeface="Consolas" panose="020B0609020204030204" pitchFamily="49" charset="0"/>
              </a:rPr>
              <a:t>循环语句</a:t>
            </a:r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    ……</a:t>
            </a:r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E235E04D-1663-4720-8C30-E08F4835283A}"/>
              </a:ext>
            </a:extLst>
          </p:cNvPr>
          <p:cNvSpPr txBox="1">
            <a:spLocks/>
          </p:cNvSpPr>
          <p:nvPr/>
        </p:nvSpPr>
        <p:spPr>
          <a:xfrm>
            <a:off x="727104" y="2844550"/>
            <a:ext cx="7886700" cy="3456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46088" indent="-4460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6450" indent="-3492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 lang="zh-CN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 lang="zh-CN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lvl="1"/>
            <a:r>
              <a:rPr lang="zh-CN" altLang="en-US" sz="2000"/>
              <a:t>循环变量：任意变量名</a:t>
            </a:r>
            <a:endParaRPr lang="en-US" altLang="zh-CN" sz="2000"/>
          </a:p>
          <a:p>
            <a:pPr marL="349250" lvl="1"/>
            <a:r>
              <a:rPr lang="zh-CN" altLang="en-US" sz="2000"/>
              <a:t>迭代器：一个可以按固定顺序给出数据的对象</a:t>
            </a:r>
            <a:endParaRPr lang="en-US" altLang="zh-CN" sz="2000"/>
          </a:p>
          <a:p>
            <a:pPr marL="349250" lvl="1"/>
            <a:r>
              <a:rPr lang="zh-CN" altLang="en-US" sz="2000"/>
              <a:t>执行过程：</a:t>
            </a:r>
            <a:endParaRPr lang="en-US" altLang="zh-CN" sz="2000"/>
          </a:p>
          <a:p>
            <a:pPr marL="358775" lvl="1" indent="0">
              <a:buNone/>
            </a:pPr>
            <a:r>
              <a:rPr lang="en-US" altLang="zh-CN" sz="1800"/>
              <a:t>1.</a:t>
            </a:r>
            <a:r>
              <a:rPr lang="zh-CN" altLang="en-US" sz="1800"/>
              <a:t>从</a:t>
            </a:r>
            <a:r>
              <a:rPr lang="en-US" altLang="zh-CN" sz="1800">
                <a:solidFill>
                  <a:srgbClr val="C00000"/>
                </a:solidFill>
              </a:rPr>
              <a:t>&lt;</a:t>
            </a:r>
            <a:r>
              <a:rPr lang="zh-CN" altLang="en-US" sz="1800">
                <a:solidFill>
                  <a:srgbClr val="C00000"/>
                </a:solidFill>
              </a:rPr>
              <a:t>迭代器</a:t>
            </a:r>
            <a:r>
              <a:rPr lang="en-US" altLang="zh-CN" sz="1800">
                <a:solidFill>
                  <a:srgbClr val="C00000"/>
                </a:solidFill>
              </a:rPr>
              <a:t>&gt;</a:t>
            </a:r>
            <a:r>
              <a:rPr lang="zh-CN" altLang="en-US" sz="1800"/>
              <a:t>中取出</a:t>
            </a:r>
            <a:r>
              <a:rPr lang="zh-CN" altLang="en-US" sz="1800">
                <a:solidFill>
                  <a:srgbClr val="C00000"/>
                </a:solidFill>
              </a:rPr>
              <a:t>第一个</a:t>
            </a:r>
            <a:r>
              <a:rPr lang="zh-CN" altLang="en-US" sz="1800"/>
              <a:t>赋值给</a:t>
            </a:r>
            <a:r>
              <a:rPr lang="en-US" altLang="zh-CN" sz="1800">
                <a:solidFill>
                  <a:srgbClr val="C00000"/>
                </a:solidFill>
              </a:rPr>
              <a:t>&lt;</a:t>
            </a:r>
            <a:r>
              <a:rPr lang="zh-CN" altLang="en-US" sz="1800">
                <a:solidFill>
                  <a:srgbClr val="C00000"/>
                </a:solidFill>
              </a:rPr>
              <a:t>循环变量</a:t>
            </a:r>
            <a:r>
              <a:rPr lang="en-US" altLang="zh-CN" sz="1800">
                <a:solidFill>
                  <a:srgbClr val="C00000"/>
                </a:solidFill>
              </a:rPr>
              <a:t>&gt;</a:t>
            </a:r>
            <a:r>
              <a:rPr lang="zh-CN" altLang="en-US" sz="1800"/>
              <a:t>，执行</a:t>
            </a:r>
            <a:r>
              <a:rPr lang="en-US" altLang="zh-CN" sz="1800">
                <a:solidFill>
                  <a:srgbClr val="C00000"/>
                </a:solidFill>
              </a:rPr>
              <a:t>&lt;</a:t>
            </a:r>
            <a:r>
              <a:rPr lang="zh-CN" altLang="en-US" sz="1800">
                <a:solidFill>
                  <a:srgbClr val="C00000"/>
                </a:solidFill>
              </a:rPr>
              <a:t>语句块</a:t>
            </a:r>
            <a:r>
              <a:rPr lang="en-US" altLang="zh-CN" sz="1800">
                <a:solidFill>
                  <a:srgbClr val="C00000"/>
                </a:solidFill>
              </a:rPr>
              <a:t>&gt;</a:t>
            </a:r>
          </a:p>
          <a:p>
            <a:pPr marL="358775" lvl="1" indent="0">
              <a:buNone/>
            </a:pPr>
            <a:r>
              <a:rPr lang="en-US" altLang="zh-CN" sz="1800"/>
              <a:t>2.</a:t>
            </a:r>
            <a:r>
              <a:rPr lang="zh-CN" altLang="en-US" sz="1800"/>
              <a:t>从</a:t>
            </a:r>
            <a:r>
              <a:rPr lang="en-US" altLang="zh-CN" sz="1800">
                <a:solidFill>
                  <a:srgbClr val="C00000"/>
                </a:solidFill>
              </a:rPr>
              <a:t>&lt;</a:t>
            </a:r>
            <a:r>
              <a:rPr lang="zh-CN" altLang="en-US" sz="1800">
                <a:solidFill>
                  <a:srgbClr val="C00000"/>
                </a:solidFill>
              </a:rPr>
              <a:t>迭代器</a:t>
            </a:r>
            <a:r>
              <a:rPr lang="en-US" altLang="zh-CN" sz="1800">
                <a:solidFill>
                  <a:srgbClr val="C00000"/>
                </a:solidFill>
              </a:rPr>
              <a:t>&gt;</a:t>
            </a:r>
            <a:r>
              <a:rPr lang="zh-CN" altLang="en-US" sz="1800"/>
              <a:t>中取出</a:t>
            </a:r>
            <a:r>
              <a:rPr lang="zh-CN" altLang="en-US" sz="1800">
                <a:solidFill>
                  <a:srgbClr val="C00000"/>
                </a:solidFill>
              </a:rPr>
              <a:t>下一个</a:t>
            </a:r>
            <a:r>
              <a:rPr lang="zh-CN" altLang="en-US" sz="1800"/>
              <a:t>数据赋值给</a:t>
            </a:r>
            <a:r>
              <a:rPr lang="en-US" altLang="zh-CN" sz="1800">
                <a:solidFill>
                  <a:srgbClr val="C00000"/>
                </a:solidFill>
              </a:rPr>
              <a:t>&lt;</a:t>
            </a:r>
            <a:r>
              <a:rPr lang="zh-CN" altLang="en-US" sz="1800">
                <a:solidFill>
                  <a:srgbClr val="C00000"/>
                </a:solidFill>
              </a:rPr>
              <a:t>循环变量</a:t>
            </a:r>
            <a:r>
              <a:rPr lang="en-US" altLang="zh-CN" sz="1800">
                <a:solidFill>
                  <a:srgbClr val="C00000"/>
                </a:solidFill>
              </a:rPr>
              <a:t>&gt;</a:t>
            </a:r>
            <a:r>
              <a:rPr lang="zh-CN" altLang="en-US" sz="1800"/>
              <a:t>，执行</a:t>
            </a:r>
            <a:r>
              <a:rPr lang="en-US" altLang="zh-CN" sz="1800">
                <a:solidFill>
                  <a:srgbClr val="C00000"/>
                </a:solidFill>
              </a:rPr>
              <a:t>&lt;</a:t>
            </a:r>
            <a:r>
              <a:rPr lang="zh-CN" altLang="en-US" sz="1800">
                <a:solidFill>
                  <a:srgbClr val="C00000"/>
                </a:solidFill>
              </a:rPr>
              <a:t>语句块</a:t>
            </a:r>
            <a:r>
              <a:rPr lang="en-US" altLang="zh-CN" sz="1800">
                <a:solidFill>
                  <a:srgbClr val="C00000"/>
                </a:solidFill>
              </a:rPr>
              <a:t>&gt;</a:t>
            </a:r>
          </a:p>
          <a:p>
            <a:pPr marL="358775" lvl="1" indent="0">
              <a:buNone/>
            </a:pPr>
            <a:r>
              <a:rPr lang="en-US" altLang="zh-CN" sz="1800"/>
              <a:t>3.……</a:t>
            </a:r>
          </a:p>
          <a:p>
            <a:pPr marL="358775" lvl="1" indent="0">
              <a:buNone/>
            </a:pPr>
            <a:r>
              <a:rPr lang="en-US" altLang="zh-CN" sz="1800"/>
              <a:t>4.</a:t>
            </a:r>
            <a:r>
              <a:rPr lang="zh-CN" altLang="en-US" sz="1800"/>
              <a:t>从</a:t>
            </a:r>
            <a:r>
              <a:rPr lang="en-US" altLang="zh-CN" sz="1800">
                <a:solidFill>
                  <a:srgbClr val="C00000"/>
                </a:solidFill>
              </a:rPr>
              <a:t>&lt;</a:t>
            </a:r>
            <a:r>
              <a:rPr lang="zh-CN" altLang="en-US" sz="1800">
                <a:solidFill>
                  <a:srgbClr val="C00000"/>
                </a:solidFill>
              </a:rPr>
              <a:t>迭代器</a:t>
            </a:r>
            <a:r>
              <a:rPr lang="en-US" altLang="zh-CN" sz="1800">
                <a:solidFill>
                  <a:srgbClr val="C00000"/>
                </a:solidFill>
              </a:rPr>
              <a:t>&gt;</a:t>
            </a:r>
            <a:r>
              <a:rPr lang="zh-CN" altLang="en-US" sz="1800"/>
              <a:t>中取出</a:t>
            </a:r>
            <a:r>
              <a:rPr lang="zh-CN" altLang="en-US" sz="1800">
                <a:solidFill>
                  <a:srgbClr val="C00000"/>
                </a:solidFill>
              </a:rPr>
              <a:t>最后一个</a:t>
            </a:r>
            <a:r>
              <a:rPr lang="zh-CN" altLang="en-US" sz="1800"/>
              <a:t>数据赋值给</a:t>
            </a:r>
            <a:r>
              <a:rPr lang="en-US" altLang="zh-CN" sz="1800">
                <a:solidFill>
                  <a:srgbClr val="C00000"/>
                </a:solidFill>
              </a:rPr>
              <a:t>&lt;</a:t>
            </a:r>
            <a:r>
              <a:rPr lang="zh-CN" altLang="en-US" sz="1800">
                <a:solidFill>
                  <a:srgbClr val="C00000"/>
                </a:solidFill>
              </a:rPr>
              <a:t>循环变量</a:t>
            </a:r>
            <a:r>
              <a:rPr lang="en-US" altLang="zh-CN" sz="1800">
                <a:solidFill>
                  <a:srgbClr val="C00000"/>
                </a:solidFill>
              </a:rPr>
              <a:t>&gt;</a:t>
            </a:r>
            <a:r>
              <a:rPr lang="zh-CN" altLang="en-US" sz="1800"/>
              <a:t>，执行</a:t>
            </a:r>
            <a:r>
              <a:rPr lang="en-US" altLang="zh-CN" sz="1800">
                <a:solidFill>
                  <a:srgbClr val="C00000"/>
                </a:solidFill>
              </a:rPr>
              <a:t>&lt;</a:t>
            </a:r>
            <a:r>
              <a:rPr lang="zh-CN" altLang="en-US" sz="1800">
                <a:solidFill>
                  <a:srgbClr val="C00000"/>
                </a:solidFill>
              </a:rPr>
              <a:t>语句块</a:t>
            </a:r>
            <a:r>
              <a:rPr lang="en-US" altLang="zh-CN" sz="1800">
                <a:solidFill>
                  <a:srgbClr val="C00000"/>
                </a:solidFill>
              </a:rPr>
              <a:t>&gt;</a:t>
            </a:r>
          </a:p>
          <a:p>
            <a:pPr marL="358775" lvl="1" indent="0">
              <a:buNone/>
            </a:pPr>
            <a:r>
              <a:rPr lang="en-US" altLang="zh-CN" sz="1800"/>
              <a:t>5.</a:t>
            </a:r>
            <a:r>
              <a:rPr lang="zh-CN" altLang="en-US" sz="1800"/>
              <a:t>循环结束，继续执行循环后面的语句</a:t>
            </a:r>
            <a:endParaRPr lang="en-US" altLang="zh-CN" sz="1800"/>
          </a:p>
          <a:p>
            <a:pPr marL="0" lvl="1" indent="0">
              <a:buNone/>
            </a:pP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28873280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700287"/>
          </a:xfrm>
        </p:spPr>
        <p:txBody>
          <a:bodyPr>
            <a:normAutofit/>
          </a:bodyPr>
          <a:lstStyle/>
          <a:p>
            <a:r>
              <a:rPr lang="zh-CN" altLang="en-US" sz="2400"/>
              <a:t>字符串、元组、列表作为迭代器：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8610" y="2379940"/>
            <a:ext cx="2640330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/>
              <a:t>x = "1234"</a:t>
            </a:r>
          </a:p>
          <a:p>
            <a:r>
              <a:rPr lang="en-US" altLang="zh-CN" sz="1600"/>
              <a:t>for i in x:</a:t>
            </a:r>
          </a:p>
          <a:p>
            <a:r>
              <a:rPr lang="en-US" altLang="zh-CN" sz="1600"/>
              <a:t>	print(i)</a:t>
            </a:r>
            <a:endParaRPr lang="zh-CN" altLang="en-US" sz="1600"/>
          </a:p>
        </p:txBody>
      </p:sp>
      <p:sp>
        <p:nvSpPr>
          <p:cNvPr id="5" name="矩形 4"/>
          <p:cNvSpPr/>
          <p:nvPr/>
        </p:nvSpPr>
        <p:spPr>
          <a:xfrm>
            <a:off x="3268980" y="2379940"/>
            <a:ext cx="2640330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/>
              <a:t>x = (1, 2, 3, 4)</a:t>
            </a:r>
          </a:p>
          <a:p>
            <a:r>
              <a:rPr lang="en-US" altLang="zh-CN" sz="1600"/>
              <a:t>for i in x:</a:t>
            </a:r>
          </a:p>
          <a:p>
            <a:r>
              <a:rPr lang="en-US" altLang="zh-CN" sz="1600"/>
              <a:t>	print(i)</a:t>
            </a:r>
            <a:endParaRPr lang="zh-CN" altLang="en-US" sz="1600"/>
          </a:p>
        </p:txBody>
      </p:sp>
      <p:sp>
        <p:nvSpPr>
          <p:cNvPr id="6" name="矩形 5"/>
          <p:cNvSpPr/>
          <p:nvPr/>
        </p:nvSpPr>
        <p:spPr>
          <a:xfrm>
            <a:off x="6229350" y="2379940"/>
            <a:ext cx="2640330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/>
              <a:t>x = [1, 2, 3, 4]</a:t>
            </a:r>
          </a:p>
          <a:p>
            <a:r>
              <a:rPr lang="en-US" altLang="zh-CN" sz="1600"/>
              <a:t>for i in x:</a:t>
            </a:r>
          </a:p>
          <a:p>
            <a:r>
              <a:rPr lang="en-US" altLang="zh-CN" sz="1600"/>
              <a:t>	print(i)</a:t>
            </a:r>
            <a:endParaRPr lang="zh-CN" alt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2937510" y="3931920"/>
            <a:ext cx="3291840" cy="10772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bg1"/>
                </a:solidFill>
              </a:rPr>
              <a:t>1</a:t>
            </a:r>
          </a:p>
          <a:p>
            <a:r>
              <a:rPr lang="en-US" altLang="zh-CN" sz="1600">
                <a:solidFill>
                  <a:schemeClr val="bg1"/>
                </a:solidFill>
              </a:rPr>
              <a:t>2</a:t>
            </a:r>
          </a:p>
          <a:p>
            <a:r>
              <a:rPr lang="en-US" altLang="zh-CN" sz="1600">
                <a:solidFill>
                  <a:schemeClr val="bg1"/>
                </a:solidFill>
              </a:rPr>
              <a:t>3</a:t>
            </a:r>
          </a:p>
          <a:p>
            <a:r>
              <a:rPr lang="en-US" altLang="zh-CN" sz="1600">
                <a:solidFill>
                  <a:schemeClr val="bg1"/>
                </a:solidFill>
              </a:rPr>
              <a:t>4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8" name="线形标注 1 7"/>
          <p:cNvSpPr/>
          <p:nvPr/>
        </p:nvSpPr>
        <p:spPr>
          <a:xfrm>
            <a:off x="2000250" y="1622670"/>
            <a:ext cx="3909060" cy="411480"/>
          </a:xfrm>
          <a:prstGeom prst="borderCallout1">
            <a:avLst>
              <a:gd name="adj1" fmla="val 44391"/>
              <a:gd name="adj2" fmla="val -2935"/>
              <a:gd name="adj3" fmla="val 272567"/>
              <a:gd name="adj4" fmla="val -25260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>
                <a:alpha val="59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字符串中的每个元素仍然是字符串</a:t>
            </a:r>
          </a:p>
        </p:txBody>
      </p:sp>
    </p:spTree>
    <p:extLst>
      <p:ext uri="{BB962C8B-B14F-4D97-AF65-F5344CB8AC3E}">
        <p14:creationId xmlns:p14="http://schemas.microsoft.com/office/powerpoint/2010/main" val="10734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119177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字典作为迭代器</a:t>
            </a:r>
            <a:endParaRPr lang="en-US" altLang="zh-CN" sz="2400" dirty="0"/>
          </a:p>
          <a:p>
            <a:pPr lvl="1"/>
            <a:r>
              <a:rPr lang="zh-CN" altLang="en-US" sz="2000" dirty="0"/>
              <a:t>遍历字典中的所有</a:t>
            </a:r>
            <a:r>
              <a:rPr lang="zh-CN" altLang="en-US" sz="2000" dirty="0">
                <a:solidFill>
                  <a:srgbClr val="FF0000"/>
                </a:solidFill>
              </a:rPr>
              <a:t>键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94410" y="2274392"/>
            <a:ext cx="6743700" cy="1338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dt = {'apple':4.2, 'orange':3.8, 'berry':8.2}</a:t>
            </a:r>
          </a:p>
          <a:p>
            <a:pPr>
              <a:lnSpc>
                <a:spcPct val="150000"/>
              </a:lnSpc>
            </a:pPr>
            <a:r>
              <a:rPr lang="en-US" altLang="zh-CN"/>
              <a:t>for x in </a:t>
            </a:r>
            <a:r>
              <a:rPr lang="en-US" altLang="zh-CN">
                <a:solidFill>
                  <a:srgbClr val="FF0000"/>
                </a:solidFill>
              </a:rPr>
              <a:t>dt.keys()</a:t>
            </a:r>
            <a:r>
              <a:rPr lang="en-US" altLang="zh-CN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print(x, dt[x])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94410" y="3891826"/>
            <a:ext cx="6743700" cy="1338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dt = {'apple':4.2, 'orange':3.8, 'berry':8.2}</a:t>
            </a:r>
          </a:p>
          <a:p>
            <a:pPr>
              <a:lnSpc>
                <a:spcPct val="150000"/>
              </a:lnSpc>
            </a:pPr>
            <a:r>
              <a:rPr lang="en-US" altLang="zh-CN"/>
              <a:t>for x in </a:t>
            </a:r>
            <a:r>
              <a:rPr lang="en-US" altLang="zh-CN">
                <a:solidFill>
                  <a:srgbClr val="FF0000"/>
                </a:solidFill>
              </a:rPr>
              <a:t>dt</a:t>
            </a:r>
            <a:r>
              <a:rPr lang="en-US" altLang="zh-CN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print(x, dt[x])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00300" y="5424785"/>
            <a:ext cx="4572000" cy="9233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apple 4.2</a:t>
            </a:r>
          </a:p>
          <a:p>
            <a:r>
              <a:rPr lang="en-US" altLang="zh-CN">
                <a:solidFill>
                  <a:schemeClr val="bg1"/>
                </a:solidFill>
              </a:rPr>
              <a:t>orange 3.8</a:t>
            </a:r>
          </a:p>
          <a:p>
            <a:r>
              <a:rPr lang="en-US" altLang="zh-CN">
                <a:solidFill>
                  <a:schemeClr val="bg1"/>
                </a:solidFill>
              </a:rPr>
              <a:t>berry 8.2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1145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1191777"/>
          </a:xfrm>
        </p:spPr>
        <p:txBody>
          <a:bodyPr>
            <a:normAutofit/>
          </a:bodyPr>
          <a:lstStyle/>
          <a:p>
            <a:pPr lvl="0">
              <a:buClr>
                <a:srgbClr val="4BACC6">
                  <a:lumMod val="50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字典作为迭代器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/>
            <a:r>
              <a:rPr lang="zh-CN" altLang="en-US" sz="2000" dirty="0"/>
              <a:t>遍历字典中的所有</a:t>
            </a:r>
            <a:r>
              <a:rPr lang="zh-CN" altLang="en-US" sz="2000" dirty="0">
                <a:solidFill>
                  <a:srgbClr val="FF0000"/>
                </a:solidFill>
              </a:rPr>
              <a:t>值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97330" y="2100442"/>
            <a:ext cx="666369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/>
              <a:t>dt = {'apple':4.2, 'orange':3.8, 'berry':8.2}</a:t>
            </a:r>
          </a:p>
          <a:p>
            <a:r>
              <a:rPr lang="en-US" altLang="zh-CN"/>
              <a:t>for x in </a:t>
            </a:r>
            <a:r>
              <a:rPr lang="en-US" altLang="zh-CN">
                <a:solidFill>
                  <a:srgbClr val="FF0000"/>
                </a:solidFill>
              </a:rPr>
              <a:t>dt.values()</a:t>
            </a:r>
            <a:r>
              <a:rPr lang="en-US" altLang="zh-CN"/>
              <a:t>:</a:t>
            </a:r>
          </a:p>
          <a:p>
            <a:r>
              <a:rPr lang="en-US" altLang="zh-CN"/>
              <a:t>	print(x)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00300" y="3984605"/>
            <a:ext cx="4572000" cy="9233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3.8</a:t>
            </a:r>
          </a:p>
          <a:p>
            <a:r>
              <a:rPr lang="en-US" altLang="zh-CN">
                <a:solidFill>
                  <a:schemeClr val="bg1"/>
                </a:solidFill>
              </a:rPr>
              <a:t>8.2</a:t>
            </a:r>
          </a:p>
          <a:p>
            <a:r>
              <a:rPr lang="en-US" altLang="zh-CN">
                <a:solidFill>
                  <a:schemeClr val="bg1"/>
                </a:solidFill>
              </a:rPr>
              <a:t>4.2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5813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1191777"/>
          </a:xfrm>
        </p:spPr>
        <p:txBody>
          <a:bodyPr>
            <a:normAutofit/>
          </a:bodyPr>
          <a:lstStyle/>
          <a:p>
            <a:pPr lvl="0">
              <a:buClr>
                <a:srgbClr val="4BACC6">
                  <a:lumMod val="50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字典作为迭代器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/>
            <a:r>
              <a:rPr lang="zh-CN" altLang="en-US" sz="2000" dirty="0"/>
              <a:t>遍历字典中的所有</a:t>
            </a:r>
            <a:r>
              <a:rPr lang="zh-CN" altLang="en-US" sz="2000" dirty="0">
                <a:solidFill>
                  <a:srgbClr val="FF0000"/>
                </a:solidFill>
              </a:rPr>
              <a:t>键值对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97330" y="2100442"/>
            <a:ext cx="666369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/>
              <a:t>dt = {'apple':4.2, 'orange':3.8, 'berry':8.2}</a:t>
            </a:r>
          </a:p>
          <a:p>
            <a:r>
              <a:rPr lang="en-US" altLang="zh-CN"/>
              <a:t>for x in </a:t>
            </a:r>
            <a:r>
              <a:rPr lang="en-US" altLang="zh-CN">
                <a:solidFill>
                  <a:srgbClr val="FF0000"/>
                </a:solidFill>
              </a:rPr>
              <a:t>dt.items()</a:t>
            </a:r>
            <a:r>
              <a:rPr lang="en-US" altLang="zh-CN"/>
              <a:t>:</a:t>
            </a:r>
          </a:p>
          <a:p>
            <a:r>
              <a:rPr lang="en-US" altLang="zh-CN"/>
              <a:t>	print(x, x[0], x[1])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00300" y="3984605"/>
            <a:ext cx="4572000" cy="9233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('orange', 3.8) orange 3.8</a:t>
            </a:r>
          </a:p>
          <a:p>
            <a:r>
              <a:rPr lang="en-US" altLang="zh-CN">
                <a:solidFill>
                  <a:schemeClr val="bg1"/>
                </a:solidFill>
              </a:rPr>
              <a:t>('berry', 8.2) berry 8.2</a:t>
            </a:r>
          </a:p>
          <a:p>
            <a:r>
              <a:rPr lang="en-US" altLang="zh-CN">
                <a:solidFill>
                  <a:schemeClr val="bg1"/>
                </a:solidFill>
              </a:rPr>
              <a:t>('apple', 4.2) apple 4.2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772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5844011-F892-4D5D-A517-B2E896FF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0DF1454-4D02-4E88-8D11-FF19FD535522}"/>
              </a:ext>
            </a:extLst>
          </p:cNvPr>
          <p:cNvSpPr/>
          <p:nvPr/>
        </p:nvSpPr>
        <p:spPr>
          <a:xfrm>
            <a:off x="646796" y="1074949"/>
            <a:ext cx="7850407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scores </a:t>
            </a:r>
            <a:r>
              <a:rPr lang="en-US" altLang="zh-CN" sz="1600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42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45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43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38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50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43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29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49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46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45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]</a:t>
            </a:r>
            <a:endParaRPr lang="en-US" altLang="zh-CN" sz="1600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names </a:t>
            </a:r>
            <a:r>
              <a:rPr lang="en-US" altLang="zh-CN" sz="1600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["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赵零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朱一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秦二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张三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李四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王五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钱六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马七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唐八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陆九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"]</a:t>
            </a:r>
            <a:endParaRPr lang="zh-CN" altLang="en-US" sz="1600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0</a:t>
            </a:r>
            <a:endParaRPr lang="en-US" altLang="zh-CN" sz="1600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sz="1600" i="1" dirty="0">
                <a:solidFill>
                  <a:srgbClr val="994CC3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score </a:t>
            </a:r>
            <a:r>
              <a:rPr lang="en-US" altLang="zh-CN" sz="1600" dirty="0">
                <a:solidFill>
                  <a:srgbClr val="994CC3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scores:</a:t>
            </a:r>
          </a:p>
          <a:p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94CC3"/>
                </a:solidFill>
                <a:latin typeface="Consolas" panose="020B0609020204030204" pitchFamily="49" charset="0"/>
              </a:rPr>
              <a:t>+=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score</a:t>
            </a:r>
          </a:p>
          <a:p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average </a:t>
            </a:r>
            <a:r>
              <a:rPr lang="en-US" altLang="zh-CN" sz="1600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sz="1600" dirty="0">
                <a:solidFill>
                  <a:srgbClr val="994CC3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600" dirty="0" err="1">
                <a:solidFill>
                  <a:srgbClr val="4876D6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scores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average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endParaRPr lang="en-US" altLang="zh-CN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F32FE7-5D54-42DF-8D09-FB231898F199}"/>
              </a:ext>
            </a:extLst>
          </p:cNvPr>
          <p:cNvSpPr/>
          <p:nvPr/>
        </p:nvSpPr>
        <p:spPr>
          <a:xfrm>
            <a:off x="646796" y="3766145"/>
            <a:ext cx="7850407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scores </a:t>
            </a:r>
            <a:r>
              <a:rPr lang="en-US" altLang="zh-CN" sz="1600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{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赵零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42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朱一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45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秦二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43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张三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38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李四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50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王五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43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钱六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29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马七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49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唐八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46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陆九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45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0</a:t>
            </a:r>
            <a:endParaRPr lang="en-US" altLang="zh-CN" sz="1600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sz="1600" i="1" dirty="0">
                <a:solidFill>
                  <a:srgbClr val="994CC3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name </a:t>
            </a:r>
            <a:r>
              <a:rPr lang="en-US" altLang="zh-CN" sz="1600" dirty="0">
                <a:solidFill>
                  <a:srgbClr val="994CC3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scores:</a:t>
            </a:r>
          </a:p>
          <a:p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94CC3"/>
                </a:solidFill>
                <a:latin typeface="Consolas" panose="020B0609020204030204" pitchFamily="49" charset="0"/>
              </a:rPr>
              <a:t>+=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scores[name]</a:t>
            </a:r>
          </a:p>
          <a:p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average </a:t>
            </a:r>
            <a:r>
              <a:rPr lang="en-US" altLang="zh-CN" sz="1600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sz="1600" dirty="0">
                <a:solidFill>
                  <a:srgbClr val="994CC3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600" dirty="0" err="1">
                <a:solidFill>
                  <a:srgbClr val="4876D6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scores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average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endParaRPr lang="en-US" altLang="zh-CN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3930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E927FA-385A-4BE0-823B-67BA7B67E4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zh-CN" altLang="en-US" dirty="0"/>
              <a:t>回顾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DA6CE1-8A32-4BF3-BFC1-A03E8E61F5BC}"/>
              </a:ext>
            </a:extLst>
          </p:cNvPr>
          <p:cNvSpPr txBox="1"/>
          <p:nvPr/>
        </p:nvSpPr>
        <p:spPr>
          <a:xfrm>
            <a:off x="2786026" y="1637290"/>
            <a:ext cx="5981550" cy="2393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元组</a:t>
            </a:r>
            <a:r>
              <a:rPr lang="en-US" altLang="zh-CN" dirty="0"/>
              <a:t>(tuple) 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列表</a:t>
            </a:r>
            <a:r>
              <a:rPr lang="en-US" altLang="zh-CN" dirty="0"/>
              <a:t>(list) 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列表专有操作：增删查改</a:t>
            </a:r>
            <a:endParaRPr lang="en-US" altLang="zh-CN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序列的通用操作</a:t>
            </a:r>
            <a:endParaRPr lang="en-US" altLang="zh-CN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字典</a:t>
            </a:r>
            <a:r>
              <a:rPr lang="en-US" altLang="zh-CN" dirty="0"/>
              <a:t>(</a:t>
            </a:r>
            <a:r>
              <a:rPr lang="en-US" altLang="zh-CN" dirty="0" err="1"/>
              <a:t>dict</a:t>
            </a:r>
            <a:r>
              <a:rPr lang="en-US" altLang="zh-CN" dirty="0"/>
              <a:t>)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字典专有操作：增删查改</a:t>
            </a:r>
            <a:endParaRPr lang="en-US" altLang="zh-CN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遍历</a:t>
            </a:r>
          </a:p>
        </p:txBody>
      </p:sp>
    </p:spTree>
    <p:extLst>
      <p:ext uri="{BB962C8B-B14F-4D97-AF65-F5344CB8AC3E}">
        <p14:creationId xmlns:p14="http://schemas.microsoft.com/office/powerpoint/2010/main" val="25062881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436624"/>
              </p:ext>
            </p:extLst>
          </p:nvPr>
        </p:nvGraphicFramePr>
        <p:xfrm>
          <a:off x="862067" y="1580509"/>
          <a:ext cx="7419865" cy="34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5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15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4000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tuple</a:t>
                      </a:r>
                      <a:endParaRPr lang="zh-CN" altLang="en-US" sz="1800" dirty="0"/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list</a:t>
                      </a:r>
                      <a:endParaRPr lang="zh-CN" altLang="en-US" sz="1800" dirty="0"/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dict</a:t>
                      </a:r>
                      <a:endParaRPr lang="zh-CN" altLang="en-US" sz="1800" dirty="0"/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是否可迭代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可迭代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是否有序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有序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无序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是否可变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不可变数据类型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可变数据类型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元素要求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任意字符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任意类型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键为不可变数据类型，值任意类型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6671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3484"/>
              </p:ext>
            </p:extLst>
          </p:nvPr>
        </p:nvGraphicFramePr>
        <p:xfrm>
          <a:off x="699806" y="437563"/>
          <a:ext cx="7021732" cy="582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7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82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27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说明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操作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str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tuple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list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dict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04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遍历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for</a:t>
                      </a:r>
                      <a:r>
                        <a:rPr lang="zh-CN" altLang="en-US" sz="1600" dirty="0"/>
                        <a:t>遍历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04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长度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/>
                        <a:t>len</a:t>
                      </a:r>
                      <a:r>
                        <a:rPr lang="en-US" altLang="zh-CN" sz="1600" dirty="0"/>
                        <a:t>(a)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04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最小值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min(a)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04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最大值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max(a)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04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元素是否存在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x in a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04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元素是否不存在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x not in a</a:t>
                      </a:r>
                      <a:endParaRPr lang="zh-CN" altLang="en-US" sz="1600" dirty="0"/>
                    </a:p>
                  </a:txBody>
                  <a:tcPr anchor="ctr"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04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索引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a[</a:t>
                      </a:r>
                      <a:r>
                        <a:rPr lang="en-US" altLang="zh-CN" sz="1600" dirty="0" err="1"/>
                        <a:t>i</a:t>
                      </a:r>
                      <a:r>
                        <a:rPr lang="en-US" altLang="zh-CN" sz="1600" dirty="0"/>
                        <a:t>]</a:t>
                      </a:r>
                      <a:endParaRPr lang="zh-CN" altLang="en-US" sz="1600" dirty="0"/>
                    </a:p>
                  </a:txBody>
                  <a:tcPr anchor="ctr"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乄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04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切片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a[</a:t>
                      </a:r>
                      <a:r>
                        <a:rPr lang="en-US" altLang="zh-CN" sz="1600" dirty="0" err="1"/>
                        <a:t>i:j:k</a:t>
                      </a:r>
                      <a:r>
                        <a:rPr lang="en-US" altLang="zh-CN" sz="1600" dirty="0"/>
                        <a:t>]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×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04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查找元素位置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/>
                        <a:t>a.index</a:t>
                      </a:r>
                      <a:r>
                        <a:rPr lang="en-US" altLang="zh-CN" sz="1600" dirty="0"/>
                        <a:t>(x)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04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元素计数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/>
                        <a:t>a.count</a:t>
                      </a:r>
                      <a:r>
                        <a:rPr lang="en-US" altLang="zh-CN" sz="1600" dirty="0"/>
                        <a:t>(x)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04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复制</a:t>
                      </a:r>
                      <a:r>
                        <a:rPr lang="en-US" altLang="zh-CN" sz="1600" dirty="0"/>
                        <a:t>n</a:t>
                      </a:r>
                      <a:r>
                        <a:rPr lang="zh-CN" altLang="en-US" sz="1600" dirty="0"/>
                        <a:t>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a*n</a:t>
                      </a:r>
                      <a:r>
                        <a:rPr lang="zh-CN" altLang="en-US" sz="1600" dirty="0"/>
                        <a:t>或</a:t>
                      </a:r>
                      <a:r>
                        <a:rPr lang="en-US" altLang="zh-CN" sz="1600" dirty="0"/>
                        <a:t>n*a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304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拼接有序序列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a + b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304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拼接无序集合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/>
                        <a:t>a.update</a:t>
                      </a:r>
                      <a:r>
                        <a:rPr lang="en-US" altLang="zh-CN" sz="1600" dirty="0"/>
                        <a:t>(b)</a:t>
                      </a:r>
                      <a:endParaRPr lang="zh-CN" altLang="en-US" sz="1600" dirty="0"/>
                    </a:p>
                  </a:txBody>
                  <a:tcPr anchor="ctr"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304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拷贝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/>
                        <a:t>a.copy</a:t>
                      </a:r>
                      <a:r>
                        <a:rPr lang="en-US" altLang="zh-CN" sz="1600" dirty="0"/>
                        <a:t>()</a:t>
                      </a:r>
                      <a:endParaRPr lang="zh-CN" altLang="en-US" sz="1600" dirty="0"/>
                    </a:p>
                  </a:txBody>
                  <a:tcPr anchor="ctr"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304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清空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/>
                        <a:t>a.clear</a:t>
                      </a:r>
                      <a:r>
                        <a:rPr lang="en-US" altLang="zh-CN" sz="1600" dirty="0"/>
                        <a:t>()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左大括号 3"/>
          <p:cNvSpPr/>
          <p:nvPr/>
        </p:nvSpPr>
        <p:spPr>
          <a:xfrm flipH="1">
            <a:off x="7914393" y="778615"/>
            <a:ext cx="279042" cy="2163650"/>
          </a:xfrm>
          <a:prstGeom prst="leftBrac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75269" y="1468025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可迭代</a:t>
            </a:r>
          </a:p>
        </p:txBody>
      </p:sp>
      <p:sp>
        <p:nvSpPr>
          <p:cNvPr id="6" name="左大括号 5"/>
          <p:cNvSpPr/>
          <p:nvPr/>
        </p:nvSpPr>
        <p:spPr>
          <a:xfrm flipH="1">
            <a:off x="7914393" y="3028124"/>
            <a:ext cx="279042" cy="2455571"/>
          </a:xfrm>
          <a:prstGeom prst="leftBrac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275269" y="3717535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是否有序</a:t>
            </a:r>
          </a:p>
        </p:txBody>
      </p:sp>
      <p:sp>
        <p:nvSpPr>
          <p:cNvPr id="8" name="左大括号 7"/>
          <p:cNvSpPr/>
          <p:nvPr/>
        </p:nvSpPr>
        <p:spPr>
          <a:xfrm flipH="1">
            <a:off x="7914393" y="5569553"/>
            <a:ext cx="279042" cy="689690"/>
          </a:xfrm>
          <a:prstGeom prst="leftBrac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193435" y="5591232"/>
            <a:ext cx="738664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dirty="0"/>
              <a:t>是否可变</a:t>
            </a:r>
          </a:p>
        </p:txBody>
      </p:sp>
    </p:spTree>
    <p:extLst>
      <p:ext uri="{BB962C8B-B14F-4D97-AF65-F5344CB8AC3E}">
        <p14:creationId xmlns:p14="http://schemas.microsoft.com/office/powerpoint/2010/main" val="184681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使用小括号表示元组类型</a:t>
            </a:r>
            <a:endParaRPr lang="en-US" altLang="zh-CN" sz="2400" dirty="0"/>
          </a:p>
          <a:p>
            <a:r>
              <a:rPr lang="zh-CN" altLang="en-US" sz="2400" dirty="0"/>
              <a:t>元组中的每个数据称为元素，中间使用逗号分割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元组的定义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80822" y="2226902"/>
            <a:ext cx="516872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t = (</a:t>
            </a:r>
            <a:r>
              <a:rPr lang="en-US" altLang="zh-CN" sz="2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8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8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8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800" dirty="0">
                <a:solidFill>
                  <a:srgbClr val="09885A"/>
                </a:solidFill>
                <a:latin typeface="Consolas" panose="020B0609020204030204" pitchFamily="49" charset="0"/>
              </a:rPr>
              <a:t>3.14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598599" y="3146738"/>
            <a:ext cx="7886700" cy="631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6088" indent="-4460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6450" indent="-3492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 lang="zh-CN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 lang="zh-CN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若元组内只有一个元素，必须添加逗号</a:t>
            </a:r>
          </a:p>
        </p:txBody>
      </p:sp>
      <p:sp>
        <p:nvSpPr>
          <p:cNvPr id="8" name="矩形 7"/>
          <p:cNvSpPr/>
          <p:nvPr/>
        </p:nvSpPr>
        <p:spPr>
          <a:xfrm>
            <a:off x="2180821" y="3841054"/>
            <a:ext cx="516872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t = (</a:t>
            </a:r>
            <a:r>
              <a:rPr lang="en-US" altLang="zh-CN" sz="2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,)</a:t>
            </a: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564255" y="4692203"/>
            <a:ext cx="7886700" cy="631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6088" indent="-4460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6450" indent="-3492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 lang="zh-CN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 lang="zh-CN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创建一个空元组：</a:t>
            </a:r>
          </a:p>
        </p:txBody>
      </p:sp>
      <p:sp>
        <p:nvSpPr>
          <p:cNvPr id="10" name="矩形 9"/>
          <p:cNvSpPr/>
          <p:nvPr/>
        </p:nvSpPr>
        <p:spPr>
          <a:xfrm>
            <a:off x="2180820" y="5460643"/>
            <a:ext cx="516872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t = () </a:t>
            </a:r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或 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t =tuple() </a:t>
            </a:r>
            <a:endParaRPr lang="en-US" altLang="zh-CN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2059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08951"/>
              </p:ext>
            </p:extLst>
          </p:nvPr>
        </p:nvGraphicFramePr>
        <p:xfrm>
          <a:off x="1433289" y="3666390"/>
          <a:ext cx="608992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7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字典特有</a:t>
                      </a:r>
                      <a:r>
                        <a:rPr lang="zh-CN" altLang="en-US" sz="1400" dirty="0"/>
                        <a:t>操作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D.keys</a:t>
                      </a:r>
                      <a:r>
                        <a:rPr lang="en-US" altLang="zh-CN" sz="1400" dirty="0"/>
                        <a:t>()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返回所有键信息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D.values</a:t>
                      </a:r>
                      <a:r>
                        <a:rPr lang="en-US" altLang="zh-CN" sz="1400" dirty="0"/>
                        <a:t>()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返回所有值信息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D.items</a:t>
                      </a:r>
                      <a:r>
                        <a:rPr lang="en-US" altLang="zh-CN" sz="1400" dirty="0"/>
                        <a:t>()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返回所有键值对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D[key] = value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添加或更改键值对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del D[key]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删除</a:t>
                      </a:r>
                      <a:r>
                        <a:rPr lang="en-US" altLang="zh-CN" sz="1400" dirty="0"/>
                        <a:t>key</a:t>
                      </a:r>
                      <a:r>
                        <a:rPr lang="zh-CN" altLang="en-US" sz="1400" dirty="0"/>
                        <a:t>键值对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D.get</a:t>
                      </a:r>
                      <a:r>
                        <a:rPr lang="en-US" altLang="zh-CN" sz="1400" dirty="0"/>
                        <a:t>(key, default)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返回</a:t>
                      </a:r>
                      <a:r>
                        <a:rPr lang="en-US" altLang="zh-CN" sz="1400" dirty="0"/>
                        <a:t>key</a:t>
                      </a:r>
                      <a:r>
                        <a:rPr lang="zh-CN" altLang="en-US" sz="1400" dirty="0"/>
                        <a:t>的值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D.pop</a:t>
                      </a:r>
                      <a:r>
                        <a:rPr lang="en-US" altLang="zh-CN" sz="1400" dirty="0"/>
                        <a:t>(key, default)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弹出</a:t>
                      </a:r>
                      <a:r>
                        <a:rPr lang="en-US" altLang="zh-CN" sz="1400" dirty="0"/>
                        <a:t>key</a:t>
                      </a:r>
                      <a:r>
                        <a:rPr lang="zh-CN" altLang="en-US" sz="1400" dirty="0"/>
                        <a:t>的值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D.popitem</a:t>
                      </a:r>
                      <a:r>
                        <a:rPr lang="en-US" altLang="zh-CN" sz="14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弹出一个键值对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311713"/>
              </p:ext>
            </p:extLst>
          </p:nvPr>
        </p:nvGraphicFramePr>
        <p:xfrm>
          <a:off x="1433289" y="425270"/>
          <a:ext cx="6089926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7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列表特有</a:t>
                      </a:r>
                      <a:r>
                        <a:rPr lang="zh-CN" altLang="en-US" sz="1400" dirty="0"/>
                        <a:t>操作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del</a:t>
                      </a:r>
                      <a:r>
                        <a:rPr lang="en-US" altLang="zh-CN" sz="1400" baseline="0" dirty="0"/>
                        <a:t> ls[</a:t>
                      </a:r>
                      <a:r>
                        <a:rPr lang="en-US" altLang="zh-CN" sz="1400" baseline="0" dirty="0" err="1"/>
                        <a:t>i</a:t>
                      </a:r>
                      <a:r>
                        <a:rPr lang="en-US" altLang="zh-CN" sz="1400" baseline="0" dirty="0"/>
                        <a:t>]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删除第</a:t>
                      </a:r>
                      <a:r>
                        <a:rPr lang="en-US" altLang="zh-CN" sz="1400" dirty="0" err="1"/>
                        <a:t>i</a:t>
                      </a:r>
                      <a:r>
                        <a:rPr lang="zh-CN" altLang="en-US" sz="1400" dirty="0"/>
                        <a:t>个元素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del ls[</a:t>
                      </a:r>
                      <a:r>
                        <a:rPr lang="en-US" altLang="zh-CN" sz="1400" dirty="0" err="1"/>
                        <a:t>i:j:k</a:t>
                      </a:r>
                      <a:r>
                        <a:rPr lang="en-US" altLang="zh-CN" sz="1400" dirty="0"/>
                        <a:t>]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删除切片部分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ls[</a:t>
                      </a:r>
                      <a:r>
                        <a:rPr lang="en-US" altLang="zh-CN" sz="1400" dirty="0" err="1"/>
                        <a:t>i</a:t>
                      </a:r>
                      <a:r>
                        <a:rPr lang="en-US" altLang="zh-CN" sz="1400" dirty="0"/>
                        <a:t>] = x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</a:t>
                      </a:r>
                      <a:r>
                        <a:rPr lang="zh-CN" altLang="en-US" sz="1400" dirty="0"/>
                        <a:t>替换第</a:t>
                      </a:r>
                      <a:r>
                        <a:rPr lang="en-US" altLang="zh-CN" sz="1400" dirty="0" err="1"/>
                        <a:t>i</a:t>
                      </a:r>
                      <a:r>
                        <a:rPr lang="zh-CN" altLang="en-US" sz="1400" dirty="0"/>
                        <a:t>个元素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ls[</a:t>
                      </a:r>
                      <a:r>
                        <a:rPr lang="en-US" altLang="zh-CN" sz="1400" dirty="0" err="1"/>
                        <a:t>i:j:k</a:t>
                      </a:r>
                      <a:r>
                        <a:rPr lang="en-US" altLang="zh-CN" sz="1400" dirty="0"/>
                        <a:t>] = </a:t>
                      </a:r>
                      <a:r>
                        <a:rPr lang="zh-CN" altLang="en-US" sz="1400" dirty="0"/>
                        <a:t>序列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用序列替换切片，切片不连续时数目需相等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ls.exetend</a:t>
                      </a:r>
                      <a:r>
                        <a:rPr lang="en-US" altLang="zh-CN" sz="1400" dirty="0"/>
                        <a:t>(</a:t>
                      </a:r>
                      <a:r>
                        <a:rPr lang="zh-CN" altLang="en-US" sz="1400" dirty="0"/>
                        <a:t>序列</a:t>
                      </a:r>
                      <a:r>
                        <a:rPr lang="en-US" altLang="zh-CN" sz="1400" dirty="0"/>
                        <a:t>t)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ls += </a:t>
                      </a:r>
                      <a:r>
                        <a:rPr lang="zh-CN" altLang="en-US" sz="1400" dirty="0"/>
                        <a:t>序列</a:t>
                      </a:r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37372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ls.append</a:t>
                      </a:r>
                      <a:r>
                        <a:rPr lang="en-US" altLang="zh-CN" sz="1400" dirty="0"/>
                        <a:t>(x)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最后添加元素</a:t>
                      </a:r>
                      <a:r>
                        <a:rPr lang="en-US" altLang="zh-CN" sz="1400" dirty="0"/>
                        <a:t>x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0652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ls.insert</a:t>
                      </a:r>
                      <a:r>
                        <a:rPr lang="en-US" altLang="zh-CN" sz="1400" dirty="0"/>
                        <a:t>(</a:t>
                      </a:r>
                      <a:r>
                        <a:rPr lang="en-US" altLang="zh-CN" sz="1400" dirty="0" err="1"/>
                        <a:t>i</a:t>
                      </a:r>
                      <a:r>
                        <a:rPr lang="en-US" altLang="zh-CN" sz="1400" dirty="0"/>
                        <a:t>, x)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位置</a:t>
                      </a:r>
                      <a:r>
                        <a:rPr lang="en-US" altLang="zh-CN" sz="1400" dirty="0" err="1"/>
                        <a:t>i</a:t>
                      </a:r>
                      <a:r>
                        <a:rPr lang="zh-CN" altLang="en-US" sz="1400" dirty="0"/>
                        <a:t>添加元素</a:t>
                      </a:r>
                      <a:r>
                        <a:rPr lang="en-US" altLang="zh-CN" sz="1400" dirty="0"/>
                        <a:t>x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65960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ls.remove</a:t>
                      </a:r>
                      <a:r>
                        <a:rPr lang="en-US" altLang="zh-CN" sz="1400" dirty="0"/>
                        <a:t>(x)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删除第一个元素</a:t>
                      </a:r>
                      <a:r>
                        <a:rPr lang="en-US" altLang="zh-CN" sz="1400" dirty="0"/>
                        <a:t>x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1348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ls.reverse</a:t>
                      </a:r>
                      <a:r>
                        <a:rPr lang="en-US" altLang="zh-CN" sz="1400" dirty="0"/>
                        <a:t>()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翻转所有元素顺序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9951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6076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4692" y="1916183"/>
            <a:ext cx="6396507" cy="1378485"/>
          </a:xfrm>
        </p:spPr>
        <p:txBody>
          <a:bodyPr anchor="t" anchorCtr="0">
            <a:noAutofit/>
          </a:bodyPr>
          <a:lstStyle/>
          <a:p>
            <a:pPr algn="l"/>
            <a:r>
              <a:rPr lang="zh-CN" altLang="en-US" sz="2800" dirty="0"/>
              <a:t>请查阅课程主页上布置的作业</a:t>
            </a:r>
            <a:br>
              <a:rPr lang="en-US" altLang="zh-CN" sz="2800" dirty="0"/>
            </a:br>
            <a:br>
              <a:rPr lang="en-US" altLang="zh-CN" sz="2800" dirty="0"/>
            </a:br>
            <a:r>
              <a:rPr lang="en-US" altLang="zh-CN" sz="2800" dirty="0">
                <a:hlinkClick r:id="rId2"/>
              </a:rPr>
              <a:t>https://gitee.com/nixius/fc</a:t>
            </a:r>
            <a:endParaRPr lang="zh-CN" altLang="en-US" sz="2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95892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元组中也可以包含变量或表达式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122867" y="1729838"/>
            <a:ext cx="493904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s-E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endParaRPr lang="es-E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y = (</a:t>
            </a:r>
            <a:r>
              <a:rPr lang="es-E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2.5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 x</a:t>
            </a:r>
            <a:r>
              <a:rPr lang="es-E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 x+</a:t>
            </a:r>
            <a:r>
              <a:rPr lang="es-E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s-E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'python'</a:t>
            </a:r>
            <a:r>
              <a:rPr lang="es-E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s-E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628650" y="3296993"/>
            <a:ext cx="7886700" cy="746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6088" indent="-4460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6450" indent="-3492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 lang="zh-CN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 lang="zh-CN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元组中的元素可以为任意数据类型，甚至元组本身</a:t>
            </a:r>
          </a:p>
        </p:txBody>
      </p:sp>
      <p:sp>
        <p:nvSpPr>
          <p:cNvPr id="9" name="矩形 8"/>
          <p:cNvSpPr/>
          <p:nvPr/>
        </p:nvSpPr>
        <p:spPr>
          <a:xfrm>
            <a:off x="1848118" y="4299228"/>
            <a:ext cx="597365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(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1.2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'python'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354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和</a:t>
            </a:r>
            <a:r>
              <a:rPr lang="en-US" altLang="zh-CN" sz="2400" dirty="0" err="1"/>
              <a:t>str</a:t>
            </a:r>
            <a:r>
              <a:rPr lang="zh-CN" altLang="en-US" sz="2400" dirty="0"/>
              <a:t>类型一样，元组也可以索引和切片</a:t>
            </a:r>
            <a:endParaRPr lang="en-US" altLang="zh-CN" sz="2400" dirty="0"/>
          </a:p>
          <a:p>
            <a:pPr lvl="1"/>
            <a:r>
              <a:rPr lang="zh-CN" altLang="en-US" sz="2200" dirty="0"/>
              <a:t>索引：</a:t>
            </a:r>
            <a:r>
              <a:rPr lang="en-US" altLang="zh-CN" sz="2200" dirty="0"/>
              <a:t>t[</a:t>
            </a:r>
            <a:r>
              <a:rPr lang="en-US" altLang="zh-CN" sz="2200" dirty="0" err="1"/>
              <a:t>i</a:t>
            </a:r>
            <a:r>
              <a:rPr lang="en-US" altLang="zh-CN" sz="2200" dirty="0"/>
              <a:t>]</a:t>
            </a:r>
            <a:r>
              <a:rPr lang="zh-CN" altLang="en-US" sz="2200" dirty="0"/>
              <a:t>，返回第</a:t>
            </a:r>
            <a:r>
              <a:rPr lang="en-US" altLang="zh-CN" sz="2200" dirty="0" err="1"/>
              <a:t>i</a:t>
            </a:r>
            <a:r>
              <a:rPr lang="zh-CN" altLang="en-US" sz="2200" dirty="0"/>
              <a:t>个</a:t>
            </a:r>
            <a:r>
              <a:rPr lang="zh-CN" altLang="en-US" sz="2200" dirty="0">
                <a:solidFill>
                  <a:srgbClr val="C00000"/>
                </a:solidFill>
              </a:rPr>
              <a:t>元素</a:t>
            </a:r>
            <a:endParaRPr lang="en-US" altLang="zh-CN" sz="2200" dirty="0">
              <a:solidFill>
                <a:srgbClr val="C00000"/>
              </a:solidFill>
            </a:endParaRPr>
          </a:p>
          <a:p>
            <a:pPr lvl="2"/>
            <a:r>
              <a:rPr lang="en-US" altLang="zh-CN" sz="1800" dirty="0" err="1"/>
              <a:t>i</a:t>
            </a:r>
            <a:r>
              <a:rPr lang="zh-CN" altLang="en-US" sz="1800" dirty="0"/>
              <a:t>必须在索引范围内</a:t>
            </a:r>
            <a:endParaRPr lang="en-US" altLang="zh-CN" sz="1800" dirty="0"/>
          </a:p>
          <a:p>
            <a:pPr lvl="1"/>
            <a:r>
              <a:rPr lang="zh-CN" altLang="en-US" sz="2200" dirty="0"/>
              <a:t>切片：</a:t>
            </a:r>
            <a:r>
              <a:rPr lang="en-US" altLang="zh-CN" sz="2200" dirty="0"/>
              <a:t>t[</a:t>
            </a:r>
            <a:r>
              <a:rPr lang="en-US" altLang="zh-CN" sz="2200" dirty="0" err="1"/>
              <a:t>i:j:k</a:t>
            </a:r>
            <a:r>
              <a:rPr lang="en-US" altLang="zh-CN" sz="2200" dirty="0"/>
              <a:t>]</a:t>
            </a:r>
            <a:r>
              <a:rPr lang="zh-CN" altLang="en-US" sz="2200" dirty="0"/>
              <a:t>，元组切片的结果是</a:t>
            </a:r>
            <a:r>
              <a:rPr lang="zh-CN" altLang="en-US" sz="2200" dirty="0">
                <a:solidFill>
                  <a:srgbClr val="C00000"/>
                </a:solidFill>
              </a:rPr>
              <a:t>元组</a:t>
            </a:r>
            <a:endParaRPr lang="en-US" altLang="zh-CN" sz="2200" dirty="0">
              <a:solidFill>
                <a:srgbClr val="C00000"/>
              </a:solidFill>
            </a:endParaRPr>
          </a:p>
          <a:p>
            <a:pPr lvl="2"/>
            <a:r>
              <a:rPr lang="en-US" altLang="zh-CN" sz="1800" dirty="0" err="1"/>
              <a:t>i</a:t>
            </a:r>
            <a:r>
              <a:rPr lang="zh-CN" altLang="en-US" sz="1800" dirty="0"/>
              <a:t>：起始位置，包含，省略时表示边界位置</a:t>
            </a:r>
          </a:p>
          <a:p>
            <a:pPr lvl="2"/>
            <a:r>
              <a:rPr lang="en-US" altLang="zh-CN" sz="1800" dirty="0"/>
              <a:t>j</a:t>
            </a:r>
            <a:r>
              <a:rPr lang="zh-CN" altLang="en-US" sz="1800" dirty="0"/>
              <a:t>：结束位置，不包含，省略时表示边界位置后一个位置</a:t>
            </a:r>
          </a:p>
          <a:p>
            <a:pPr lvl="2"/>
            <a:r>
              <a:rPr lang="en-US" altLang="zh-CN" sz="1800" dirty="0"/>
              <a:t>k</a:t>
            </a:r>
            <a:r>
              <a:rPr lang="zh-CN" altLang="en-US" sz="1800" dirty="0"/>
              <a:t>：步进，省略时前面的冒号可以一起省略，默认为</a:t>
            </a:r>
            <a:r>
              <a:rPr lang="en-US" altLang="zh-CN" sz="1800" dirty="0"/>
              <a:t>1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索引和切片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39850" y="4011122"/>
            <a:ext cx="4664299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x = (</a:t>
            </a:r>
            <a:r>
              <a:rPr lang="pt-B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a = x[</a:t>
            </a:r>
            <a:r>
              <a:rPr lang="pt-B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b = x[-</a:t>
            </a:r>
            <a:r>
              <a:rPr lang="pt-B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c = x[</a:t>
            </a:r>
            <a:r>
              <a:rPr lang="pt-B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d = x[:-</a:t>
            </a:r>
            <a:r>
              <a:rPr lang="pt-B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e = x[</a:t>
            </a:r>
            <a:r>
              <a:rPr lang="pt-B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= x[:]</a:t>
            </a:r>
          </a:p>
        </p:txBody>
      </p:sp>
    </p:spTree>
    <p:extLst>
      <p:ext uri="{BB962C8B-B14F-4D97-AF65-F5344CB8AC3E}">
        <p14:creationId xmlns:p14="http://schemas.microsoft.com/office/powerpoint/2010/main" val="2661322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49" y="785611"/>
            <a:ext cx="8343229" cy="5507865"/>
          </a:xfrm>
        </p:spPr>
        <p:txBody>
          <a:bodyPr>
            <a:normAutofit/>
          </a:bodyPr>
          <a:lstStyle/>
          <a:p>
            <a:r>
              <a:rPr lang="zh-CN" altLang="en-US" dirty="0"/>
              <a:t>多次索引和切片</a:t>
            </a:r>
            <a:endParaRPr lang="en-US" altLang="zh-CN" dirty="0"/>
          </a:p>
          <a:p>
            <a:pPr lvl="1"/>
            <a:r>
              <a:rPr lang="zh-CN" altLang="en-US" dirty="0"/>
              <a:t>若索引的结果为元组或字符串，可以继续索引或切片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22607" y="2032389"/>
            <a:ext cx="7029719" cy="191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fr-F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x = (</a:t>
            </a:r>
            <a:r>
              <a:rPr lang="fr-F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fr-F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fr-F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fr-F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fr-F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11</a:t>
            </a:r>
            <a:r>
              <a:rPr lang="fr-F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fr-F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12</a:t>
            </a:r>
            <a:r>
              <a:rPr lang="fr-F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fr-F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13</a:t>
            </a:r>
            <a:r>
              <a:rPr lang="fr-F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fr-F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14</a:t>
            </a:r>
            <a:r>
              <a:rPr lang="fr-F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fr-F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15</a:t>
            </a:r>
            <a:r>
              <a:rPr lang="fr-F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fr-FR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'python'</a:t>
            </a:r>
            <a:r>
              <a:rPr lang="fr-F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fr-F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print(x[</a:t>
            </a:r>
            <a:r>
              <a:rPr lang="fr-F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fr-F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fr-F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fr-F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20000"/>
              </a:lnSpc>
            </a:pPr>
            <a:r>
              <a:rPr lang="fr-F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print(x[</a:t>
            </a:r>
            <a:r>
              <a:rPr lang="fr-F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fr-F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fr-F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fr-F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fr-F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20000"/>
              </a:lnSpc>
            </a:pPr>
            <a:r>
              <a:rPr lang="fr-F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print(x[</a:t>
            </a:r>
            <a:r>
              <a:rPr lang="fr-F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r-F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fr-F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fr-F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20000"/>
              </a:lnSpc>
            </a:pPr>
            <a:r>
              <a:rPr lang="fr-F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print(x[</a:t>
            </a:r>
            <a:r>
              <a:rPr lang="fr-F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r-F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fr-F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r-F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fr-F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fr-FR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2606" y="4380637"/>
            <a:ext cx="7029719" cy="1173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x = (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print(x[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print(x[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896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7BD3316-B2DF-456C-A641-CDC536A033E9}"/>
              </a:ext>
            </a:extLst>
          </p:cNvPr>
          <p:cNvSpPr/>
          <p:nvPr/>
        </p:nvSpPr>
        <p:spPr>
          <a:xfrm>
            <a:off x="2286000" y="2001817"/>
            <a:ext cx="4572000" cy="878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s </a:t>
            </a:r>
            <a:r>
              <a:rPr lang="fr-FR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fr-FR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fr-FR" altLang="zh-CN" dirty="0">
                <a:solidFill>
                  <a:srgbClr val="C96765"/>
                </a:solidFill>
                <a:latin typeface="Consolas" panose="020B0609020204030204" pitchFamily="49" charset="0"/>
              </a:rPr>
              <a:t>abcdefg</a:t>
            </a:r>
            <a:r>
              <a:rPr lang="fr-FR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endParaRPr lang="fr-FR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fr-FR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fr-FR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s</a:t>
            </a: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[</a:t>
            </a:r>
            <a:r>
              <a:rPr lang="fr-FR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1</a:t>
            </a: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]</a:t>
            </a:r>
            <a:r>
              <a:rPr lang="fr-FR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[</a:t>
            </a:r>
            <a:r>
              <a:rPr lang="fr-FR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0</a:t>
            </a:r>
            <a:r>
              <a:rPr lang="fr-FR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]</a:t>
            </a: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E0A2B75-3A17-4277-905F-BE4FBCB3FE4E}"/>
              </a:ext>
            </a:extLst>
          </p:cNvPr>
          <p:cNvSpPr/>
          <p:nvPr/>
        </p:nvSpPr>
        <p:spPr>
          <a:xfrm>
            <a:off x="2286000" y="3250993"/>
            <a:ext cx="4572000" cy="878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t </a:t>
            </a:r>
            <a:r>
              <a:rPr lang="fr-FR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(</a:t>
            </a:r>
            <a:r>
              <a:rPr lang="fr-FR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1</a:t>
            </a: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fr-FR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2</a:t>
            </a: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fr-FR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3</a:t>
            </a: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 (</a:t>
            </a:r>
            <a:r>
              <a:rPr lang="fr-FR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4</a:t>
            </a: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 </a:t>
            </a:r>
            <a:r>
              <a:rPr lang="fr-FR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5</a:t>
            </a: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 </a:t>
            </a:r>
            <a:r>
              <a:rPr lang="fr-FR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6</a:t>
            </a:r>
            <a:r>
              <a:rPr lang="fr-FR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)</a:t>
            </a: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fr-FR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fr-FR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t</a:t>
            </a: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[</a:t>
            </a:r>
            <a:r>
              <a:rPr lang="fr-FR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3</a:t>
            </a: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]</a:t>
            </a:r>
            <a:r>
              <a:rPr lang="fr-FR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[</a:t>
            </a:r>
            <a:r>
              <a:rPr lang="fr-FR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0</a:t>
            </a:r>
            <a:r>
              <a:rPr lang="fr-FR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]</a:t>
            </a: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1584003-1784-4927-9A5E-33709495D9CD}"/>
              </a:ext>
            </a:extLst>
          </p:cNvPr>
          <p:cNvSpPr/>
          <p:nvPr/>
        </p:nvSpPr>
        <p:spPr>
          <a:xfrm>
            <a:off x="2286000" y="4543633"/>
            <a:ext cx="4572000" cy="878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t </a:t>
            </a:r>
            <a:r>
              <a:rPr lang="fr-FR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(</a:t>
            </a:r>
            <a:r>
              <a:rPr lang="fr-FR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1</a:t>
            </a: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fr-FR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2</a:t>
            </a: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fr-FR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3</a:t>
            </a: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 , (</a:t>
            </a:r>
            <a:r>
              <a:rPr lang="fr-FR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4</a:t>
            </a: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 </a:t>
            </a:r>
            <a:r>
              <a:rPr lang="fr-FR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5</a:t>
            </a: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 </a:t>
            </a:r>
            <a:r>
              <a:rPr lang="fr-FR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6</a:t>
            </a:r>
            <a:r>
              <a:rPr lang="fr-FR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)</a:t>
            </a: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fr-FR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fr-FR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t</a:t>
            </a: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[</a:t>
            </a:r>
            <a:r>
              <a:rPr lang="fr-FR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1</a:t>
            </a: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]</a:t>
            </a:r>
            <a:r>
              <a:rPr lang="fr-FR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[</a:t>
            </a:r>
            <a:r>
              <a:rPr lang="fr-FR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0</a:t>
            </a:r>
            <a:r>
              <a:rPr lang="fr-FR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]</a:t>
            </a: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56713B3-93AD-47A5-8C3F-AD1C34DFC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5614"/>
            <a:ext cx="7886700" cy="617476"/>
          </a:xfrm>
        </p:spPr>
        <p:txBody>
          <a:bodyPr/>
          <a:lstStyle/>
          <a:p>
            <a:r>
              <a:rPr lang="zh-CN" altLang="en-US" dirty="0"/>
              <a:t>要注意索引和切片的结果是什么！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91DF1D-F3AF-437D-8252-D8ED8657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2D751E4-D144-4045-9744-0B3C9801ABC4}"/>
              </a:ext>
            </a:extLst>
          </p:cNvPr>
          <p:cNvGrpSpPr/>
          <p:nvPr/>
        </p:nvGrpSpPr>
        <p:grpSpPr>
          <a:xfrm>
            <a:off x="2286000" y="3754008"/>
            <a:ext cx="4572000" cy="375815"/>
            <a:chOff x="1340861" y="5727869"/>
            <a:chExt cx="4572000" cy="375815"/>
          </a:xfrm>
        </p:grpSpPr>
        <p:sp>
          <p:nvSpPr>
            <p:cNvPr id="6" name="check_97186">
              <a:extLst>
                <a:ext uri="{FF2B5EF4-FFF2-40B4-BE49-F238E27FC236}">
                  <a16:creationId xmlns:a16="http://schemas.microsoft.com/office/drawing/2014/main" id="{EE0C152C-2C31-44ED-B40C-BA5BBB5BEF6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37199" y="5813294"/>
              <a:ext cx="350261" cy="277943"/>
            </a:xfrm>
            <a:custGeom>
              <a:avLst/>
              <a:gdLst>
                <a:gd name="T0" fmla="*/ 2641 w 3160"/>
                <a:gd name="T1" fmla="*/ 0 h 2511"/>
                <a:gd name="T2" fmla="*/ 1167 w 3160"/>
                <a:gd name="T3" fmla="*/ 1474 h 2511"/>
                <a:gd name="T4" fmla="*/ 519 w 3160"/>
                <a:gd name="T5" fmla="*/ 826 h 2511"/>
                <a:gd name="T6" fmla="*/ 0 w 3160"/>
                <a:gd name="T7" fmla="*/ 1344 h 2511"/>
                <a:gd name="T8" fmla="*/ 1167 w 3160"/>
                <a:gd name="T9" fmla="*/ 2511 h 2511"/>
                <a:gd name="T10" fmla="*/ 3160 w 3160"/>
                <a:gd name="T11" fmla="*/ 519 h 2511"/>
                <a:gd name="T12" fmla="*/ 2641 w 3160"/>
                <a:gd name="T13" fmla="*/ 0 h 2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60" h="2511">
                  <a:moveTo>
                    <a:pt x="2641" y="0"/>
                  </a:moveTo>
                  <a:lnTo>
                    <a:pt x="1167" y="1474"/>
                  </a:lnTo>
                  <a:lnTo>
                    <a:pt x="519" y="826"/>
                  </a:lnTo>
                  <a:lnTo>
                    <a:pt x="0" y="1344"/>
                  </a:lnTo>
                  <a:lnTo>
                    <a:pt x="1167" y="2511"/>
                  </a:lnTo>
                  <a:lnTo>
                    <a:pt x="3160" y="519"/>
                  </a:lnTo>
                  <a:lnTo>
                    <a:pt x="264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D36A8E4-7086-46FD-8986-2A52F6BC64C1}"/>
                </a:ext>
              </a:extLst>
            </p:cNvPr>
            <p:cNvSpPr/>
            <p:nvPr/>
          </p:nvSpPr>
          <p:spPr>
            <a:xfrm>
              <a:off x="1340861" y="5727869"/>
              <a:ext cx="4572000" cy="375815"/>
            </a:xfrm>
            <a:prstGeom prst="rect">
              <a:avLst/>
            </a:prstGeom>
            <a:solidFill>
              <a:schemeClr val="accent6">
                <a:lumMod val="75000"/>
                <a:alpha val="39000"/>
              </a:schemeClr>
            </a:solidFill>
            <a:ln w="1905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D03A734-E113-44BC-B29F-F28FE140D1BE}"/>
              </a:ext>
            </a:extLst>
          </p:cNvPr>
          <p:cNvGrpSpPr/>
          <p:nvPr/>
        </p:nvGrpSpPr>
        <p:grpSpPr>
          <a:xfrm>
            <a:off x="2286000" y="5046648"/>
            <a:ext cx="4572000" cy="375815"/>
            <a:chOff x="1340861" y="5325146"/>
            <a:chExt cx="4572000" cy="37581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C12CF07-34AB-4655-B413-750E97116C57}"/>
                </a:ext>
              </a:extLst>
            </p:cNvPr>
            <p:cNvSpPr/>
            <p:nvPr/>
          </p:nvSpPr>
          <p:spPr>
            <a:xfrm>
              <a:off x="1340861" y="5325146"/>
              <a:ext cx="4572000" cy="375815"/>
            </a:xfrm>
            <a:prstGeom prst="rect">
              <a:avLst/>
            </a:prstGeom>
            <a:solidFill>
              <a:schemeClr val="accent6">
                <a:lumMod val="75000"/>
                <a:alpha val="39000"/>
              </a:schemeClr>
            </a:solidFill>
            <a:ln w="1905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x-mark_1766">
              <a:extLst>
                <a:ext uri="{FF2B5EF4-FFF2-40B4-BE49-F238E27FC236}">
                  <a16:creationId xmlns:a16="http://schemas.microsoft.com/office/drawing/2014/main" id="{07A73F95-1518-4FA5-8610-AC4630F37E6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47256" y="5375946"/>
              <a:ext cx="278135" cy="277657"/>
            </a:xfrm>
            <a:custGeom>
              <a:avLst/>
              <a:gdLst>
                <a:gd name="T0" fmla="*/ 373 w 373"/>
                <a:gd name="T1" fmla="*/ 299 h 373"/>
                <a:gd name="T2" fmla="*/ 261 w 373"/>
                <a:gd name="T3" fmla="*/ 187 h 373"/>
                <a:gd name="T4" fmla="*/ 373 w 373"/>
                <a:gd name="T5" fmla="*/ 75 h 373"/>
                <a:gd name="T6" fmla="*/ 299 w 373"/>
                <a:gd name="T7" fmla="*/ 0 h 373"/>
                <a:gd name="T8" fmla="*/ 187 w 373"/>
                <a:gd name="T9" fmla="*/ 112 h 373"/>
                <a:gd name="T10" fmla="*/ 75 w 373"/>
                <a:gd name="T11" fmla="*/ 0 h 373"/>
                <a:gd name="T12" fmla="*/ 0 w 373"/>
                <a:gd name="T13" fmla="*/ 75 h 373"/>
                <a:gd name="T14" fmla="*/ 112 w 373"/>
                <a:gd name="T15" fmla="*/ 187 h 373"/>
                <a:gd name="T16" fmla="*/ 0 w 373"/>
                <a:gd name="T17" fmla="*/ 299 h 373"/>
                <a:gd name="T18" fmla="*/ 75 w 373"/>
                <a:gd name="T19" fmla="*/ 373 h 373"/>
                <a:gd name="T20" fmla="*/ 187 w 373"/>
                <a:gd name="T21" fmla="*/ 261 h 373"/>
                <a:gd name="T22" fmla="*/ 299 w 373"/>
                <a:gd name="T23" fmla="*/ 373 h 373"/>
                <a:gd name="T24" fmla="*/ 373 w 373"/>
                <a:gd name="T25" fmla="*/ 29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3" h="373">
                  <a:moveTo>
                    <a:pt x="373" y="299"/>
                  </a:moveTo>
                  <a:lnTo>
                    <a:pt x="261" y="187"/>
                  </a:lnTo>
                  <a:lnTo>
                    <a:pt x="373" y="75"/>
                  </a:lnTo>
                  <a:lnTo>
                    <a:pt x="299" y="0"/>
                  </a:lnTo>
                  <a:lnTo>
                    <a:pt x="187" y="112"/>
                  </a:lnTo>
                  <a:lnTo>
                    <a:pt x="75" y="0"/>
                  </a:lnTo>
                  <a:lnTo>
                    <a:pt x="0" y="75"/>
                  </a:lnTo>
                  <a:lnTo>
                    <a:pt x="112" y="187"/>
                  </a:lnTo>
                  <a:lnTo>
                    <a:pt x="0" y="299"/>
                  </a:lnTo>
                  <a:lnTo>
                    <a:pt x="75" y="373"/>
                  </a:lnTo>
                  <a:lnTo>
                    <a:pt x="187" y="261"/>
                  </a:lnTo>
                  <a:lnTo>
                    <a:pt x="299" y="373"/>
                  </a:lnTo>
                  <a:lnTo>
                    <a:pt x="373" y="29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586F2F7-1C0B-4865-BB73-4F6A5F538790}"/>
              </a:ext>
            </a:extLst>
          </p:cNvPr>
          <p:cNvGrpSpPr/>
          <p:nvPr/>
        </p:nvGrpSpPr>
        <p:grpSpPr>
          <a:xfrm>
            <a:off x="2286000" y="2502098"/>
            <a:ext cx="4572000" cy="375815"/>
            <a:chOff x="1340861" y="5727869"/>
            <a:chExt cx="4572000" cy="375815"/>
          </a:xfrm>
        </p:grpSpPr>
        <p:sp>
          <p:nvSpPr>
            <p:cNvPr id="14" name="check_97186">
              <a:extLst>
                <a:ext uri="{FF2B5EF4-FFF2-40B4-BE49-F238E27FC236}">
                  <a16:creationId xmlns:a16="http://schemas.microsoft.com/office/drawing/2014/main" id="{E0734A81-8A80-46FE-8791-25B1E3049F1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37199" y="5813294"/>
              <a:ext cx="350261" cy="277943"/>
            </a:xfrm>
            <a:custGeom>
              <a:avLst/>
              <a:gdLst>
                <a:gd name="T0" fmla="*/ 2641 w 3160"/>
                <a:gd name="T1" fmla="*/ 0 h 2511"/>
                <a:gd name="T2" fmla="*/ 1167 w 3160"/>
                <a:gd name="T3" fmla="*/ 1474 h 2511"/>
                <a:gd name="T4" fmla="*/ 519 w 3160"/>
                <a:gd name="T5" fmla="*/ 826 h 2511"/>
                <a:gd name="T6" fmla="*/ 0 w 3160"/>
                <a:gd name="T7" fmla="*/ 1344 h 2511"/>
                <a:gd name="T8" fmla="*/ 1167 w 3160"/>
                <a:gd name="T9" fmla="*/ 2511 h 2511"/>
                <a:gd name="T10" fmla="*/ 3160 w 3160"/>
                <a:gd name="T11" fmla="*/ 519 h 2511"/>
                <a:gd name="T12" fmla="*/ 2641 w 3160"/>
                <a:gd name="T13" fmla="*/ 0 h 2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60" h="2511">
                  <a:moveTo>
                    <a:pt x="2641" y="0"/>
                  </a:moveTo>
                  <a:lnTo>
                    <a:pt x="1167" y="1474"/>
                  </a:lnTo>
                  <a:lnTo>
                    <a:pt x="519" y="826"/>
                  </a:lnTo>
                  <a:lnTo>
                    <a:pt x="0" y="1344"/>
                  </a:lnTo>
                  <a:lnTo>
                    <a:pt x="1167" y="2511"/>
                  </a:lnTo>
                  <a:lnTo>
                    <a:pt x="3160" y="519"/>
                  </a:lnTo>
                  <a:lnTo>
                    <a:pt x="264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8D2671E-E5D9-45B4-9886-ABA7E027CC30}"/>
                </a:ext>
              </a:extLst>
            </p:cNvPr>
            <p:cNvSpPr/>
            <p:nvPr/>
          </p:nvSpPr>
          <p:spPr>
            <a:xfrm>
              <a:off x="1340861" y="5727869"/>
              <a:ext cx="4572000" cy="375815"/>
            </a:xfrm>
            <a:prstGeom prst="rect">
              <a:avLst/>
            </a:prstGeom>
            <a:solidFill>
              <a:schemeClr val="accent6">
                <a:lumMod val="75000"/>
                <a:alpha val="39000"/>
              </a:schemeClr>
            </a:solidFill>
            <a:ln w="1905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422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基础内容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黑体+微软雅黑+Lucida Console">
      <a:majorFont>
        <a:latin typeface="Lucida Console"/>
        <a:ea typeface="黑体"/>
        <a:cs typeface=""/>
      </a:majorFont>
      <a:minorFont>
        <a:latin typeface="Lucida Console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03200">
          <a:solidFill>
            <a:schemeClr val="accent1">
              <a:shade val="50000"/>
              <a:alpha val="59000"/>
            </a:schemeClr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第07次课 - 信息、编码及数据表示（进制的概念） - 副本.pptx" id="{FF12EB70-9722-49CF-B5B5-659623D18354}" vid="{E36D8614-0575-4B36-B764-E72E765D9D96}"/>
    </a:ext>
  </a:extLst>
</a:theme>
</file>

<file path=ppt/theme/theme2.xml><?xml version="1.0" encoding="utf-8"?>
<a:theme xmlns:a="http://schemas.openxmlformats.org/drawingml/2006/main" name="1_基础内容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黑体+微软雅黑+Lucida Console">
      <a:majorFont>
        <a:latin typeface="Lucida Console"/>
        <a:ea typeface="黑体"/>
        <a:cs typeface=""/>
      </a:majorFont>
      <a:minorFont>
        <a:latin typeface="Lucida Console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accent1">
              <a:shade val="50000"/>
              <a:alpha val="59000"/>
            </a:schemeClr>
          </a:solidFill>
          <a:headEnd type="none" w="med" len="med"/>
          <a:tailEnd type="triangle" w="med" len="med"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第07次课 - 信息、编码及数据表示（进制的概念） - 副本.pptx" id="{FF12EB70-9722-49CF-B5B5-659623D18354}" vid="{E36D8614-0575-4B36-B764-E72E765D9D96}"/>
    </a:ext>
  </a:extLst>
</a:theme>
</file>

<file path=ppt/theme/theme3.xml><?xml version="1.0" encoding="utf-8"?>
<a:theme xmlns:a="http://schemas.openxmlformats.org/drawingml/2006/main" name="2_基础内容">
  <a:themeElements>
    <a:clrScheme name="紫红色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黑体+微软雅黑+Lucida Console">
      <a:majorFont>
        <a:latin typeface="Lucida Console"/>
        <a:ea typeface="黑体"/>
        <a:cs typeface=""/>
      </a:majorFont>
      <a:minorFont>
        <a:latin typeface="Lucida Console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accent1">
              <a:shade val="50000"/>
              <a:alpha val="59000"/>
            </a:schemeClr>
          </a:solidFill>
          <a:headEnd type="none" w="med" len="med"/>
          <a:tailEnd type="triangle" w="med" len="med"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第07次课 - 信息、编码及数据表示（进制的概念） - 副本.pptx" id="{FF12EB70-9722-49CF-B5B5-659623D18354}" vid="{E36D8614-0575-4B36-B764-E72E765D9D96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840</TotalTime>
  <Words>4341</Words>
  <Application>Microsoft Office PowerPoint</Application>
  <PresentationFormat>全屏显示(4:3)</PresentationFormat>
  <Paragraphs>784</Paragraphs>
  <Slides>51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51</vt:i4>
      </vt:variant>
    </vt:vector>
  </HeadingPairs>
  <TitlesOfParts>
    <vt:vector size="62" baseType="lpstr">
      <vt:lpstr>方正姚体</vt:lpstr>
      <vt:lpstr>华文新魏</vt:lpstr>
      <vt:lpstr>微软雅黑</vt:lpstr>
      <vt:lpstr>Arial</vt:lpstr>
      <vt:lpstr>Calibri</vt:lpstr>
      <vt:lpstr>Consolas</vt:lpstr>
      <vt:lpstr>Lucida Console</vt:lpstr>
      <vt:lpstr>Wingdings</vt:lpstr>
      <vt:lpstr>基础内容</vt:lpstr>
      <vt:lpstr>1_基础内容</vt:lpstr>
      <vt:lpstr>2_基础内容</vt:lpstr>
      <vt:lpstr>第二章 Python简介</vt:lpstr>
      <vt:lpstr>PowerPoint 演示文稿</vt:lpstr>
      <vt:lpstr>二、内置数据类型</vt:lpstr>
      <vt:lpstr>元组(tuple)</vt:lpstr>
      <vt:lpstr>元组的定义</vt:lpstr>
      <vt:lpstr>PowerPoint 演示文稿</vt:lpstr>
      <vt:lpstr>索引和切片</vt:lpstr>
      <vt:lpstr>PowerPoint 演示文稿</vt:lpstr>
      <vt:lpstr>PowerPoint 演示文稿</vt:lpstr>
      <vt:lpstr>列表(list)</vt:lpstr>
      <vt:lpstr>列表的定义</vt:lpstr>
      <vt:lpstr>索引和切片</vt:lpstr>
      <vt:lpstr>序列的通用操作</vt:lpstr>
      <vt:lpstr>PowerPoint 演示文稿</vt:lpstr>
      <vt:lpstr>PowerPoint 演示文稿</vt:lpstr>
      <vt:lpstr>PowerPoint 演示文稿</vt:lpstr>
      <vt:lpstr>列表的专有操作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变量的本质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字典(dict)</vt:lpstr>
      <vt:lpstr>字典的定义</vt:lpstr>
      <vt:lpstr>PowerPoint 演示文稿</vt:lpstr>
      <vt:lpstr>字典的“索引”</vt:lpstr>
      <vt:lpstr>PowerPoint 演示文稿</vt:lpstr>
      <vt:lpstr>字典的其它操作</vt:lpstr>
      <vt:lpstr>PowerPoint 演示文稿</vt:lpstr>
      <vt:lpstr>PowerPoint 演示文稿</vt:lpstr>
      <vt:lpstr>PowerPoint 演示文稿</vt:lpstr>
      <vt:lpstr>遍历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请查阅课程主页上布置的作业  https://gitee.com/nixius/fc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Python简介</dc:title>
  <dc:creator>Tang Guangchao</dc:creator>
  <cp:lastModifiedBy>Tang Guangchao</cp:lastModifiedBy>
  <cp:revision>309</cp:revision>
  <dcterms:created xsi:type="dcterms:W3CDTF">2019-10-15T13:52:12Z</dcterms:created>
  <dcterms:modified xsi:type="dcterms:W3CDTF">2020-03-02T04:16:04Z</dcterms:modified>
</cp:coreProperties>
</file>