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9" r:id="rId2"/>
  </p:sldMasterIdLst>
  <p:notesMasterIdLst>
    <p:notesMasterId r:id="rId39"/>
  </p:notesMasterIdLst>
  <p:handoutMasterIdLst>
    <p:handoutMasterId r:id="rId40"/>
  </p:handoutMasterIdLst>
  <p:sldIdLst>
    <p:sldId id="256" r:id="rId3"/>
    <p:sldId id="303" r:id="rId4"/>
    <p:sldId id="306" r:id="rId5"/>
    <p:sldId id="309" r:id="rId6"/>
    <p:sldId id="307" r:id="rId7"/>
    <p:sldId id="311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30" r:id="rId24"/>
    <p:sldId id="332" r:id="rId25"/>
    <p:sldId id="333" r:id="rId26"/>
    <p:sldId id="326" r:id="rId27"/>
    <p:sldId id="327" r:id="rId28"/>
    <p:sldId id="328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4" r:id="rId37"/>
    <p:sldId id="34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2716" autoAdjust="0"/>
  </p:normalViewPr>
  <p:slideViewPr>
    <p:cSldViewPr snapToGrid="0">
      <p:cViewPr varScale="1">
        <p:scale>
          <a:sx n="81" d="100"/>
          <a:sy n="81" d="100"/>
        </p:scale>
        <p:origin x="144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01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B316-D924-4517-A5A2-4C8E0839E5E5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58CB-0B67-467C-8F90-98BCD56C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111D6-04E7-4F58-8A1B-6AD011BBED3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0955-8AD6-4782-809A-9491788C2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6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6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2886425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7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95951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370774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84455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94402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426815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69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03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5463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1505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149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0710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17057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09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946858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5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第二章 </a:t>
            </a:r>
            <a:r>
              <a:rPr lang="en-US" altLang="zh-CN"/>
              <a:t>Python</a:t>
            </a:r>
            <a:r>
              <a:rPr lang="zh-CN" altLang="en-US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B4D6D-A690-44E4-AB3C-934B3AC5A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79310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20" y="1866305"/>
            <a:ext cx="418338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if x &gt;= 60: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if x &lt; 60: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4663440" y="1866305"/>
            <a:ext cx="418338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if x &gt;= 60: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274320" y="1496973"/>
            <a:ext cx="15696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两个单分支：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3440" y="1496973"/>
            <a:ext cx="15696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一个二分支：</a:t>
            </a:r>
          </a:p>
        </p:txBody>
      </p:sp>
    </p:spTree>
    <p:extLst>
      <p:ext uri="{BB962C8B-B14F-4D97-AF65-F5344CB8AC3E}">
        <p14:creationId xmlns:p14="http://schemas.microsoft.com/office/powerpoint/2010/main" val="30106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51953"/>
          </a:xfrm>
        </p:spPr>
        <p:txBody>
          <a:bodyPr/>
          <a:lstStyle/>
          <a:p>
            <a:r>
              <a:rPr lang="zh-CN" altLang="en-US"/>
              <a:t>语法格式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多分支结构：</a:t>
            </a:r>
            <a:r>
              <a:rPr lang="en-US" altLang="zh-CN"/>
              <a:t>if-</a:t>
            </a:r>
            <a:r>
              <a:rPr lang="en-US" altLang="zh-CN" err="1"/>
              <a:t>elif</a:t>
            </a:r>
            <a:r>
              <a:rPr lang="en-US" altLang="zh-CN"/>
              <a:t>-else</a:t>
            </a:r>
            <a:r>
              <a:rPr lang="zh-CN" altLang="en-US"/>
              <a:t>语句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1686" y="1494714"/>
            <a:ext cx="3628636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if &lt;</a:t>
            </a:r>
            <a:r>
              <a:rPr lang="zh-CN" altLang="en-US" sz="2000"/>
              <a:t>布尔表达式</a:t>
            </a:r>
            <a:r>
              <a:rPr lang="en-US" altLang="zh-CN" sz="2000"/>
              <a:t>1&gt;: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&lt;</a:t>
            </a:r>
            <a:r>
              <a:rPr lang="zh-CN" altLang="en-US" sz="2000"/>
              <a:t>语句块</a:t>
            </a:r>
            <a:r>
              <a:rPr lang="en-US" altLang="zh-CN" sz="2000"/>
              <a:t>1&gt;</a:t>
            </a:r>
          </a:p>
          <a:p>
            <a:pPr>
              <a:lnSpc>
                <a:spcPct val="150000"/>
              </a:lnSpc>
            </a:pPr>
            <a:r>
              <a:rPr lang="en-US" altLang="zh-CN" sz="2000" err="1"/>
              <a:t>elif</a:t>
            </a:r>
            <a:r>
              <a:rPr lang="en-US" altLang="zh-CN" sz="2000"/>
              <a:t> &lt;</a:t>
            </a:r>
            <a:r>
              <a:rPr lang="zh-CN" altLang="en-US" sz="2000"/>
              <a:t>布尔表达式</a:t>
            </a:r>
            <a:r>
              <a:rPr lang="en-US" altLang="zh-CN" sz="2000"/>
              <a:t>2&gt;: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&lt;</a:t>
            </a:r>
            <a:r>
              <a:rPr lang="zh-CN" altLang="en-US" sz="2000"/>
              <a:t>语句块</a:t>
            </a:r>
            <a:r>
              <a:rPr lang="en-US" altLang="zh-CN" sz="2000"/>
              <a:t>2&gt;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sz="2000" err="1"/>
              <a:t>elif</a:t>
            </a:r>
            <a:r>
              <a:rPr lang="en-US" altLang="zh-CN" sz="2000"/>
              <a:t> &lt;</a:t>
            </a:r>
            <a:r>
              <a:rPr lang="zh-CN" altLang="en-US" sz="2000"/>
              <a:t>布尔表达式</a:t>
            </a:r>
            <a:r>
              <a:rPr lang="en-US" altLang="zh-CN" sz="2000"/>
              <a:t>N&gt;: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&lt;</a:t>
            </a:r>
            <a:r>
              <a:rPr lang="zh-CN" altLang="en-US" sz="2000"/>
              <a:t>语句块</a:t>
            </a:r>
            <a:r>
              <a:rPr lang="en-US" altLang="zh-CN" sz="2000"/>
              <a:t>N&gt;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&lt;</a:t>
            </a:r>
            <a:r>
              <a:rPr lang="zh-CN" altLang="en-US" sz="2000"/>
              <a:t>语句块</a:t>
            </a:r>
            <a:r>
              <a:rPr lang="en-US" altLang="zh-CN" sz="2000"/>
              <a:t>N+1&gt;</a:t>
            </a:r>
          </a:p>
        </p:txBody>
      </p:sp>
      <p:sp>
        <p:nvSpPr>
          <p:cNvPr id="8" name="矩形 7"/>
          <p:cNvSpPr/>
          <p:nvPr/>
        </p:nvSpPr>
        <p:spPr>
          <a:xfrm>
            <a:off x="4986661" y="1494714"/>
            <a:ext cx="4011725" cy="4280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zh-CN" altLang="zh-CN">
                <a:solidFill>
                  <a:schemeClr val="dk1"/>
                </a:solidFill>
              </a:rPr>
              <a:t>如果布尔表达式</a:t>
            </a:r>
            <a:r>
              <a:rPr lang="en-US" altLang="zh-CN">
                <a:solidFill>
                  <a:schemeClr val="dk1"/>
                </a:solidFill>
              </a:rPr>
              <a:t>1</a:t>
            </a:r>
            <a:r>
              <a:rPr lang="zh-CN" altLang="zh-CN">
                <a:solidFill>
                  <a:schemeClr val="dk1"/>
                </a:solidFill>
              </a:rPr>
              <a:t>为真，执行语句块</a:t>
            </a:r>
            <a:r>
              <a:rPr lang="en-US" altLang="zh-CN">
                <a:solidFill>
                  <a:schemeClr val="dk1"/>
                </a:solidFill>
              </a:rPr>
              <a:t>1</a:t>
            </a:r>
            <a:r>
              <a:rPr lang="zh-CN" altLang="zh-CN">
                <a:solidFill>
                  <a:schemeClr val="dk1"/>
                </a:solidFill>
              </a:rPr>
              <a:t>，</a:t>
            </a:r>
            <a:r>
              <a:rPr lang="zh-CN" altLang="en-US">
                <a:solidFill>
                  <a:schemeClr val="dk1"/>
                </a:solidFill>
              </a:rPr>
              <a:t>后续</a:t>
            </a:r>
            <a:r>
              <a:rPr lang="zh-CN" altLang="zh-CN">
                <a:solidFill>
                  <a:schemeClr val="dk1"/>
                </a:solidFill>
              </a:rPr>
              <a:t>不执行；</a:t>
            </a:r>
            <a:endParaRPr lang="en-US" altLang="zh-CN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zh-CN" altLang="zh-CN">
                <a:solidFill>
                  <a:schemeClr val="dk1"/>
                </a:solidFill>
              </a:rPr>
              <a:t>否则如果布尔表达式</a:t>
            </a:r>
            <a:r>
              <a:rPr lang="en-US" altLang="zh-CN">
                <a:solidFill>
                  <a:schemeClr val="dk1"/>
                </a:solidFill>
              </a:rPr>
              <a:t>2</a:t>
            </a:r>
            <a:r>
              <a:rPr lang="zh-CN" altLang="zh-CN">
                <a:solidFill>
                  <a:schemeClr val="dk1"/>
                </a:solidFill>
              </a:rPr>
              <a:t>为真，执行语句块</a:t>
            </a:r>
            <a:r>
              <a:rPr lang="en-US" altLang="zh-CN">
                <a:solidFill>
                  <a:schemeClr val="dk1"/>
                </a:solidFill>
              </a:rPr>
              <a:t>2</a:t>
            </a:r>
            <a:r>
              <a:rPr lang="zh-CN" altLang="zh-CN">
                <a:solidFill>
                  <a:schemeClr val="dk1"/>
                </a:solidFill>
              </a:rPr>
              <a:t>，</a:t>
            </a:r>
            <a:r>
              <a:rPr lang="zh-CN" altLang="en-US">
                <a:solidFill>
                  <a:schemeClr val="dk1"/>
                </a:solidFill>
              </a:rPr>
              <a:t>后续</a:t>
            </a:r>
            <a:r>
              <a:rPr lang="zh-CN" altLang="zh-CN">
                <a:solidFill>
                  <a:schemeClr val="dk1"/>
                </a:solidFill>
              </a:rPr>
              <a:t>不执行</a:t>
            </a:r>
            <a:r>
              <a:rPr lang="zh-CN" altLang="en-US">
                <a:solidFill>
                  <a:schemeClr val="dk1"/>
                </a:solidFill>
              </a:rPr>
              <a:t>；</a:t>
            </a:r>
            <a:endParaRPr lang="en-US" altLang="zh-CN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dk1"/>
                </a:solidFill>
              </a:rPr>
              <a:t>……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</a:pPr>
            <a:r>
              <a:rPr lang="zh-CN" altLang="zh-CN">
                <a:solidFill>
                  <a:schemeClr val="dk1"/>
                </a:solidFill>
              </a:rPr>
              <a:t>否则如果布尔表达式</a:t>
            </a:r>
            <a:r>
              <a:rPr lang="en-US" altLang="zh-CN">
                <a:solidFill>
                  <a:schemeClr val="dk1"/>
                </a:solidFill>
              </a:rPr>
              <a:t>N</a:t>
            </a:r>
            <a:r>
              <a:rPr lang="zh-CN" altLang="zh-CN">
                <a:solidFill>
                  <a:schemeClr val="dk1"/>
                </a:solidFill>
              </a:rPr>
              <a:t>为真，执行语句块</a:t>
            </a:r>
            <a:r>
              <a:rPr lang="en-US" altLang="zh-CN">
                <a:solidFill>
                  <a:schemeClr val="dk1"/>
                </a:solidFill>
              </a:rPr>
              <a:t>N</a:t>
            </a:r>
            <a:r>
              <a:rPr lang="zh-CN" altLang="zh-CN">
                <a:solidFill>
                  <a:schemeClr val="dk1"/>
                </a:solidFill>
              </a:rPr>
              <a:t>，</a:t>
            </a:r>
            <a:r>
              <a:rPr lang="zh-CN" altLang="en-US">
                <a:solidFill>
                  <a:schemeClr val="dk1"/>
                </a:solidFill>
              </a:rPr>
              <a:t>后续</a:t>
            </a:r>
            <a:r>
              <a:rPr lang="zh-CN" altLang="zh-CN">
                <a:solidFill>
                  <a:schemeClr val="dk1"/>
                </a:solidFill>
              </a:rPr>
              <a:t>不执行</a:t>
            </a:r>
            <a:r>
              <a:rPr lang="zh-CN" altLang="en-US">
                <a:solidFill>
                  <a:schemeClr val="dk1"/>
                </a:solidFill>
              </a:rPr>
              <a:t>；</a:t>
            </a:r>
            <a:endParaRPr lang="en-US" altLang="zh-CN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dk1"/>
                </a:solidFill>
              </a:rPr>
              <a:t>如果所有的布尔表达式都为假，执行语句块</a:t>
            </a:r>
            <a:r>
              <a:rPr lang="en-US" altLang="zh-CN">
                <a:solidFill>
                  <a:schemeClr val="dk1"/>
                </a:solidFill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62616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49140" y="1219260"/>
            <a:ext cx="404622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if x &gt;= 85: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优秀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err="1"/>
              <a:t>elif</a:t>
            </a:r>
            <a:r>
              <a:rPr lang="en-US" altLang="zh-CN" sz="1600"/>
              <a:t> 75 &lt;= x &lt; 85: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良好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err="1"/>
              <a:t>elif</a:t>
            </a:r>
            <a:r>
              <a:rPr lang="en-US" altLang="zh-CN" sz="1600"/>
              <a:t> 60 &lt;= x &lt; 75: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285750" y="1219260"/>
            <a:ext cx="404622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x = </a:t>
            </a:r>
            <a:r>
              <a:rPr lang="en-US" altLang="zh-CN" sz="1600" err="1">
                <a:solidFill>
                  <a:schemeClr val="dk1"/>
                </a:solidFill>
              </a:rPr>
              <a:t>int</a:t>
            </a:r>
            <a:r>
              <a:rPr lang="en-US" altLang="zh-CN" sz="1600">
                <a:solidFill>
                  <a:schemeClr val="dk1"/>
                </a:solidFill>
              </a:rPr>
              <a:t>(input("</a:t>
            </a:r>
            <a:r>
              <a:rPr lang="zh-CN" altLang="en-US" sz="1600">
                <a:solidFill>
                  <a:schemeClr val="dk1"/>
                </a:solidFill>
              </a:rPr>
              <a:t>请输入您的成绩：</a:t>
            </a:r>
            <a:r>
              <a:rPr lang="en-US" altLang="zh-CN" sz="1600">
                <a:solidFill>
                  <a:schemeClr val="dk1"/>
                </a:solidFill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if x &gt;= 85: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	print("</a:t>
            </a:r>
            <a:r>
              <a:rPr lang="zh-CN" altLang="en-US" sz="1600">
                <a:solidFill>
                  <a:schemeClr val="dk1"/>
                </a:solidFill>
              </a:rPr>
              <a:t>优秀</a:t>
            </a:r>
            <a:r>
              <a:rPr lang="en-US" altLang="zh-CN" sz="1600">
                <a:solidFill>
                  <a:schemeClr val="dk1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if 75 &lt;= x &lt; 85: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	print("</a:t>
            </a:r>
            <a:r>
              <a:rPr lang="zh-CN" altLang="en-US" sz="1600">
                <a:solidFill>
                  <a:schemeClr val="dk1"/>
                </a:solidFill>
              </a:rPr>
              <a:t>良好</a:t>
            </a:r>
            <a:r>
              <a:rPr lang="en-US" altLang="zh-CN" sz="1600">
                <a:solidFill>
                  <a:schemeClr val="dk1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if 60 &lt;= x &lt; 75: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	print("</a:t>
            </a:r>
            <a:r>
              <a:rPr lang="zh-CN" altLang="en-US" sz="1600">
                <a:solidFill>
                  <a:schemeClr val="dk1"/>
                </a:solidFill>
              </a:rPr>
              <a:t>及格</a:t>
            </a:r>
            <a:r>
              <a:rPr lang="en-US" altLang="zh-CN" sz="1600">
                <a:solidFill>
                  <a:schemeClr val="dk1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if x &lt; 60: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	print("</a:t>
            </a:r>
            <a:r>
              <a:rPr lang="zh-CN" altLang="en-US" sz="1600">
                <a:solidFill>
                  <a:schemeClr val="dk1"/>
                </a:solidFill>
              </a:rPr>
              <a:t>不及格</a:t>
            </a:r>
            <a:r>
              <a:rPr lang="en-US" altLang="zh-CN" sz="1600">
                <a:solidFill>
                  <a:schemeClr val="dk1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	print("</a:t>
            </a:r>
            <a:r>
              <a:rPr lang="zh-CN" altLang="en-US" sz="1600">
                <a:solidFill>
                  <a:schemeClr val="dk1"/>
                </a:solidFill>
              </a:rPr>
              <a:t>请继续努力！</a:t>
            </a:r>
            <a:r>
              <a:rPr lang="en-US" altLang="zh-CN" sz="1600">
                <a:solidFill>
                  <a:schemeClr val="dk1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print("</a:t>
            </a:r>
            <a:r>
              <a:rPr lang="zh-CN" altLang="en-US" sz="1600">
                <a:solidFill>
                  <a:schemeClr val="dk1"/>
                </a:solidFill>
              </a:rPr>
              <a:t>成绩分析结束</a:t>
            </a:r>
            <a:r>
              <a:rPr lang="en-US" altLang="zh-CN" sz="1600">
                <a:solidFill>
                  <a:schemeClr val="dk1"/>
                </a:solidFill>
              </a:rPr>
              <a:t>")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50" y="849928"/>
            <a:ext cx="15696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四个单分支：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9140" y="849928"/>
            <a:ext cx="15696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一个多分支：</a:t>
            </a:r>
          </a:p>
        </p:txBody>
      </p:sp>
      <p:sp>
        <p:nvSpPr>
          <p:cNvPr id="9" name="矩形 8"/>
          <p:cNvSpPr/>
          <p:nvPr/>
        </p:nvSpPr>
        <p:spPr>
          <a:xfrm>
            <a:off x="5219670" y="2402622"/>
            <a:ext cx="184407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x &gt;= 75: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19670" y="3128293"/>
            <a:ext cx="184407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x &gt;= 60: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7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0060" y="1436430"/>
            <a:ext cx="406908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if x &gt;= 85: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优秀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err="1">
                <a:solidFill>
                  <a:srgbClr val="FF0000"/>
                </a:solidFill>
              </a:rPr>
              <a:t>elif</a:t>
            </a:r>
            <a:r>
              <a:rPr lang="en-US" altLang="zh-CN" sz="1600">
                <a:solidFill>
                  <a:srgbClr val="FF0000"/>
                </a:solidFill>
              </a:rPr>
              <a:t> x &gt;= 75: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</a:rPr>
              <a:t>	print("</a:t>
            </a:r>
            <a:r>
              <a:rPr lang="zh-CN" altLang="en-US" sz="1600">
                <a:solidFill>
                  <a:srgbClr val="FF0000"/>
                </a:solidFill>
              </a:rPr>
              <a:t>良好</a:t>
            </a:r>
            <a:r>
              <a:rPr lang="en-US" altLang="zh-CN" sz="1600">
                <a:solidFill>
                  <a:srgbClr val="FF0000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err="1">
                <a:solidFill>
                  <a:srgbClr val="FF0000"/>
                </a:solidFill>
              </a:rPr>
              <a:t>elif</a:t>
            </a:r>
            <a:r>
              <a:rPr lang="en-US" altLang="zh-CN" sz="1600">
                <a:solidFill>
                  <a:srgbClr val="FF0000"/>
                </a:solidFill>
              </a:rPr>
              <a:t> x &gt;= 60: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</a:rPr>
              <a:t>	print("</a:t>
            </a:r>
            <a:r>
              <a:rPr lang="zh-CN" altLang="en-US" sz="1600">
                <a:solidFill>
                  <a:srgbClr val="FF0000"/>
                </a:solidFill>
              </a:rPr>
              <a:t>及格</a:t>
            </a:r>
            <a:r>
              <a:rPr lang="en-US" altLang="zh-CN" sz="1600">
                <a:solidFill>
                  <a:srgbClr val="FF0000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4800600" y="1421250"/>
            <a:ext cx="406908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if x &gt;= 85: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优秀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err="1">
                <a:solidFill>
                  <a:srgbClr val="FF0000"/>
                </a:solidFill>
              </a:rPr>
              <a:t>elif</a:t>
            </a:r>
            <a:r>
              <a:rPr lang="en-US" altLang="zh-CN" sz="1600">
                <a:solidFill>
                  <a:srgbClr val="FF0000"/>
                </a:solidFill>
              </a:rPr>
              <a:t> x &gt;= 60: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</a:rPr>
              <a:t>	print("</a:t>
            </a:r>
            <a:r>
              <a:rPr lang="zh-CN" altLang="en-US" sz="1600">
                <a:solidFill>
                  <a:srgbClr val="FF0000"/>
                </a:solidFill>
              </a:rPr>
              <a:t>及格</a:t>
            </a:r>
            <a:r>
              <a:rPr lang="en-US" altLang="zh-CN" sz="1600">
                <a:solidFill>
                  <a:srgbClr val="FF0000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err="1">
                <a:solidFill>
                  <a:srgbClr val="FF0000"/>
                </a:solidFill>
              </a:rPr>
              <a:t>elif</a:t>
            </a:r>
            <a:r>
              <a:rPr lang="en-US" altLang="zh-CN" sz="1600">
                <a:solidFill>
                  <a:srgbClr val="FF0000"/>
                </a:solidFill>
              </a:rPr>
              <a:t> x &gt;= 75: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</a:rPr>
              <a:t>	print("</a:t>
            </a:r>
            <a:r>
              <a:rPr lang="zh-CN" altLang="en-US" sz="1600">
                <a:solidFill>
                  <a:srgbClr val="FF0000"/>
                </a:solidFill>
              </a:rPr>
              <a:t>良好</a:t>
            </a:r>
            <a:r>
              <a:rPr lang="en-US" altLang="zh-CN" sz="1600">
                <a:solidFill>
                  <a:srgbClr val="FF0000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3207856" y="703660"/>
            <a:ext cx="31854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比较顺序变化，结果会怎样？</a:t>
            </a:r>
          </a:p>
        </p:txBody>
      </p:sp>
    </p:spTree>
    <p:extLst>
      <p:ext uri="{BB962C8B-B14F-4D97-AF65-F5344CB8AC3E}">
        <p14:creationId xmlns:p14="http://schemas.microsoft.com/office/powerpoint/2010/main" val="172221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543607"/>
          </a:xfrm>
        </p:spPr>
        <p:txBody>
          <a:bodyPr>
            <a:noAutofit/>
          </a:bodyPr>
          <a:lstStyle/>
          <a:p>
            <a:r>
              <a:rPr lang="zh-CN" altLang="en-US" sz="2400"/>
              <a:t>分支语句本质上是一个</a:t>
            </a:r>
            <a:r>
              <a:rPr lang="zh-CN" altLang="en-US" sz="2400">
                <a:solidFill>
                  <a:srgbClr val="C00000"/>
                </a:solidFill>
              </a:rPr>
              <a:t>语句块</a:t>
            </a:r>
            <a:r>
              <a:rPr lang="zh-CN" altLang="en-US" sz="2400"/>
              <a:t>，也可以被嵌套到分支语句中。</a:t>
            </a:r>
            <a:endParaRPr lang="en-US" altLang="zh-CN" sz="2400"/>
          </a:p>
          <a:p>
            <a:r>
              <a:rPr lang="zh-CN" altLang="en-US" sz="2400"/>
              <a:t>通过</a:t>
            </a:r>
            <a:r>
              <a:rPr lang="zh-CN" altLang="en-US" sz="2400">
                <a:solidFill>
                  <a:srgbClr val="C00000"/>
                </a:solidFill>
              </a:rPr>
              <a:t>缩进</a:t>
            </a:r>
            <a:r>
              <a:rPr lang="zh-CN" altLang="en-US" sz="2400"/>
              <a:t>明确嵌套关系。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分支的嵌套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4330" y="2669530"/>
            <a:ext cx="412623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r>
              <a:rPr lang="en-US" altLang="zh-CN" sz="1600"/>
              <a:t>if x &lt; 60: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else:</a:t>
            </a:r>
          </a:p>
          <a:p>
            <a:r>
              <a:rPr lang="en-US" altLang="zh-CN" sz="1600"/>
              <a:t>	if x &gt;= 85:</a:t>
            </a:r>
          </a:p>
          <a:p>
            <a:r>
              <a:rPr lang="en-US" altLang="zh-CN" sz="1600"/>
              <a:t>		print("</a:t>
            </a:r>
            <a:r>
              <a:rPr lang="zh-CN" altLang="en-US" sz="1600"/>
              <a:t>优秀</a:t>
            </a:r>
            <a:r>
              <a:rPr lang="en-US" altLang="zh-CN" sz="1600"/>
              <a:t>"</a:t>
            </a:r>
            <a:r>
              <a:rPr lang="zh-CN" altLang="en-US" sz="1600"/>
              <a:t>）</a:t>
            </a:r>
          </a:p>
          <a:p>
            <a:r>
              <a:rPr lang="zh-CN" altLang="en-US" sz="1600"/>
              <a:t>	</a:t>
            </a:r>
            <a:r>
              <a:rPr lang="en-US" altLang="zh-CN" sz="1600" err="1"/>
              <a:t>elif</a:t>
            </a:r>
            <a:r>
              <a:rPr lang="en-US" altLang="zh-CN" sz="1600"/>
              <a:t> x &gt;= 75:</a:t>
            </a:r>
          </a:p>
          <a:p>
            <a:r>
              <a:rPr lang="en-US" altLang="zh-CN" sz="1600"/>
              <a:t>		print("</a:t>
            </a:r>
            <a:r>
              <a:rPr lang="zh-CN" altLang="en-US" sz="1600"/>
              <a:t>良好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	else:</a:t>
            </a:r>
          </a:p>
          <a:p>
            <a:r>
              <a:rPr lang="en-US" altLang="zh-CN" sz="1600"/>
              <a:t>		print("</a:t>
            </a:r>
            <a:r>
              <a:rPr lang="zh-CN" altLang="en-US" sz="1600"/>
              <a:t>及格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4606290" y="2675870"/>
            <a:ext cx="412623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r>
              <a:rPr lang="en-US" altLang="zh-CN" sz="1600"/>
              <a:t>if x &lt; 60: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else:</a:t>
            </a:r>
          </a:p>
          <a:p>
            <a:r>
              <a:rPr lang="en-US" altLang="zh-CN" sz="1600"/>
              <a:t>if x &gt;= 85: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优秀</a:t>
            </a:r>
            <a:r>
              <a:rPr lang="en-US" altLang="zh-CN" sz="1600"/>
              <a:t>"</a:t>
            </a:r>
            <a:r>
              <a:rPr lang="zh-CN" altLang="en-US" sz="1600"/>
              <a:t>）</a:t>
            </a:r>
          </a:p>
          <a:p>
            <a:r>
              <a:rPr lang="en-US" altLang="zh-CN" sz="1600" err="1"/>
              <a:t>elif</a:t>
            </a:r>
            <a:r>
              <a:rPr lang="en-US" altLang="zh-CN" sz="1600"/>
              <a:t> x &gt;= 75: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良好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else: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及格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7962757" y="4784673"/>
            <a:ext cx="769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rgbClr val="FF0000"/>
                </a:solidFill>
              </a:rPr>
              <a:t>×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DCDB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540267"/>
          </a:xfrm>
        </p:spPr>
        <p:txBody>
          <a:bodyPr>
            <a:normAutofit/>
          </a:bodyPr>
          <a:lstStyle/>
          <a:p>
            <a:r>
              <a:rPr lang="zh-CN" altLang="en-US" sz="2000"/>
              <a:t>输入一个整数，输出其绝对值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198846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/>
              <a:t>x = </a:t>
            </a:r>
            <a:r>
              <a:rPr lang="en-US" altLang="zh-CN" err="1"/>
              <a:t>int</a:t>
            </a:r>
            <a:r>
              <a:rPr lang="en-US" altLang="zh-CN"/>
              <a:t>(input("</a:t>
            </a:r>
            <a:r>
              <a:rPr lang="zh-CN" altLang="en-US"/>
              <a:t>请输入一个整数：</a:t>
            </a:r>
            <a:r>
              <a:rPr lang="en-US" altLang="zh-CN"/>
              <a:t>"))</a:t>
            </a:r>
          </a:p>
          <a:p>
            <a:r>
              <a:rPr lang="en-US" altLang="zh-CN"/>
              <a:t>if x &lt; 0:</a:t>
            </a:r>
          </a:p>
          <a:p>
            <a:r>
              <a:rPr lang="en-US" altLang="zh-CN"/>
              <a:t>	print(-x)</a:t>
            </a:r>
          </a:p>
          <a:p>
            <a:r>
              <a:rPr lang="en-US" altLang="zh-CN"/>
              <a:t>else:</a:t>
            </a:r>
          </a:p>
          <a:p>
            <a:r>
              <a:rPr lang="en-US" altLang="zh-CN"/>
              <a:t>	print(x)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5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785613"/>
                <a:ext cx="7886700" cy="1203207"/>
              </a:xfrm>
            </p:spPr>
            <p:txBody>
              <a:bodyPr/>
              <a:lstStyle/>
              <a:p>
                <a:r>
                  <a:rPr lang="zh-CN" altLang="en-US" sz="2000"/>
                  <a:t>输入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r>
                      <a:rPr lang="en-US" altLang="zh-CN" sz="2000" b="0" i="1" smtClean="0">
                        <a:latin typeface="Cambria Math"/>
                      </a:rPr>
                      <m:t>𝑏𝑥</m:t>
                    </m:r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r>
                      <a:rPr lang="en-US" altLang="zh-CN" sz="2000" b="0" i="1" smtClean="0">
                        <a:latin typeface="Cambria Math"/>
                      </a:rPr>
                      <m:t>𝑐</m:t>
                    </m:r>
                    <m:r>
                      <a:rPr lang="en-US" altLang="zh-CN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sz="2000"/>
                  <a:t>的系数</a:t>
                </a:r>
                <a:r>
                  <a:rPr lang="en-US" altLang="zh-CN" sz="2000" err="1"/>
                  <a:t>a,b,c</a:t>
                </a:r>
                <a:r>
                  <a:rPr lang="zh-CN" altLang="en-US" sz="2000"/>
                  <a:t>，输出该一元二次公式的解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𝑥</m:t>
                    </m:r>
                    <m:r>
                      <a:rPr lang="en-US" altLang="zh-CN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sz="2000"/>
                  <a:t>，需要处理特殊情况。</a:t>
                </a:r>
                <a:endParaRPr lang="en-US" altLang="zh-CN" sz="200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85613"/>
                <a:ext cx="7886700" cy="1203207"/>
              </a:xfrm>
              <a:blipFill rotWithShape="1"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08810" y="2190185"/>
            <a:ext cx="597789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/>
              <a:t>a = float(input("</a:t>
            </a:r>
            <a:r>
              <a:rPr lang="zh-CN" altLang="en-US" sz="1400"/>
              <a:t>请输入系数</a:t>
            </a:r>
            <a:r>
              <a:rPr lang="en-US" altLang="zh-CN" sz="1400"/>
              <a:t>a</a:t>
            </a:r>
            <a:r>
              <a:rPr lang="zh-CN" altLang="en-US" sz="1400"/>
              <a:t>：</a:t>
            </a:r>
            <a:r>
              <a:rPr lang="en-US" altLang="zh-CN" sz="1400"/>
              <a:t>"))</a:t>
            </a:r>
          </a:p>
          <a:p>
            <a:r>
              <a:rPr lang="en-US" altLang="zh-CN" sz="1400"/>
              <a:t>b = float(input("</a:t>
            </a:r>
            <a:r>
              <a:rPr lang="zh-CN" altLang="en-US" sz="1400"/>
              <a:t>请输入系数</a:t>
            </a:r>
            <a:r>
              <a:rPr lang="en-US" altLang="zh-CN" sz="1400"/>
              <a:t>b</a:t>
            </a:r>
            <a:r>
              <a:rPr lang="zh-CN" altLang="en-US" sz="1400"/>
              <a:t>：</a:t>
            </a:r>
            <a:r>
              <a:rPr lang="en-US" altLang="zh-CN" sz="1400"/>
              <a:t>"))</a:t>
            </a:r>
          </a:p>
          <a:p>
            <a:r>
              <a:rPr lang="en-US" altLang="zh-CN" sz="1400"/>
              <a:t>c = float(input("</a:t>
            </a:r>
            <a:r>
              <a:rPr lang="zh-CN" altLang="en-US" sz="1400"/>
              <a:t>请输入系数</a:t>
            </a:r>
            <a:r>
              <a:rPr lang="en-US" altLang="zh-CN" sz="1400"/>
              <a:t>c</a:t>
            </a:r>
            <a:r>
              <a:rPr lang="zh-CN" altLang="en-US" sz="1400"/>
              <a:t>：</a:t>
            </a:r>
            <a:r>
              <a:rPr lang="en-US" altLang="zh-CN" sz="1400"/>
              <a:t>"))</a:t>
            </a:r>
          </a:p>
          <a:p>
            <a:endParaRPr lang="en-US" altLang="zh-CN" sz="1400"/>
          </a:p>
          <a:p>
            <a:r>
              <a:rPr lang="en-US" altLang="zh-CN" sz="1400"/>
              <a:t>if a==0:</a:t>
            </a:r>
          </a:p>
          <a:p>
            <a:r>
              <a:rPr lang="en-US" altLang="zh-CN" sz="1400"/>
              <a:t>	if b == 0:</a:t>
            </a:r>
          </a:p>
          <a:p>
            <a:r>
              <a:rPr lang="en-US" altLang="zh-CN" sz="1400"/>
              <a:t>		print("</a:t>
            </a:r>
            <a:r>
              <a:rPr lang="zh-CN" altLang="en-US" sz="1400"/>
              <a:t>无解</a:t>
            </a:r>
            <a:r>
              <a:rPr lang="en-US" altLang="zh-CN" sz="1400"/>
              <a:t>")</a:t>
            </a:r>
          </a:p>
          <a:p>
            <a:r>
              <a:rPr lang="en-US" altLang="zh-CN" sz="1400"/>
              <a:t>	else:</a:t>
            </a:r>
          </a:p>
          <a:p>
            <a:r>
              <a:rPr lang="en-US" altLang="zh-CN" sz="1400"/>
              <a:t>		x = -c/b</a:t>
            </a:r>
          </a:p>
          <a:p>
            <a:r>
              <a:rPr lang="en-US" altLang="zh-CN" sz="1400"/>
              <a:t>		print(x)</a:t>
            </a:r>
          </a:p>
          <a:p>
            <a:r>
              <a:rPr lang="en-US" altLang="zh-CN" sz="1400"/>
              <a:t>else:</a:t>
            </a:r>
          </a:p>
          <a:p>
            <a:r>
              <a:rPr lang="en-US" altLang="zh-CN" sz="1400"/>
              <a:t>	temp = b**2-4*a*c</a:t>
            </a:r>
          </a:p>
          <a:p>
            <a:r>
              <a:rPr lang="en-US" altLang="zh-CN" sz="1400"/>
              <a:t>	if temp &lt; 0:</a:t>
            </a:r>
          </a:p>
          <a:p>
            <a:r>
              <a:rPr lang="en-US" altLang="zh-CN" sz="1400"/>
              <a:t>		print("</a:t>
            </a:r>
            <a:r>
              <a:rPr lang="zh-CN" altLang="en-US" sz="1400"/>
              <a:t>无解</a:t>
            </a:r>
            <a:r>
              <a:rPr lang="en-US" altLang="zh-CN" sz="1400"/>
              <a:t>")</a:t>
            </a:r>
          </a:p>
          <a:p>
            <a:r>
              <a:rPr lang="en-US" altLang="zh-CN" sz="1400"/>
              <a:t>	else:</a:t>
            </a:r>
          </a:p>
          <a:p>
            <a:r>
              <a:rPr lang="en-US" altLang="zh-CN" sz="1400"/>
              <a:t>		x1 = (-b + temp) / (2 * a)</a:t>
            </a:r>
          </a:p>
          <a:p>
            <a:r>
              <a:rPr lang="en-US" altLang="zh-CN" sz="1400"/>
              <a:t>		x2 = (-b - temp) / (2 * a)</a:t>
            </a:r>
          </a:p>
          <a:p>
            <a:r>
              <a:rPr lang="en-US" altLang="zh-CN" sz="1400"/>
              <a:t>		print(x1, x2)</a:t>
            </a:r>
          </a:p>
        </p:txBody>
      </p:sp>
    </p:spTree>
    <p:extLst>
      <p:ext uri="{BB962C8B-B14F-4D97-AF65-F5344CB8AC3E}">
        <p14:creationId xmlns:p14="http://schemas.microsoft.com/office/powerpoint/2010/main" val="76180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72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两种循环结构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for</a:t>
            </a:r>
            <a:r>
              <a:rPr lang="zh-CN" altLang="en-US"/>
              <a:t>循环       适合</a:t>
            </a:r>
            <a:r>
              <a:rPr lang="zh-CN" altLang="en-US">
                <a:solidFill>
                  <a:srgbClr val="C00000"/>
                </a:solidFill>
              </a:rPr>
              <a:t>次数固定</a:t>
            </a:r>
            <a:r>
              <a:rPr lang="zh-CN" altLang="en-US"/>
              <a:t>或</a:t>
            </a:r>
            <a:r>
              <a:rPr lang="zh-CN" altLang="en-US">
                <a:solidFill>
                  <a:srgbClr val="C00000"/>
                </a:solidFill>
              </a:rPr>
              <a:t>遍历型</a:t>
            </a:r>
            <a:r>
              <a:rPr lang="zh-CN" altLang="en-US"/>
              <a:t>的循环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while</a:t>
            </a:r>
            <a:r>
              <a:rPr lang="zh-CN" altLang="en-US"/>
              <a:t>循环     适合</a:t>
            </a:r>
            <a:r>
              <a:rPr lang="zh-CN" altLang="en-US">
                <a:solidFill>
                  <a:srgbClr val="C00000"/>
                </a:solidFill>
              </a:rPr>
              <a:t>根据条件</a:t>
            </a:r>
            <a:r>
              <a:rPr lang="zh-CN" altLang="en-US"/>
              <a:t>进行循环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两者在功能上是</a:t>
            </a:r>
            <a:r>
              <a:rPr lang="zh-CN" altLang="en-US">
                <a:solidFill>
                  <a:srgbClr val="C00000"/>
                </a:solidFill>
              </a:rPr>
              <a:t>完全等价</a:t>
            </a:r>
            <a:r>
              <a:rPr lang="zh-CN" altLang="en-US"/>
              <a:t>的，根据情况选择最方便的。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8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505979"/>
          </a:xfrm>
        </p:spPr>
        <p:txBody>
          <a:bodyPr>
            <a:normAutofit/>
          </a:bodyPr>
          <a:lstStyle/>
          <a:p>
            <a:r>
              <a:rPr lang="zh-CN" altLang="en-US" sz="2400"/>
              <a:t>语法结构</a:t>
            </a:r>
            <a:endParaRPr lang="en-US" altLang="zh-CN" sz="24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75794" y="1544591"/>
            <a:ext cx="6517412" cy="964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for &lt;</a:t>
            </a:r>
            <a:r>
              <a:rPr lang="zh-CN" altLang="en-US" sz="2000"/>
              <a:t>循环变量</a:t>
            </a:r>
            <a:r>
              <a:rPr lang="en-US" altLang="zh-CN" sz="2000"/>
              <a:t>&gt; in &lt;</a:t>
            </a:r>
            <a:r>
              <a:rPr lang="zh-CN" altLang="en-US" sz="2000"/>
              <a:t>迭代器</a:t>
            </a:r>
            <a:r>
              <a:rPr lang="en-US" altLang="zh-CN" sz="2000"/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&lt;</a:t>
            </a:r>
            <a:r>
              <a:rPr lang="zh-CN" altLang="en-US" sz="2000"/>
              <a:t>语句块</a:t>
            </a:r>
            <a:r>
              <a:rPr lang="en-US" altLang="zh-CN" sz="2000"/>
              <a:t>&gt;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345743" y="2830191"/>
            <a:ext cx="8553718" cy="3456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/>
            <a:r>
              <a:rPr lang="zh-CN" altLang="en-US" sz="2000"/>
              <a:t>循环变量：任意变量名</a:t>
            </a:r>
            <a:endParaRPr lang="en-US" altLang="zh-CN" sz="2000"/>
          </a:p>
          <a:p>
            <a:pPr marL="349250" lvl="1"/>
            <a:r>
              <a:rPr lang="zh-CN" altLang="en-US" sz="2000"/>
              <a:t>迭代器：一个可以按固定顺序给出数据的对象</a:t>
            </a:r>
            <a:endParaRPr lang="en-US" altLang="zh-CN" sz="2000"/>
          </a:p>
          <a:p>
            <a:pPr marL="349250" lvl="1"/>
            <a:r>
              <a:rPr lang="zh-CN" altLang="en-US" sz="2000"/>
              <a:t>执行过程：</a:t>
            </a:r>
            <a:endParaRPr lang="en-US" altLang="zh-CN" sz="2000"/>
          </a:p>
          <a:p>
            <a:pPr marL="358775" lvl="1" indent="0">
              <a:buNone/>
            </a:pPr>
            <a:r>
              <a:rPr lang="en-US" altLang="zh-CN" sz="1800"/>
              <a:t>1.</a:t>
            </a:r>
            <a:r>
              <a:rPr lang="zh-CN" altLang="en-US" sz="1800"/>
              <a:t>从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迭代器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中取出</a:t>
            </a:r>
            <a:r>
              <a:rPr lang="zh-CN" altLang="en-US" sz="1800">
                <a:solidFill>
                  <a:srgbClr val="C00000"/>
                </a:solidFill>
              </a:rPr>
              <a:t>第一个</a:t>
            </a:r>
            <a:r>
              <a:rPr lang="zh-CN" altLang="en-US" sz="1800"/>
              <a:t>赋值给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循环变量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，执行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语句块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</a:p>
          <a:p>
            <a:pPr marL="358775" lvl="1" indent="0">
              <a:buNone/>
            </a:pPr>
            <a:r>
              <a:rPr lang="en-US" altLang="zh-CN" sz="1800"/>
              <a:t>2.</a:t>
            </a:r>
            <a:r>
              <a:rPr lang="zh-CN" altLang="en-US" sz="1800"/>
              <a:t>从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迭代器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中取出</a:t>
            </a:r>
            <a:r>
              <a:rPr lang="zh-CN" altLang="en-US" sz="1800">
                <a:solidFill>
                  <a:srgbClr val="C00000"/>
                </a:solidFill>
              </a:rPr>
              <a:t>下一个</a:t>
            </a:r>
            <a:r>
              <a:rPr lang="zh-CN" altLang="en-US" sz="1800"/>
              <a:t>数据赋值给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循环变量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，执行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语句块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</a:p>
          <a:p>
            <a:pPr marL="358775" lvl="1" indent="0">
              <a:buNone/>
            </a:pPr>
            <a:r>
              <a:rPr lang="en-US" altLang="zh-CN" sz="1800"/>
              <a:t>3.……</a:t>
            </a:r>
          </a:p>
          <a:p>
            <a:pPr marL="358775" lvl="1" indent="0">
              <a:buNone/>
            </a:pPr>
            <a:r>
              <a:rPr lang="en-US" altLang="zh-CN" sz="1800"/>
              <a:t>4.</a:t>
            </a:r>
            <a:r>
              <a:rPr lang="zh-CN" altLang="en-US" sz="1800"/>
              <a:t>从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迭代器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中取出</a:t>
            </a:r>
            <a:r>
              <a:rPr lang="zh-CN" altLang="en-US" sz="1800">
                <a:solidFill>
                  <a:srgbClr val="C00000"/>
                </a:solidFill>
              </a:rPr>
              <a:t>最后一个</a:t>
            </a:r>
            <a:r>
              <a:rPr lang="zh-CN" altLang="en-US" sz="1800"/>
              <a:t>数据赋值给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循环变量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，执行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语句块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</a:p>
          <a:p>
            <a:pPr marL="358775" lvl="1" indent="0">
              <a:buNone/>
            </a:pPr>
            <a:r>
              <a:rPr lang="en-US" altLang="zh-CN" sz="1800"/>
              <a:t>5.</a:t>
            </a:r>
            <a:r>
              <a:rPr lang="zh-CN" altLang="en-US" sz="1800"/>
              <a:t>循环结束，继续执行循环后面的语句</a:t>
            </a:r>
            <a:endParaRPr lang="en-US" altLang="zh-CN" sz="1800"/>
          </a:p>
          <a:p>
            <a:pPr marL="0" lvl="1" indent="0">
              <a:buNone/>
            </a:pPr>
            <a:endParaRPr lang="en-US" altLang="zh-CN" sz="200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70C3-26DE-4724-9229-4557945F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/>
              <a:t>三、程序控制结构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2DC2D-EA78-4632-B26F-2FAA54CC4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4595" y="2550160"/>
            <a:ext cx="3425825" cy="386207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分支语句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</a:p>
          <a:p>
            <a:pPr lvl="1"/>
            <a:r>
              <a:rPr lang="en-US" altLang="zh-CN" dirty="0"/>
              <a:t>if-else</a:t>
            </a:r>
          </a:p>
          <a:p>
            <a:pPr lvl="1"/>
            <a:r>
              <a:rPr lang="en-US" altLang="zh-CN" dirty="0"/>
              <a:t>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</a:p>
          <a:p>
            <a:r>
              <a:rPr lang="zh-CN" altLang="en-US" dirty="0"/>
              <a:t>循环语句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</a:p>
          <a:p>
            <a:pPr lvl="1"/>
            <a:r>
              <a:rPr lang="en-US" altLang="zh-CN" dirty="0"/>
              <a:t>while</a:t>
            </a:r>
          </a:p>
          <a:p>
            <a:pPr lvl="1"/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55986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700287"/>
          </a:xfrm>
        </p:spPr>
        <p:txBody>
          <a:bodyPr>
            <a:normAutofit/>
          </a:bodyPr>
          <a:lstStyle/>
          <a:p>
            <a:r>
              <a:rPr lang="zh-CN" altLang="en-US" sz="2400"/>
              <a:t>字符串、元组、列表作为迭代器：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8610" y="2379940"/>
            <a:ext cx="264033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"1234"</a:t>
            </a:r>
          </a:p>
          <a:p>
            <a:r>
              <a:rPr lang="en-US" altLang="zh-CN" sz="1600"/>
              <a:t>for i in x:</a:t>
            </a:r>
          </a:p>
          <a:p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3268980" y="2379940"/>
            <a:ext cx="264033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(1, 2, 3, 4)</a:t>
            </a:r>
          </a:p>
          <a:p>
            <a:r>
              <a:rPr lang="en-US" altLang="zh-CN" sz="1600"/>
              <a:t>for i in x:</a:t>
            </a:r>
          </a:p>
          <a:p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6229350" y="2379940"/>
            <a:ext cx="264033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[1, 2, 3, 4]</a:t>
            </a:r>
          </a:p>
          <a:p>
            <a:r>
              <a:rPr lang="en-US" altLang="zh-CN" sz="1600"/>
              <a:t>for i in x:</a:t>
            </a:r>
          </a:p>
          <a:p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2937510" y="3931920"/>
            <a:ext cx="3291840" cy="1077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1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2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4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2000250" y="1622670"/>
            <a:ext cx="3909060" cy="411480"/>
          </a:xfrm>
          <a:prstGeom prst="borderCallout1">
            <a:avLst>
              <a:gd name="adj1" fmla="val 44391"/>
              <a:gd name="adj2" fmla="val -2935"/>
              <a:gd name="adj3" fmla="val 272567"/>
              <a:gd name="adj4" fmla="val -2526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字符串中的每个元素仍然是字符串</a:t>
            </a:r>
          </a:p>
        </p:txBody>
      </p:sp>
    </p:spTree>
    <p:extLst>
      <p:ext uri="{BB962C8B-B14F-4D97-AF65-F5344CB8AC3E}">
        <p14:creationId xmlns:p14="http://schemas.microsoft.com/office/powerpoint/2010/main" val="1073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7465" y="561618"/>
            <a:ext cx="2640330" cy="95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for i in x: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4609465" y="561618"/>
            <a:ext cx="2640330" cy="2729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x[0]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print(i)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x[1]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print(i)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x[2]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print(i)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x[3]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print(i)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1307465" y="3609618"/>
            <a:ext cx="2640330" cy="95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for i in x: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	i = 10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4609465" y="3588633"/>
            <a:ext cx="2640330" cy="2729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x[0]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x[1]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x[2]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x[3]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10</a:t>
            </a:r>
          </a:p>
        </p:txBody>
      </p:sp>
      <p:sp>
        <p:nvSpPr>
          <p:cNvPr id="7" name="矩形 6"/>
          <p:cNvSpPr/>
          <p:nvPr/>
        </p:nvSpPr>
        <p:spPr>
          <a:xfrm>
            <a:off x="1307465" y="957029"/>
            <a:ext cx="2640330" cy="561389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4609465" y="922445"/>
            <a:ext cx="2640330" cy="52535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307465" y="4005029"/>
            <a:ext cx="2640330" cy="561389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4615180" y="3960889"/>
            <a:ext cx="2640330" cy="50824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4609465" y="1518418"/>
            <a:ext cx="2640330" cy="52535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4609465" y="2099443"/>
            <a:ext cx="2640330" cy="52535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4609465" y="2708626"/>
            <a:ext cx="2640330" cy="52535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4609465" y="4543558"/>
            <a:ext cx="2640330" cy="50824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4609465" y="5115058"/>
            <a:ext cx="2640330" cy="50824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4609465" y="5715623"/>
            <a:ext cx="2640330" cy="50824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6216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191777"/>
          </a:xfrm>
        </p:spPr>
        <p:txBody>
          <a:bodyPr>
            <a:normAutofit/>
          </a:bodyPr>
          <a:lstStyle/>
          <a:p>
            <a:r>
              <a:rPr lang="zh-CN" altLang="en-US" sz="2400"/>
              <a:t>字典作为迭代器</a:t>
            </a:r>
            <a:endParaRPr lang="en-US" altLang="zh-CN" sz="2400"/>
          </a:p>
          <a:p>
            <a:pPr lvl="1"/>
            <a:r>
              <a:rPr lang="zh-CN" altLang="en-US" sz="2000"/>
              <a:t>遍历字典中的所有</a:t>
            </a:r>
            <a:r>
              <a:rPr lang="zh-CN" altLang="en-US" sz="2000">
                <a:solidFill>
                  <a:srgbClr val="FF0000"/>
                </a:solidFill>
              </a:rPr>
              <a:t>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4410" y="2274392"/>
            <a:ext cx="6743700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dt = {'apple':4.2, 'orange':3.8, 'berry':8.2}</a:t>
            </a:r>
          </a:p>
          <a:p>
            <a:pPr>
              <a:lnSpc>
                <a:spcPct val="150000"/>
              </a:lnSpc>
            </a:pPr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dt.keys()</a:t>
            </a:r>
            <a:r>
              <a:rPr lang="en-US" altLang="zh-CN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print(x, dt[x])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94410" y="3891826"/>
            <a:ext cx="6743700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dt = {'apple':4.2, 'orange':3.8, 'berry':8.2}</a:t>
            </a:r>
          </a:p>
          <a:p>
            <a:pPr>
              <a:lnSpc>
                <a:spcPct val="150000"/>
              </a:lnSpc>
            </a:pPr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</a:t>
            </a:r>
            <a:r>
              <a:rPr lang="en-US" altLang="zh-CN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print(x, dt[x])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0300" y="5424785"/>
            <a:ext cx="457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apple 4.2</a:t>
            </a:r>
          </a:p>
          <a:p>
            <a:r>
              <a:rPr lang="en-US" altLang="zh-CN">
                <a:solidFill>
                  <a:schemeClr val="bg1"/>
                </a:solidFill>
              </a:rPr>
              <a:t>orange 3.8</a:t>
            </a:r>
          </a:p>
          <a:p>
            <a:r>
              <a:rPr lang="en-US" altLang="zh-CN">
                <a:solidFill>
                  <a:schemeClr val="bg1"/>
                </a:solidFill>
              </a:rPr>
              <a:t>berry 8.2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14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191777"/>
          </a:xfrm>
        </p:spPr>
        <p:txBody>
          <a:bodyPr>
            <a:normAutofit/>
          </a:bodyPr>
          <a:lstStyle/>
          <a:p>
            <a:pPr lvl="1"/>
            <a:r>
              <a:rPr lang="zh-CN" altLang="en-US" sz="2000"/>
              <a:t>遍历字典中的所有</a:t>
            </a:r>
            <a:r>
              <a:rPr lang="zh-CN" altLang="en-US" sz="2000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7330" y="2100442"/>
            <a:ext cx="66636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dt = {'apple':4.2, 'orange':3.8, 'berry':8.2}</a:t>
            </a:r>
          </a:p>
          <a:p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dt.values()</a:t>
            </a:r>
            <a:r>
              <a:rPr lang="en-US" altLang="zh-CN"/>
              <a:t>:</a:t>
            </a:r>
          </a:p>
          <a:p>
            <a:r>
              <a:rPr lang="en-US" altLang="zh-CN"/>
              <a:t>	print(x)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00300" y="3984605"/>
            <a:ext cx="457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3.8</a:t>
            </a:r>
          </a:p>
          <a:p>
            <a:r>
              <a:rPr lang="en-US" altLang="zh-CN">
                <a:solidFill>
                  <a:schemeClr val="bg1"/>
                </a:solidFill>
              </a:rPr>
              <a:t>8.2</a:t>
            </a:r>
          </a:p>
          <a:p>
            <a:r>
              <a:rPr lang="en-US" altLang="zh-CN">
                <a:solidFill>
                  <a:schemeClr val="bg1"/>
                </a:solidFill>
              </a:rPr>
              <a:t>4.2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81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191777"/>
          </a:xfrm>
        </p:spPr>
        <p:txBody>
          <a:bodyPr>
            <a:normAutofit/>
          </a:bodyPr>
          <a:lstStyle/>
          <a:p>
            <a:pPr lvl="1"/>
            <a:r>
              <a:rPr lang="zh-CN" altLang="en-US" sz="2000"/>
              <a:t>遍历字典中的所有</a:t>
            </a:r>
            <a:r>
              <a:rPr lang="zh-CN" altLang="en-US" sz="2000">
                <a:solidFill>
                  <a:srgbClr val="FF0000"/>
                </a:solidFill>
              </a:rPr>
              <a:t>键值对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7330" y="2100442"/>
            <a:ext cx="66636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dt = {'apple':4.2, 'orange':3.8, 'berry':8.2}</a:t>
            </a:r>
          </a:p>
          <a:p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dt.items()</a:t>
            </a:r>
            <a:r>
              <a:rPr lang="en-US" altLang="zh-CN"/>
              <a:t>:</a:t>
            </a:r>
          </a:p>
          <a:p>
            <a:r>
              <a:rPr lang="en-US" altLang="zh-CN"/>
              <a:t>	print(x, x[0], x[1])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00300" y="3984605"/>
            <a:ext cx="457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('orange', 3.8) orange 3.8</a:t>
            </a:r>
          </a:p>
          <a:p>
            <a:r>
              <a:rPr lang="en-US" altLang="zh-CN">
                <a:solidFill>
                  <a:schemeClr val="bg1"/>
                </a:solidFill>
              </a:rPr>
              <a:t>('berry', 8.2) berry 8.2</a:t>
            </a:r>
          </a:p>
          <a:p>
            <a:r>
              <a:rPr lang="en-US" altLang="zh-CN">
                <a:solidFill>
                  <a:schemeClr val="bg1"/>
                </a:solidFill>
              </a:rPr>
              <a:t>('apple', 4.2) apple 4.2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range()</a:t>
            </a:r>
            <a:r>
              <a:rPr lang="zh-CN" altLang="en-US" sz="2400"/>
              <a:t>函数作为迭代器</a:t>
            </a:r>
            <a:endParaRPr lang="en-US" altLang="zh-CN" sz="2400"/>
          </a:p>
          <a:p>
            <a:pPr marL="809625"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endParaRPr lang="en-US" altLang="zh-CN">
              <a:solidFill>
                <a:prstClr val="black"/>
              </a:solidFill>
            </a:endParaRPr>
          </a:p>
          <a:p>
            <a:pPr marL="809625"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en-US" altLang="zh-CN">
                <a:solidFill>
                  <a:prstClr val="black"/>
                </a:solidFill>
              </a:rPr>
              <a:t>range(end)</a:t>
            </a:r>
          </a:p>
          <a:p>
            <a:pPr marL="360362" lvl="1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zh-CN" altLang="en-US" sz="2000">
                <a:solidFill>
                  <a:prstClr val="black"/>
                </a:solidFill>
              </a:rPr>
              <a:t>产生</a:t>
            </a:r>
            <a:r>
              <a:rPr lang="en-US" altLang="zh-CN" sz="2000">
                <a:solidFill>
                  <a:srgbClr val="C00000"/>
                </a:solidFill>
              </a:rPr>
              <a:t>[0,end)</a:t>
            </a:r>
            <a:r>
              <a:rPr lang="zh-CN" altLang="en-US" sz="2000">
                <a:solidFill>
                  <a:prstClr val="black"/>
                </a:solidFill>
              </a:rPr>
              <a:t>区间的</a:t>
            </a:r>
            <a:r>
              <a:rPr lang="zh-CN" altLang="en-US" sz="2000">
                <a:solidFill>
                  <a:srgbClr val="C00000"/>
                </a:solidFill>
              </a:rPr>
              <a:t>整数</a:t>
            </a:r>
            <a:r>
              <a:rPr lang="zh-CN" altLang="en-US" sz="2000">
                <a:solidFill>
                  <a:prstClr val="black"/>
                </a:solidFill>
              </a:rPr>
              <a:t>迭代器</a:t>
            </a:r>
            <a:endParaRPr lang="en-US" altLang="zh-CN" sz="2000">
              <a:solidFill>
                <a:prstClr val="black"/>
              </a:solidFill>
            </a:endParaRPr>
          </a:p>
          <a:p>
            <a:pPr marL="360362" lvl="1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en-US" altLang="zh-CN" sz="2000">
              <a:solidFill>
                <a:prstClr val="black"/>
              </a:solidFill>
            </a:endParaRPr>
          </a:p>
          <a:p>
            <a:pPr marL="809625"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en-US" altLang="zh-CN">
                <a:solidFill>
                  <a:prstClr val="black"/>
                </a:solidFill>
              </a:rPr>
              <a:t>range(start, end)</a:t>
            </a:r>
          </a:p>
          <a:p>
            <a:pPr marL="360362" lvl="1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zh-CN" altLang="en-US" sz="2000">
                <a:solidFill>
                  <a:prstClr val="black"/>
                </a:solidFill>
              </a:rPr>
              <a:t>产生</a:t>
            </a:r>
            <a:r>
              <a:rPr lang="en-US" altLang="zh-CN" sz="2000">
                <a:solidFill>
                  <a:srgbClr val="C00000"/>
                </a:solidFill>
              </a:rPr>
              <a:t>[start, end)</a:t>
            </a:r>
            <a:r>
              <a:rPr lang="zh-CN" altLang="en-US" sz="2000">
                <a:solidFill>
                  <a:prstClr val="black"/>
                </a:solidFill>
              </a:rPr>
              <a:t>区间的</a:t>
            </a:r>
            <a:r>
              <a:rPr lang="zh-CN" altLang="en-US" sz="2000">
                <a:solidFill>
                  <a:srgbClr val="C00000"/>
                </a:solidFill>
              </a:rPr>
              <a:t>整数</a:t>
            </a:r>
            <a:r>
              <a:rPr lang="zh-CN" altLang="en-US" sz="2000">
                <a:solidFill>
                  <a:prstClr val="black"/>
                </a:solidFill>
              </a:rPr>
              <a:t>迭代器</a:t>
            </a:r>
            <a:endParaRPr lang="en-US" altLang="zh-CN" sz="2000">
              <a:solidFill>
                <a:prstClr val="black"/>
              </a:solidFill>
            </a:endParaRPr>
          </a:p>
          <a:p>
            <a:pPr marL="360362" lvl="1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en-US" altLang="zh-CN" sz="2000">
              <a:solidFill>
                <a:prstClr val="black"/>
              </a:solidFill>
            </a:endParaRPr>
          </a:p>
          <a:p>
            <a:pPr marL="809625"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en-US" altLang="zh-CN">
                <a:solidFill>
                  <a:prstClr val="black"/>
                </a:solidFill>
              </a:rPr>
              <a:t>range(start, end, step=1)</a:t>
            </a:r>
          </a:p>
          <a:p>
            <a:pPr marL="360362" lvl="1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zh-CN" altLang="en-US" sz="2000">
                <a:solidFill>
                  <a:prstClr val="black"/>
                </a:solidFill>
              </a:rPr>
              <a:t>产生</a:t>
            </a:r>
            <a:r>
              <a:rPr lang="en-US" altLang="zh-CN" sz="2000">
                <a:solidFill>
                  <a:srgbClr val="C00000"/>
                </a:solidFill>
              </a:rPr>
              <a:t>[start, end)</a:t>
            </a:r>
            <a:r>
              <a:rPr lang="zh-CN" altLang="en-US" sz="2000">
                <a:solidFill>
                  <a:prstClr val="black"/>
                </a:solidFill>
              </a:rPr>
              <a:t>区间以</a:t>
            </a:r>
            <a:r>
              <a:rPr lang="en-US" altLang="zh-CN" sz="2000">
                <a:solidFill>
                  <a:srgbClr val="C00000"/>
                </a:solidFill>
              </a:rPr>
              <a:t>step</a:t>
            </a:r>
            <a:r>
              <a:rPr lang="zh-CN" altLang="en-US" sz="2000">
                <a:solidFill>
                  <a:srgbClr val="C00000"/>
                </a:solidFill>
              </a:rPr>
              <a:t>为步进</a:t>
            </a:r>
            <a:r>
              <a:rPr lang="zh-CN" altLang="en-US" sz="2000">
                <a:solidFill>
                  <a:prstClr val="black"/>
                </a:solidFill>
              </a:rPr>
              <a:t>的</a:t>
            </a:r>
            <a:r>
              <a:rPr lang="zh-CN" altLang="en-US" sz="2000">
                <a:solidFill>
                  <a:srgbClr val="C00000"/>
                </a:solidFill>
              </a:rPr>
              <a:t>整数</a:t>
            </a:r>
            <a:r>
              <a:rPr lang="zh-CN" altLang="en-US" sz="2000">
                <a:solidFill>
                  <a:prstClr val="black"/>
                </a:solidFill>
              </a:rPr>
              <a:t>迭代器</a:t>
            </a:r>
          </a:p>
          <a:p>
            <a:endParaRPr lang="en-US" altLang="zh-CN" sz="2400"/>
          </a:p>
          <a:p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32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62050" y="2133856"/>
            <a:ext cx="6717256" cy="368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计算</a:t>
            </a:r>
            <a:r>
              <a:rPr lang="en-US" altLang="zh-CN" sz="1800" dirty="0"/>
              <a:t>1+2+…+99+100</a:t>
            </a:r>
            <a:endParaRPr lang="zh-CN" altLang="en-US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5079" y="2524796"/>
            <a:ext cx="706738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CN">
                <a:solidFill>
                  <a:srgbClr val="000000"/>
                </a:solidFill>
                <a:latin typeface="Consolas" panose="020B0609020204030204" pitchFamily="49" charset="0"/>
              </a:rPr>
              <a:t>sum = 0</a:t>
            </a:r>
          </a:p>
          <a:p>
            <a:r>
              <a:rPr lang="nn-NO" altLang="zh-CN">
                <a:solidFill>
                  <a:srgbClr val="000000"/>
                </a:solidFill>
                <a:latin typeface="Consolas" panose="020B0609020204030204" pitchFamily="49" charset="0"/>
              </a:rPr>
              <a:t>for i in range(1, 101):</a:t>
            </a:r>
          </a:p>
          <a:p>
            <a:r>
              <a:rPr lang="nn-NO" altLang="zh-CN">
                <a:solidFill>
                  <a:srgbClr val="000000"/>
                </a:solidFill>
                <a:latin typeface="Consolas" panose="020B0609020204030204" pitchFamily="49" charset="0"/>
              </a:rPr>
              <a:t>    sum += i</a:t>
            </a:r>
          </a:p>
          <a:p>
            <a:r>
              <a:rPr lang="nn-NO" altLang="zh-CN">
                <a:solidFill>
                  <a:srgbClr val="000000"/>
                </a:solidFill>
                <a:latin typeface="Consolas" panose="020B0609020204030204" pitchFamily="49" charset="0"/>
              </a:rPr>
              <a:t>print(sum)</a:t>
            </a:r>
            <a:endParaRPr lang="nn-NO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162050" y="4302375"/>
            <a:ext cx="6717256" cy="345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000"/>
            </a:lvl1pPr>
            <a:lvl2pPr marL="806450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/>
            </a:lvl2pPr>
            <a:lvl3pPr marL="1257300" indent="-34290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dirty="0" smtClean="0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sz="1800" dirty="0"/>
              <a:t>计算</a:t>
            </a:r>
            <a:r>
              <a:rPr lang="en-US" altLang="zh-CN" sz="1800" dirty="0"/>
              <a:t>100</a:t>
            </a:r>
            <a:r>
              <a:rPr lang="zh-CN" altLang="en-US" sz="1800" dirty="0"/>
              <a:t>以内的奇数之和</a:t>
            </a:r>
          </a:p>
        </p:txBody>
      </p:sp>
      <p:sp>
        <p:nvSpPr>
          <p:cNvPr id="6" name="矩形 5"/>
          <p:cNvSpPr/>
          <p:nvPr/>
        </p:nvSpPr>
        <p:spPr>
          <a:xfrm>
            <a:off x="4705519" y="4692144"/>
            <a:ext cx="354694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sum = 0</a:t>
            </a:r>
          </a:p>
          <a:p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for i in range(1, 10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0, 2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sum += i</a:t>
            </a:r>
          </a:p>
          <a:p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print(sum)</a:t>
            </a:r>
            <a:endParaRPr lang="nn-NO" altLang="zh-C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1162050" y="547880"/>
            <a:ext cx="6717256" cy="368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重复打印</a:t>
            </a:r>
            <a:r>
              <a:rPr lang="en-US" altLang="zh-CN" sz="1800" dirty="0"/>
              <a:t>"Python"100</a:t>
            </a:r>
            <a:r>
              <a:rPr lang="zh-CN" altLang="en-US" sz="1800" dirty="0"/>
              <a:t>次</a:t>
            </a:r>
          </a:p>
        </p:txBody>
      </p:sp>
      <p:sp>
        <p:nvSpPr>
          <p:cNvPr id="8" name="矩形 7"/>
          <p:cNvSpPr/>
          <p:nvPr/>
        </p:nvSpPr>
        <p:spPr>
          <a:xfrm>
            <a:off x="1185079" y="933510"/>
            <a:ext cx="706738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</a:rPr>
              <a:t>for i in range(100):</a:t>
            </a:r>
          </a:p>
          <a:p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</a:rPr>
              <a:t>    print("Python")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5079" y="4692144"/>
            <a:ext cx="334711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sum = 0</a:t>
            </a:r>
          </a:p>
          <a:p>
            <a:r>
              <a:rPr lang="en-US" altLang="zh-CN">
                <a:latin typeface="Consolas" panose="020B0609020204030204" pitchFamily="49" charset="0"/>
              </a:rPr>
              <a:t>for i in range(100):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if i%2==0: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	sum += i</a:t>
            </a:r>
          </a:p>
          <a:p>
            <a:r>
              <a:rPr lang="en-US" altLang="zh-CN">
                <a:latin typeface="Consolas" panose="020B0609020204030204" pitchFamily="49" charset="0"/>
              </a:rPr>
              <a:t>print(sum)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62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33070" y="1074074"/>
            <a:ext cx="3829050" cy="368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利用</a:t>
            </a:r>
            <a:r>
              <a:rPr lang="en-US" altLang="zh-CN" sz="1800"/>
              <a:t>range</a:t>
            </a:r>
            <a:r>
              <a:rPr lang="zh-CN" altLang="en-US" sz="1800"/>
              <a:t>函数遍历列表并修改值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383348" y="2183611"/>
            <a:ext cx="279463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x = [1, 2, 3, 4]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for i in range(len(x)):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	x[i] = 10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print(x)</a:t>
            </a:r>
            <a:endParaRPr lang="en-US" altLang="zh-CN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5865" y="513636"/>
            <a:ext cx="2640330" cy="2658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x[i]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1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x[i]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2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x[i]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3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x[i]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print(x)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5015865" y="852747"/>
            <a:ext cx="2640330" cy="442654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1383347" y="3734812"/>
            <a:ext cx="2794635" cy="1126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for i in x: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	i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print(x)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5015865" y="3734812"/>
            <a:ext cx="264033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x[0]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x[1]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x[2]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x[3]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print(x)</a:t>
            </a:r>
          </a:p>
        </p:txBody>
      </p:sp>
      <p:sp>
        <p:nvSpPr>
          <p:cNvPr id="14" name="矩形 13"/>
          <p:cNvSpPr/>
          <p:nvPr/>
        </p:nvSpPr>
        <p:spPr>
          <a:xfrm>
            <a:off x="1383347" y="4066723"/>
            <a:ext cx="2794635" cy="454477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5021580" y="4057539"/>
            <a:ext cx="2640330" cy="46366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383348" y="2460979"/>
            <a:ext cx="2794634" cy="428793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5021580" y="1369744"/>
            <a:ext cx="2640330" cy="442654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18" name="矩形 17"/>
          <p:cNvSpPr/>
          <p:nvPr/>
        </p:nvSpPr>
        <p:spPr>
          <a:xfrm>
            <a:off x="5015865" y="1873358"/>
            <a:ext cx="2640330" cy="442654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5021580" y="2385997"/>
            <a:ext cx="2640330" cy="442654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5021580" y="4564259"/>
            <a:ext cx="2640330" cy="46366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5021580" y="5080559"/>
            <a:ext cx="2640330" cy="46366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5021580" y="5617769"/>
            <a:ext cx="2640330" cy="46366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7386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74699"/>
          </a:xfrm>
        </p:spPr>
        <p:txBody>
          <a:bodyPr/>
          <a:lstStyle/>
          <a:p>
            <a:r>
              <a:rPr lang="zh-CN" altLang="en-US" dirty="0"/>
              <a:t>语法结构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75794" y="1544591"/>
            <a:ext cx="651741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while &lt;</a:t>
            </a:r>
            <a:r>
              <a:rPr lang="zh-CN" altLang="en-US" sz="2800" dirty="0"/>
              <a:t>布尔表达式</a:t>
            </a:r>
            <a:r>
              <a:rPr lang="en-US" altLang="zh-CN" sz="2800" dirty="0"/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&lt;</a:t>
            </a:r>
            <a:r>
              <a:rPr lang="zh-CN" altLang="en-US" sz="2800" dirty="0"/>
              <a:t>语句块</a:t>
            </a:r>
            <a:r>
              <a:rPr lang="en-US" altLang="zh-CN" sz="2800" dirty="0"/>
              <a:t>&gt;</a:t>
            </a: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345743" y="3382358"/>
            <a:ext cx="8553718" cy="221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>
              <a:lnSpc>
                <a:spcPct val="100000"/>
              </a:lnSpc>
            </a:pPr>
            <a:r>
              <a:rPr lang="zh-CN" altLang="en-US" dirty="0"/>
              <a:t>执行过程：</a:t>
            </a:r>
            <a:endParaRPr lang="en-US" altLang="zh-CN" dirty="0"/>
          </a:p>
          <a:p>
            <a:pPr marL="358775" lvl="1" indent="0">
              <a:lnSpc>
                <a:spcPct val="100000"/>
              </a:lnSpc>
              <a:buNone/>
            </a:pPr>
            <a:r>
              <a:rPr lang="en-US" altLang="zh-CN" sz="2100" dirty="0"/>
              <a:t>1.</a:t>
            </a:r>
            <a:r>
              <a:rPr lang="zh-CN" altLang="en-US" sz="2100" dirty="0"/>
              <a:t>计算</a:t>
            </a:r>
            <a:r>
              <a:rPr lang="en-US" altLang="zh-CN" sz="2100" dirty="0">
                <a:solidFill>
                  <a:srgbClr val="C00000"/>
                </a:solidFill>
              </a:rPr>
              <a:t>&lt;</a:t>
            </a:r>
            <a:r>
              <a:rPr lang="zh-CN" altLang="en-US" sz="2100" dirty="0">
                <a:solidFill>
                  <a:srgbClr val="C00000"/>
                </a:solidFill>
              </a:rPr>
              <a:t>布尔表达式</a:t>
            </a:r>
            <a:r>
              <a:rPr lang="en-US" altLang="zh-CN" sz="2100" dirty="0">
                <a:solidFill>
                  <a:srgbClr val="C00000"/>
                </a:solidFill>
              </a:rPr>
              <a:t>&gt;</a:t>
            </a:r>
            <a:r>
              <a:rPr lang="zh-CN" altLang="en-US" sz="2100" dirty="0"/>
              <a:t>，</a:t>
            </a:r>
            <a:r>
              <a:rPr lang="zh-CN" altLang="en-US" sz="2100" dirty="0">
                <a:solidFill>
                  <a:srgbClr val="C00000"/>
                </a:solidFill>
              </a:rPr>
              <a:t>为真</a:t>
            </a:r>
            <a:r>
              <a:rPr lang="zh-CN" altLang="en-US" sz="2100" dirty="0"/>
              <a:t>则执行</a:t>
            </a:r>
            <a:r>
              <a:rPr lang="en-US" altLang="zh-CN" sz="2100" dirty="0">
                <a:solidFill>
                  <a:srgbClr val="C00000"/>
                </a:solidFill>
              </a:rPr>
              <a:t>&lt;</a:t>
            </a:r>
            <a:r>
              <a:rPr lang="zh-CN" altLang="en-US" sz="2100" dirty="0">
                <a:solidFill>
                  <a:srgbClr val="C00000"/>
                </a:solidFill>
              </a:rPr>
              <a:t>语句块</a:t>
            </a:r>
            <a:r>
              <a:rPr lang="en-US" altLang="zh-CN" sz="2100" dirty="0">
                <a:solidFill>
                  <a:srgbClr val="C00000"/>
                </a:solidFill>
              </a:rPr>
              <a:t>&gt;</a:t>
            </a:r>
            <a:r>
              <a:rPr lang="zh-CN" altLang="en-US" sz="2100" dirty="0"/>
              <a:t>，</a:t>
            </a:r>
            <a:r>
              <a:rPr lang="zh-CN" altLang="en-US" sz="2100" dirty="0">
                <a:solidFill>
                  <a:srgbClr val="C00000"/>
                </a:solidFill>
              </a:rPr>
              <a:t>为假循环结束</a:t>
            </a:r>
            <a:endParaRPr lang="en-US" altLang="zh-CN" sz="2100" dirty="0">
              <a:solidFill>
                <a:srgbClr val="C00000"/>
              </a:solidFill>
            </a:endParaRPr>
          </a:p>
          <a:p>
            <a:pPr marL="358775" lvl="1" indent="0">
              <a:lnSpc>
                <a:spcPct val="100000"/>
              </a:lnSpc>
              <a:buNone/>
            </a:pPr>
            <a:r>
              <a:rPr lang="en-US" altLang="zh-CN" sz="2100" dirty="0"/>
              <a:t>2.</a:t>
            </a:r>
            <a:r>
              <a:rPr lang="zh-CN" altLang="en-US" sz="2100" dirty="0"/>
              <a:t>计算</a:t>
            </a:r>
            <a:r>
              <a:rPr lang="en-US" altLang="zh-CN" sz="2100" dirty="0">
                <a:solidFill>
                  <a:srgbClr val="C00000"/>
                </a:solidFill>
              </a:rPr>
              <a:t>&lt;</a:t>
            </a:r>
            <a:r>
              <a:rPr lang="zh-CN" altLang="en-US" sz="2100" dirty="0">
                <a:solidFill>
                  <a:srgbClr val="C00000"/>
                </a:solidFill>
              </a:rPr>
              <a:t>布尔表达式</a:t>
            </a:r>
            <a:r>
              <a:rPr lang="en-US" altLang="zh-CN" sz="2100" dirty="0">
                <a:solidFill>
                  <a:srgbClr val="C00000"/>
                </a:solidFill>
              </a:rPr>
              <a:t>&gt;</a:t>
            </a:r>
            <a:r>
              <a:rPr lang="zh-CN" altLang="en-US" sz="2100" dirty="0"/>
              <a:t>，</a:t>
            </a:r>
            <a:r>
              <a:rPr lang="zh-CN" altLang="en-US" sz="2100" dirty="0">
                <a:solidFill>
                  <a:srgbClr val="C00000"/>
                </a:solidFill>
              </a:rPr>
              <a:t>为真</a:t>
            </a:r>
            <a:r>
              <a:rPr lang="zh-CN" altLang="en-US" sz="2100" dirty="0"/>
              <a:t>则执行</a:t>
            </a:r>
            <a:r>
              <a:rPr lang="en-US" altLang="zh-CN" sz="2100" dirty="0">
                <a:solidFill>
                  <a:srgbClr val="C00000"/>
                </a:solidFill>
              </a:rPr>
              <a:t>&lt;</a:t>
            </a:r>
            <a:r>
              <a:rPr lang="zh-CN" altLang="en-US" sz="2100" dirty="0">
                <a:solidFill>
                  <a:srgbClr val="C00000"/>
                </a:solidFill>
              </a:rPr>
              <a:t>语句块</a:t>
            </a:r>
            <a:r>
              <a:rPr lang="en-US" altLang="zh-CN" sz="2100" dirty="0">
                <a:solidFill>
                  <a:srgbClr val="C00000"/>
                </a:solidFill>
              </a:rPr>
              <a:t>&gt;</a:t>
            </a:r>
            <a:r>
              <a:rPr lang="zh-CN" altLang="en-US" sz="2100" dirty="0"/>
              <a:t>，</a:t>
            </a:r>
            <a:r>
              <a:rPr lang="zh-CN" altLang="en-US" sz="2100" dirty="0">
                <a:solidFill>
                  <a:srgbClr val="C00000"/>
                </a:solidFill>
              </a:rPr>
              <a:t>为假循环结束</a:t>
            </a:r>
            <a:endParaRPr lang="en-US" altLang="zh-CN" sz="2100" dirty="0">
              <a:solidFill>
                <a:srgbClr val="C00000"/>
              </a:solidFill>
            </a:endParaRPr>
          </a:p>
          <a:p>
            <a:pPr marL="358775" lvl="1" indent="0">
              <a:lnSpc>
                <a:spcPct val="100000"/>
              </a:lnSpc>
              <a:buNone/>
            </a:pPr>
            <a:r>
              <a:rPr lang="en-US" altLang="zh-CN" sz="2100"/>
              <a:t>3.……</a:t>
            </a:r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1221410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654567"/>
          </a:xfrm>
        </p:spPr>
        <p:txBody>
          <a:bodyPr>
            <a:normAutofit/>
          </a:bodyPr>
          <a:lstStyle/>
          <a:p>
            <a:r>
              <a:rPr lang="en-US" altLang="zh-CN" sz="2400"/>
              <a:t>while</a:t>
            </a:r>
            <a:r>
              <a:rPr lang="zh-CN" altLang="en-US" sz="2400"/>
              <a:t>循环示例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8680" y="2474506"/>
            <a:ext cx="282321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a = 3</a:t>
            </a:r>
          </a:p>
          <a:p>
            <a:r>
              <a:rPr lang="en-US" altLang="zh-CN"/>
              <a:t>while a&gt;0:</a:t>
            </a:r>
          </a:p>
          <a:p>
            <a:r>
              <a:rPr lang="en-US" altLang="zh-CN"/>
              <a:t>	print(a)</a:t>
            </a:r>
          </a:p>
          <a:p>
            <a:r>
              <a:rPr lang="en-US" altLang="zh-CN"/>
              <a:t>	a = a-1</a:t>
            </a:r>
          </a:p>
          <a:p>
            <a:r>
              <a:rPr lang="en-US" altLang="zh-CN"/>
              <a:t>print("end")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03520" y="2474506"/>
            <a:ext cx="282321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a = 3</a:t>
            </a:r>
          </a:p>
          <a:p>
            <a:r>
              <a:rPr lang="en-US" altLang="zh-CN"/>
              <a:t>while a&gt;0:</a:t>
            </a:r>
          </a:p>
          <a:p>
            <a:r>
              <a:rPr lang="en-US" altLang="zh-CN"/>
              <a:t>	print(a)</a:t>
            </a:r>
          </a:p>
          <a:p>
            <a:r>
              <a:rPr lang="en-US" altLang="zh-CN"/>
              <a:t>	a = a+1</a:t>
            </a:r>
          </a:p>
          <a:p>
            <a:r>
              <a:rPr lang="en-US" altLang="zh-CN"/>
              <a:t>print("end")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96244" y="3853875"/>
            <a:ext cx="144142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错误，无限循环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1755" y="4933921"/>
            <a:ext cx="434445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while</a:t>
            </a:r>
            <a:r>
              <a:rPr lang="zh-CN" altLang="en-US">
                <a:solidFill>
                  <a:schemeClr val="bg1"/>
                </a:solidFill>
              </a:rPr>
              <a:t>循环中，循环条件的控制非常重要</a:t>
            </a:r>
          </a:p>
        </p:txBody>
      </p:sp>
      <p:sp>
        <p:nvSpPr>
          <p:cNvPr id="11" name="文本框 7"/>
          <p:cNvSpPr txBox="1"/>
          <p:nvPr/>
        </p:nvSpPr>
        <p:spPr>
          <a:xfrm>
            <a:off x="2101988" y="1980247"/>
            <a:ext cx="1441420" cy="307777"/>
          </a:xfrm>
          <a:prstGeom prst="callout1">
            <a:avLst>
              <a:gd name="adj1" fmla="val 104166"/>
              <a:gd name="adj2" fmla="val -6747"/>
              <a:gd name="adj3" fmla="val 220198"/>
              <a:gd name="adj4" fmla="val -3198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/>
              <a:t>循环变量初始化</a:t>
            </a:r>
            <a:endParaRPr lang="zh-CN" altLang="en-US" sz="1400" dirty="0"/>
          </a:p>
        </p:txBody>
      </p:sp>
      <p:sp>
        <p:nvSpPr>
          <p:cNvPr id="12" name="文本框 8"/>
          <p:cNvSpPr txBox="1"/>
          <p:nvPr/>
        </p:nvSpPr>
        <p:spPr>
          <a:xfrm>
            <a:off x="3227387" y="2483237"/>
            <a:ext cx="1261884" cy="307777"/>
          </a:xfrm>
          <a:prstGeom prst="callout1">
            <a:avLst>
              <a:gd name="adj1" fmla="val 52173"/>
              <a:gd name="adj2" fmla="val -5801"/>
              <a:gd name="adj3" fmla="val 131068"/>
              <a:gd name="adj4" fmla="val -806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/>
              <a:t>循环条件判断</a:t>
            </a:r>
            <a:endParaRPr lang="zh-CN" altLang="en-US" sz="1400" dirty="0"/>
          </a:p>
        </p:txBody>
      </p:sp>
      <p:sp>
        <p:nvSpPr>
          <p:cNvPr id="13" name="文本框 9"/>
          <p:cNvSpPr txBox="1"/>
          <p:nvPr/>
        </p:nvSpPr>
        <p:spPr>
          <a:xfrm>
            <a:off x="3227387" y="3218796"/>
            <a:ext cx="1261884" cy="307777"/>
          </a:xfrm>
          <a:prstGeom prst="callout1">
            <a:avLst>
              <a:gd name="adj1" fmla="val 52173"/>
              <a:gd name="adj2" fmla="val -3804"/>
              <a:gd name="adj3" fmla="val 86504"/>
              <a:gd name="adj4" fmla="val -2927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/>
              <a:t>循环变量更新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454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C0C975-3472-46F5-8F58-0ADC76A4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79" y="681780"/>
            <a:ext cx="8362108" cy="1957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/>
              <a:t>算法的基本结构</a:t>
            </a:r>
            <a:r>
              <a:rPr lang="zh-CN" altLang="en-US" sz="2400"/>
              <a:t>，任何算法都可以使用这三种结构来描述</a:t>
            </a:r>
            <a:r>
              <a:rPr lang="zh-CN" altLang="zh-CN" sz="2400"/>
              <a:t>：</a:t>
            </a:r>
          </a:p>
          <a:p>
            <a:pPr marL="457200" lvl="1" indent="0">
              <a:buNone/>
            </a:pPr>
            <a:r>
              <a:rPr lang="en-US" altLang="zh-CN" sz="2000"/>
              <a:t>1</a:t>
            </a:r>
            <a:r>
              <a:rPr lang="zh-CN" altLang="zh-CN" sz="2000"/>
              <a:t>、顺序结构</a:t>
            </a:r>
          </a:p>
          <a:p>
            <a:pPr marL="457200" lvl="1" indent="0">
              <a:buNone/>
            </a:pPr>
            <a:r>
              <a:rPr lang="en-US" altLang="zh-CN" sz="2000"/>
              <a:t>2</a:t>
            </a:r>
            <a:r>
              <a:rPr lang="zh-CN" altLang="zh-CN" sz="2000"/>
              <a:t>、选择结构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3</a:t>
            </a:r>
            <a:r>
              <a:rPr lang="zh-CN" altLang="zh-CN" sz="2000"/>
              <a:t>、循环结构</a:t>
            </a:r>
            <a:endParaRPr lang="en-US" altLang="zh-CN" sz="2000"/>
          </a:p>
          <a:p>
            <a:endParaRPr lang="zh-CN" altLang="en-US" sz="24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DF6DB7-F877-4B1C-90A7-104F3768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EE2A24-9E38-4F17-A71D-69AF2D35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08" y="2896749"/>
            <a:ext cx="5703636" cy="34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07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65650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计算</a:t>
            </a:r>
            <a:r>
              <a:rPr lang="en-US" altLang="zh-CN" sz="2400" dirty="0"/>
              <a:t>[10,100)</a:t>
            </a:r>
            <a:r>
              <a:rPr lang="zh-CN" altLang="en-US" sz="2400"/>
              <a:t>中所有</a:t>
            </a:r>
            <a:r>
              <a:rPr lang="en-US" altLang="zh-CN" sz="2400"/>
              <a:t>3</a:t>
            </a:r>
            <a:r>
              <a:rPr lang="zh-CN" altLang="en-US" sz="2400"/>
              <a:t>的</a:t>
            </a:r>
            <a:r>
              <a:rPr lang="zh-CN" altLang="en-US" sz="2400" dirty="0"/>
              <a:t>倍数的和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9930" y="2344705"/>
            <a:ext cx="554326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sum = 0</a:t>
            </a:r>
          </a:p>
          <a:p>
            <a:r>
              <a:rPr lang="nn-NO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i = 10</a:t>
            </a:r>
          </a:p>
          <a:p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while </a:t>
            </a:r>
            <a:r>
              <a:rPr lang="nn-NO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i &lt; 100</a:t>
            </a:r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nn-NO" altLang="zh-CN" sz="2000">
                <a:solidFill>
                  <a:schemeClr val="tx1"/>
                </a:solidFill>
                <a:latin typeface="Consolas" panose="020B0609020204030204" pitchFamily="49" charset="0"/>
              </a:rPr>
              <a:t>if i%3==</a:t>
            </a:r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0:</a:t>
            </a:r>
          </a:p>
          <a:p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sum += i</a:t>
            </a:r>
          </a:p>
          <a:p>
            <a:r>
              <a:rPr lang="nn-NO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i += 1</a:t>
            </a:r>
          </a:p>
          <a:p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print(sum)</a:t>
            </a:r>
            <a:endParaRPr lang="nn-NO" altLang="zh-CN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0248" y="3896311"/>
            <a:ext cx="157767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nn-NO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i +=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87774" y="4018424"/>
            <a:ext cx="3134436" cy="678088"/>
          </a:xfrm>
          <a:prstGeom prst="wedgeRoundRectCallout">
            <a:avLst>
              <a:gd name="adj1" fmla="val -57102"/>
              <a:gd name="adj2" fmla="val -3334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一定要注意缩进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一定要注意循环结束条件</a:t>
            </a:r>
          </a:p>
        </p:txBody>
      </p:sp>
    </p:spTree>
    <p:extLst>
      <p:ext uri="{BB962C8B-B14F-4D97-AF65-F5344CB8AC3E}">
        <p14:creationId xmlns:p14="http://schemas.microsoft.com/office/powerpoint/2010/main" val="283422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031757"/>
          </a:xfrm>
        </p:spPr>
        <p:txBody>
          <a:bodyPr>
            <a:normAutofit/>
          </a:bodyPr>
          <a:lstStyle/>
          <a:p>
            <a:r>
              <a:rPr lang="zh-CN" altLang="en-US" sz="2400"/>
              <a:t>使用</a:t>
            </a:r>
            <a:r>
              <a:rPr lang="en-US" altLang="zh-CN" sz="2400"/>
              <a:t>while</a:t>
            </a:r>
            <a:r>
              <a:rPr lang="zh-CN" altLang="en-US" sz="2400"/>
              <a:t>循环遍历字符串、元组和列表</a:t>
            </a:r>
            <a:endParaRPr lang="en-US" altLang="zh-CN" sz="2400"/>
          </a:p>
          <a:p>
            <a:pPr lvl="1"/>
            <a:r>
              <a:rPr lang="zh-CN" altLang="en-US" sz="2000"/>
              <a:t>计算列表中的数值之和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2274838"/>
            <a:ext cx="4572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altLang="zh-CN"/>
              <a:t>ls = [10, 23, 9, 8, 29, 84]</a:t>
            </a:r>
          </a:p>
          <a:p>
            <a:r>
              <a:rPr lang="nn-NO" altLang="zh-CN"/>
              <a:t>sum = 0</a:t>
            </a:r>
          </a:p>
          <a:p>
            <a:endParaRPr lang="nn-NO" altLang="zh-CN"/>
          </a:p>
          <a:p>
            <a:r>
              <a:rPr lang="nn-NO" altLang="zh-CN">
                <a:solidFill>
                  <a:srgbClr val="FF0000"/>
                </a:solidFill>
              </a:rPr>
              <a:t>i = 0</a:t>
            </a:r>
          </a:p>
          <a:p>
            <a:r>
              <a:rPr lang="nn-NO" altLang="zh-CN"/>
              <a:t>while </a:t>
            </a:r>
            <a:r>
              <a:rPr lang="nn-NO" altLang="zh-CN">
                <a:solidFill>
                  <a:srgbClr val="FF0000"/>
                </a:solidFill>
              </a:rPr>
              <a:t>i&lt;len(ls)</a:t>
            </a:r>
            <a:r>
              <a:rPr lang="nn-NO" altLang="zh-CN"/>
              <a:t>:</a:t>
            </a:r>
          </a:p>
          <a:p>
            <a:r>
              <a:rPr lang="nn-NO" altLang="zh-CN"/>
              <a:t>	sum += ls[i]</a:t>
            </a:r>
          </a:p>
          <a:p>
            <a:r>
              <a:rPr lang="nn-NO" altLang="zh-CN"/>
              <a:t>	</a:t>
            </a:r>
            <a:r>
              <a:rPr lang="nn-NO" altLang="zh-CN">
                <a:solidFill>
                  <a:srgbClr val="FF0000"/>
                </a:solidFill>
              </a:rPr>
              <a:t>i += 1</a:t>
            </a:r>
          </a:p>
          <a:p>
            <a:endParaRPr lang="nn-NO" altLang="zh-CN"/>
          </a:p>
          <a:p>
            <a:r>
              <a:rPr lang="nn-NO" altLang="zh-CN"/>
              <a:t>print(sum)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22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603257"/>
          </a:xfrm>
        </p:spPr>
        <p:txBody>
          <a:bodyPr>
            <a:normAutofit/>
          </a:bodyPr>
          <a:lstStyle/>
          <a:p>
            <a:r>
              <a:rPr lang="zh-CN" altLang="en-US" sz="2400"/>
              <a:t>在循环中，</a:t>
            </a:r>
            <a:r>
              <a:rPr lang="en-US" altLang="zh-CN" sz="2400">
                <a:solidFill>
                  <a:srgbClr val="FF0000"/>
                </a:solidFill>
              </a:rPr>
              <a:t>break</a:t>
            </a:r>
            <a:r>
              <a:rPr lang="zh-CN" altLang="en-US" sz="2400"/>
              <a:t>和</a:t>
            </a:r>
            <a:r>
              <a:rPr lang="en-US" altLang="zh-CN" sz="2400">
                <a:solidFill>
                  <a:srgbClr val="FF0000"/>
                </a:solidFill>
              </a:rPr>
              <a:t>continue</a:t>
            </a:r>
            <a:r>
              <a:rPr lang="zh-CN" altLang="en-US" sz="2400"/>
              <a:t>对执行过程进行控制</a:t>
            </a:r>
            <a:endParaRPr lang="en-US" altLang="zh-CN" sz="2400"/>
          </a:p>
          <a:p>
            <a:pPr lvl="1"/>
            <a:r>
              <a:rPr lang="en-US" altLang="zh-CN" sz="2000"/>
              <a:t>break		</a:t>
            </a:r>
            <a:r>
              <a:rPr lang="zh-CN" altLang="en-US" sz="2000"/>
              <a:t>立即跳出循环</a:t>
            </a:r>
            <a:endParaRPr lang="en-US" altLang="zh-CN" sz="2000"/>
          </a:p>
          <a:p>
            <a:pPr lvl="1"/>
            <a:r>
              <a:rPr lang="en-US" altLang="zh-CN" sz="2000"/>
              <a:t>continue	</a:t>
            </a:r>
            <a:r>
              <a:rPr lang="zh-CN" altLang="en-US" sz="2000"/>
              <a:t>跳过本轮循环，进入下一轮循环</a:t>
            </a:r>
            <a:endParaRPr lang="en-US" altLang="zh-CN" sz="20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循环中的</a:t>
            </a:r>
            <a:r>
              <a:rPr lang="en-US" altLang="zh-CN"/>
              <a:t>break</a:t>
            </a:r>
            <a:r>
              <a:rPr lang="zh-CN" altLang="en-US"/>
              <a:t>和</a:t>
            </a:r>
            <a:r>
              <a:rPr lang="en-US" altLang="zh-CN"/>
              <a:t>continue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7240" y="2714715"/>
            <a:ext cx="345186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for c in "python":</a:t>
            </a:r>
          </a:p>
          <a:p>
            <a:r>
              <a:rPr lang="en-US" altLang="zh-CN"/>
              <a:t>	if c == "t":</a:t>
            </a:r>
          </a:p>
          <a:p>
            <a:r>
              <a:rPr lang="en-US" altLang="zh-CN"/>
              <a:t>		</a:t>
            </a:r>
            <a:r>
              <a:rPr lang="en-US" altLang="zh-CN">
                <a:solidFill>
                  <a:srgbClr val="FF0000"/>
                </a:solidFill>
              </a:rPr>
              <a:t>continue</a:t>
            </a:r>
          </a:p>
          <a:p>
            <a:r>
              <a:rPr lang="en-US" altLang="zh-CN"/>
              <a:t>	print(c)</a:t>
            </a:r>
          </a:p>
          <a:p>
            <a:r>
              <a:rPr lang="en-US" altLang="zh-CN"/>
              <a:t>print("end")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0570" y="2714715"/>
            <a:ext cx="345186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for c in "python":</a:t>
            </a:r>
          </a:p>
          <a:p>
            <a:r>
              <a:rPr lang="en-US" altLang="zh-CN"/>
              <a:t>	if c == "t":</a:t>
            </a:r>
          </a:p>
          <a:p>
            <a:r>
              <a:rPr lang="en-US" altLang="zh-CN"/>
              <a:t>		</a:t>
            </a:r>
            <a:r>
              <a:rPr lang="en-US" altLang="zh-CN">
                <a:solidFill>
                  <a:srgbClr val="FF0000"/>
                </a:solidFill>
              </a:rPr>
              <a:t>break</a:t>
            </a:r>
          </a:p>
          <a:p>
            <a:r>
              <a:rPr lang="en-US" altLang="zh-CN"/>
              <a:t>	print(c)</a:t>
            </a:r>
          </a:p>
          <a:p>
            <a:r>
              <a:rPr lang="en-US" altLang="zh-CN"/>
              <a:t>print("end")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7240" y="4487525"/>
            <a:ext cx="3451860" cy="175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</a:t>
            </a:r>
          </a:p>
          <a:p>
            <a:r>
              <a:rPr lang="en-US" altLang="zh-CN">
                <a:solidFill>
                  <a:schemeClr val="bg1"/>
                </a:solidFill>
              </a:rPr>
              <a:t>y</a:t>
            </a:r>
          </a:p>
          <a:p>
            <a:r>
              <a:rPr lang="en-US" altLang="zh-CN">
                <a:solidFill>
                  <a:schemeClr val="bg1"/>
                </a:solidFill>
              </a:rPr>
              <a:t>h</a:t>
            </a:r>
          </a:p>
          <a:p>
            <a:r>
              <a:rPr lang="en-US" altLang="zh-CN">
                <a:solidFill>
                  <a:schemeClr val="bg1"/>
                </a:solidFill>
              </a:rPr>
              <a:t>o</a:t>
            </a:r>
          </a:p>
          <a:p>
            <a:r>
              <a:rPr lang="en-US" altLang="zh-CN">
                <a:solidFill>
                  <a:schemeClr val="bg1"/>
                </a:solidFill>
              </a:rPr>
              <a:t>n</a:t>
            </a:r>
          </a:p>
          <a:p>
            <a:r>
              <a:rPr lang="en-US" altLang="zh-CN">
                <a:solidFill>
                  <a:schemeClr val="bg1"/>
                </a:solidFill>
              </a:rPr>
              <a:t>end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60570" y="4487525"/>
            <a:ext cx="345186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</a:t>
            </a:r>
          </a:p>
          <a:p>
            <a:r>
              <a:rPr lang="en-US" altLang="zh-CN">
                <a:solidFill>
                  <a:schemeClr val="bg1"/>
                </a:solidFill>
              </a:rPr>
              <a:t>y</a:t>
            </a:r>
          </a:p>
          <a:p>
            <a:r>
              <a:rPr lang="en-US" altLang="zh-CN">
                <a:solidFill>
                  <a:schemeClr val="bg1"/>
                </a:solidFill>
              </a:rPr>
              <a:t>end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36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608847"/>
          </a:xfrm>
        </p:spPr>
        <p:txBody>
          <a:bodyPr>
            <a:normAutofit/>
          </a:bodyPr>
          <a:lstStyle/>
          <a:p>
            <a:r>
              <a:rPr lang="zh-CN" altLang="en-US" sz="2400"/>
              <a:t>用户输入整数</a:t>
            </a:r>
            <a:r>
              <a:rPr lang="en-US" altLang="zh-CN" sz="2400"/>
              <a:t>N</a:t>
            </a:r>
            <a:r>
              <a:rPr lang="zh-CN" altLang="en-US" sz="2400"/>
              <a:t>，判断其是否为素数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57400" y="1960870"/>
            <a:ext cx="510921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N = int(input("</a:t>
            </a:r>
            <a:r>
              <a:rPr lang="zh-CN" altLang="en-US" dirty="0"/>
              <a:t>请输入一</a:t>
            </a:r>
            <a:r>
              <a:rPr lang="zh-CN" altLang="en-US"/>
              <a:t>个整数：</a:t>
            </a:r>
            <a:r>
              <a:rPr lang="en-US" altLang="zh-CN"/>
              <a:t>"))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isPrime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range(2,N):</a:t>
            </a:r>
          </a:p>
          <a:p>
            <a:r>
              <a:rPr lang="en-US" altLang="zh-CN" dirty="0"/>
              <a:t>	if </a:t>
            </a:r>
            <a:r>
              <a:rPr lang="en-US" altLang="zh-CN" dirty="0" err="1"/>
              <a:t>N%i</a:t>
            </a:r>
            <a:r>
              <a:rPr lang="en-US" altLang="zh-CN" dirty="0"/>
              <a:t>==0: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isPrime</a:t>
            </a:r>
            <a:r>
              <a:rPr lang="en-US" altLang="zh-CN" dirty="0"/>
              <a:t> = False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isPrime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print("</a:t>
            </a:r>
            <a:r>
              <a:rPr lang="zh-CN" altLang="en-US" dirty="0"/>
              <a:t>是素数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	print("</a:t>
            </a:r>
            <a:r>
              <a:rPr lang="zh-CN" altLang="en-US" dirty="0"/>
              <a:t>不是素数</a:t>
            </a:r>
            <a:r>
              <a:rPr lang="en-US" altLang="zh-CN" dirty="0"/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024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066047"/>
          </a:xfrm>
        </p:spPr>
        <p:txBody>
          <a:bodyPr>
            <a:normAutofit/>
          </a:bodyPr>
          <a:lstStyle/>
          <a:p>
            <a:r>
              <a:rPr lang="zh-CN" altLang="en-US" sz="2400"/>
              <a:t>循环可以嵌套，</a:t>
            </a:r>
            <a:r>
              <a:rPr lang="en-US" altLang="zh-CN" sz="2400"/>
              <a:t>break</a:t>
            </a:r>
            <a:r>
              <a:rPr lang="zh-CN" altLang="en-US" sz="2400"/>
              <a:t>和</a:t>
            </a:r>
            <a:r>
              <a:rPr lang="en-US" altLang="zh-CN" sz="2400"/>
              <a:t>continue</a:t>
            </a:r>
            <a:r>
              <a:rPr lang="zh-CN" altLang="en-US" sz="2400"/>
              <a:t>仅对当前层循环有效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31570" y="2690335"/>
            <a:ext cx="419481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for i in range(3):</a:t>
            </a:r>
          </a:p>
          <a:p>
            <a:r>
              <a:rPr lang="en-US" altLang="zh-CN"/>
              <a:t>	for c in "python":</a:t>
            </a:r>
          </a:p>
          <a:p>
            <a:r>
              <a:rPr lang="en-US" altLang="zh-CN"/>
              <a:t>		if c == "t":</a:t>
            </a:r>
          </a:p>
          <a:p>
            <a:r>
              <a:rPr lang="en-US" altLang="zh-CN"/>
              <a:t>			break</a:t>
            </a:r>
          </a:p>
          <a:p>
            <a:r>
              <a:rPr lang="en-US" altLang="zh-CN"/>
              <a:t>		print(c)</a:t>
            </a:r>
          </a:p>
          <a:p>
            <a:r>
              <a:rPr lang="en-US" altLang="zh-CN"/>
              <a:t>	print(i)</a:t>
            </a:r>
          </a:p>
          <a:p>
            <a:r>
              <a:rPr lang="en-US" altLang="zh-CN"/>
              <a:t>print("end")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92140" y="2690335"/>
            <a:ext cx="2068830" cy="2862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>
                <a:solidFill>
                  <a:schemeClr val="bg1"/>
                </a:solidFill>
              </a:rPr>
              <a:t>p</a:t>
            </a:r>
          </a:p>
          <a:p>
            <a:r>
              <a:rPr lang="es-ES" altLang="zh-CN">
                <a:solidFill>
                  <a:schemeClr val="bg1"/>
                </a:solidFill>
              </a:rPr>
              <a:t>y</a:t>
            </a:r>
          </a:p>
          <a:p>
            <a:r>
              <a:rPr lang="es-ES" altLang="zh-CN">
                <a:solidFill>
                  <a:schemeClr val="bg1"/>
                </a:solidFill>
              </a:rPr>
              <a:t>0</a:t>
            </a:r>
          </a:p>
          <a:p>
            <a:r>
              <a:rPr lang="es-ES" altLang="zh-CN">
                <a:solidFill>
                  <a:schemeClr val="bg1"/>
                </a:solidFill>
              </a:rPr>
              <a:t>p</a:t>
            </a:r>
          </a:p>
          <a:p>
            <a:r>
              <a:rPr lang="es-ES" altLang="zh-CN">
                <a:solidFill>
                  <a:schemeClr val="bg1"/>
                </a:solidFill>
              </a:rPr>
              <a:t>y</a:t>
            </a:r>
          </a:p>
          <a:p>
            <a:r>
              <a:rPr lang="es-ES" altLang="zh-CN">
                <a:solidFill>
                  <a:schemeClr val="bg1"/>
                </a:solidFill>
              </a:rPr>
              <a:t>1</a:t>
            </a:r>
          </a:p>
          <a:p>
            <a:r>
              <a:rPr lang="es-ES" altLang="zh-CN">
                <a:solidFill>
                  <a:schemeClr val="bg1"/>
                </a:solidFill>
              </a:rPr>
              <a:t>p</a:t>
            </a:r>
          </a:p>
          <a:p>
            <a:r>
              <a:rPr lang="es-ES" altLang="zh-CN">
                <a:solidFill>
                  <a:schemeClr val="bg1"/>
                </a:solidFill>
              </a:rPr>
              <a:t>y</a:t>
            </a:r>
          </a:p>
          <a:p>
            <a:r>
              <a:rPr lang="es-ES" altLang="zh-CN">
                <a:solidFill>
                  <a:schemeClr val="bg1"/>
                </a:solidFill>
              </a:rPr>
              <a:t>2</a:t>
            </a:r>
          </a:p>
          <a:p>
            <a:r>
              <a:rPr lang="es-ES" altLang="zh-CN">
                <a:solidFill>
                  <a:schemeClr val="bg1"/>
                </a:solidFill>
              </a:rPr>
              <a:t>end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947" y="1280160"/>
            <a:ext cx="3249608" cy="373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分支语句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/>
              <a:t>单分支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/>
              <a:t>二分支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/>
              <a:t>多分支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循环语句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for</a:t>
            </a:r>
            <a:r>
              <a:rPr lang="zh-CN" altLang="en-US" sz="2000" dirty="0"/>
              <a:t>循环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while</a:t>
            </a:r>
            <a:r>
              <a:rPr lang="zh-CN" altLang="en-US" sz="2000" dirty="0"/>
              <a:t>循环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continue</a:t>
            </a:r>
            <a:r>
              <a:rPr lang="zh-CN" altLang="en-US" sz="2000" dirty="0"/>
              <a:t>和</a:t>
            </a:r>
            <a:r>
              <a:rPr lang="en-US" altLang="zh-CN" sz="20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03399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58298" y="2015542"/>
            <a:ext cx="6585701" cy="14134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见课程主页</a:t>
            </a:r>
            <a:br>
              <a:rPr lang="en-US" altLang="zh-CN" sz="2800" dirty="0"/>
            </a:br>
            <a:r>
              <a:rPr lang="en-US" altLang="zh-CN" sz="2800" dirty="0">
                <a:hlinkClick r:id="rId2"/>
              </a:rPr>
              <a:t>https://gitee.com/nixius/fc</a:t>
            </a:r>
            <a:endParaRPr lang="zh-CN" altLang="en-US" sz="28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29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F4A7A1-B63E-4B5E-808A-CA18BD5F9474}"/>
              </a:ext>
            </a:extLst>
          </p:cNvPr>
          <p:cNvSpPr/>
          <p:nvPr/>
        </p:nvSpPr>
        <p:spPr>
          <a:xfrm>
            <a:off x="1430254" y="1339191"/>
            <a:ext cx="7227241" cy="3831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weight 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C96765"/>
                </a:solidFill>
                <a:latin typeface="Consolas" panose="020B0609020204030204" pitchFamily="49" charset="0"/>
              </a:rPr>
              <a:t>请输入您的体重</a:t>
            </a:r>
            <a:r>
              <a:rPr lang="en-US" altLang="zh-CN">
                <a:solidFill>
                  <a:srgbClr val="C96765"/>
                </a:solidFill>
                <a:latin typeface="Consolas" panose="020B0609020204030204" pitchFamily="49" charset="0"/>
              </a:rPr>
              <a:t>(KG): 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height 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C96765"/>
                </a:solidFill>
                <a:latin typeface="Consolas" panose="020B0609020204030204" pitchFamily="49" charset="0"/>
              </a:rPr>
              <a:t>请输入您的身高</a:t>
            </a:r>
            <a:r>
              <a:rPr lang="en-US" altLang="zh-CN">
                <a:solidFill>
                  <a:srgbClr val="C96765"/>
                </a:solidFill>
                <a:latin typeface="Consolas" panose="020B0609020204030204" pitchFamily="49" charset="0"/>
              </a:rPr>
              <a:t>(M): 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weight 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height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endParaRPr lang="en-US" altLang="zh-CN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C96765"/>
                </a:solidFill>
                <a:latin typeface="Consolas" panose="020B0609020204030204" pitchFamily="49" charset="0"/>
              </a:rPr>
              <a:t>您的身体质量指数为</a:t>
            </a:r>
            <a:r>
              <a:rPr lang="en-US" altLang="zh-CN">
                <a:solidFill>
                  <a:srgbClr val="C96765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err="1">
                <a:solidFill>
                  <a:srgbClr val="4876D6"/>
                </a:solidFill>
                <a:latin typeface="Consolas" panose="020B0609020204030204" pitchFamily="49" charset="0"/>
              </a:rPr>
              <a:t>bmi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A0982"/>
                </a:solidFill>
                <a:latin typeface="Consolas" panose="020B0609020204030204" pitchFamily="49" charset="0"/>
              </a:rPr>
              <a:t>18.5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A0982"/>
                </a:solidFill>
                <a:latin typeface="Consolas" panose="020B0609020204030204" pitchFamily="49" charset="0"/>
              </a:rPr>
              <a:t>24.9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C96765"/>
                </a:solidFill>
                <a:latin typeface="Consolas" panose="020B0609020204030204" pitchFamily="49" charset="0"/>
              </a:rPr>
              <a:t>指数在正常范围内，继续保持！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994CC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C96765"/>
                </a:solidFill>
                <a:latin typeface="Consolas" panose="020B0609020204030204" pitchFamily="49" charset="0"/>
              </a:rPr>
              <a:t>指数不在正常范围内，请注意调整！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C96765"/>
                </a:solidFill>
                <a:latin typeface="Consolas" panose="020B0609020204030204" pitchFamily="49" charset="0"/>
              </a:rPr>
              <a:t>程序结束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124" y="276227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顺序结构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1463040" y="1419202"/>
            <a:ext cx="7198985" cy="342899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1463040" y="1851660"/>
            <a:ext cx="7198985" cy="342899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1463040" y="2265022"/>
            <a:ext cx="7198985" cy="342899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463040" y="2697480"/>
            <a:ext cx="7198985" cy="342899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463040" y="4725500"/>
            <a:ext cx="7198985" cy="342899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1463040" y="3124199"/>
            <a:ext cx="7198985" cy="1512570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1" name="下箭头 10"/>
          <p:cNvSpPr/>
          <p:nvPr/>
        </p:nvSpPr>
        <p:spPr>
          <a:xfrm>
            <a:off x="952490" y="1419202"/>
            <a:ext cx="262890" cy="3751807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2">
                <a:lumMod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三种分支语句</a:t>
            </a:r>
            <a:endParaRPr lang="en-US" altLang="zh-CN"/>
          </a:p>
          <a:p>
            <a:pPr lvl="1"/>
            <a:r>
              <a:rPr lang="zh-CN" altLang="en-US"/>
              <a:t>单分支 </a:t>
            </a:r>
            <a:r>
              <a:rPr lang="en-US" altLang="zh-CN"/>
              <a:t>if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二分支 </a:t>
            </a:r>
            <a:r>
              <a:rPr lang="en-US" altLang="zh-CN"/>
              <a:t>if-else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多分支 </a:t>
            </a:r>
            <a:r>
              <a:rPr lang="en-US" altLang="zh-CN"/>
              <a:t>if-</a:t>
            </a:r>
            <a:r>
              <a:rPr lang="en-US" altLang="zh-CN" err="1"/>
              <a:t>elif</a:t>
            </a:r>
            <a:r>
              <a:rPr lang="en-US" altLang="zh-CN"/>
              <a:t>-else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34840" y="1437055"/>
            <a:ext cx="32575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if x &gt; 0:</a:t>
            </a:r>
          </a:p>
          <a:p>
            <a:r>
              <a:rPr lang="en-US" altLang="zh-CN"/>
              <a:t>	print(x)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34840" y="2463076"/>
            <a:ext cx="32575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if x &gt;= 60:</a:t>
            </a:r>
          </a:p>
          <a:p>
            <a:r>
              <a:rPr lang="en-US" altLang="zh-CN"/>
              <a:t>	print("</a:t>
            </a:r>
            <a:r>
              <a:rPr lang="zh-CN" altLang="en-US"/>
              <a:t>及格</a:t>
            </a:r>
            <a:r>
              <a:rPr lang="en-US" altLang="zh-CN"/>
              <a:t>")</a:t>
            </a:r>
          </a:p>
          <a:p>
            <a:r>
              <a:rPr lang="en-US" altLang="zh-CN"/>
              <a:t>else:</a:t>
            </a:r>
          </a:p>
          <a:p>
            <a:r>
              <a:rPr lang="en-US" altLang="zh-CN"/>
              <a:t>	print("</a:t>
            </a:r>
            <a:r>
              <a:rPr lang="zh-CN" altLang="en-US"/>
              <a:t>不及格</a:t>
            </a:r>
            <a:r>
              <a:rPr lang="en-US" altLang="zh-CN"/>
              <a:t>")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34840" y="4509314"/>
            <a:ext cx="32575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if x &gt;= 80:</a:t>
            </a:r>
          </a:p>
          <a:p>
            <a:r>
              <a:rPr lang="en-US" altLang="zh-CN"/>
              <a:t>	print("</a:t>
            </a:r>
            <a:r>
              <a:rPr lang="zh-CN" altLang="en-US"/>
              <a:t>优秀</a:t>
            </a:r>
            <a:r>
              <a:rPr lang="en-US" altLang="zh-CN"/>
              <a:t>")</a:t>
            </a:r>
          </a:p>
          <a:p>
            <a:r>
              <a:rPr lang="en-US" altLang="zh-CN" err="1"/>
              <a:t>elif</a:t>
            </a:r>
            <a:r>
              <a:rPr lang="en-US" altLang="zh-CN"/>
              <a:t> 60 &lt;= x &lt; 80:</a:t>
            </a:r>
          </a:p>
          <a:p>
            <a:r>
              <a:rPr lang="en-US" altLang="zh-CN"/>
              <a:t>	print("</a:t>
            </a:r>
            <a:r>
              <a:rPr lang="zh-CN" altLang="en-US"/>
              <a:t>及格</a:t>
            </a:r>
            <a:r>
              <a:rPr lang="en-US" altLang="zh-CN"/>
              <a:t>")</a:t>
            </a:r>
          </a:p>
          <a:p>
            <a:r>
              <a:rPr lang="en-US" altLang="zh-CN"/>
              <a:t>else:</a:t>
            </a:r>
          </a:p>
          <a:p>
            <a:r>
              <a:rPr lang="en-US" altLang="zh-CN"/>
              <a:t>	print("</a:t>
            </a:r>
            <a:r>
              <a:rPr lang="zh-CN" altLang="en-US"/>
              <a:t>不及格</a:t>
            </a:r>
            <a:r>
              <a:rPr lang="en-US" altLang="zh-CN"/>
              <a:t>")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6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763789"/>
          </a:xfrm>
        </p:spPr>
        <p:txBody>
          <a:bodyPr/>
          <a:lstStyle/>
          <a:p>
            <a:r>
              <a:rPr lang="zh-CN" altLang="en-US"/>
              <a:t>语法格式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单分支结构：</a:t>
            </a:r>
            <a:r>
              <a:rPr lang="en-US" altLang="zh-CN"/>
              <a:t>if</a:t>
            </a:r>
            <a:r>
              <a:rPr lang="zh-CN" altLang="en-US"/>
              <a:t>语句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44450" y="1549400"/>
            <a:ext cx="4775048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/>
              <a:t>if &lt;</a:t>
            </a:r>
            <a:r>
              <a:rPr lang="zh-CN" altLang="en-US" sz="2800"/>
              <a:t>布尔表达式</a:t>
            </a:r>
            <a:r>
              <a:rPr lang="en-US" altLang="zh-CN" sz="2800"/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    &lt;</a:t>
            </a:r>
            <a:r>
              <a:rPr lang="zh-CN" altLang="en-US" sz="2800"/>
              <a:t>语句块</a:t>
            </a:r>
            <a:r>
              <a:rPr lang="en-US" altLang="zh-CN" sz="2800"/>
              <a:t>&gt;</a:t>
            </a:r>
            <a:endParaRPr lang="zh-CN" altLang="en-US" sz="2800"/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1084391" y="3435380"/>
            <a:ext cx="7711440" cy="58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/>
              <a:t>如果</a:t>
            </a:r>
            <a:r>
              <a:rPr lang="en-US" altLang="zh-CN" sz="2200"/>
              <a:t>&lt;</a:t>
            </a:r>
            <a:r>
              <a:rPr lang="zh-CN" altLang="en-US" sz="2200"/>
              <a:t>布尔表达式</a:t>
            </a:r>
            <a:r>
              <a:rPr lang="en-US" altLang="zh-CN" sz="2200"/>
              <a:t>&gt;</a:t>
            </a:r>
            <a:r>
              <a:rPr lang="zh-CN" altLang="en-US" sz="2200"/>
              <a:t>为</a:t>
            </a:r>
            <a:r>
              <a:rPr lang="en-US" altLang="zh-CN" sz="2200"/>
              <a:t>True</a:t>
            </a:r>
            <a:r>
              <a:rPr lang="zh-CN" altLang="en-US" sz="2200"/>
              <a:t>，执行</a:t>
            </a:r>
            <a:r>
              <a:rPr lang="en-US" altLang="zh-CN" sz="2200"/>
              <a:t>&lt;</a:t>
            </a:r>
            <a:r>
              <a:rPr lang="zh-CN" altLang="en-US" sz="2200"/>
              <a:t>语句块</a:t>
            </a:r>
            <a:r>
              <a:rPr lang="en-US" altLang="zh-CN" sz="2200"/>
              <a:t>&gt;</a:t>
            </a:r>
            <a:r>
              <a:rPr lang="zh-CN" altLang="en-US" sz="2200"/>
              <a:t>，否则不执行。</a:t>
            </a:r>
            <a:endParaRPr lang="en-US" altLang="zh-CN" sz="2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5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48840" y="1637705"/>
            <a:ext cx="4572000" cy="2954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x = </a:t>
            </a:r>
            <a:r>
              <a:rPr lang="en-US" altLang="zh-CN" err="1"/>
              <a:t>int</a:t>
            </a:r>
            <a:r>
              <a:rPr lang="en-US" altLang="zh-CN"/>
              <a:t>(input("</a:t>
            </a:r>
            <a:r>
              <a:rPr lang="zh-CN" altLang="en-US"/>
              <a:t>请输入您的成绩：</a:t>
            </a:r>
            <a:r>
              <a:rPr lang="en-US" altLang="zh-CN"/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if x &gt;= 60: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print("</a:t>
            </a:r>
            <a:r>
              <a:rPr lang="zh-CN" altLang="en-US"/>
              <a:t>及格</a:t>
            </a:r>
            <a:r>
              <a:rPr lang="en-US" altLang="zh-CN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if x &lt; 60: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print("</a:t>
            </a:r>
            <a:r>
              <a:rPr lang="zh-CN" altLang="en-US"/>
              <a:t>不及格</a:t>
            </a:r>
            <a:r>
              <a:rPr lang="en-US" altLang="zh-CN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print("</a:t>
            </a:r>
            <a:r>
              <a:rPr lang="zh-CN" altLang="en-US"/>
              <a:t>请继续努力！</a:t>
            </a:r>
            <a:r>
              <a:rPr lang="en-US" altLang="zh-CN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print("</a:t>
            </a:r>
            <a:r>
              <a:rPr lang="zh-CN" altLang="en-US"/>
              <a:t>成绩分析结束</a:t>
            </a:r>
            <a:r>
              <a:rPr lang="en-US" altLang="zh-CN"/>
              <a:t>")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0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624658"/>
          </a:xfrm>
        </p:spPr>
        <p:txBody>
          <a:bodyPr/>
          <a:lstStyle/>
          <a:p>
            <a:r>
              <a:rPr lang="zh-CN" altLang="en-US"/>
              <a:t>语法格式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二分支结构：</a:t>
            </a:r>
            <a:r>
              <a:rPr lang="en-US" altLang="zh-CN"/>
              <a:t>if-else</a:t>
            </a:r>
            <a:r>
              <a:rPr lang="zh-CN" altLang="en-US"/>
              <a:t>语句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3991" y="1649224"/>
            <a:ext cx="6517412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/>
              <a:t>if &lt;</a:t>
            </a:r>
            <a:r>
              <a:rPr lang="zh-CN" altLang="en-US" sz="2800"/>
              <a:t>布尔表达式</a:t>
            </a:r>
            <a:r>
              <a:rPr lang="en-US" altLang="zh-CN" sz="2800"/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    &lt;</a:t>
            </a:r>
            <a:r>
              <a:rPr lang="zh-CN" altLang="en-US" sz="2800"/>
              <a:t>语句块</a:t>
            </a:r>
            <a:r>
              <a:rPr lang="en-US" altLang="zh-CN" sz="2800"/>
              <a:t>1&gt;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    &lt;</a:t>
            </a:r>
            <a:r>
              <a:rPr lang="zh-CN" altLang="en-US" sz="2800"/>
              <a:t>语句块</a:t>
            </a:r>
            <a:r>
              <a:rPr lang="en-US" altLang="zh-CN" sz="2800"/>
              <a:t>2&gt;</a:t>
            </a: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1106135" y="4565834"/>
            <a:ext cx="7711440" cy="580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/>
              <a:t>如果</a:t>
            </a:r>
            <a:r>
              <a:rPr lang="en-US" altLang="zh-CN" sz="2200"/>
              <a:t>&lt;</a:t>
            </a:r>
            <a:r>
              <a:rPr lang="zh-CN" altLang="en-US" sz="2200"/>
              <a:t>布尔表达式</a:t>
            </a:r>
            <a:r>
              <a:rPr lang="en-US" altLang="zh-CN" sz="2200"/>
              <a:t>&gt;</a:t>
            </a:r>
            <a:r>
              <a:rPr lang="zh-CN" altLang="en-US" sz="2200"/>
              <a:t>为</a:t>
            </a:r>
            <a:r>
              <a:rPr lang="en-US" altLang="zh-CN" sz="2200"/>
              <a:t>True</a:t>
            </a:r>
            <a:r>
              <a:rPr lang="zh-CN" altLang="en-US" sz="2200"/>
              <a:t>，执行</a:t>
            </a:r>
            <a:r>
              <a:rPr lang="en-US" altLang="zh-CN" sz="2200"/>
              <a:t>&lt;</a:t>
            </a:r>
            <a:r>
              <a:rPr lang="zh-CN" altLang="en-US" sz="2200"/>
              <a:t>语句块</a:t>
            </a:r>
            <a:r>
              <a:rPr lang="en-US" altLang="zh-CN" sz="2200"/>
              <a:t>1&gt;</a:t>
            </a:r>
            <a:r>
              <a:rPr lang="zh-CN" altLang="en-US" sz="2200"/>
              <a:t>，否则执行</a:t>
            </a:r>
            <a:r>
              <a:rPr lang="en-US" altLang="zh-CN" sz="2200"/>
              <a:t>&lt;</a:t>
            </a:r>
            <a:r>
              <a:rPr lang="zh-CN" altLang="en-US" sz="2200"/>
              <a:t>语句块</a:t>
            </a:r>
            <a:r>
              <a:rPr lang="en-US" altLang="zh-CN" sz="2200"/>
              <a:t>2&gt;</a:t>
            </a:r>
            <a:r>
              <a:rPr lang="zh-CN" altLang="en-US" sz="2200"/>
              <a:t>。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540083320"/>
      </p:ext>
    </p:extLst>
  </p:cSld>
  <p:clrMapOvr>
    <a:masterClrMapping/>
  </p:clrMapOvr>
</p:sld>
</file>

<file path=ppt/theme/theme1.xml><?xml version="1.0" encoding="utf-8"?>
<a:theme xmlns:a="http://schemas.openxmlformats.org/drawingml/2006/main" name="1_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2.xml><?xml version="1.0" encoding="utf-8"?>
<a:theme xmlns:a="http://schemas.openxmlformats.org/drawingml/2006/main" name="拓展内容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3751</TotalTime>
  <Words>2681</Words>
  <Application>Microsoft Office PowerPoint</Application>
  <PresentationFormat>全屏显示(4:3)</PresentationFormat>
  <Paragraphs>493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方正姚体</vt:lpstr>
      <vt:lpstr>华文新魏</vt:lpstr>
      <vt:lpstr>Arial</vt:lpstr>
      <vt:lpstr>Calibri</vt:lpstr>
      <vt:lpstr>Cambria Math</vt:lpstr>
      <vt:lpstr>Consolas</vt:lpstr>
      <vt:lpstr>Lucida Console</vt:lpstr>
      <vt:lpstr>Wingdings</vt:lpstr>
      <vt:lpstr>1_基础内容</vt:lpstr>
      <vt:lpstr>拓展内容</vt:lpstr>
      <vt:lpstr>第二章 Python简介</vt:lpstr>
      <vt:lpstr>三、程序控制结构</vt:lpstr>
      <vt:lpstr>PowerPoint 演示文稿</vt:lpstr>
      <vt:lpstr>PowerPoint 演示文稿</vt:lpstr>
      <vt:lpstr>分支结构</vt:lpstr>
      <vt:lpstr>PowerPoint 演示文稿</vt:lpstr>
      <vt:lpstr>单分支结构：if语句</vt:lpstr>
      <vt:lpstr>PowerPoint 演示文稿</vt:lpstr>
      <vt:lpstr>二分支结构：if-else语句</vt:lpstr>
      <vt:lpstr>PowerPoint 演示文稿</vt:lpstr>
      <vt:lpstr>多分支结构：if-elif-else语句</vt:lpstr>
      <vt:lpstr>PowerPoint 演示文稿</vt:lpstr>
      <vt:lpstr>PowerPoint 演示文稿</vt:lpstr>
      <vt:lpstr>分支的嵌套</vt:lpstr>
      <vt:lpstr>案例</vt:lpstr>
      <vt:lpstr>PowerPoint 演示文稿</vt:lpstr>
      <vt:lpstr>循环结构</vt:lpstr>
      <vt:lpstr>PowerPoint 演示文稿</vt:lpstr>
      <vt:lpstr>for循环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while循环</vt:lpstr>
      <vt:lpstr>PowerPoint 演示文稿</vt:lpstr>
      <vt:lpstr>PowerPoint 演示文稿</vt:lpstr>
      <vt:lpstr>PowerPoint 演示文稿</vt:lpstr>
      <vt:lpstr>循环中的break和continue</vt:lpstr>
      <vt:lpstr>PowerPoint 演示文稿</vt:lpstr>
      <vt:lpstr>PowerPoint 演示文稿</vt:lpstr>
      <vt:lpstr>PowerPoint 演示文稿</vt:lpstr>
      <vt:lpstr>见课程主页 https://gitee.com/nixius/fc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Guangchao</dc:creator>
  <cp:lastModifiedBy>Tang Guangchao</cp:lastModifiedBy>
  <cp:revision>984</cp:revision>
  <dcterms:created xsi:type="dcterms:W3CDTF">2019-01-14T01:44:25Z</dcterms:created>
  <dcterms:modified xsi:type="dcterms:W3CDTF">2020-03-06T12:59:22Z</dcterms:modified>
</cp:coreProperties>
</file>