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3" r:id="rId2"/>
  </p:sldMasterIdLst>
  <p:notesMasterIdLst>
    <p:notesMasterId r:id="rId28"/>
  </p:notesMasterIdLst>
  <p:sldIdLst>
    <p:sldId id="257" r:id="rId3"/>
    <p:sldId id="321" r:id="rId4"/>
    <p:sldId id="328" r:id="rId5"/>
    <p:sldId id="322" r:id="rId6"/>
    <p:sldId id="323" r:id="rId7"/>
    <p:sldId id="324" r:id="rId8"/>
    <p:sldId id="329" r:id="rId9"/>
    <p:sldId id="330" r:id="rId10"/>
    <p:sldId id="331" r:id="rId11"/>
    <p:sldId id="332" r:id="rId12"/>
    <p:sldId id="340" r:id="rId13"/>
    <p:sldId id="333" r:id="rId14"/>
    <p:sldId id="334" r:id="rId15"/>
    <p:sldId id="289" r:id="rId16"/>
    <p:sldId id="298" r:id="rId17"/>
    <p:sldId id="300" r:id="rId18"/>
    <p:sldId id="302" r:id="rId19"/>
    <p:sldId id="335" r:id="rId20"/>
    <p:sldId id="336" r:id="rId21"/>
    <p:sldId id="341" r:id="rId22"/>
    <p:sldId id="342" r:id="rId23"/>
    <p:sldId id="343" r:id="rId24"/>
    <p:sldId id="344" r:id="rId25"/>
    <p:sldId id="339" r:id="rId26"/>
    <p:sldId id="33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888"/>
    <a:srgbClr val="BF645E"/>
    <a:srgbClr val="DAA6A2"/>
    <a:srgbClr val="BD625C"/>
    <a:srgbClr val="AA2A20"/>
    <a:srgbClr val="3A5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001A3-FA2E-43E2-877A-A00223662F9D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A7E03B2-05AA-41FF-B29C-658F41967E4C}">
      <dgm:prSet phldrT="[文本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dirty="0"/>
            <a:t>多记理论</a:t>
          </a:r>
        </a:p>
      </dgm:t>
    </dgm:pt>
    <dgm:pt modelId="{7BB8BDA4-8B09-4C62-89F6-5CE888F6924B}" type="parTrans" cxnId="{E0C83503-A8EC-46BB-BB60-B3855301B4CD}">
      <dgm:prSet/>
      <dgm:spPr/>
      <dgm:t>
        <a:bodyPr/>
        <a:lstStyle/>
        <a:p>
          <a:endParaRPr lang="zh-CN" altLang="en-US"/>
        </a:p>
      </dgm:t>
    </dgm:pt>
    <dgm:pt modelId="{8A3E6CEB-AB52-4CED-9F8E-D7E3ADA38CB1}" type="sibTrans" cxnId="{E0C83503-A8EC-46BB-BB60-B3855301B4CD}">
      <dgm:prSet/>
      <dgm:spPr/>
      <dgm:t>
        <a:bodyPr/>
        <a:lstStyle/>
        <a:p>
          <a:endParaRPr lang="zh-CN" altLang="en-US"/>
        </a:p>
      </dgm:t>
    </dgm:pt>
    <dgm:pt modelId="{538EB3FE-E5CC-4F9C-99D3-37165E48FBED}">
      <dgm:prSet phldrT="[文本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dirty="0"/>
            <a:t>多写代码</a:t>
          </a:r>
        </a:p>
      </dgm:t>
    </dgm:pt>
    <dgm:pt modelId="{A4BD9B0E-EC16-4A28-88A5-863744C0E6CE}" type="parTrans" cxnId="{0CA00B53-FABB-43D1-BFC8-741ADDA620B4}">
      <dgm:prSet/>
      <dgm:spPr/>
      <dgm:t>
        <a:bodyPr/>
        <a:lstStyle/>
        <a:p>
          <a:endParaRPr lang="zh-CN" altLang="en-US"/>
        </a:p>
      </dgm:t>
    </dgm:pt>
    <dgm:pt modelId="{5C715C11-5F24-4B76-B293-4A37931D1FFF}" type="sibTrans" cxnId="{0CA00B53-FABB-43D1-BFC8-741ADDA620B4}">
      <dgm:prSet/>
      <dgm:spPr/>
      <dgm:t>
        <a:bodyPr/>
        <a:lstStyle/>
        <a:p>
          <a:endParaRPr lang="zh-CN" altLang="en-US"/>
        </a:p>
      </dgm:t>
    </dgm:pt>
    <dgm:pt modelId="{7DA3722F-2D81-4B09-B01F-4300EDC72966}">
      <dgm:prSet phldrT="[文本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dirty="0"/>
            <a:t>多查资料</a:t>
          </a:r>
        </a:p>
      </dgm:t>
    </dgm:pt>
    <dgm:pt modelId="{96FCD11C-517D-481C-8E79-B76B9BFEBBE4}" type="parTrans" cxnId="{95670D54-D450-48C8-BBE3-8DEAC8DBC9F0}">
      <dgm:prSet/>
      <dgm:spPr/>
      <dgm:t>
        <a:bodyPr/>
        <a:lstStyle/>
        <a:p>
          <a:endParaRPr lang="zh-CN" altLang="en-US"/>
        </a:p>
      </dgm:t>
    </dgm:pt>
    <dgm:pt modelId="{0672BEC8-2CC1-4BF8-BD75-7E6307D3A64D}" type="sibTrans" cxnId="{95670D54-D450-48C8-BBE3-8DEAC8DBC9F0}">
      <dgm:prSet/>
      <dgm:spPr/>
      <dgm:t>
        <a:bodyPr/>
        <a:lstStyle/>
        <a:p>
          <a:endParaRPr lang="zh-CN" altLang="en-US"/>
        </a:p>
      </dgm:t>
    </dgm:pt>
    <dgm:pt modelId="{34E3A2DB-8E11-4BBF-A4C5-9C04ADFD5605}">
      <dgm:prSet phldrT="[文本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dirty="0"/>
            <a:t>多找错误</a:t>
          </a:r>
        </a:p>
      </dgm:t>
    </dgm:pt>
    <dgm:pt modelId="{5A5656C5-97B1-4792-9E05-C721D6962D56}" type="parTrans" cxnId="{09B19CBF-93F9-4275-8C29-BE03DFD27776}">
      <dgm:prSet/>
      <dgm:spPr/>
      <dgm:t>
        <a:bodyPr/>
        <a:lstStyle/>
        <a:p>
          <a:endParaRPr lang="zh-CN" altLang="en-US"/>
        </a:p>
      </dgm:t>
    </dgm:pt>
    <dgm:pt modelId="{7A346562-C5C8-4286-BD9C-D2B9D53905DE}" type="sibTrans" cxnId="{09B19CBF-93F9-4275-8C29-BE03DFD27776}">
      <dgm:prSet/>
      <dgm:spPr/>
      <dgm:t>
        <a:bodyPr/>
        <a:lstStyle/>
        <a:p>
          <a:endParaRPr lang="zh-CN" altLang="en-US"/>
        </a:p>
      </dgm:t>
    </dgm:pt>
    <dgm:pt modelId="{98BCF22F-0DAD-413A-9716-7E9DC03B762B}" type="pres">
      <dgm:prSet presAssocID="{96F001A3-FA2E-43E2-877A-A00223662F9D}" presName="compositeShape" presStyleCnt="0">
        <dgm:presLayoutVars>
          <dgm:chMax val="7"/>
          <dgm:dir/>
          <dgm:resizeHandles val="exact"/>
        </dgm:presLayoutVars>
      </dgm:prSet>
      <dgm:spPr/>
    </dgm:pt>
    <dgm:pt modelId="{0B626263-8885-4EEB-B386-7AF25C47E5D0}" type="pres">
      <dgm:prSet presAssocID="{96F001A3-FA2E-43E2-877A-A00223662F9D}" presName="wedge1" presStyleLbl="node1" presStyleIdx="0" presStyleCnt="4"/>
      <dgm:spPr/>
    </dgm:pt>
    <dgm:pt modelId="{B4A81C37-0A39-4FC0-B089-BDD3D449ED2C}" type="pres">
      <dgm:prSet presAssocID="{96F001A3-FA2E-43E2-877A-A00223662F9D}" presName="dummy1a" presStyleCnt="0"/>
      <dgm:spPr/>
    </dgm:pt>
    <dgm:pt modelId="{D6DCC378-DFCE-4F5A-9B6C-FEACD5FF961C}" type="pres">
      <dgm:prSet presAssocID="{96F001A3-FA2E-43E2-877A-A00223662F9D}" presName="dummy1b" presStyleCnt="0"/>
      <dgm:spPr/>
    </dgm:pt>
    <dgm:pt modelId="{D7EE33D7-FAF5-4F37-BC92-7EBD738828E6}" type="pres">
      <dgm:prSet presAssocID="{96F001A3-FA2E-43E2-877A-A00223662F9D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DCD0331-390E-4116-B95E-2CBEB275AEC5}" type="pres">
      <dgm:prSet presAssocID="{96F001A3-FA2E-43E2-877A-A00223662F9D}" presName="wedge2" presStyleLbl="node1" presStyleIdx="1" presStyleCnt="4"/>
      <dgm:spPr/>
    </dgm:pt>
    <dgm:pt modelId="{7089B65F-73E7-455A-A417-9E10C07E4A29}" type="pres">
      <dgm:prSet presAssocID="{96F001A3-FA2E-43E2-877A-A00223662F9D}" presName="dummy2a" presStyleCnt="0"/>
      <dgm:spPr/>
    </dgm:pt>
    <dgm:pt modelId="{839EF2D9-D6C9-4299-80C0-792AE7ED436F}" type="pres">
      <dgm:prSet presAssocID="{96F001A3-FA2E-43E2-877A-A00223662F9D}" presName="dummy2b" presStyleCnt="0"/>
      <dgm:spPr/>
    </dgm:pt>
    <dgm:pt modelId="{137C01BF-68C7-48D9-9648-5BB54509ED2B}" type="pres">
      <dgm:prSet presAssocID="{96F001A3-FA2E-43E2-877A-A00223662F9D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9CFAD27-0DE0-4516-BD74-2B9E65F41FDE}" type="pres">
      <dgm:prSet presAssocID="{96F001A3-FA2E-43E2-877A-A00223662F9D}" presName="wedge3" presStyleLbl="node1" presStyleIdx="2" presStyleCnt="4"/>
      <dgm:spPr/>
    </dgm:pt>
    <dgm:pt modelId="{C1D2898C-0DAD-4323-BFCB-E06920E41844}" type="pres">
      <dgm:prSet presAssocID="{96F001A3-FA2E-43E2-877A-A00223662F9D}" presName="dummy3a" presStyleCnt="0"/>
      <dgm:spPr/>
    </dgm:pt>
    <dgm:pt modelId="{2D7F3D1C-D20F-4826-9CF4-84B323EE43E0}" type="pres">
      <dgm:prSet presAssocID="{96F001A3-FA2E-43E2-877A-A00223662F9D}" presName="dummy3b" presStyleCnt="0"/>
      <dgm:spPr/>
    </dgm:pt>
    <dgm:pt modelId="{FD39CFF6-84B9-4F2B-8316-E2F9857C473A}" type="pres">
      <dgm:prSet presAssocID="{96F001A3-FA2E-43E2-877A-A00223662F9D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B8D4EF-C8F7-4177-B12F-DF7C4C4DF9EC}" type="pres">
      <dgm:prSet presAssocID="{96F001A3-FA2E-43E2-877A-A00223662F9D}" presName="wedge4" presStyleLbl="node1" presStyleIdx="3" presStyleCnt="4"/>
      <dgm:spPr/>
    </dgm:pt>
    <dgm:pt modelId="{871DC3E8-458D-447B-B43C-136B559AEDB7}" type="pres">
      <dgm:prSet presAssocID="{96F001A3-FA2E-43E2-877A-A00223662F9D}" presName="dummy4a" presStyleCnt="0"/>
      <dgm:spPr/>
    </dgm:pt>
    <dgm:pt modelId="{99C8B3E4-5559-4F2E-A145-B8CCB7A7189A}" type="pres">
      <dgm:prSet presAssocID="{96F001A3-FA2E-43E2-877A-A00223662F9D}" presName="dummy4b" presStyleCnt="0"/>
      <dgm:spPr/>
    </dgm:pt>
    <dgm:pt modelId="{7042C29F-D65E-4761-829F-C6F5BA2541E9}" type="pres">
      <dgm:prSet presAssocID="{96F001A3-FA2E-43E2-877A-A00223662F9D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283FF7D-3187-4409-9BB5-402E58E2CB4C}" type="pres">
      <dgm:prSet presAssocID="{8A3E6CEB-AB52-4CED-9F8E-D7E3ADA38CB1}" presName="arrowWedge1" presStyleLbl="fgSibTrans2D1" presStyleIdx="0" presStyleCnt="4"/>
      <dgm:spPr/>
    </dgm:pt>
    <dgm:pt modelId="{AC3F39E9-5646-49A4-BB6E-B28E49FE93F1}" type="pres">
      <dgm:prSet presAssocID="{5C715C11-5F24-4B76-B293-4A37931D1FFF}" presName="arrowWedge2" presStyleLbl="fgSibTrans2D1" presStyleIdx="1" presStyleCnt="4"/>
      <dgm:spPr/>
    </dgm:pt>
    <dgm:pt modelId="{0C5B59E4-339E-4EEC-82A9-4183B261484C}" type="pres">
      <dgm:prSet presAssocID="{7A346562-C5C8-4286-BD9C-D2B9D53905DE}" presName="arrowWedge3" presStyleLbl="fgSibTrans2D1" presStyleIdx="2" presStyleCnt="4"/>
      <dgm:spPr/>
    </dgm:pt>
    <dgm:pt modelId="{45FB869F-3F3E-4BE9-8EE6-62064DF73FDC}" type="pres">
      <dgm:prSet presAssocID="{0672BEC8-2CC1-4BF8-BD75-7E6307D3A64D}" presName="arrowWedge4" presStyleLbl="fgSibTrans2D1" presStyleIdx="3" presStyleCnt="4"/>
      <dgm:spPr/>
    </dgm:pt>
  </dgm:ptLst>
  <dgm:cxnLst>
    <dgm:cxn modelId="{E0C83503-A8EC-46BB-BB60-B3855301B4CD}" srcId="{96F001A3-FA2E-43E2-877A-A00223662F9D}" destId="{CA7E03B2-05AA-41FF-B29C-658F41967E4C}" srcOrd="0" destOrd="0" parTransId="{7BB8BDA4-8B09-4C62-89F6-5CE888F6924B}" sibTransId="{8A3E6CEB-AB52-4CED-9F8E-D7E3ADA38CB1}"/>
    <dgm:cxn modelId="{E52C5606-AD15-4D0E-97D1-375E26CA15FD}" type="presOf" srcId="{538EB3FE-E5CC-4F9C-99D3-37165E48FBED}" destId="{137C01BF-68C7-48D9-9648-5BB54509ED2B}" srcOrd="1" destOrd="0" presId="urn:microsoft.com/office/officeart/2005/8/layout/cycle8"/>
    <dgm:cxn modelId="{05D2B309-C91D-4FE7-9912-259AB5E9E5EA}" type="presOf" srcId="{7DA3722F-2D81-4B09-B01F-4300EDC72966}" destId="{B5B8D4EF-C8F7-4177-B12F-DF7C4C4DF9EC}" srcOrd="0" destOrd="0" presId="urn:microsoft.com/office/officeart/2005/8/layout/cycle8"/>
    <dgm:cxn modelId="{19964730-4604-47AD-8D97-ED223D0B5867}" type="presOf" srcId="{34E3A2DB-8E11-4BBF-A4C5-9C04ADFD5605}" destId="{F9CFAD27-0DE0-4516-BD74-2B9E65F41FDE}" srcOrd="0" destOrd="0" presId="urn:microsoft.com/office/officeart/2005/8/layout/cycle8"/>
    <dgm:cxn modelId="{88D23043-02B8-4082-8DA6-2B88F0A00BD2}" type="presOf" srcId="{CA7E03B2-05AA-41FF-B29C-658F41967E4C}" destId="{0B626263-8885-4EEB-B386-7AF25C47E5D0}" srcOrd="0" destOrd="0" presId="urn:microsoft.com/office/officeart/2005/8/layout/cycle8"/>
    <dgm:cxn modelId="{0CA00B53-FABB-43D1-BFC8-741ADDA620B4}" srcId="{96F001A3-FA2E-43E2-877A-A00223662F9D}" destId="{538EB3FE-E5CC-4F9C-99D3-37165E48FBED}" srcOrd="1" destOrd="0" parTransId="{A4BD9B0E-EC16-4A28-88A5-863744C0E6CE}" sibTransId="{5C715C11-5F24-4B76-B293-4A37931D1FFF}"/>
    <dgm:cxn modelId="{95670D54-D450-48C8-BBE3-8DEAC8DBC9F0}" srcId="{96F001A3-FA2E-43E2-877A-A00223662F9D}" destId="{7DA3722F-2D81-4B09-B01F-4300EDC72966}" srcOrd="3" destOrd="0" parTransId="{96FCD11C-517D-481C-8E79-B76B9BFEBBE4}" sibTransId="{0672BEC8-2CC1-4BF8-BD75-7E6307D3A64D}"/>
    <dgm:cxn modelId="{A1787286-4D69-4CCA-B26A-4A7D8DFA8810}" type="presOf" srcId="{CA7E03B2-05AA-41FF-B29C-658F41967E4C}" destId="{D7EE33D7-FAF5-4F37-BC92-7EBD738828E6}" srcOrd="1" destOrd="0" presId="urn:microsoft.com/office/officeart/2005/8/layout/cycle8"/>
    <dgm:cxn modelId="{E92BD594-D862-461B-8A90-BD2D08F27024}" type="presOf" srcId="{96F001A3-FA2E-43E2-877A-A00223662F9D}" destId="{98BCF22F-0DAD-413A-9716-7E9DC03B762B}" srcOrd="0" destOrd="0" presId="urn:microsoft.com/office/officeart/2005/8/layout/cycle8"/>
    <dgm:cxn modelId="{09B19CBF-93F9-4275-8C29-BE03DFD27776}" srcId="{96F001A3-FA2E-43E2-877A-A00223662F9D}" destId="{34E3A2DB-8E11-4BBF-A4C5-9C04ADFD5605}" srcOrd="2" destOrd="0" parTransId="{5A5656C5-97B1-4792-9E05-C721D6962D56}" sibTransId="{7A346562-C5C8-4286-BD9C-D2B9D53905DE}"/>
    <dgm:cxn modelId="{942004CC-F384-4945-A0D3-626AA17E4839}" type="presOf" srcId="{34E3A2DB-8E11-4BBF-A4C5-9C04ADFD5605}" destId="{FD39CFF6-84B9-4F2B-8316-E2F9857C473A}" srcOrd="1" destOrd="0" presId="urn:microsoft.com/office/officeart/2005/8/layout/cycle8"/>
    <dgm:cxn modelId="{B3CE33CC-90BC-41B9-8A50-6950E7608F71}" type="presOf" srcId="{538EB3FE-E5CC-4F9C-99D3-37165E48FBED}" destId="{FDCD0331-390E-4116-B95E-2CBEB275AEC5}" srcOrd="0" destOrd="0" presId="urn:microsoft.com/office/officeart/2005/8/layout/cycle8"/>
    <dgm:cxn modelId="{24B3C2F3-520F-4BE0-B31E-E8202ED0647F}" type="presOf" srcId="{7DA3722F-2D81-4B09-B01F-4300EDC72966}" destId="{7042C29F-D65E-4761-829F-C6F5BA2541E9}" srcOrd="1" destOrd="0" presId="urn:microsoft.com/office/officeart/2005/8/layout/cycle8"/>
    <dgm:cxn modelId="{895F0F40-A6E7-4F35-971D-B7CB05E57339}" type="presParOf" srcId="{98BCF22F-0DAD-413A-9716-7E9DC03B762B}" destId="{0B626263-8885-4EEB-B386-7AF25C47E5D0}" srcOrd="0" destOrd="0" presId="urn:microsoft.com/office/officeart/2005/8/layout/cycle8"/>
    <dgm:cxn modelId="{82554420-1E70-412F-A5F1-D26C9B1C5D59}" type="presParOf" srcId="{98BCF22F-0DAD-413A-9716-7E9DC03B762B}" destId="{B4A81C37-0A39-4FC0-B089-BDD3D449ED2C}" srcOrd="1" destOrd="0" presId="urn:microsoft.com/office/officeart/2005/8/layout/cycle8"/>
    <dgm:cxn modelId="{25D52699-C544-4D6E-AE55-6C54AC208CB5}" type="presParOf" srcId="{98BCF22F-0DAD-413A-9716-7E9DC03B762B}" destId="{D6DCC378-DFCE-4F5A-9B6C-FEACD5FF961C}" srcOrd="2" destOrd="0" presId="urn:microsoft.com/office/officeart/2005/8/layout/cycle8"/>
    <dgm:cxn modelId="{FE3C4EBC-626E-4B1E-B176-861C47AF6FAA}" type="presParOf" srcId="{98BCF22F-0DAD-413A-9716-7E9DC03B762B}" destId="{D7EE33D7-FAF5-4F37-BC92-7EBD738828E6}" srcOrd="3" destOrd="0" presId="urn:microsoft.com/office/officeart/2005/8/layout/cycle8"/>
    <dgm:cxn modelId="{420242FB-A042-4AEE-9B2B-93D95E0453C1}" type="presParOf" srcId="{98BCF22F-0DAD-413A-9716-7E9DC03B762B}" destId="{FDCD0331-390E-4116-B95E-2CBEB275AEC5}" srcOrd="4" destOrd="0" presId="urn:microsoft.com/office/officeart/2005/8/layout/cycle8"/>
    <dgm:cxn modelId="{576FEABB-CACB-4187-B42F-1E786060A00D}" type="presParOf" srcId="{98BCF22F-0DAD-413A-9716-7E9DC03B762B}" destId="{7089B65F-73E7-455A-A417-9E10C07E4A29}" srcOrd="5" destOrd="0" presId="urn:microsoft.com/office/officeart/2005/8/layout/cycle8"/>
    <dgm:cxn modelId="{16F3A520-AB53-4B78-8D8A-A577689CCDB5}" type="presParOf" srcId="{98BCF22F-0DAD-413A-9716-7E9DC03B762B}" destId="{839EF2D9-D6C9-4299-80C0-792AE7ED436F}" srcOrd="6" destOrd="0" presId="urn:microsoft.com/office/officeart/2005/8/layout/cycle8"/>
    <dgm:cxn modelId="{5E3F21C2-315D-49AD-9B59-555BE1299AFC}" type="presParOf" srcId="{98BCF22F-0DAD-413A-9716-7E9DC03B762B}" destId="{137C01BF-68C7-48D9-9648-5BB54509ED2B}" srcOrd="7" destOrd="0" presId="urn:microsoft.com/office/officeart/2005/8/layout/cycle8"/>
    <dgm:cxn modelId="{524235D8-7B56-4D19-85BC-B11B2BD36F52}" type="presParOf" srcId="{98BCF22F-0DAD-413A-9716-7E9DC03B762B}" destId="{F9CFAD27-0DE0-4516-BD74-2B9E65F41FDE}" srcOrd="8" destOrd="0" presId="urn:microsoft.com/office/officeart/2005/8/layout/cycle8"/>
    <dgm:cxn modelId="{10CCA9DB-F11C-4C3E-B721-B32B8B877BF8}" type="presParOf" srcId="{98BCF22F-0DAD-413A-9716-7E9DC03B762B}" destId="{C1D2898C-0DAD-4323-BFCB-E06920E41844}" srcOrd="9" destOrd="0" presId="urn:microsoft.com/office/officeart/2005/8/layout/cycle8"/>
    <dgm:cxn modelId="{FDE61D12-3786-4135-AB79-F7E4AABF83A9}" type="presParOf" srcId="{98BCF22F-0DAD-413A-9716-7E9DC03B762B}" destId="{2D7F3D1C-D20F-4826-9CF4-84B323EE43E0}" srcOrd="10" destOrd="0" presId="urn:microsoft.com/office/officeart/2005/8/layout/cycle8"/>
    <dgm:cxn modelId="{9860A55F-2E22-4E96-8B5E-5C4992BC7960}" type="presParOf" srcId="{98BCF22F-0DAD-413A-9716-7E9DC03B762B}" destId="{FD39CFF6-84B9-4F2B-8316-E2F9857C473A}" srcOrd="11" destOrd="0" presId="urn:microsoft.com/office/officeart/2005/8/layout/cycle8"/>
    <dgm:cxn modelId="{21E8F9C5-93F5-4756-B5FA-24BCF5E765EF}" type="presParOf" srcId="{98BCF22F-0DAD-413A-9716-7E9DC03B762B}" destId="{B5B8D4EF-C8F7-4177-B12F-DF7C4C4DF9EC}" srcOrd="12" destOrd="0" presId="urn:microsoft.com/office/officeart/2005/8/layout/cycle8"/>
    <dgm:cxn modelId="{526D57D8-AB0C-48A9-997C-F717D8575AD2}" type="presParOf" srcId="{98BCF22F-0DAD-413A-9716-7E9DC03B762B}" destId="{871DC3E8-458D-447B-B43C-136B559AEDB7}" srcOrd="13" destOrd="0" presId="urn:microsoft.com/office/officeart/2005/8/layout/cycle8"/>
    <dgm:cxn modelId="{46086B7B-2739-472B-B03C-2CAFB0DABEE9}" type="presParOf" srcId="{98BCF22F-0DAD-413A-9716-7E9DC03B762B}" destId="{99C8B3E4-5559-4F2E-A145-B8CCB7A7189A}" srcOrd="14" destOrd="0" presId="urn:microsoft.com/office/officeart/2005/8/layout/cycle8"/>
    <dgm:cxn modelId="{AF95F967-D4A6-4FB3-A2DF-3E7AD65FA71B}" type="presParOf" srcId="{98BCF22F-0DAD-413A-9716-7E9DC03B762B}" destId="{7042C29F-D65E-4761-829F-C6F5BA2541E9}" srcOrd="15" destOrd="0" presId="urn:microsoft.com/office/officeart/2005/8/layout/cycle8"/>
    <dgm:cxn modelId="{DE206F61-FAFC-44CD-B1B2-0453385B0A61}" type="presParOf" srcId="{98BCF22F-0DAD-413A-9716-7E9DC03B762B}" destId="{2283FF7D-3187-4409-9BB5-402E58E2CB4C}" srcOrd="16" destOrd="0" presId="urn:microsoft.com/office/officeart/2005/8/layout/cycle8"/>
    <dgm:cxn modelId="{051B2711-7196-4069-919A-FF4885FF1C78}" type="presParOf" srcId="{98BCF22F-0DAD-413A-9716-7E9DC03B762B}" destId="{AC3F39E9-5646-49A4-BB6E-B28E49FE93F1}" srcOrd="17" destOrd="0" presId="urn:microsoft.com/office/officeart/2005/8/layout/cycle8"/>
    <dgm:cxn modelId="{75E40C7F-B851-4E52-A57F-45394C55AE76}" type="presParOf" srcId="{98BCF22F-0DAD-413A-9716-7E9DC03B762B}" destId="{0C5B59E4-339E-4EEC-82A9-4183B261484C}" srcOrd="18" destOrd="0" presId="urn:microsoft.com/office/officeart/2005/8/layout/cycle8"/>
    <dgm:cxn modelId="{E7B962E5-307C-4774-8C33-CC31D662D054}" type="presParOf" srcId="{98BCF22F-0DAD-413A-9716-7E9DC03B762B}" destId="{45FB869F-3F3E-4BE9-8EE6-62064DF73FDC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26263-8885-4EEB-B386-7AF25C47E5D0}">
      <dsp:nvSpPr>
        <dsp:cNvPr id="0" name=""/>
        <dsp:cNvSpPr/>
      </dsp:nvSpPr>
      <dsp:spPr>
        <a:xfrm>
          <a:off x="1380422" y="249817"/>
          <a:ext cx="3413760" cy="3413760"/>
        </a:xfrm>
        <a:prstGeom prst="pie">
          <a:avLst>
            <a:gd name="adj1" fmla="val 16200000"/>
            <a:gd name="adj2" fmla="val 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多记理论</a:t>
          </a:r>
        </a:p>
      </dsp:txBody>
      <dsp:txXfrm>
        <a:off x="3192560" y="957360"/>
        <a:ext cx="1259840" cy="934720"/>
      </dsp:txXfrm>
    </dsp:sp>
    <dsp:sp modelId="{FDCD0331-390E-4116-B95E-2CBEB275AEC5}">
      <dsp:nvSpPr>
        <dsp:cNvPr id="0" name=""/>
        <dsp:cNvSpPr/>
      </dsp:nvSpPr>
      <dsp:spPr>
        <a:xfrm>
          <a:off x="1380422" y="364422"/>
          <a:ext cx="3413760" cy="3413760"/>
        </a:xfrm>
        <a:prstGeom prst="pie">
          <a:avLst>
            <a:gd name="adj1" fmla="val 0"/>
            <a:gd name="adj2" fmla="val 540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多写代码</a:t>
          </a:r>
        </a:p>
      </dsp:txBody>
      <dsp:txXfrm>
        <a:off x="3192560" y="2135920"/>
        <a:ext cx="1259840" cy="934720"/>
      </dsp:txXfrm>
    </dsp:sp>
    <dsp:sp modelId="{F9CFAD27-0DE0-4516-BD74-2B9E65F41FDE}">
      <dsp:nvSpPr>
        <dsp:cNvPr id="0" name=""/>
        <dsp:cNvSpPr/>
      </dsp:nvSpPr>
      <dsp:spPr>
        <a:xfrm>
          <a:off x="1265817" y="364422"/>
          <a:ext cx="3413760" cy="3413760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多找错误</a:t>
          </a:r>
        </a:p>
      </dsp:txBody>
      <dsp:txXfrm>
        <a:off x="1607600" y="2135920"/>
        <a:ext cx="1259840" cy="934720"/>
      </dsp:txXfrm>
    </dsp:sp>
    <dsp:sp modelId="{B5B8D4EF-C8F7-4177-B12F-DF7C4C4DF9EC}">
      <dsp:nvSpPr>
        <dsp:cNvPr id="0" name=""/>
        <dsp:cNvSpPr/>
      </dsp:nvSpPr>
      <dsp:spPr>
        <a:xfrm>
          <a:off x="1265817" y="249817"/>
          <a:ext cx="3413760" cy="3413760"/>
        </a:xfrm>
        <a:prstGeom prst="pie">
          <a:avLst>
            <a:gd name="adj1" fmla="val 10800000"/>
            <a:gd name="adj2" fmla="val 1620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多查资料</a:t>
          </a:r>
        </a:p>
      </dsp:txBody>
      <dsp:txXfrm>
        <a:off x="1607600" y="957360"/>
        <a:ext cx="1259840" cy="934720"/>
      </dsp:txXfrm>
    </dsp:sp>
    <dsp:sp modelId="{2283FF7D-3187-4409-9BB5-402E58E2CB4C}">
      <dsp:nvSpPr>
        <dsp:cNvPr id="0" name=""/>
        <dsp:cNvSpPr/>
      </dsp:nvSpPr>
      <dsp:spPr>
        <a:xfrm>
          <a:off x="1169094" y="38489"/>
          <a:ext cx="3836416" cy="383641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F39E9-5646-49A4-BB6E-B28E49FE93F1}">
      <dsp:nvSpPr>
        <dsp:cNvPr id="0" name=""/>
        <dsp:cNvSpPr/>
      </dsp:nvSpPr>
      <dsp:spPr>
        <a:xfrm>
          <a:off x="1169094" y="153094"/>
          <a:ext cx="3836416" cy="383641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B59E4-339E-4EEC-82A9-4183B261484C}">
      <dsp:nvSpPr>
        <dsp:cNvPr id="0" name=""/>
        <dsp:cNvSpPr/>
      </dsp:nvSpPr>
      <dsp:spPr>
        <a:xfrm>
          <a:off x="1054489" y="153094"/>
          <a:ext cx="3836416" cy="383641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B869F-3F3E-4BE9-8EE6-62064DF73FDC}">
      <dsp:nvSpPr>
        <dsp:cNvPr id="0" name=""/>
        <dsp:cNvSpPr/>
      </dsp:nvSpPr>
      <dsp:spPr>
        <a:xfrm>
          <a:off x="1054489" y="38489"/>
          <a:ext cx="3836416" cy="383641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AF121-ACAD-4BCB-B03A-817307AFB709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EB2C-694C-4CD2-824E-B36BC3879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00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52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cmd</a:t>
            </a:r>
            <a:r>
              <a:rPr lang="zh-CN" altLang="en-US" dirty="0"/>
              <a:t>的时候一定要注意路径，否则会找不到文件。推荐方法，</a:t>
            </a:r>
            <a:r>
              <a:rPr lang="en-US" altLang="zh-CN" dirty="0"/>
              <a:t>Shift+</a:t>
            </a:r>
            <a:r>
              <a:rPr lang="zh-CN" altLang="en-US" dirty="0"/>
              <a:t>右键，在此处打开命令窗口。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6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439947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88176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01334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402475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255171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408585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73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50779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6827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229370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63884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413570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975710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12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4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5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8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ee.com/nixius/fc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3042C-D734-4954-9B40-B3460FF42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绪 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AC6B3A-B02A-43AF-9D4E-263CF991A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汤光超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8F7720-2FC6-4617-A67B-A3D52DC21C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651306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57756-A491-4346-A0D3-E03F93C5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在哪里找学习资料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4D97AC-8A20-4B75-9A1B-1299E5499F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68CDF2-6B79-4E96-855A-2F901884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203268-82A0-4AD7-938B-96266E36587C}"/>
              </a:ext>
            </a:extLst>
          </p:cNvPr>
          <p:cNvSpPr txBox="1"/>
          <p:nvPr/>
        </p:nvSpPr>
        <p:spPr>
          <a:xfrm>
            <a:off x="1147024" y="1148316"/>
            <a:ext cx="6849952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https://gitee.com/nixius/fc</a:t>
            </a:r>
            <a:endParaRPr lang="zh-CN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5798A1-CB9B-493B-B33B-392FB189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24" y="2139414"/>
            <a:ext cx="6849952" cy="3793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780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2BEFA-7CA6-41D8-BFF5-AD7C6BC5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学习要求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ED0017-F607-4AF1-9A83-6972E712B5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D3B6B-EBAF-4A8F-A143-BBBF92C0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1D1C424E-E2E0-45DD-9E34-A7ECB093463E}"/>
              </a:ext>
            </a:extLst>
          </p:cNvPr>
          <p:cNvSpPr txBox="1">
            <a:spLocks/>
          </p:cNvSpPr>
          <p:nvPr/>
        </p:nvSpPr>
        <p:spPr>
          <a:xfrm>
            <a:off x="628650" y="785614"/>
            <a:ext cx="7886700" cy="4700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>
              <a:lnSpc>
                <a:spcPct val="20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/>
            </a:lvl1pPr>
            <a:lvl2pPr marL="806450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/>
            </a:lvl2pPr>
            <a:lvl3pPr marL="1257300" indent="-34290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dirty="0" smtClean="0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不要因为网课就放松自我要求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做好自己的学习计划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提前</a:t>
            </a:r>
            <a:r>
              <a:rPr lang="en-US" altLang="zh-CN" dirty="0"/>
              <a:t>10</a:t>
            </a:r>
            <a:r>
              <a:rPr lang="zh-CN" altLang="en-US" dirty="0"/>
              <a:t>分钟进入网络课堂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560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BF8D4-7BC7-4007-A97C-60A907892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/>
              <a:t>Python</a:t>
            </a:r>
            <a:r>
              <a:rPr lang="zh-CN" altLang="en-US" sz="3600" dirty="0"/>
              <a:t>的安装与运行</a:t>
            </a:r>
          </a:p>
        </p:txBody>
      </p:sp>
    </p:spTree>
    <p:extLst>
      <p:ext uri="{BB962C8B-B14F-4D97-AF65-F5344CB8AC3E}">
        <p14:creationId xmlns:p14="http://schemas.microsoft.com/office/powerpoint/2010/main" val="183227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96A79-FA82-45A7-8170-8588976D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平台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21851E-6C21-4372-B302-18AEE42BF1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06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815680" y="854928"/>
            <a:ext cx="6554111" cy="4048241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3167653" y="2496667"/>
            <a:ext cx="5453181" cy="33845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76633" y="5517574"/>
            <a:ext cx="1483057" cy="1865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61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199" y="785612"/>
            <a:ext cx="8316397" cy="124520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打开</a:t>
            </a:r>
            <a:r>
              <a:rPr lang="en-US" altLang="zh-CN" sz="2400" dirty="0"/>
              <a:t>Python</a:t>
            </a:r>
            <a:r>
              <a:rPr lang="zh-CN" altLang="en-US" sz="2400" dirty="0"/>
              <a:t>程序中的</a:t>
            </a:r>
            <a:r>
              <a:rPr lang="en-US" altLang="zh-CN" sz="2400" dirty="0"/>
              <a:t>IDLE</a:t>
            </a:r>
            <a:r>
              <a:rPr lang="zh-CN" altLang="en-US" sz="2400" dirty="0"/>
              <a:t>，逐条输入代码，</a:t>
            </a:r>
            <a:r>
              <a:rPr lang="en-US" altLang="zh-CN" sz="2400" dirty="0"/>
              <a:t>Python</a:t>
            </a:r>
            <a:r>
              <a:rPr lang="zh-CN" altLang="en-US" sz="2400" dirty="0"/>
              <a:t>解释器逐条执行并输出结果。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1A6358-0467-48DC-A6C1-963297CD3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04" y="1892595"/>
            <a:ext cx="6801274" cy="4347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924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6347" y="785611"/>
            <a:ext cx="8259763" cy="158544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IDLE</a:t>
            </a:r>
            <a:r>
              <a:rPr lang="zh-CN" altLang="en-US" sz="2400" dirty="0"/>
              <a:t>中新建或打开</a:t>
            </a:r>
            <a:r>
              <a:rPr lang="en-US" altLang="zh-CN" sz="2400" dirty="0">
                <a:highlight>
                  <a:srgbClr val="C0C0C0"/>
                </a:highlight>
              </a:rPr>
              <a:t>.</a:t>
            </a:r>
            <a:r>
              <a:rPr lang="en-US" altLang="zh-CN" sz="2400" dirty="0" err="1">
                <a:highlight>
                  <a:srgbClr val="C0C0C0"/>
                </a:highlight>
              </a:rPr>
              <a:t>py</a:t>
            </a:r>
            <a:r>
              <a:rPr lang="zh-CN" altLang="en-US" sz="2400" dirty="0"/>
              <a:t>文件，编辑好要运行的代码并保存，选择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Run-&gt;Run 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Modual</a:t>
            </a:r>
            <a:r>
              <a:rPr lang="zh-CN" altLang="en-US" sz="2400" dirty="0"/>
              <a:t>，或直接按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F5</a:t>
            </a:r>
            <a:r>
              <a:rPr lang="zh-CN" altLang="en-US" sz="2400" dirty="0"/>
              <a:t>键运行文件中的所有代码。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E2843E-006D-46B7-B74B-A9180D75E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95" y="2371060"/>
            <a:ext cx="6422065" cy="3930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4115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3955" y="861881"/>
            <a:ext cx="954107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交互式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23318" y="861881"/>
            <a:ext cx="954107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文件式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3955" y="1267763"/>
            <a:ext cx="4250094" cy="2031325"/>
          </a:xfrm>
          <a:prstGeom prst="rect">
            <a:avLst/>
          </a:prstGeom>
          <a:solidFill>
            <a:schemeClr val="accent3">
              <a:lumMod val="75000"/>
              <a:alpha val="38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用户逐条输入命令</a:t>
            </a:r>
            <a:endParaRPr lang="en-US" altLang="zh-CN" dirty="0"/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适合简单的计算并观察结果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在课程中使用如下样式进行表示：</a:t>
            </a:r>
            <a:endParaRPr lang="en-US" altLang="zh-CN" dirty="0"/>
          </a:p>
          <a:p>
            <a:r>
              <a:rPr lang="en-US" altLang="zh-CN" dirty="0"/>
              <a:t>&gt;&gt;&gt; print(“hello”)</a:t>
            </a:r>
          </a:p>
          <a:p>
            <a:r>
              <a:rPr lang="en-US" altLang="zh-CN" dirty="0"/>
              <a:t>hello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23318" y="1267763"/>
            <a:ext cx="4250094" cy="2031325"/>
          </a:xfrm>
          <a:prstGeom prst="rect">
            <a:avLst/>
          </a:prstGeom>
          <a:solidFill>
            <a:schemeClr val="accent3">
              <a:lumMod val="75000"/>
              <a:alpha val="28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多条命令提前写入到文件中</a:t>
            </a:r>
            <a:endParaRPr lang="en-US" altLang="zh-CN" dirty="0"/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文件后缀名默认为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py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通常情况下使用该方式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解释器在执行文件时，仍然是逐行读取执行的！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1825" y="5292421"/>
            <a:ext cx="839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在交互式中，直接输入变量名或数据，解释器会输出其值，文件式不会！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228600" y="2951939"/>
            <a:ext cx="2239345" cy="1115008"/>
            <a:chOff x="228600" y="3228392"/>
            <a:chExt cx="2239345" cy="1115008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228600" y="3228392"/>
              <a:ext cx="419878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线形标注 1(无边框) 14"/>
            <p:cNvSpPr/>
            <p:nvPr/>
          </p:nvSpPr>
          <p:spPr>
            <a:xfrm>
              <a:off x="984378" y="3762153"/>
              <a:ext cx="1483567" cy="581247"/>
            </a:xfrm>
            <a:prstGeom prst="callout1">
              <a:avLst>
                <a:gd name="adj1" fmla="val 18750"/>
                <a:gd name="adj2" fmla="val -8333"/>
                <a:gd name="adj3" fmla="val -84949"/>
                <a:gd name="adj4" fmla="val -3581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输入提示符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88435" y="2958789"/>
            <a:ext cx="3359020" cy="1108158"/>
            <a:chOff x="653143" y="3233058"/>
            <a:chExt cx="3359020" cy="1108158"/>
          </a:xfrm>
        </p:grpSpPr>
        <p:cxnSp>
          <p:nvCxnSpPr>
            <p:cNvPr id="16" name="直接连接符 15"/>
            <p:cNvCxnSpPr>
              <a:cxnSpLocks/>
            </p:cNvCxnSpPr>
            <p:nvPr/>
          </p:nvCxnSpPr>
          <p:spPr>
            <a:xfrm>
              <a:off x="653143" y="3233058"/>
              <a:ext cx="177401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线形标注 1(无边框) 17"/>
            <p:cNvSpPr/>
            <p:nvPr/>
          </p:nvSpPr>
          <p:spPr>
            <a:xfrm>
              <a:off x="2528596" y="3759969"/>
              <a:ext cx="1483567" cy="581247"/>
            </a:xfrm>
            <a:prstGeom prst="callout1">
              <a:avLst>
                <a:gd name="adj1" fmla="val 18750"/>
                <a:gd name="adj2" fmla="val -8333"/>
                <a:gd name="adj3" fmla="val -87357"/>
                <a:gd name="adj4" fmla="val -41478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输入的命令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28600" y="3223836"/>
            <a:ext cx="2755355" cy="1620044"/>
            <a:chOff x="223935" y="3508717"/>
            <a:chExt cx="2755355" cy="1620044"/>
          </a:xfrm>
        </p:grpSpPr>
        <p:sp>
          <p:nvSpPr>
            <p:cNvPr id="19" name="线形标注 1(无边框) 18"/>
            <p:cNvSpPr/>
            <p:nvPr/>
          </p:nvSpPr>
          <p:spPr>
            <a:xfrm>
              <a:off x="1033856" y="4547514"/>
              <a:ext cx="1945434" cy="581247"/>
            </a:xfrm>
            <a:prstGeom prst="callout1">
              <a:avLst>
                <a:gd name="adj1" fmla="val 18750"/>
                <a:gd name="adj2" fmla="val -8333"/>
                <a:gd name="adj3" fmla="val -171858"/>
                <a:gd name="adj4" fmla="val -2894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执行后输出结果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23935" y="3508717"/>
              <a:ext cx="699795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117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29B0C-9DEC-4B7A-96BD-EE654A6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手机平台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5014E-727A-4533-9AFC-94008AB9C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207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B8CCE6-5B8A-4C36-A2D6-9E5D0E59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BA9520-DE9E-46D0-B9AD-705DA53CDFB5}"/>
              </a:ext>
            </a:extLst>
          </p:cNvPr>
          <p:cNvSpPr/>
          <p:nvPr/>
        </p:nvSpPr>
        <p:spPr>
          <a:xfrm>
            <a:off x="542262" y="824115"/>
            <a:ext cx="8314660" cy="5172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Python</a:t>
            </a:r>
            <a:r>
              <a:rPr lang="zh-CN" altLang="en-US" sz="2000" dirty="0"/>
              <a:t>编程狮（安卓、苹果都有，应用商店搜索安装）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优点：中文界面，免费，内附</a:t>
            </a:r>
            <a:r>
              <a:rPr lang="en-US" altLang="zh-CN" dirty="0"/>
              <a:t>Python</a:t>
            </a:r>
            <a:r>
              <a:rPr lang="zh-CN" altLang="en-US" dirty="0"/>
              <a:t>教程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缺点：代码云端运行，无法保存文件，无交互式终端</a:t>
            </a:r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/>
              <a:t>PythonJam</a:t>
            </a:r>
            <a:r>
              <a:rPr lang="zh-CN" altLang="en-US" sz="2000" dirty="0"/>
              <a:t>（安卓、苹果都有，应用商店搜索安装）</a:t>
            </a:r>
            <a:r>
              <a:rPr lang="zh-CN" altLang="en-US" sz="2000" b="1" dirty="0">
                <a:solidFill>
                  <a:srgbClr val="FF0000"/>
                </a:solidFill>
              </a:rPr>
              <a:t>推荐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优点：中文界面，免费，界面美观，可导出文件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缺点：代码云端运行，交互式终端调出繁琐，部分手机可能会无法加载</a:t>
            </a:r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/>
              <a:t>PyDroid</a:t>
            </a:r>
            <a:r>
              <a:rPr lang="en-US" altLang="zh-CN" sz="2000" dirty="0"/>
              <a:t> 3</a:t>
            </a:r>
            <a:r>
              <a:rPr lang="zh-CN" altLang="en-US" sz="2000" dirty="0"/>
              <a:t>（限安卓）</a:t>
            </a:r>
            <a:r>
              <a:rPr lang="zh-CN" altLang="en-US" sz="2000" b="1" dirty="0">
                <a:solidFill>
                  <a:srgbClr val="FF0000"/>
                </a:solidFill>
              </a:rPr>
              <a:t>推荐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优点：免费，功能强大，本地运行，支交互式终端和标准库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缺点：英文界面，应用商店可能搜索不到，请在课堂主页下载安装</a:t>
            </a:r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Pythonista 3</a:t>
            </a:r>
            <a:r>
              <a:rPr lang="zh-CN" altLang="en-US" sz="2000" dirty="0"/>
              <a:t>（限苹果，请应用商店搜索安装）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优点：没用过，网络评价非常好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缺点：贵，收费</a:t>
            </a:r>
            <a:r>
              <a:rPr lang="en-US" altLang="zh-CN" dirty="0"/>
              <a:t>68</a:t>
            </a:r>
            <a:r>
              <a:rPr lang="zh-CN" altLang="en-US" dirty="0"/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60671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0A89BA-2CCA-4CBB-9930-B14F1F2B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9EE8951-0F47-43CE-A0F6-43F8E364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为什么学？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EAC3F6-284B-4E5C-9CC9-CC25F3FC32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293A3AD7-3D13-48B1-B23B-FE6DD4C8B074}"/>
              </a:ext>
            </a:extLst>
          </p:cNvPr>
          <p:cNvSpPr txBox="1">
            <a:spLocks/>
          </p:cNvSpPr>
          <p:nvPr/>
        </p:nvSpPr>
        <p:spPr>
          <a:xfrm>
            <a:off x="5916905" y="1565291"/>
            <a:ext cx="2674640" cy="3384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计算机的使用技能已经称为新时代工作和生活的必备基础。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BB4498-A2E1-4A46-9583-B6969CF1E9AF}"/>
              </a:ext>
            </a:extLst>
          </p:cNvPr>
          <p:cNvSpPr>
            <a:spLocks noChangeAspect="1"/>
          </p:cNvSpPr>
          <p:nvPr/>
        </p:nvSpPr>
        <p:spPr>
          <a:xfrm>
            <a:off x="592091" y="1577361"/>
            <a:ext cx="5011452" cy="334096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11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29D61AD2-F2EB-4E51-AA5F-DCA02A05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PythonJam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E3DDE99-F4BC-4FAA-BB8F-BBA6DFF11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97CD18-BE1D-474B-9AD8-93969903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D1C4E9-CA4B-4511-AD10-55DAE5680D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98" y="978194"/>
            <a:ext cx="2535866" cy="4508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42BCD6-359D-45A1-B9F6-B23F918A28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067" y="978194"/>
            <a:ext cx="2535866" cy="4508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37E1E1-4174-4334-8484-8FA3F8F59C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01" y="978194"/>
            <a:ext cx="2535866" cy="4508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30A71BD-3B76-42E9-B4D5-5A17670D1602}"/>
              </a:ext>
            </a:extLst>
          </p:cNvPr>
          <p:cNvSpPr txBox="1"/>
          <p:nvPr/>
        </p:nvSpPr>
        <p:spPr>
          <a:xfrm>
            <a:off x="2094614" y="5763259"/>
            <a:ext cx="4483920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 一定要更新到最新版本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一定要赋予</a:t>
            </a:r>
            <a:r>
              <a:rPr lang="en-US" altLang="zh-CN" dirty="0">
                <a:solidFill>
                  <a:schemeClr val="bg1"/>
                </a:solidFill>
              </a:rPr>
              <a:t>APP</a:t>
            </a:r>
            <a:r>
              <a:rPr lang="zh-CN" altLang="en-US" dirty="0">
                <a:solidFill>
                  <a:schemeClr val="bg1"/>
                </a:solidFill>
              </a:rPr>
              <a:t>“读写手机存储”权限</a:t>
            </a:r>
          </a:p>
        </p:txBody>
      </p:sp>
    </p:spTree>
    <p:extLst>
      <p:ext uri="{BB962C8B-B14F-4D97-AF65-F5344CB8AC3E}">
        <p14:creationId xmlns:p14="http://schemas.microsoft.com/office/powerpoint/2010/main" val="3279361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200267-5A92-46FC-9151-545A5200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6183CF-B641-4EDA-8723-8830CAFDE3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45" y="744279"/>
            <a:ext cx="2739213" cy="4869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FB4391-C39F-4A49-B5CF-5E13CA1AC5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03" y="744279"/>
            <a:ext cx="2739213" cy="4869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2A1A7D-1ACC-4138-99D2-ED4466BFFE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961" y="744279"/>
            <a:ext cx="2739213" cy="4869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3786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E88D809-01BC-4BA0-B5B3-4F52ECC1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Pydroid</a:t>
            </a:r>
            <a:r>
              <a:rPr lang="en-US" altLang="zh-CN" dirty="0"/>
              <a:t> 3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0BEF02-4536-4B2C-86CA-AF2D30E4C0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05C4AF-10DA-4383-B935-E242C86F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5EB625-1C7C-4F0C-9AAB-0429FA1777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993" y="1085877"/>
            <a:ext cx="2636014" cy="4686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08641A-6E2B-4F21-8D63-A3189BE5B3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6" y="1085877"/>
            <a:ext cx="2636013" cy="4686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DF6CB79-D731-41A4-B37C-95FB43793C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95" y="1085877"/>
            <a:ext cx="2636014" cy="4686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60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4E9EF5-5A49-47D5-A839-3DE7D6D9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1BEF11-510C-4C49-97EF-A425E4FB7A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666" y="765544"/>
            <a:ext cx="2739213" cy="4869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F4EB3D-C4F4-4103-ABC2-0BB0A8FA5C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67" y="765544"/>
            <a:ext cx="2739213" cy="4869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1068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29B0C-9DEC-4B7A-96BD-EE654A6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纸笔</a:t>
            </a:r>
            <a:r>
              <a:rPr lang="en-US" altLang="zh-CN" dirty="0"/>
              <a:t>+</a:t>
            </a:r>
            <a:r>
              <a:rPr lang="zh-CN" altLang="en-US" dirty="0"/>
              <a:t>大脑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5014E-727A-4533-9AFC-94008AB9C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215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C6725-E684-4F73-B453-29D8080B7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3F438-6178-418B-B922-2C664E3CA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4020" y="3768061"/>
            <a:ext cx="3976576" cy="2236788"/>
          </a:xfrm>
        </p:spPr>
        <p:txBody>
          <a:bodyPr>
            <a:normAutofit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环境并尝试运行</a:t>
            </a:r>
            <a:endParaRPr lang="en-US" altLang="zh-CN" dirty="0"/>
          </a:p>
          <a:p>
            <a:r>
              <a:rPr lang="zh-CN" altLang="en-US" dirty="0"/>
              <a:t>下载参考资料并预习</a:t>
            </a:r>
            <a:r>
              <a:rPr lang="en-US" altLang="zh-CN" dirty="0">
                <a:highlight>
                  <a:srgbClr val="C0C0C0"/>
                </a:highlight>
              </a:rPr>
              <a:t>Python</a:t>
            </a:r>
            <a:r>
              <a:rPr lang="zh-CN" altLang="en-US" dirty="0">
                <a:highlight>
                  <a:srgbClr val="C0C0C0"/>
                </a:highlight>
              </a:rPr>
              <a:t>基本元素</a:t>
            </a:r>
          </a:p>
        </p:txBody>
      </p:sp>
    </p:spTree>
    <p:extLst>
      <p:ext uri="{BB962C8B-B14F-4D97-AF65-F5344CB8AC3E}">
        <p14:creationId xmlns:p14="http://schemas.microsoft.com/office/powerpoint/2010/main" val="310238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68020D1-1895-4E88-86C8-1F4BC219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74" y="1150739"/>
            <a:ext cx="4624837" cy="4387420"/>
          </a:xfrm>
        </p:spPr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zh-CN" altLang="en-US" sz="2400" dirty="0"/>
              <a:t>理论课（</a:t>
            </a:r>
            <a:r>
              <a:rPr lang="en-US" altLang="zh-CN" sz="2400" dirty="0"/>
              <a:t>48</a:t>
            </a:r>
            <a:r>
              <a:rPr lang="zh-CN" altLang="en-US" sz="2400" dirty="0"/>
              <a:t>课时）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）计算与社会（</a:t>
            </a:r>
            <a:r>
              <a:rPr lang="en-US" altLang="zh-CN" sz="2000" dirty="0"/>
              <a:t>2</a:t>
            </a:r>
            <a:r>
              <a:rPr lang="zh-CN" altLang="zh-CN" sz="2000" dirty="0"/>
              <a:t>课时）</a:t>
            </a:r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</a:t>
            </a:r>
            <a:r>
              <a:rPr lang="en-US" altLang="zh-CN" sz="2000" dirty="0"/>
              <a:t>Python</a:t>
            </a:r>
            <a:r>
              <a:rPr lang="zh-CN" altLang="zh-CN" sz="2000" dirty="0"/>
              <a:t>简介（</a:t>
            </a:r>
            <a:r>
              <a:rPr lang="en-US" altLang="zh-CN" sz="2000" dirty="0"/>
              <a:t>10</a:t>
            </a:r>
            <a:r>
              <a:rPr lang="zh-CN" altLang="zh-CN" sz="2000" dirty="0"/>
              <a:t>课时）</a:t>
            </a:r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3</a:t>
            </a:r>
            <a:r>
              <a:rPr lang="zh-CN" altLang="zh-CN" sz="2000" dirty="0"/>
              <a:t>）信息编码及数据表示（</a:t>
            </a:r>
            <a:r>
              <a:rPr lang="en-US" altLang="zh-CN" sz="2000" dirty="0"/>
              <a:t>10</a:t>
            </a:r>
            <a:r>
              <a:rPr lang="zh-CN" altLang="zh-CN" sz="2000" dirty="0"/>
              <a:t>课时）</a:t>
            </a:r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4</a:t>
            </a:r>
            <a:r>
              <a:rPr lang="zh-CN" altLang="zh-CN" sz="2000" dirty="0"/>
              <a:t>）计算机系统（</a:t>
            </a:r>
            <a:r>
              <a:rPr lang="en-US" altLang="zh-CN" sz="2000" dirty="0"/>
              <a:t>8</a:t>
            </a:r>
            <a:r>
              <a:rPr lang="zh-CN" altLang="zh-CN" sz="2000" dirty="0"/>
              <a:t>课时）</a:t>
            </a:r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5</a:t>
            </a:r>
            <a:r>
              <a:rPr lang="zh-CN" altLang="zh-CN" sz="2000" dirty="0"/>
              <a:t>）计算机网络及应用（</a:t>
            </a:r>
            <a:r>
              <a:rPr lang="en-US" altLang="zh-CN" sz="2000" dirty="0"/>
              <a:t>8</a:t>
            </a:r>
            <a:r>
              <a:rPr lang="zh-CN" altLang="zh-CN" sz="2000" dirty="0"/>
              <a:t>课时）</a:t>
            </a:r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6</a:t>
            </a:r>
            <a:r>
              <a:rPr lang="zh-CN" altLang="zh-CN" sz="2000" dirty="0"/>
              <a:t>）数据库技术应用基础（</a:t>
            </a:r>
            <a:r>
              <a:rPr lang="en-US" altLang="zh-CN" sz="2000" dirty="0"/>
              <a:t>8</a:t>
            </a:r>
            <a:r>
              <a:rPr lang="zh-CN" altLang="zh-CN" sz="2000" dirty="0"/>
              <a:t>课时）</a:t>
            </a:r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7</a:t>
            </a:r>
            <a:r>
              <a:rPr lang="zh-CN" altLang="zh-CN" sz="2000" dirty="0"/>
              <a:t>）计算机发展新技术（</a:t>
            </a:r>
            <a:r>
              <a:rPr lang="en-US" altLang="zh-CN" sz="2000" dirty="0"/>
              <a:t>2</a:t>
            </a:r>
            <a:r>
              <a:rPr lang="zh-CN" altLang="zh-CN" sz="2000" dirty="0"/>
              <a:t>课时）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7EFC8A-DCD2-4A1F-9913-C81E6417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8365D64-A9EB-42DE-9B34-D24C7546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学什么？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A6E6F-AF8E-46A1-BC0C-4373FD9D2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B4C295D2-3C23-4F87-BD3C-D3FCB4ADF5C0}"/>
              </a:ext>
            </a:extLst>
          </p:cNvPr>
          <p:cNvSpPr txBox="1">
            <a:spLocks/>
          </p:cNvSpPr>
          <p:nvPr/>
        </p:nvSpPr>
        <p:spPr>
          <a:xfrm>
            <a:off x="5093669" y="1150738"/>
            <a:ext cx="3839833" cy="3602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500"/>
              </a:spcAft>
            </a:pPr>
            <a:r>
              <a:rPr lang="zh-CN" altLang="en-US" sz="2400" dirty="0"/>
              <a:t>实践课（</a:t>
            </a:r>
            <a:r>
              <a:rPr lang="en-US" altLang="zh-CN" sz="2400" dirty="0"/>
              <a:t>24</a:t>
            </a:r>
            <a:r>
              <a:rPr lang="zh-CN" altLang="en-US" sz="2400" dirty="0"/>
              <a:t>课时）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）程序设计（</a:t>
            </a:r>
            <a:r>
              <a:rPr lang="en-US" altLang="zh-CN" sz="2000" dirty="0"/>
              <a:t>6</a:t>
            </a:r>
            <a:r>
              <a:rPr lang="zh-CN" altLang="en-US" sz="2000" dirty="0"/>
              <a:t>课时）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）多媒体编辑（</a:t>
            </a:r>
            <a:r>
              <a:rPr lang="en-US" altLang="zh-CN" sz="2000" dirty="0"/>
              <a:t>4</a:t>
            </a:r>
            <a:r>
              <a:rPr lang="zh-CN" altLang="en-US" sz="2000" dirty="0"/>
              <a:t>课时）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/>
              <a:t>Office</a:t>
            </a:r>
            <a:r>
              <a:rPr lang="zh-CN" altLang="en-US" sz="2000" dirty="0"/>
              <a:t>操作（</a:t>
            </a:r>
            <a:r>
              <a:rPr lang="en-US" altLang="zh-CN" sz="2000" dirty="0"/>
              <a:t>6</a:t>
            </a:r>
            <a:r>
              <a:rPr lang="zh-CN" altLang="en-US" sz="2000" dirty="0"/>
              <a:t>课时）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）计算机系统实验（</a:t>
            </a:r>
            <a:r>
              <a:rPr lang="en-US" altLang="zh-CN" sz="2000" dirty="0"/>
              <a:t>2</a:t>
            </a:r>
            <a:r>
              <a:rPr lang="zh-CN" altLang="en-US" sz="2000" dirty="0"/>
              <a:t>课时）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）计算机网络实验（</a:t>
            </a:r>
            <a:r>
              <a:rPr lang="en-US" altLang="zh-CN" sz="2000" dirty="0"/>
              <a:t>2</a:t>
            </a:r>
            <a:r>
              <a:rPr lang="zh-CN" altLang="en-US" sz="2000" dirty="0"/>
              <a:t>课时）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）数据库实验（</a:t>
            </a:r>
            <a:r>
              <a:rPr lang="en-US" altLang="zh-CN" sz="2000" dirty="0"/>
              <a:t>2</a:t>
            </a:r>
            <a:r>
              <a:rPr lang="zh-CN" altLang="en-US" sz="2000" dirty="0"/>
              <a:t>课时）</a:t>
            </a: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7</a:t>
            </a:r>
            <a:r>
              <a:rPr lang="zh-CN" altLang="en-US" sz="2000" dirty="0"/>
              <a:t>）综合实验（</a:t>
            </a:r>
            <a:r>
              <a:rPr lang="en-US" altLang="zh-CN" sz="2000" dirty="0"/>
              <a:t>2</a:t>
            </a:r>
            <a:r>
              <a:rPr lang="zh-CN" altLang="en-US" sz="2000" dirty="0"/>
              <a:t>课时）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76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744167-79CF-4308-9444-40596124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54" y="1139296"/>
            <a:ext cx="4251695" cy="467396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教学目标</a:t>
            </a:r>
            <a:endParaRPr lang="en-US" altLang="zh-CN" sz="2400" dirty="0"/>
          </a:p>
          <a:p>
            <a:pPr lvl="1"/>
            <a:r>
              <a:rPr lang="zh-CN" altLang="en-US" sz="2000" dirty="0"/>
              <a:t>获得计算机发展、软硬件系统、算法、信息安全等方面基本知识</a:t>
            </a:r>
            <a:endParaRPr lang="en-US" altLang="zh-CN" sz="2000" dirty="0"/>
          </a:p>
          <a:p>
            <a:pPr lvl="1"/>
            <a:r>
              <a:rPr lang="zh-CN" altLang="en-US" sz="2000" dirty="0"/>
              <a:t>掌握信息处理基本方法和多媒体基本技术</a:t>
            </a:r>
            <a:endParaRPr lang="en-US" altLang="zh-CN" sz="2000" dirty="0"/>
          </a:p>
          <a:p>
            <a:pPr lvl="1"/>
            <a:r>
              <a:rPr lang="zh-CN" altLang="en-US" sz="2000" dirty="0"/>
              <a:t>初步具备运用计算工具解决实际问题的能力</a:t>
            </a:r>
            <a:endParaRPr lang="en-US" altLang="zh-CN" sz="2000" dirty="0"/>
          </a:p>
          <a:p>
            <a:pPr lvl="1"/>
            <a:r>
              <a:rPr lang="zh-CN" altLang="en-US" sz="2000" dirty="0"/>
              <a:t>培养信息素养和计算思维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385BC3D-0A73-4FAF-9484-76584C0A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0DE6D5-4DEC-44BB-9A2F-58E352E50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11" y="1139296"/>
            <a:ext cx="3349256" cy="4673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416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370680-BA1C-4F7A-9663-72373535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719541F-3AA7-42F8-8915-56A20D62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怎么考？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BC0BC7-9DA0-4C91-872F-CC10089A4E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2AC650A-423A-41CD-8623-C0AE6AA5A862}"/>
              </a:ext>
            </a:extLst>
          </p:cNvPr>
          <p:cNvSpPr/>
          <p:nvPr/>
        </p:nvSpPr>
        <p:spPr>
          <a:xfrm>
            <a:off x="4436434" y="1840003"/>
            <a:ext cx="4090240" cy="1029395"/>
          </a:xfrm>
          <a:custGeom>
            <a:avLst/>
            <a:gdLst>
              <a:gd name="connsiteX0" fmla="*/ 0 w 3426879"/>
              <a:gd name="connsiteY0" fmla="*/ 102940 h 1029395"/>
              <a:gd name="connsiteX1" fmla="*/ 102940 w 3426879"/>
              <a:gd name="connsiteY1" fmla="*/ 0 h 1029395"/>
              <a:gd name="connsiteX2" fmla="*/ 3323940 w 3426879"/>
              <a:gd name="connsiteY2" fmla="*/ 0 h 1029395"/>
              <a:gd name="connsiteX3" fmla="*/ 3426880 w 3426879"/>
              <a:gd name="connsiteY3" fmla="*/ 102940 h 1029395"/>
              <a:gd name="connsiteX4" fmla="*/ 3426879 w 3426879"/>
              <a:gd name="connsiteY4" fmla="*/ 926456 h 1029395"/>
              <a:gd name="connsiteX5" fmla="*/ 3323939 w 3426879"/>
              <a:gd name="connsiteY5" fmla="*/ 1029396 h 1029395"/>
              <a:gd name="connsiteX6" fmla="*/ 102940 w 3426879"/>
              <a:gd name="connsiteY6" fmla="*/ 1029395 h 1029395"/>
              <a:gd name="connsiteX7" fmla="*/ 0 w 3426879"/>
              <a:gd name="connsiteY7" fmla="*/ 926455 h 1029395"/>
              <a:gd name="connsiteX8" fmla="*/ 0 w 3426879"/>
              <a:gd name="connsiteY8" fmla="*/ 102940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6879" h="1029395">
                <a:moveTo>
                  <a:pt x="0" y="102940"/>
                </a:moveTo>
                <a:cubicBezTo>
                  <a:pt x="0" y="46088"/>
                  <a:pt x="46088" y="0"/>
                  <a:pt x="102940" y="0"/>
                </a:cubicBezTo>
                <a:lnTo>
                  <a:pt x="3323940" y="0"/>
                </a:lnTo>
                <a:cubicBezTo>
                  <a:pt x="3380792" y="0"/>
                  <a:pt x="3426880" y="46088"/>
                  <a:pt x="3426880" y="102940"/>
                </a:cubicBezTo>
                <a:cubicBezTo>
                  <a:pt x="3426880" y="377445"/>
                  <a:pt x="3426879" y="651951"/>
                  <a:pt x="3426879" y="926456"/>
                </a:cubicBezTo>
                <a:cubicBezTo>
                  <a:pt x="3426879" y="983308"/>
                  <a:pt x="3380791" y="1029396"/>
                  <a:pt x="3323939" y="1029396"/>
                </a:cubicBezTo>
                <a:lnTo>
                  <a:pt x="102940" y="1029395"/>
                </a:lnTo>
                <a:cubicBezTo>
                  <a:pt x="46088" y="1029395"/>
                  <a:pt x="0" y="983307"/>
                  <a:pt x="0" y="926455"/>
                </a:cubicBezTo>
                <a:lnTo>
                  <a:pt x="0" y="102940"/>
                </a:lnTo>
                <a:close/>
              </a:path>
            </a:pathLst>
          </a:custGeom>
          <a:solidFill>
            <a:srgbClr val="286888">
              <a:alpha val="69804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50" tIns="106350" rIns="106350" bIns="106350" numCol="1" spcCol="1270" anchor="ctr" anchorCtr="0">
            <a:noAutofit/>
          </a:bodyPr>
          <a:lstStyle/>
          <a:p>
            <a:pPr marL="0" lvl="0" indent="0" algn="ctr" defTabSz="889000">
              <a:lnSpc>
                <a:spcPts val="28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2000" b="1" kern="1200" dirty="0">
                <a:latin typeface="微软雅黑" pitchFamily="34" charset="-122"/>
                <a:ea typeface="微软雅黑" pitchFamily="34" charset="-122"/>
                <a:cs typeface="+mn-cs"/>
              </a:rPr>
              <a:t>形成性考核</a:t>
            </a:r>
            <a:endParaRPr lang="en-US" altLang="zh-CN" sz="2000" b="1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lvl="0" indent="0" algn="ctr" defTabSz="889000">
              <a:lnSpc>
                <a:spcPts val="28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2000" b="1" kern="1200" dirty="0">
                <a:latin typeface="微软雅黑" pitchFamily="34" charset="-122"/>
                <a:ea typeface="微软雅黑" pitchFamily="34" charset="-122"/>
                <a:cs typeface="+mn-cs"/>
              </a:rPr>
              <a:t>40%</a:t>
            </a:r>
            <a:endParaRPr lang="zh-CN" altLang="en-US" sz="2000" b="1" kern="120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B3D4F558-83F1-4F2D-A316-895EDD611E59}"/>
              </a:ext>
            </a:extLst>
          </p:cNvPr>
          <p:cNvSpPr/>
          <p:nvPr/>
        </p:nvSpPr>
        <p:spPr>
          <a:xfrm>
            <a:off x="4439891" y="2997851"/>
            <a:ext cx="1081717" cy="839131"/>
          </a:xfrm>
          <a:custGeom>
            <a:avLst/>
            <a:gdLst>
              <a:gd name="connsiteX0" fmla="*/ 0 w 1081717"/>
              <a:gd name="connsiteY0" fmla="*/ 102940 h 1029395"/>
              <a:gd name="connsiteX1" fmla="*/ 102940 w 1081717"/>
              <a:gd name="connsiteY1" fmla="*/ 0 h 1029395"/>
              <a:gd name="connsiteX2" fmla="*/ 978778 w 1081717"/>
              <a:gd name="connsiteY2" fmla="*/ 0 h 1029395"/>
              <a:gd name="connsiteX3" fmla="*/ 1081718 w 1081717"/>
              <a:gd name="connsiteY3" fmla="*/ 102940 h 1029395"/>
              <a:gd name="connsiteX4" fmla="*/ 1081717 w 1081717"/>
              <a:gd name="connsiteY4" fmla="*/ 926456 h 1029395"/>
              <a:gd name="connsiteX5" fmla="*/ 978777 w 1081717"/>
              <a:gd name="connsiteY5" fmla="*/ 1029396 h 1029395"/>
              <a:gd name="connsiteX6" fmla="*/ 102940 w 1081717"/>
              <a:gd name="connsiteY6" fmla="*/ 1029395 h 1029395"/>
              <a:gd name="connsiteX7" fmla="*/ 0 w 1081717"/>
              <a:gd name="connsiteY7" fmla="*/ 926455 h 1029395"/>
              <a:gd name="connsiteX8" fmla="*/ 0 w 1081717"/>
              <a:gd name="connsiteY8" fmla="*/ 102940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717" h="1029395">
                <a:moveTo>
                  <a:pt x="0" y="102940"/>
                </a:moveTo>
                <a:cubicBezTo>
                  <a:pt x="0" y="46088"/>
                  <a:pt x="46088" y="0"/>
                  <a:pt x="102940" y="0"/>
                </a:cubicBezTo>
                <a:lnTo>
                  <a:pt x="978778" y="0"/>
                </a:lnTo>
                <a:cubicBezTo>
                  <a:pt x="1035630" y="0"/>
                  <a:pt x="1081718" y="46088"/>
                  <a:pt x="1081718" y="102940"/>
                </a:cubicBezTo>
                <a:cubicBezTo>
                  <a:pt x="1081718" y="377445"/>
                  <a:pt x="1081717" y="651951"/>
                  <a:pt x="1081717" y="926456"/>
                </a:cubicBezTo>
                <a:cubicBezTo>
                  <a:pt x="1081717" y="983308"/>
                  <a:pt x="1035629" y="1029396"/>
                  <a:pt x="978777" y="1029396"/>
                </a:cubicBezTo>
                <a:lnTo>
                  <a:pt x="102940" y="1029395"/>
                </a:lnTo>
                <a:cubicBezTo>
                  <a:pt x="46088" y="1029395"/>
                  <a:pt x="0" y="983307"/>
                  <a:pt x="0" y="926455"/>
                </a:cubicBezTo>
                <a:lnTo>
                  <a:pt x="0" y="102940"/>
                </a:lnTo>
                <a:close/>
              </a:path>
            </a:pathLst>
          </a:custGeom>
          <a:solidFill>
            <a:srgbClr val="286888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50" tIns="106350" rIns="106350" bIns="106350" numCol="1" spcCol="1270" anchor="ctr" anchorCtr="1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  <a:sym typeface="方正大黑简体" pitchFamily="1" charset="-122"/>
              </a:rPr>
              <a:t>课堂表现</a:t>
            </a:r>
            <a:endParaRPr lang="en-US" altLang="zh-CN" sz="16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  <a:sym typeface="方正大黑简体" pitchFamily="1" charset="-122"/>
            </a:endParaRPr>
          </a:p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  <a:sym typeface="方正大黑简体" pitchFamily="1" charset="-122"/>
              </a:rPr>
              <a:t>10%</a:t>
            </a:r>
            <a:endParaRPr lang="zh-CN" altLang="en-US" sz="16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954DCCCD-B69E-456C-9D05-8E1FADA8C138}"/>
              </a:ext>
            </a:extLst>
          </p:cNvPr>
          <p:cNvSpPr/>
          <p:nvPr/>
        </p:nvSpPr>
        <p:spPr>
          <a:xfrm>
            <a:off x="5612472" y="2997851"/>
            <a:ext cx="1775606" cy="839131"/>
          </a:xfrm>
          <a:custGeom>
            <a:avLst/>
            <a:gdLst>
              <a:gd name="connsiteX0" fmla="*/ 0 w 1081717"/>
              <a:gd name="connsiteY0" fmla="*/ 102940 h 1029395"/>
              <a:gd name="connsiteX1" fmla="*/ 102940 w 1081717"/>
              <a:gd name="connsiteY1" fmla="*/ 0 h 1029395"/>
              <a:gd name="connsiteX2" fmla="*/ 978778 w 1081717"/>
              <a:gd name="connsiteY2" fmla="*/ 0 h 1029395"/>
              <a:gd name="connsiteX3" fmla="*/ 1081718 w 1081717"/>
              <a:gd name="connsiteY3" fmla="*/ 102940 h 1029395"/>
              <a:gd name="connsiteX4" fmla="*/ 1081717 w 1081717"/>
              <a:gd name="connsiteY4" fmla="*/ 926456 h 1029395"/>
              <a:gd name="connsiteX5" fmla="*/ 978777 w 1081717"/>
              <a:gd name="connsiteY5" fmla="*/ 1029396 h 1029395"/>
              <a:gd name="connsiteX6" fmla="*/ 102940 w 1081717"/>
              <a:gd name="connsiteY6" fmla="*/ 1029395 h 1029395"/>
              <a:gd name="connsiteX7" fmla="*/ 0 w 1081717"/>
              <a:gd name="connsiteY7" fmla="*/ 926455 h 1029395"/>
              <a:gd name="connsiteX8" fmla="*/ 0 w 1081717"/>
              <a:gd name="connsiteY8" fmla="*/ 102940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717" h="1029395">
                <a:moveTo>
                  <a:pt x="0" y="102940"/>
                </a:moveTo>
                <a:cubicBezTo>
                  <a:pt x="0" y="46088"/>
                  <a:pt x="46088" y="0"/>
                  <a:pt x="102940" y="0"/>
                </a:cubicBezTo>
                <a:lnTo>
                  <a:pt x="978778" y="0"/>
                </a:lnTo>
                <a:cubicBezTo>
                  <a:pt x="1035630" y="0"/>
                  <a:pt x="1081718" y="46088"/>
                  <a:pt x="1081718" y="102940"/>
                </a:cubicBezTo>
                <a:cubicBezTo>
                  <a:pt x="1081718" y="377445"/>
                  <a:pt x="1081717" y="651951"/>
                  <a:pt x="1081717" y="926456"/>
                </a:cubicBezTo>
                <a:cubicBezTo>
                  <a:pt x="1081717" y="983308"/>
                  <a:pt x="1035629" y="1029396"/>
                  <a:pt x="978777" y="1029396"/>
                </a:cubicBezTo>
                <a:lnTo>
                  <a:pt x="102940" y="1029395"/>
                </a:lnTo>
                <a:cubicBezTo>
                  <a:pt x="46088" y="1029395"/>
                  <a:pt x="0" y="983307"/>
                  <a:pt x="0" y="926455"/>
                </a:cubicBezTo>
                <a:lnTo>
                  <a:pt x="0" y="102940"/>
                </a:lnTo>
                <a:close/>
              </a:path>
            </a:pathLst>
          </a:custGeom>
          <a:solidFill>
            <a:srgbClr val="286888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50" tIns="106350" rIns="106350" bIns="106350" numCol="1" spcCol="1270" anchor="ctr" anchorCtr="1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kern="12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  <a:sym typeface="方正大黑简体" pitchFamily="1" charset="-122"/>
              </a:rPr>
              <a:t>平时作业、测验</a:t>
            </a:r>
            <a:endParaRPr lang="en-US" altLang="zh-CN" sz="1600" kern="12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  <a:sym typeface="方正大黑简体" pitchFamily="1" charset="-122"/>
            </a:endParaRP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600" kern="12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  <a:sym typeface="方正大黑简体" pitchFamily="1" charset="-122"/>
              </a:rPr>
              <a:t>50%</a:t>
            </a:r>
            <a:endParaRPr lang="zh-CN" altLang="en-US" sz="1600" b="1" kern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32FD20C-1A09-4E7F-AC4E-B17AC50105ED}"/>
              </a:ext>
            </a:extLst>
          </p:cNvPr>
          <p:cNvSpPr/>
          <p:nvPr/>
        </p:nvSpPr>
        <p:spPr>
          <a:xfrm>
            <a:off x="7478942" y="2997851"/>
            <a:ext cx="1047732" cy="839131"/>
          </a:xfrm>
          <a:custGeom>
            <a:avLst/>
            <a:gdLst>
              <a:gd name="connsiteX0" fmla="*/ 0 w 1081717"/>
              <a:gd name="connsiteY0" fmla="*/ 102940 h 1029395"/>
              <a:gd name="connsiteX1" fmla="*/ 102940 w 1081717"/>
              <a:gd name="connsiteY1" fmla="*/ 0 h 1029395"/>
              <a:gd name="connsiteX2" fmla="*/ 978778 w 1081717"/>
              <a:gd name="connsiteY2" fmla="*/ 0 h 1029395"/>
              <a:gd name="connsiteX3" fmla="*/ 1081718 w 1081717"/>
              <a:gd name="connsiteY3" fmla="*/ 102940 h 1029395"/>
              <a:gd name="connsiteX4" fmla="*/ 1081717 w 1081717"/>
              <a:gd name="connsiteY4" fmla="*/ 926456 h 1029395"/>
              <a:gd name="connsiteX5" fmla="*/ 978777 w 1081717"/>
              <a:gd name="connsiteY5" fmla="*/ 1029396 h 1029395"/>
              <a:gd name="connsiteX6" fmla="*/ 102940 w 1081717"/>
              <a:gd name="connsiteY6" fmla="*/ 1029395 h 1029395"/>
              <a:gd name="connsiteX7" fmla="*/ 0 w 1081717"/>
              <a:gd name="connsiteY7" fmla="*/ 926455 h 1029395"/>
              <a:gd name="connsiteX8" fmla="*/ 0 w 1081717"/>
              <a:gd name="connsiteY8" fmla="*/ 102940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717" h="1029395">
                <a:moveTo>
                  <a:pt x="0" y="102940"/>
                </a:moveTo>
                <a:cubicBezTo>
                  <a:pt x="0" y="46088"/>
                  <a:pt x="46088" y="0"/>
                  <a:pt x="102940" y="0"/>
                </a:cubicBezTo>
                <a:lnTo>
                  <a:pt x="978778" y="0"/>
                </a:lnTo>
                <a:cubicBezTo>
                  <a:pt x="1035630" y="0"/>
                  <a:pt x="1081718" y="46088"/>
                  <a:pt x="1081718" y="102940"/>
                </a:cubicBezTo>
                <a:cubicBezTo>
                  <a:pt x="1081718" y="377445"/>
                  <a:pt x="1081717" y="651951"/>
                  <a:pt x="1081717" y="926456"/>
                </a:cubicBezTo>
                <a:cubicBezTo>
                  <a:pt x="1081717" y="983308"/>
                  <a:pt x="1035629" y="1029396"/>
                  <a:pt x="978777" y="1029396"/>
                </a:cubicBezTo>
                <a:lnTo>
                  <a:pt x="102940" y="1029395"/>
                </a:lnTo>
                <a:cubicBezTo>
                  <a:pt x="46088" y="1029395"/>
                  <a:pt x="0" y="983307"/>
                  <a:pt x="0" y="926455"/>
                </a:cubicBezTo>
                <a:lnTo>
                  <a:pt x="0" y="102940"/>
                </a:lnTo>
                <a:close/>
              </a:path>
            </a:pathLst>
          </a:custGeom>
          <a:solidFill>
            <a:srgbClr val="286888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50" tIns="106350" rIns="106350" bIns="106350" numCol="1" spcCol="1270" anchor="ctr" anchorCtr="1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kern="12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  <a:sym typeface="方正大黑简体" pitchFamily="1" charset="-122"/>
              </a:rPr>
              <a:t>期中考试</a:t>
            </a:r>
            <a:endParaRPr lang="en-US" altLang="zh-CN" sz="1600" kern="12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  <a:sym typeface="方正大黑简体" pitchFamily="1" charset="-122"/>
            </a:endParaRP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600" kern="12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  <a:sym typeface="方正大黑简体" pitchFamily="1" charset="-122"/>
              </a:rPr>
              <a:t>40%</a:t>
            </a:r>
            <a:endParaRPr lang="zh-CN" altLang="en-US" sz="1600" b="1" kern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5689A497-B94E-40B2-8110-1E8236AFD1FB}"/>
              </a:ext>
            </a:extLst>
          </p:cNvPr>
          <p:cNvSpPr/>
          <p:nvPr/>
        </p:nvSpPr>
        <p:spPr>
          <a:xfrm>
            <a:off x="4064510" y="1840003"/>
            <a:ext cx="242077" cy="1029395"/>
          </a:xfrm>
          <a:custGeom>
            <a:avLst/>
            <a:gdLst>
              <a:gd name="connsiteX0" fmla="*/ 0 w 242077"/>
              <a:gd name="connsiteY0" fmla="*/ 24208 h 1029395"/>
              <a:gd name="connsiteX1" fmla="*/ 24208 w 242077"/>
              <a:gd name="connsiteY1" fmla="*/ 0 h 1029395"/>
              <a:gd name="connsiteX2" fmla="*/ 217869 w 242077"/>
              <a:gd name="connsiteY2" fmla="*/ 0 h 1029395"/>
              <a:gd name="connsiteX3" fmla="*/ 242077 w 242077"/>
              <a:gd name="connsiteY3" fmla="*/ 24208 h 1029395"/>
              <a:gd name="connsiteX4" fmla="*/ 242077 w 242077"/>
              <a:gd name="connsiteY4" fmla="*/ 1005187 h 1029395"/>
              <a:gd name="connsiteX5" fmla="*/ 217869 w 242077"/>
              <a:gd name="connsiteY5" fmla="*/ 1029395 h 1029395"/>
              <a:gd name="connsiteX6" fmla="*/ 24208 w 242077"/>
              <a:gd name="connsiteY6" fmla="*/ 1029395 h 1029395"/>
              <a:gd name="connsiteX7" fmla="*/ 0 w 242077"/>
              <a:gd name="connsiteY7" fmla="*/ 1005187 h 1029395"/>
              <a:gd name="connsiteX8" fmla="*/ 0 w 242077"/>
              <a:gd name="connsiteY8" fmla="*/ 24208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077" h="1029395">
                <a:moveTo>
                  <a:pt x="0" y="24208"/>
                </a:moveTo>
                <a:cubicBezTo>
                  <a:pt x="0" y="10838"/>
                  <a:pt x="10838" y="0"/>
                  <a:pt x="24208" y="0"/>
                </a:cubicBezTo>
                <a:lnTo>
                  <a:pt x="217869" y="0"/>
                </a:lnTo>
                <a:cubicBezTo>
                  <a:pt x="231239" y="0"/>
                  <a:pt x="242077" y="10838"/>
                  <a:pt x="242077" y="24208"/>
                </a:cubicBezTo>
                <a:lnTo>
                  <a:pt x="242077" y="1005187"/>
                </a:lnTo>
                <a:cubicBezTo>
                  <a:pt x="242077" y="1018557"/>
                  <a:pt x="231239" y="1029395"/>
                  <a:pt x="217869" y="1029395"/>
                </a:cubicBezTo>
                <a:lnTo>
                  <a:pt x="24208" y="1029395"/>
                </a:lnTo>
                <a:cubicBezTo>
                  <a:pt x="10838" y="1029395"/>
                  <a:pt x="0" y="1018557"/>
                  <a:pt x="0" y="1005187"/>
                </a:cubicBezTo>
                <a:lnTo>
                  <a:pt x="0" y="24208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90" tIns="83290" rIns="83290" bIns="8329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b="1" kern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+</a:t>
            </a:r>
            <a:endParaRPr lang="zh-CN" altLang="en-US" sz="2000" b="1" kern="1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FCB5D69F-3FB6-4BFB-9C92-4AC2822F9EB8}"/>
              </a:ext>
            </a:extLst>
          </p:cNvPr>
          <p:cNvSpPr/>
          <p:nvPr/>
        </p:nvSpPr>
        <p:spPr>
          <a:xfrm>
            <a:off x="2163336" y="1840003"/>
            <a:ext cx="1709924" cy="1029395"/>
          </a:xfrm>
          <a:custGeom>
            <a:avLst/>
            <a:gdLst>
              <a:gd name="connsiteX0" fmla="*/ 0 w 2254298"/>
              <a:gd name="connsiteY0" fmla="*/ 102940 h 1029395"/>
              <a:gd name="connsiteX1" fmla="*/ 102940 w 2254298"/>
              <a:gd name="connsiteY1" fmla="*/ 0 h 1029395"/>
              <a:gd name="connsiteX2" fmla="*/ 2151359 w 2254298"/>
              <a:gd name="connsiteY2" fmla="*/ 0 h 1029395"/>
              <a:gd name="connsiteX3" fmla="*/ 2254299 w 2254298"/>
              <a:gd name="connsiteY3" fmla="*/ 102940 h 1029395"/>
              <a:gd name="connsiteX4" fmla="*/ 2254298 w 2254298"/>
              <a:gd name="connsiteY4" fmla="*/ 926456 h 1029395"/>
              <a:gd name="connsiteX5" fmla="*/ 2151358 w 2254298"/>
              <a:gd name="connsiteY5" fmla="*/ 1029396 h 1029395"/>
              <a:gd name="connsiteX6" fmla="*/ 102940 w 2254298"/>
              <a:gd name="connsiteY6" fmla="*/ 1029395 h 1029395"/>
              <a:gd name="connsiteX7" fmla="*/ 0 w 2254298"/>
              <a:gd name="connsiteY7" fmla="*/ 926455 h 1029395"/>
              <a:gd name="connsiteX8" fmla="*/ 0 w 2254298"/>
              <a:gd name="connsiteY8" fmla="*/ 102940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298" h="1029395">
                <a:moveTo>
                  <a:pt x="0" y="102940"/>
                </a:moveTo>
                <a:cubicBezTo>
                  <a:pt x="0" y="46088"/>
                  <a:pt x="46088" y="0"/>
                  <a:pt x="102940" y="0"/>
                </a:cubicBezTo>
                <a:lnTo>
                  <a:pt x="2151359" y="0"/>
                </a:lnTo>
                <a:cubicBezTo>
                  <a:pt x="2208211" y="0"/>
                  <a:pt x="2254299" y="46088"/>
                  <a:pt x="2254299" y="102940"/>
                </a:cubicBezTo>
                <a:cubicBezTo>
                  <a:pt x="2254299" y="377445"/>
                  <a:pt x="2254298" y="651951"/>
                  <a:pt x="2254298" y="926456"/>
                </a:cubicBezTo>
                <a:cubicBezTo>
                  <a:pt x="2254298" y="983308"/>
                  <a:pt x="2208210" y="1029396"/>
                  <a:pt x="2151358" y="1029396"/>
                </a:cubicBezTo>
                <a:lnTo>
                  <a:pt x="102940" y="1029395"/>
                </a:lnTo>
                <a:cubicBezTo>
                  <a:pt x="46088" y="1029395"/>
                  <a:pt x="0" y="983307"/>
                  <a:pt x="0" y="926455"/>
                </a:cubicBezTo>
                <a:lnTo>
                  <a:pt x="0" y="102940"/>
                </a:lnTo>
                <a:close/>
              </a:path>
            </a:pathLst>
          </a:custGeom>
          <a:solidFill>
            <a:srgbClr val="AA2A20">
              <a:alpha val="69804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50" tIns="106350" rIns="106350" bIns="106350" numCol="1" spcCol="1270" anchor="ctr" anchorCtr="0">
            <a:noAutofit/>
          </a:bodyPr>
          <a:lstStyle/>
          <a:p>
            <a:pPr marL="0" lvl="0" indent="0" algn="ctr" defTabSz="889000">
              <a:lnSpc>
                <a:spcPts val="28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latin typeface="微软雅黑" pitchFamily="34" charset="-122"/>
                <a:ea typeface="微软雅黑" pitchFamily="34" charset="-122"/>
                <a:cs typeface="+mn-cs"/>
              </a:rPr>
              <a:t>终结性考核 *</a:t>
            </a:r>
            <a:endParaRPr lang="en-US" altLang="zh-CN" sz="2000" b="1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lvl="0" indent="0" algn="ctr" defTabSz="889000">
              <a:lnSpc>
                <a:spcPts val="28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b="1" kern="1200" dirty="0">
                <a:latin typeface="微软雅黑" pitchFamily="34" charset="-122"/>
                <a:ea typeface="微软雅黑" pitchFamily="34" charset="-122"/>
                <a:cs typeface="+mn-cs"/>
              </a:rPr>
              <a:t>60%</a:t>
            </a:r>
            <a:r>
              <a:rPr lang="en-US" altLang="zh-CN" sz="2000" b="1" kern="1200" dirty="0">
                <a:latin typeface="黑体" pitchFamily="49" charset="-122"/>
                <a:ea typeface="黑体" pitchFamily="49" charset="-122"/>
                <a:cs typeface="+mn-cs"/>
              </a:rPr>
              <a:t>  </a:t>
            </a:r>
            <a:endParaRPr lang="zh-CN" altLang="en-US" sz="2000" b="1" kern="120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DA2AB327-937F-4D08-94C7-FED1FE09CB9C}"/>
              </a:ext>
            </a:extLst>
          </p:cNvPr>
          <p:cNvSpPr/>
          <p:nvPr/>
        </p:nvSpPr>
        <p:spPr>
          <a:xfrm>
            <a:off x="2163336" y="2997851"/>
            <a:ext cx="776099" cy="839131"/>
          </a:xfrm>
          <a:custGeom>
            <a:avLst/>
            <a:gdLst>
              <a:gd name="connsiteX0" fmla="*/ 0 w 1081717"/>
              <a:gd name="connsiteY0" fmla="*/ 102940 h 1029395"/>
              <a:gd name="connsiteX1" fmla="*/ 102940 w 1081717"/>
              <a:gd name="connsiteY1" fmla="*/ 0 h 1029395"/>
              <a:gd name="connsiteX2" fmla="*/ 978778 w 1081717"/>
              <a:gd name="connsiteY2" fmla="*/ 0 h 1029395"/>
              <a:gd name="connsiteX3" fmla="*/ 1081718 w 1081717"/>
              <a:gd name="connsiteY3" fmla="*/ 102940 h 1029395"/>
              <a:gd name="connsiteX4" fmla="*/ 1081717 w 1081717"/>
              <a:gd name="connsiteY4" fmla="*/ 926456 h 1029395"/>
              <a:gd name="connsiteX5" fmla="*/ 978777 w 1081717"/>
              <a:gd name="connsiteY5" fmla="*/ 1029396 h 1029395"/>
              <a:gd name="connsiteX6" fmla="*/ 102940 w 1081717"/>
              <a:gd name="connsiteY6" fmla="*/ 1029395 h 1029395"/>
              <a:gd name="connsiteX7" fmla="*/ 0 w 1081717"/>
              <a:gd name="connsiteY7" fmla="*/ 926455 h 1029395"/>
              <a:gd name="connsiteX8" fmla="*/ 0 w 1081717"/>
              <a:gd name="connsiteY8" fmla="*/ 102940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717" h="1029395">
                <a:moveTo>
                  <a:pt x="0" y="102940"/>
                </a:moveTo>
                <a:cubicBezTo>
                  <a:pt x="0" y="46088"/>
                  <a:pt x="46088" y="0"/>
                  <a:pt x="102940" y="0"/>
                </a:cubicBezTo>
                <a:lnTo>
                  <a:pt x="978778" y="0"/>
                </a:lnTo>
                <a:cubicBezTo>
                  <a:pt x="1035630" y="0"/>
                  <a:pt x="1081718" y="46088"/>
                  <a:pt x="1081718" y="102940"/>
                </a:cubicBezTo>
                <a:cubicBezTo>
                  <a:pt x="1081718" y="377445"/>
                  <a:pt x="1081717" y="651951"/>
                  <a:pt x="1081717" y="926456"/>
                </a:cubicBezTo>
                <a:cubicBezTo>
                  <a:pt x="1081717" y="983308"/>
                  <a:pt x="1035629" y="1029396"/>
                  <a:pt x="978777" y="1029396"/>
                </a:cubicBezTo>
                <a:lnTo>
                  <a:pt x="102940" y="1029395"/>
                </a:lnTo>
                <a:cubicBezTo>
                  <a:pt x="46088" y="1029395"/>
                  <a:pt x="0" y="983307"/>
                  <a:pt x="0" y="926455"/>
                </a:cubicBezTo>
                <a:lnTo>
                  <a:pt x="0" y="102940"/>
                </a:lnTo>
                <a:close/>
              </a:path>
            </a:pathLst>
          </a:custGeom>
          <a:solidFill>
            <a:srgbClr val="BF645E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50" tIns="106350" rIns="106350" bIns="106350" numCol="1" spcCol="1270" anchor="ctr" anchorCtr="1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</a:rPr>
              <a:t>理论</a:t>
            </a:r>
            <a:endParaRPr lang="en-US" altLang="zh-CN" sz="16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</a:endParaRPr>
          </a:p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</a:rPr>
              <a:t>60%</a:t>
            </a:r>
            <a:endParaRPr lang="zh-CN" altLang="en-US" sz="16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433809C0-76DB-4C57-846F-E1D07056E7B8}"/>
              </a:ext>
            </a:extLst>
          </p:cNvPr>
          <p:cNvSpPr/>
          <p:nvPr/>
        </p:nvSpPr>
        <p:spPr>
          <a:xfrm>
            <a:off x="3097160" y="2997851"/>
            <a:ext cx="776099" cy="839131"/>
          </a:xfrm>
          <a:custGeom>
            <a:avLst/>
            <a:gdLst>
              <a:gd name="connsiteX0" fmla="*/ 0 w 1081717"/>
              <a:gd name="connsiteY0" fmla="*/ 102940 h 1029395"/>
              <a:gd name="connsiteX1" fmla="*/ 102940 w 1081717"/>
              <a:gd name="connsiteY1" fmla="*/ 0 h 1029395"/>
              <a:gd name="connsiteX2" fmla="*/ 978778 w 1081717"/>
              <a:gd name="connsiteY2" fmla="*/ 0 h 1029395"/>
              <a:gd name="connsiteX3" fmla="*/ 1081718 w 1081717"/>
              <a:gd name="connsiteY3" fmla="*/ 102940 h 1029395"/>
              <a:gd name="connsiteX4" fmla="*/ 1081717 w 1081717"/>
              <a:gd name="connsiteY4" fmla="*/ 926456 h 1029395"/>
              <a:gd name="connsiteX5" fmla="*/ 978777 w 1081717"/>
              <a:gd name="connsiteY5" fmla="*/ 1029396 h 1029395"/>
              <a:gd name="connsiteX6" fmla="*/ 102940 w 1081717"/>
              <a:gd name="connsiteY6" fmla="*/ 1029395 h 1029395"/>
              <a:gd name="connsiteX7" fmla="*/ 0 w 1081717"/>
              <a:gd name="connsiteY7" fmla="*/ 926455 h 1029395"/>
              <a:gd name="connsiteX8" fmla="*/ 0 w 1081717"/>
              <a:gd name="connsiteY8" fmla="*/ 102940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717" h="1029395">
                <a:moveTo>
                  <a:pt x="0" y="102940"/>
                </a:moveTo>
                <a:cubicBezTo>
                  <a:pt x="0" y="46088"/>
                  <a:pt x="46088" y="0"/>
                  <a:pt x="102940" y="0"/>
                </a:cubicBezTo>
                <a:lnTo>
                  <a:pt x="978778" y="0"/>
                </a:lnTo>
                <a:cubicBezTo>
                  <a:pt x="1035630" y="0"/>
                  <a:pt x="1081718" y="46088"/>
                  <a:pt x="1081718" y="102940"/>
                </a:cubicBezTo>
                <a:cubicBezTo>
                  <a:pt x="1081718" y="377445"/>
                  <a:pt x="1081717" y="651951"/>
                  <a:pt x="1081717" y="926456"/>
                </a:cubicBezTo>
                <a:cubicBezTo>
                  <a:pt x="1081717" y="983308"/>
                  <a:pt x="1035629" y="1029396"/>
                  <a:pt x="978777" y="1029396"/>
                </a:cubicBezTo>
                <a:lnTo>
                  <a:pt x="102940" y="1029395"/>
                </a:lnTo>
                <a:cubicBezTo>
                  <a:pt x="46088" y="1029395"/>
                  <a:pt x="0" y="983307"/>
                  <a:pt x="0" y="926455"/>
                </a:cubicBezTo>
                <a:lnTo>
                  <a:pt x="0" y="102940"/>
                </a:lnTo>
                <a:close/>
              </a:path>
            </a:pathLst>
          </a:custGeom>
          <a:solidFill>
            <a:srgbClr val="BF645E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50" tIns="106350" rIns="106350" bIns="106350" numCol="1" spcCol="1270" anchor="ctr" anchorCtr="1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</a:rPr>
              <a:t>操作</a:t>
            </a:r>
            <a:endParaRPr lang="en-US" altLang="zh-CN" sz="16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</a:endParaRPr>
          </a:p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</a:rPr>
              <a:t>40%</a:t>
            </a:r>
            <a:endParaRPr lang="zh-CN" altLang="en-US" sz="16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B7D23AF-1DE3-40FD-AFC7-189D5BF0D114}"/>
              </a:ext>
            </a:extLst>
          </p:cNvPr>
          <p:cNvSpPr/>
          <p:nvPr/>
        </p:nvSpPr>
        <p:spPr>
          <a:xfrm>
            <a:off x="365663" y="1800902"/>
            <a:ext cx="1275023" cy="1107596"/>
          </a:xfrm>
          <a:prstGeom prst="roundRect">
            <a:avLst>
              <a:gd name="adj" fmla="val 10000"/>
            </a:avLst>
          </a:prstGeom>
          <a:solidFill>
            <a:srgbClr val="3A5C32">
              <a:alpha val="69804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最终成绩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95BA33E-CA57-4542-A144-E05F8903F3E9}"/>
              </a:ext>
            </a:extLst>
          </p:cNvPr>
          <p:cNvSpPr/>
          <p:nvPr/>
        </p:nvSpPr>
        <p:spPr>
          <a:xfrm>
            <a:off x="1766534" y="1944208"/>
            <a:ext cx="270954" cy="820985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矩形: 圆角 4">
            <a:extLst>
              <a:ext uri="{FF2B5EF4-FFF2-40B4-BE49-F238E27FC236}">
                <a16:creationId xmlns:a16="http://schemas.microsoft.com/office/drawing/2014/main" id="{2F3019A1-FF7D-436D-9F72-B0A6640AE718}"/>
              </a:ext>
            </a:extLst>
          </p:cNvPr>
          <p:cNvSpPr txBox="1"/>
          <p:nvPr/>
        </p:nvSpPr>
        <p:spPr>
          <a:xfrm>
            <a:off x="1774470" y="1952144"/>
            <a:ext cx="255082" cy="805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b="1" kern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=</a:t>
            </a:r>
            <a:endParaRPr lang="zh-CN" altLang="en-US" sz="2000" b="1" kern="1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6061DC1-FB3C-4E61-A591-B6B6BB579F13}"/>
              </a:ext>
            </a:extLst>
          </p:cNvPr>
          <p:cNvSpPr txBox="1"/>
          <p:nvPr/>
        </p:nvSpPr>
        <p:spPr>
          <a:xfrm>
            <a:off x="2163336" y="4416725"/>
            <a:ext cx="508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 </a:t>
            </a:r>
            <a:r>
              <a:rPr lang="zh-CN" altLang="zh-CN" dirty="0"/>
              <a:t>终结性考核不及格的，课程成绩记为不及格。</a:t>
            </a:r>
            <a:endParaRPr lang="en-US" altLang="zh-CN" dirty="0"/>
          </a:p>
          <a:p>
            <a:r>
              <a:rPr lang="en-US" altLang="zh-CN" dirty="0"/>
              <a:t>* </a:t>
            </a:r>
            <a:r>
              <a:rPr lang="zh-CN" altLang="en-US" dirty="0"/>
              <a:t>考核内容及形式可能发生变化。</a:t>
            </a:r>
          </a:p>
        </p:txBody>
      </p:sp>
    </p:spTree>
    <p:extLst>
      <p:ext uri="{BB962C8B-B14F-4D97-AF65-F5344CB8AC3E}">
        <p14:creationId xmlns:p14="http://schemas.microsoft.com/office/powerpoint/2010/main" val="257607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D55E612-F210-4786-A73C-BA2163540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7000"/>
            <a:ext cx="7886700" cy="47007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认真听讲做好笔记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做好课后复习和练习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提前预习了解课堂内容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注重理论学习与实践操作的平衡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4D800A7-EADC-4D3A-9461-31064CAF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BD32A59-21D9-4600-8461-2FBF0595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怎么学？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734B46-B057-445F-837B-4D053C4C0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3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568D4-A507-4FFC-8962-CF80D71DD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24" y="682579"/>
            <a:ext cx="5060099" cy="1075856"/>
          </a:xfrm>
        </p:spPr>
        <p:txBody>
          <a:bodyPr/>
          <a:lstStyle/>
          <a:p>
            <a:r>
              <a:rPr lang="zh-CN" altLang="en-US" sz="4400" dirty="0"/>
              <a:t>疫情期间课程安排</a:t>
            </a:r>
          </a:p>
        </p:txBody>
      </p:sp>
    </p:spTree>
    <p:extLst>
      <p:ext uri="{BB962C8B-B14F-4D97-AF65-F5344CB8AC3E}">
        <p14:creationId xmlns:p14="http://schemas.microsoft.com/office/powerpoint/2010/main" val="225843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694828B-4D01-4AE6-A051-EBAEF875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授课内容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86C6B1D-5C4A-403E-9FE2-6B7FC62AE0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6AAF63-5A67-42B4-8872-DDD215F5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85A5F7C-322D-48E8-A704-50A4439C2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629400"/>
              </p:ext>
            </p:extLst>
          </p:nvPr>
        </p:nvGraphicFramePr>
        <p:xfrm>
          <a:off x="451335" y="1611758"/>
          <a:ext cx="8280000" cy="3996000"/>
        </p:xfrm>
        <a:graphic>
          <a:graphicData uri="http://schemas.openxmlformats.org/drawingml/2006/table">
            <a:tbl>
              <a:tblPr/>
              <a:tblGrid>
                <a:gridCol w="1561398">
                  <a:extLst>
                    <a:ext uri="{9D8B030D-6E8A-4147-A177-3AD203B41FA5}">
                      <a16:colId xmlns:a16="http://schemas.microsoft.com/office/drawing/2014/main" val="1855023702"/>
                    </a:ext>
                  </a:extLst>
                </a:gridCol>
                <a:gridCol w="2580530">
                  <a:extLst>
                    <a:ext uri="{9D8B030D-6E8A-4147-A177-3AD203B41FA5}">
                      <a16:colId xmlns:a16="http://schemas.microsoft.com/office/drawing/2014/main" val="2146266468"/>
                    </a:ext>
                  </a:extLst>
                </a:gridCol>
                <a:gridCol w="4138072">
                  <a:extLst>
                    <a:ext uri="{9D8B030D-6E8A-4147-A177-3AD203B41FA5}">
                      <a16:colId xmlns:a16="http://schemas.microsoft.com/office/drawing/2014/main" val="2918453918"/>
                    </a:ext>
                  </a:extLst>
                </a:gridCol>
              </a:tblGrid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课次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时间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主要内容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12676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1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2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17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14:30-16:30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简介：基本元素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561869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2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2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24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14:30-16:30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简介：运算符、表达式和基本类型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97666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3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3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2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14:30-16:30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简介：内置数据结构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33075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4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3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9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14:30-16:30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简介：程序控制结构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289684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5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3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16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14:30-16:30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实验一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908974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6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3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23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14:30-16:30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简介：函数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350109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7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3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30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14:30-16:30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简介：库和模块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22985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8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4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6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14:30-16:30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实验二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82101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FC5E107-21EB-4138-A615-9BEBE6E25F16}"/>
              </a:ext>
            </a:extLst>
          </p:cNvPr>
          <p:cNvSpPr txBox="1"/>
          <p:nvPr/>
        </p:nvSpPr>
        <p:spPr>
          <a:xfrm>
            <a:off x="451335" y="754917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主要学习</a:t>
            </a:r>
            <a:r>
              <a:rPr lang="en-US" altLang="zh-CN" dirty="0"/>
              <a:t>Python</a:t>
            </a:r>
            <a:r>
              <a:rPr lang="zh-CN" altLang="en-US" dirty="0"/>
              <a:t>章节内容，时间为每周一的</a:t>
            </a:r>
            <a:r>
              <a:rPr lang="en-US" altLang="zh-CN" dirty="0"/>
              <a:t>14:30~16:30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网络授课中讲解的知识，返院后将不再讲解，请务必认真学习！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2F1F09-C69E-477D-A4FE-655BA6D2A6DD}"/>
              </a:ext>
            </a:extLst>
          </p:cNvPr>
          <p:cNvSpPr txBox="1"/>
          <p:nvPr/>
        </p:nvSpPr>
        <p:spPr>
          <a:xfrm>
            <a:off x="451335" y="5818268"/>
            <a:ext cx="632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*由于疫情的变化，课程安排可能会根据学院要求进行更改。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175271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1CE49BA-F42D-404D-95BE-A9EA1FB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如何学好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5665D-8D37-4389-ADAF-D0DE089CF2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DB0428-1B36-4ED5-B96D-B6A1DC00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5A2B73D-88DE-4681-9A36-6735D2F44B48}"/>
              </a:ext>
            </a:extLst>
          </p:cNvPr>
          <p:cNvGrpSpPr/>
          <p:nvPr/>
        </p:nvGrpSpPr>
        <p:grpSpPr>
          <a:xfrm>
            <a:off x="468237" y="1451591"/>
            <a:ext cx="7976694" cy="4064000"/>
            <a:chOff x="854586" y="1397000"/>
            <a:chExt cx="7976694" cy="4064000"/>
          </a:xfrm>
        </p:grpSpPr>
        <p:graphicFrame>
          <p:nvGraphicFramePr>
            <p:cNvPr id="30" name="图示 29">
              <a:extLst>
                <a:ext uri="{FF2B5EF4-FFF2-40B4-BE49-F238E27FC236}">
                  <a16:creationId xmlns:a16="http://schemas.microsoft.com/office/drawing/2014/main" id="{5D2FB3AC-F824-4518-A040-2ABC887A6F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16972559"/>
                </p:ext>
              </p:extLst>
            </p:nvPr>
          </p:nvGraphicFramePr>
          <p:xfrm>
            <a:off x="1524000" y="13970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A1EDABE-6293-40E8-8404-9AC6CF214EBF}"/>
                </a:ext>
              </a:extLst>
            </p:cNvPr>
            <p:cNvSpPr txBox="1"/>
            <p:nvPr/>
          </p:nvSpPr>
          <p:spPr>
            <a:xfrm>
              <a:off x="6569122" y="2044468"/>
              <a:ext cx="2262158" cy="369332"/>
            </a:xfrm>
            <a:prstGeom prst="callout1">
              <a:avLst>
                <a:gd name="adj1" fmla="val 40922"/>
                <a:gd name="adj2" fmla="val -4311"/>
                <a:gd name="adj3" fmla="val 112500"/>
                <a:gd name="adj4" fmla="val -38333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认真听讲，认真看书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B93D38-7A79-42D7-A0B5-58444BFFA569}"/>
                </a:ext>
              </a:extLst>
            </p:cNvPr>
            <p:cNvSpPr txBox="1"/>
            <p:nvPr/>
          </p:nvSpPr>
          <p:spPr>
            <a:xfrm>
              <a:off x="6569122" y="4804012"/>
              <a:ext cx="2262158" cy="369332"/>
            </a:xfrm>
            <a:prstGeom prst="callout1">
              <a:avLst>
                <a:gd name="adj1" fmla="val 35643"/>
                <a:gd name="adj2" fmla="val -1819"/>
                <a:gd name="adj3" fmla="val -69279"/>
                <a:gd name="adj4" fmla="val -3983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dirty="0">
                  <a:solidFill>
                    <a:prstClr val="black"/>
                  </a:solidFill>
                </a:rPr>
                <a:t>完成作业，多加练习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A179D9E-F9CC-47D1-9F07-4E83928DA892}"/>
                </a:ext>
              </a:extLst>
            </p:cNvPr>
            <p:cNvSpPr txBox="1"/>
            <p:nvPr/>
          </p:nvSpPr>
          <p:spPr>
            <a:xfrm>
              <a:off x="854586" y="4804012"/>
              <a:ext cx="1569660" cy="369332"/>
            </a:xfrm>
            <a:prstGeom prst="callout1">
              <a:avLst>
                <a:gd name="adj1" fmla="val 43385"/>
                <a:gd name="adj2" fmla="val 103249"/>
                <a:gd name="adj3" fmla="val -70257"/>
                <a:gd name="adj4" fmla="val 16745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dirty="0">
                  <a:solidFill>
                    <a:prstClr val="black"/>
                  </a:solidFill>
                </a:rPr>
                <a:t>学会调试代码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9041487-5521-45FE-8608-950F9AF24BB3}"/>
                </a:ext>
              </a:extLst>
            </p:cNvPr>
            <p:cNvSpPr txBox="1"/>
            <p:nvPr/>
          </p:nvSpPr>
          <p:spPr>
            <a:xfrm>
              <a:off x="854586" y="2044468"/>
              <a:ext cx="1850420" cy="369332"/>
            </a:xfrm>
            <a:prstGeom prst="callout1">
              <a:avLst>
                <a:gd name="adj1" fmla="val 41274"/>
                <a:gd name="adj2" fmla="val 100819"/>
                <a:gd name="adj3" fmla="val 70954"/>
                <a:gd name="adj4" fmla="val 13645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dirty="0">
                  <a:solidFill>
                    <a:prstClr val="black"/>
                  </a:solidFill>
                </a:rPr>
                <a:t>多查阅资料</a:t>
              </a:r>
              <a:endParaRPr lang="en-US" altLang="zh-CN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440949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内容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03200">
          <a:solidFill>
            <a:schemeClr val="accent1">
              <a:shade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07次课 - 信息、编码及数据表示（进制的概念） - 副本.pptx" id="{FF12EB70-9722-49CF-B5B5-659623D18354}" vid="{E36D8614-0575-4B36-B764-E72E765D9D96}"/>
    </a:ext>
  </a:extLst>
</a:theme>
</file>

<file path=ppt/theme/theme2.xml><?xml version="1.0" encoding="utf-8"?>
<a:theme xmlns:a="http://schemas.openxmlformats.org/drawingml/2006/main" name="拓展内容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03200">
          <a:solidFill>
            <a:schemeClr val="accent1">
              <a:shade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07次课 - 信息、编码及数据表示（进制的概念） - 副本.pptx" id="{FF12EB70-9722-49CF-B5B5-659623D18354}" vid="{E36D8614-0575-4B36-B764-E72E765D9D9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第01次课 - 绪论、计算与社会</Template>
  <TotalTime>447</TotalTime>
  <Words>941</Words>
  <Application>Microsoft Office PowerPoint</Application>
  <PresentationFormat>全屏显示(4:3)</PresentationFormat>
  <Paragraphs>180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方正大黑简体</vt:lpstr>
      <vt:lpstr>方正姚体</vt:lpstr>
      <vt:lpstr>黑体</vt:lpstr>
      <vt:lpstr>华文新魏</vt:lpstr>
      <vt:lpstr>微软雅黑</vt:lpstr>
      <vt:lpstr>Arial</vt:lpstr>
      <vt:lpstr>Calibri</vt:lpstr>
      <vt:lpstr>Lucida Console</vt:lpstr>
      <vt:lpstr>Wingdings</vt:lpstr>
      <vt:lpstr>基础内容</vt:lpstr>
      <vt:lpstr>拓展内容</vt:lpstr>
      <vt:lpstr>绪 论</vt:lpstr>
      <vt:lpstr>为什么学？</vt:lpstr>
      <vt:lpstr>学什么？</vt:lpstr>
      <vt:lpstr>PowerPoint 演示文稿</vt:lpstr>
      <vt:lpstr>怎么考？</vt:lpstr>
      <vt:lpstr>怎么学？</vt:lpstr>
      <vt:lpstr>疫情期间课程安排</vt:lpstr>
      <vt:lpstr>授课内容</vt:lpstr>
      <vt:lpstr>如何学好Python</vt:lpstr>
      <vt:lpstr>在哪里找学习资料</vt:lpstr>
      <vt:lpstr>学习要求</vt:lpstr>
      <vt:lpstr>Python的安装与运行</vt:lpstr>
      <vt:lpstr>Windows平台</vt:lpstr>
      <vt:lpstr>PowerPoint 演示文稿</vt:lpstr>
      <vt:lpstr>交互式</vt:lpstr>
      <vt:lpstr>文件式</vt:lpstr>
      <vt:lpstr>PowerPoint 演示文稿</vt:lpstr>
      <vt:lpstr>手机平台</vt:lpstr>
      <vt:lpstr>PowerPoint 演示文稿</vt:lpstr>
      <vt:lpstr>PythonJam</vt:lpstr>
      <vt:lpstr>PowerPoint 演示文稿</vt:lpstr>
      <vt:lpstr>Pydroid 3</vt:lpstr>
      <vt:lpstr>PowerPoint 演示文稿</vt:lpstr>
      <vt:lpstr>纸笔+大脑</vt:lpstr>
      <vt:lpstr>作业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计算与社会</dc:title>
  <dc:creator>Tang Guangchao</dc:creator>
  <cp:lastModifiedBy>Tang Guangchao</cp:lastModifiedBy>
  <cp:revision>260</cp:revision>
  <dcterms:created xsi:type="dcterms:W3CDTF">2019-10-12T02:39:01Z</dcterms:created>
  <dcterms:modified xsi:type="dcterms:W3CDTF">2020-02-14T03:23:13Z</dcterms:modified>
</cp:coreProperties>
</file>