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73" r:id="rId3"/>
  </p:sldMasterIdLst>
  <p:notesMasterIdLst>
    <p:notesMasterId r:id="rId62"/>
  </p:notesMasterIdLst>
  <p:handoutMasterIdLst>
    <p:handoutMasterId r:id="rId63"/>
  </p:handoutMasterIdLst>
  <p:sldIdLst>
    <p:sldId id="364" r:id="rId4"/>
    <p:sldId id="365" r:id="rId5"/>
    <p:sldId id="518" r:id="rId6"/>
    <p:sldId id="519" r:id="rId7"/>
    <p:sldId id="520" r:id="rId8"/>
    <p:sldId id="260" r:id="rId9"/>
    <p:sldId id="261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517" r:id="rId19"/>
    <p:sldId id="278" r:id="rId20"/>
    <p:sldId id="279" r:id="rId21"/>
    <p:sldId id="516" r:id="rId22"/>
    <p:sldId id="282" r:id="rId23"/>
    <p:sldId id="283" r:id="rId24"/>
    <p:sldId id="286" r:id="rId25"/>
    <p:sldId id="288" r:id="rId26"/>
    <p:sldId id="289" r:id="rId27"/>
    <p:sldId id="290" r:id="rId28"/>
    <p:sldId id="291" r:id="rId29"/>
    <p:sldId id="521" r:id="rId30"/>
    <p:sldId id="522" r:id="rId31"/>
    <p:sldId id="523" r:id="rId32"/>
    <p:sldId id="300" r:id="rId33"/>
    <p:sldId id="524" r:id="rId34"/>
    <p:sldId id="302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27" r:id="rId43"/>
    <p:sldId id="536" r:id="rId44"/>
    <p:sldId id="537" r:id="rId45"/>
    <p:sldId id="540" r:id="rId46"/>
    <p:sldId id="426" r:id="rId47"/>
    <p:sldId id="320" r:id="rId48"/>
    <p:sldId id="323" r:id="rId49"/>
    <p:sldId id="482" r:id="rId50"/>
    <p:sldId id="538" r:id="rId51"/>
    <p:sldId id="539" r:id="rId52"/>
    <p:sldId id="481" r:id="rId53"/>
    <p:sldId id="502" r:id="rId54"/>
    <p:sldId id="503" r:id="rId55"/>
    <p:sldId id="504" r:id="rId56"/>
    <p:sldId id="505" r:id="rId57"/>
    <p:sldId id="506" r:id="rId58"/>
    <p:sldId id="507" r:id="rId59"/>
    <p:sldId id="330" r:id="rId60"/>
    <p:sldId id="541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53735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383" autoAdjust="0"/>
  </p:normalViewPr>
  <p:slideViewPr>
    <p:cSldViewPr snapToGrid="0">
      <p:cViewPr varScale="1">
        <p:scale>
          <a:sx n="83" d="100"/>
          <a:sy n="83" d="100"/>
        </p:scale>
        <p:origin x="1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04"/>
    </p:cViewPr>
  </p:sorter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2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0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2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>
                <a:solidFill>
                  <a:prstClr val="black"/>
                </a:solidFill>
              </a:rPr>
              <a:pPr/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4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从十九大到二十大，是“两个一百年”奋斗目标的历史交汇期。我们既要全面建成小康社会、实现第一个百年奋斗目标，又要乘势而上开启全面建设社会主义现代化国家新征程，向第二个百年奋斗目标进军。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年，党的十六大提出要在本世纪头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年全面建设惠及十几亿人口的更高水平的小康社会，即全面的小康。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分两个阶段来安排，实际上就是两个十五年。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年，在全面建成小康社会的基础上，再奋斗十五年，基本实现社会主义现代化。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年到本世纪中叶，在基本实现现代化的基础上，再奋斗十五年，把我国建成富强民主文明和谐美丽的社会主义现代化强国。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3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60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101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9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6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6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292052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6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35" name="任意多边形 3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18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89780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6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26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0535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15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39295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dirty="0">
                <a:solidFill>
                  <a:prstClr val="white">
                    <a:lumMod val="65000"/>
                  </a:prstClr>
                </a:solidFill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633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789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235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8" name="任意多边形 17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任意多边形 18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51207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8221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450595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24798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9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8" name="任意多边形 17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42601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66953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413990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092960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18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9565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8" r:id="rId3"/>
    <p:sldLayoutId id="2147483662" r:id="rId4"/>
    <p:sldLayoutId id="2147483664" r:id="rId5"/>
    <p:sldLayoutId id="2147483663" r:id="rId6"/>
    <p:sldLayoutId id="2147483680" r:id="rId7"/>
    <p:sldLayoutId id="2147483681" r:id="rId8"/>
    <p:sldLayoutId id="2147483682" r:id="rId9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1880C-B53A-4C92-89BE-EDEAB6E99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98700-82D9-4445-8962-730C08FD5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528A2A-DA4E-46FE-90D9-7D08F1668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740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733840"/>
          </a:xfrm>
        </p:spPr>
        <p:txBody>
          <a:bodyPr/>
          <a:lstStyle/>
          <a:p>
            <a:r>
              <a:rPr lang="zh-CN" altLang="en-US" dirty="0"/>
              <a:t>浮点数类型字面常量的科学计数法：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646" y="2501774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3e4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31427" y="2501773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-3E4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105156" y="2490644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3e-4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678884" y="2497544"/>
            <a:ext cx="204414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-3.12E-2.4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5683" y="3475633"/>
                <a:ext cx="5207913" cy="1364559"/>
              </a:xfrm>
              <a:prstGeom prst="wedgeRoundRectCallout">
                <a:avLst>
                  <a:gd name="adj1" fmla="val -25687"/>
                  <a:gd name="adj2" fmla="val -82676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2400"/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等于</m:t>
                    </m:r>
                  </m:oMath>
                </a14:m>
                <a:r>
                  <a:rPr lang="en-US" altLang="zh-CN" dirty="0"/>
                  <a:t>30000</a:t>
                </a:r>
                <a:r>
                  <a:rPr lang="zh-CN" altLang="en-US" dirty="0"/>
                  <a:t>是浮点数？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科学计数法表示的数字都是浮点数！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3e4</a:t>
                </a:r>
                <a:r>
                  <a:rPr lang="zh-CN" altLang="en-US" dirty="0"/>
                  <a:t>的结果为</a:t>
                </a:r>
                <a:r>
                  <a:rPr lang="en-US" altLang="zh-CN" dirty="0"/>
                  <a:t>30000.0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3" y="3475633"/>
                <a:ext cx="5207913" cy="1364559"/>
              </a:xfrm>
              <a:prstGeom prst="wedgeRoundRectCallout">
                <a:avLst>
                  <a:gd name="adj1" fmla="val -25687"/>
                  <a:gd name="adj2" fmla="val -82676"/>
                  <a:gd name="adj3" fmla="val 16667"/>
                </a:avLst>
              </a:prstGeom>
              <a:blipFill rotWithShape="0">
                <a:blip r:embed="rId3"/>
                <a:stretch>
                  <a:fillRect l="-467" r="-117" b="-33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337481" y="1728716"/>
            <a:ext cx="14863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&lt;a&gt;e&lt;b&gt;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23785" y="1722176"/>
                <a:ext cx="1643527" cy="4682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85" y="1722176"/>
                <a:ext cx="1643527" cy="468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8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61555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内部提供了</a:t>
            </a:r>
            <a:r>
              <a:rPr lang="zh-CN" altLang="en-US" dirty="0"/>
              <a:t>多种数值型的基本运算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数值型的运算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0179"/>
              </p:ext>
            </p:extLst>
          </p:nvPr>
        </p:nvGraphicFramePr>
        <p:xfrm>
          <a:off x="958334" y="1779433"/>
          <a:ext cx="7328848" cy="432000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含义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优先级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x+y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加上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x-y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减去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x*y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乘以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中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x/y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除以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x//y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整除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，即不大于</a:t>
                      </a: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与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之商的最大整数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x%y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与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之商的余数，又称为模运算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的负值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+x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本身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x**y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的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次幂，即</a:t>
                      </a:r>
                      <a:r>
                        <a:rPr lang="en-US" sz="2000" kern="100" dirty="0" err="1">
                          <a:effectLst/>
                        </a:rPr>
                        <a:t>x</a:t>
                      </a:r>
                      <a:r>
                        <a:rPr lang="en-US" sz="2000" kern="100" baseline="30000" dirty="0" err="1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最高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07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18421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整数运算</a:t>
            </a:r>
            <a:r>
              <a:rPr lang="en-US" altLang="zh-CN" dirty="0"/>
              <a:t>//</a:t>
            </a:r>
          </a:p>
          <a:p>
            <a:pPr lvl="1"/>
            <a:r>
              <a:rPr lang="en-US" altLang="zh-CN" dirty="0"/>
              <a:t>a//b</a:t>
            </a:r>
            <a:r>
              <a:rPr lang="zh-CN" altLang="en-US" dirty="0"/>
              <a:t>的结果为</a:t>
            </a:r>
            <a:r>
              <a:rPr lang="zh-CN" altLang="zh-CN" dirty="0"/>
              <a:t>不大于除法结果的最大整数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向左取整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15618" y="2300618"/>
            <a:ext cx="3775165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&gt;&gt;&gt; 10//3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-10//-3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-10//3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-4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10.2//3.5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2.0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10.2//-3.0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-4.0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5486399" y="3156522"/>
            <a:ext cx="3066197" cy="646331"/>
          </a:xfrm>
          <a:prstGeom prst="callout1">
            <a:avLst>
              <a:gd name="adj1" fmla="val 34939"/>
              <a:gd name="adj2" fmla="val -2156"/>
              <a:gd name="adj3" fmla="val 80826"/>
              <a:gd name="adj4" fmla="val -733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</a:rPr>
              <a:t>-10</a:t>
            </a:r>
            <a:r>
              <a:rPr lang="zh-CN" altLang="zh-CN" dirty="0">
                <a:solidFill>
                  <a:schemeClr val="dk1"/>
                </a:solidFill>
              </a:rPr>
              <a:t>除以</a:t>
            </a:r>
            <a:r>
              <a:rPr lang="en-US" altLang="zh-CN" dirty="0">
                <a:solidFill>
                  <a:schemeClr val="dk1"/>
                </a:solidFill>
              </a:rPr>
              <a:t>3</a:t>
            </a:r>
            <a:r>
              <a:rPr lang="zh-CN" altLang="zh-CN" dirty="0">
                <a:solidFill>
                  <a:schemeClr val="dk1"/>
                </a:solidFill>
              </a:rPr>
              <a:t>结果是</a:t>
            </a:r>
            <a:r>
              <a:rPr lang="en-US" altLang="zh-CN" dirty="0">
                <a:solidFill>
                  <a:schemeClr val="dk1"/>
                </a:solidFill>
              </a:rPr>
              <a:t>-3.3</a:t>
            </a:r>
            <a:r>
              <a:rPr lang="zh-CN" altLang="zh-CN" dirty="0">
                <a:solidFill>
                  <a:schemeClr val="dk1"/>
                </a:solidFill>
              </a:rPr>
              <a:t>，不大于</a:t>
            </a:r>
            <a:r>
              <a:rPr lang="en-US" altLang="zh-CN" dirty="0">
                <a:solidFill>
                  <a:schemeClr val="dk1"/>
                </a:solidFill>
              </a:rPr>
              <a:t>-3.3</a:t>
            </a:r>
            <a:r>
              <a:rPr lang="zh-CN" altLang="zh-CN" dirty="0">
                <a:solidFill>
                  <a:schemeClr val="dk1"/>
                </a:solidFill>
              </a:rPr>
              <a:t>的最大整数是</a:t>
            </a:r>
            <a:r>
              <a:rPr lang="en-US" altLang="zh-CN" dirty="0">
                <a:solidFill>
                  <a:schemeClr val="dk1"/>
                </a:solidFill>
              </a:rPr>
              <a:t>-4</a:t>
            </a:r>
            <a:endParaRPr lang="zh-CN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725577"/>
          </a:xfrm>
        </p:spPr>
        <p:txBody>
          <a:bodyPr/>
          <a:lstStyle/>
          <a:p>
            <a:r>
              <a:rPr lang="zh-CN" altLang="en-US" dirty="0"/>
              <a:t>模运算</a:t>
            </a:r>
            <a:r>
              <a:rPr lang="en-US" altLang="zh-CN" dirty="0"/>
              <a:t>%</a:t>
            </a:r>
          </a:p>
          <a:p>
            <a:pPr lvl="1"/>
            <a:r>
              <a:rPr lang="en-US" altLang="zh-CN" dirty="0" err="1"/>
              <a:t>a%b</a:t>
            </a:r>
            <a:r>
              <a:rPr lang="zh-CN" altLang="en-US" dirty="0"/>
              <a:t>的结果为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b</a:t>
            </a:r>
            <a:r>
              <a:rPr lang="zh-CN" altLang="en-US" dirty="0"/>
              <a:t>的余数</a:t>
            </a:r>
            <a:endParaRPr lang="en-US" altLang="zh-CN" dirty="0"/>
          </a:p>
          <a:p>
            <a:pPr lvl="1"/>
            <a:r>
              <a:rPr lang="en-US" altLang="zh-CN" dirty="0" err="1"/>
              <a:t>a%b</a:t>
            </a:r>
            <a:r>
              <a:rPr lang="en-US" altLang="zh-CN" dirty="0"/>
              <a:t> = a – (a//b)*b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9880" y="2811145"/>
            <a:ext cx="4572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&gt;&gt;&gt; 10%4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10%3.0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1.0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-10%3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10%-3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-2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&gt;&gt;&gt; -12%-5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-2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  <p:sp>
        <p:nvSpPr>
          <p:cNvPr id="5" name="线形标注 1(无边框) 7">
            <a:extLst>
              <a:ext uri="{FF2B5EF4-FFF2-40B4-BE49-F238E27FC236}">
                <a16:creationId xmlns:a16="http://schemas.microsoft.com/office/drawing/2014/main" id="{5C9A04AD-73FC-42EA-83C0-802CADD99F35}"/>
              </a:ext>
            </a:extLst>
          </p:cNvPr>
          <p:cNvSpPr/>
          <p:nvPr/>
        </p:nvSpPr>
        <p:spPr>
          <a:xfrm>
            <a:off x="5840213" y="1788164"/>
            <a:ext cx="3066197" cy="646331"/>
          </a:xfrm>
          <a:prstGeom prst="callout1">
            <a:avLst>
              <a:gd name="adj1" fmla="val 44181"/>
              <a:gd name="adj2" fmla="val -58"/>
              <a:gd name="adj3" fmla="val 49545"/>
              <a:gd name="adj4" fmla="val -261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当有负数参加模运算的时候，可以用这个公式进行计算</a:t>
            </a:r>
            <a:endParaRPr lang="zh-CN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761971"/>
          </a:xfrm>
        </p:spPr>
        <p:txBody>
          <a:bodyPr/>
          <a:lstStyle/>
          <a:p>
            <a:r>
              <a:rPr lang="zh-CN" altLang="en-US" dirty="0"/>
              <a:t>增强型赋值运算</a:t>
            </a:r>
            <a:endParaRPr lang="en-US" altLang="zh-CN" dirty="0"/>
          </a:p>
          <a:p>
            <a:pPr lvl="1"/>
            <a:r>
              <a:rPr lang="zh-CN" altLang="zh-CN" dirty="0"/>
              <a:t>表中的所有二元数学运算符（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**</a:t>
            </a:r>
            <a:r>
              <a:rPr lang="zh-CN" altLang="zh-CN" dirty="0"/>
              <a:t>）都有与之对应的增强赋值运算符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65110" y="3193577"/>
            <a:ext cx="148630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x += 3</a:t>
            </a:r>
          </a:p>
          <a:p>
            <a:r>
              <a:rPr lang="en-US" altLang="zh-CN" sz="2400" dirty="0"/>
              <a:t>x -= 3</a:t>
            </a:r>
          </a:p>
          <a:p>
            <a:r>
              <a:rPr lang="en-US" altLang="zh-CN" sz="2400" dirty="0"/>
              <a:t>x *= 3</a:t>
            </a:r>
          </a:p>
          <a:p>
            <a:r>
              <a:rPr lang="en-US" altLang="zh-CN" sz="2400" dirty="0"/>
              <a:t>x /= 3</a:t>
            </a:r>
          </a:p>
          <a:p>
            <a:r>
              <a:rPr lang="en-US" altLang="zh-CN" sz="2400" dirty="0"/>
              <a:t>x //= 3</a:t>
            </a:r>
          </a:p>
          <a:p>
            <a:r>
              <a:rPr lang="en-US" altLang="zh-CN" sz="2400" dirty="0"/>
              <a:t>x %= 3</a:t>
            </a:r>
          </a:p>
          <a:p>
            <a:r>
              <a:rPr lang="en-US" altLang="zh-CN" sz="2400" dirty="0"/>
              <a:t>x **= 3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363570" y="3193577"/>
            <a:ext cx="167225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x = x+3</a:t>
            </a:r>
          </a:p>
          <a:p>
            <a:r>
              <a:rPr lang="en-US" altLang="zh-CN" sz="2400" dirty="0"/>
              <a:t>x = x-3</a:t>
            </a:r>
          </a:p>
          <a:p>
            <a:r>
              <a:rPr lang="en-US" altLang="zh-CN" sz="2400" dirty="0"/>
              <a:t>x = x*3</a:t>
            </a:r>
          </a:p>
          <a:p>
            <a:r>
              <a:rPr lang="en-US" altLang="zh-CN" sz="2400" dirty="0"/>
              <a:t>x = x/3</a:t>
            </a:r>
          </a:p>
          <a:p>
            <a:r>
              <a:rPr lang="en-US" altLang="zh-CN" sz="2400" dirty="0"/>
              <a:t>x = x//3</a:t>
            </a:r>
          </a:p>
          <a:p>
            <a:r>
              <a:rPr lang="en-US" altLang="zh-CN" sz="2400" dirty="0"/>
              <a:t>x = x%3</a:t>
            </a:r>
          </a:p>
          <a:p>
            <a:r>
              <a:rPr lang="en-US" altLang="zh-CN" sz="2400" dirty="0"/>
              <a:t>x = x**3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99606" y="424001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等价于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2047163" y="2593075"/>
            <a:ext cx="1851546" cy="418531"/>
          </a:xfrm>
          <a:prstGeom prst="wedgeRectCallout">
            <a:avLst>
              <a:gd name="adj1" fmla="val -31406"/>
              <a:gd name="adj2" fmla="val 14028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中间没有空格</a:t>
            </a:r>
          </a:p>
        </p:txBody>
      </p:sp>
    </p:spTree>
    <p:extLst>
      <p:ext uri="{BB962C8B-B14F-4D97-AF65-F5344CB8AC3E}">
        <p14:creationId xmlns:p14="http://schemas.microsoft.com/office/powerpoint/2010/main" val="32575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5973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为什么有的有小数点，有的没有？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数值型运算结果的类型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12459" y="1500958"/>
            <a:ext cx="492456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&gt;&gt;&gt; 12/4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3.0</a:t>
            </a:r>
          </a:p>
          <a:p>
            <a:r>
              <a:rPr lang="en-US" altLang="zh-CN" sz="2000" dirty="0"/>
              <a:t>&gt;&gt;&gt; 12//4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</a:p>
          <a:p>
            <a:r>
              <a:rPr lang="en-US" altLang="zh-CN" sz="2000" dirty="0"/>
              <a:t>&gt;&gt;&gt; 12.0//4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3.0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3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45D325-4EC1-4293-8947-50589041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有浮点数作为操作数，结果一定为操作数</a:t>
            </a:r>
            <a:endParaRPr lang="en-US" altLang="zh-CN" sz="2400" dirty="0"/>
          </a:p>
          <a:p>
            <a:pPr lvl="2"/>
            <a:r>
              <a:rPr lang="en-US" altLang="zh-CN" sz="1800" dirty="0"/>
              <a:t>4.0//2</a:t>
            </a:r>
          </a:p>
          <a:p>
            <a:pPr lvl="2"/>
            <a:r>
              <a:rPr lang="en-US" altLang="zh-CN" sz="1800" dirty="0"/>
              <a:t>1+6%4.0</a:t>
            </a:r>
          </a:p>
          <a:p>
            <a:r>
              <a:rPr lang="zh-CN" altLang="en-US" sz="2400" dirty="0"/>
              <a:t>操作数全部为整数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如果数学上结果为浮点数，结果为浮点数</a:t>
            </a:r>
            <a:endParaRPr lang="en-US" altLang="zh-CN" sz="2000" dirty="0"/>
          </a:p>
          <a:p>
            <a:pPr lvl="2"/>
            <a:r>
              <a:rPr lang="zh-CN" altLang="en-US" sz="1800" b="1" dirty="0">
                <a:solidFill>
                  <a:srgbClr val="FF0000"/>
                </a:solidFill>
              </a:rPr>
              <a:t>除法的结果一定是浮点数</a:t>
            </a:r>
            <a:r>
              <a:rPr lang="zh-CN" altLang="en-US" sz="1800" dirty="0"/>
              <a:t>，如</a:t>
            </a:r>
            <a:r>
              <a:rPr lang="en-US" altLang="zh-CN" sz="1800" dirty="0"/>
              <a:t>4/2</a:t>
            </a:r>
          </a:p>
          <a:p>
            <a:pPr lvl="2"/>
            <a:r>
              <a:rPr lang="en-US" altLang="zh-CN" sz="1800" dirty="0"/>
              <a:t>2**(-1)</a:t>
            </a:r>
            <a:r>
              <a:rPr lang="zh-CN" altLang="en-US" sz="1800" dirty="0"/>
              <a:t>的结果为浮点数</a:t>
            </a:r>
            <a:endParaRPr lang="en-US" altLang="zh-CN" sz="1800" dirty="0"/>
          </a:p>
          <a:p>
            <a:pPr lvl="1"/>
            <a:r>
              <a:rPr lang="zh-CN" altLang="en-US" sz="2000" dirty="0"/>
              <a:t>否则结果为整数</a:t>
            </a:r>
            <a:endParaRPr lang="en-US" altLang="zh-CN" sz="1600" dirty="0"/>
          </a:p>
          <a:p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B5C46D-A4B0-405D-88B5-5891A01E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0652EA-E397-40A3-9082-F5ECF11D61B3}"/>
              </a:ext>
            </a:extLst>
          </p:cNvPr>
          <p:cNvSpPr/>
          <p:nvPr/>
        </p:nvSpPr>
        <p:spPr>
          <a:xfrm>
            <a:off x="6001993" y="3210065"/>
            <a:ext cx="288352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&gt;&gt;&gt; 4*2</a:t>
            </a:r>
          </a:p>
          <a:p>
            <a:r>
              <a:rPr lang="zh-CN" altLang="en-US" dirty="0"/>
              <a:t>8</a:t>
            </a:r>
          </a:p>
          <a:p>
            <a:r>
              <a:rPr lang="zh-CN" altLang="en-US" dirty="0"/>
              <a:t>&gt;&gt;&gt; 4*2.0</a:t>
            </a:r>
          </a:p>
          <a:p>
            <a:r>
              <a:rPr lang="zh-CN" altLang="en-US" dirty="0"/>
              <a:t>8.0</a:t>
            </a:r>
          </a:p>
          <a:p>
            <a:r>
              <a:rPr lang="zh-CN" altLang="en-US" dirty="0"/>
              <a:t>&gt;&gt;&gt; 4/2</a:t>
            </a:r>
          </a:p>
          <a:p>
            <a:r>
              <a:rPr lang="zh-CN" altLang="en-US" dirty="0"/>
              <a:t>2.0</a:t>
            </a:r>
          </a:p>
          <a:p>
            <a:r>
              <a:rPr lang="zh-CN" altLang="en-US" dirty="0"/>
              <a:t>&gt;&gt;&gt; 4//2</a:t>
            </a:r>
          </a:p>
          <a:p>
            <a:r>
              <a:rPr lang="zh-CN" altLang="en-US" dirty="0"/>
              <a:t>2</a:t>
            </a:r>
          </a:p>
          <a:p>
            <a:r>
              <a:rPr lang="zh-CN" altLang="en-US" dirty="0"/>
              <a:t>&gt;&gt;&gt; 4.0//2</a:t>
            </a:r>
          </a:p>
          <a:p>
            <a:r>
              <a:rPr lang="zh-CN" altLang="en-US" dirty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8707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2721864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运算符的优先级决定了表达式中的运算顺序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先计算优先级高的运算符</a:t>
            </a:r>
            <a:endParaRPr lang="en-US" altLang="zh-CN" dirty="0"/>
          </a:p>
          <a:p>
            <a:pPr lvl="1"/>
            <a:r>
              <a:rPr lang="zh-CN" altLang="en-US" dirty="0"/>
              <a:t>优先级同级别的数值运算符，自左向右结合</a:t>
            </a:r>
            <a:endParaRPr lang="en-US" altLang="zh-CN" dirty="0"/>
          </a:p>
          <a:p>
            <a:pPr lvl="1"/>
            <a:r>
              <a:rPr lang="zh-CN" altLang="en-US" dirty="0"/>
              <a:t>通过小括号，可以提升计算顺序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运算符的优先级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03221"/>
              </p:ext>
            </p:extLst>
          </p:nvPr>
        </p:nvGraphicFramePr>
        <p:xfrm>
          <a:off x="714236" y="4069732"/>
          <a:ext cx="7597252" cy="1368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9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</a:rPr>
                        <a:t>操作符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>
                          <a:effectLst/>
                        </a:rPr>
                        <a:t>x+y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x-y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x*y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x/y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x//y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>
                          <a:effectLst/>
                        </a:rPr>
                        <a:t>x%y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-x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+x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x**y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优先级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中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effectLst/>
                        </a:rPr>
                        <a:t>高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最高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7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6567" y="1400371"/>
            <a:ext cx="393738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&gt;&gt;&gt; 3</a:t>
            </a:r>
            <a:r>
              <a:rPr lang="zh-CN" altLang="en-US" sz="2400" dirty="0">
                <a:solidFill>
                  <a:schemeClr val="dk1"/>
                </a:solidFill>
              </a:rPr>
              <a:t>*</a:t>
            </a:r>
            <a:r>
              <a:rPr lang="en-US" altLang="zh-CN" sz="2400" dirty="0">
                <a:solidFill>
                  <a:schemeClr val="dk1"/>
                </a:solidFill>
              </a:rPr>
              <a:t>2**-1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1.5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&gt;&gt;&gt; 10//3%4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3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&gt;&gt;&gt; 4*+-3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-12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 -3**2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-9</a:t>
            </a:r>
            <a:endParaRPr lang="zh-CN" altLang="zh-CN" sz="2400" dirty="0">
              <a:solidFill>
                <a:schemeClr val="dk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3205" y="1397213"/>
            <a:ext cx="27864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3</a:t>
            </a:r>
            <a:r>
              <a:rPr lang="zh-CN" altLang="en-US" sz="2400" dirty="0">
                <a:solidFill>
                  <a:schemeClr val="dk1"/>
                </a:solidFill>
              </a:rPr>
              <a:t>*</a:t>
            </a:r>
            <a:r>
              <a:rPr lang="en-US" altLang="zh-CN" sz="2400" dirty="0">
                <a:solidFill>
                  <a:schemeClr val="dk1"/>
                </a:solidFill>
              </a:rPr>
              <a:t>(2**-1)</a:t>
            </a:r>
          </a:p>
        </p:txBody>
      </p:sp>
      <p:sp>
        <p:nvSpPr>
          <p:cNvPr id="8" name="矩形 7"/>
          <p:cNvSpPr/>
          <p:nvPr/>
        </p:nvSpPr>
        <p:spPr>
          <a:xfrm>
            <a:off x="3676426" y="3548965"/>
            <a:ext cx="27864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-(3**2)</a:t>
            </a:r>
          </a:p>
        </p:txBody>
      </p:sp>
    </p:spTree>
    <p:extLst>
      <p:ext uri="{BB962C8B-B14F-4D97-AF65-F5344CB8AC3E}">
        <p14:creationId xmlns:p14="http://schemas.microsoft.com/office/powerpoint/2010/main" val="39228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8F93A0C-D81D-4071-B2C4-718AB7343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Python</a:t>
                </a:r>
                <a:r>
                  <a:rPr lang="zh-CN" altLang="en-US" sz="2400" dirty="0"/>
                  <a:t>写出下面的算式：</a:t>
                </a:r>
                <a:endParaRPr lang="en-US" altLang="zh-CN" sz="2400" i="1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+5−6×7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×(16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7)÷7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25−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h𝑒𝑖𝑔h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8F93A0C-D81D-4071-B2C4-718AB7343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F0A2C-93F4-493A-96FA-F31EDEC9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71EA47-D629-46CA-90F6-27E4A29A549E}"/>
              </a:ext>
            </a:extLst>
          </p:cNvPr>
          <p:cNvSpPr/>
          <p:nvPr/>
        </p:nvSpPr>
        <p:spPr>
          <a:xfrm>
            <a:off x="3113373" y="1578497"/>
            <a:ext cx="19575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8</a:t>
            </a:r>
            <a:endParaRPr lang="zh-CN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E5C1A7-912A-4859-9A04-D13E9EFC0084}"/>
              </a:ext>
            </a:extLst>
          </p:cNvPr>
          <p:cNvSpPr/>
          <p:nvPr/>
        </p:nvSpPr>
        <p:spPr>
          <a:xfrm>
            <a:off x="5413119" y="2692073"/>
            <a:ext cx="23374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16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endParaRPr lang="zh-CN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C5426A-50E1-40BA-AC31-F7DEE75D9B9A}"/>
              </a:ext>
            </a:extLst>
          </p:cNvPr>
          <p:cNvSpPr/>
          <p:nvPr/>
        </p:nvSpPr>
        <p:spPr>
          <a:xfrm>
            <a:off x="3340432" y="3935987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9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C13CE7-C319-430D-AFDE-2F613A97299C}"/>
              </a:ext>
            </a:extLst>
          </p:cNvPr>
          <p:cNvSpPr/>
          <p:nvPr/>
        </p:nvSpPr>
        <p:spPr>
          <a:xfrm>
            <a:off x="3657025" y="5094837"/>
            <a:ext cx="2970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4442" y="664191"/>
            <a:ext cx="6380593" cy="4134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为什么需要数据类型？</a:t>
            </a:r>
            <a:endParaRPr lang="en-US" altLang="zh-CN" sz="3200" dirty="0"/>
          </a:p>
          <a:p>
            <a:endParaRPr lang="en-US" altLang="zh-CN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现实意义：</a:t>
            </a:r>
            <a:endParaRPr lang="en-US" altLang="zh-CN" sz="2800" dirty="0"/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我叫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800080"/>
                </a:highlight>
              </a:rPr>
              <a:t>张三</a:t>
            </a:r>
            <a:r>
              <a:rPr lang="zh-CN" altLang="en-US" sz="2000" dirty="0"/>
              <a:t>，今年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19</a:t>
            </a:r>
            <a:r>
              <a:rPr lang="zh-CN" altLang="en-US" sz="2000" dirty="0"/>
              <a:t>岁，体重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78.6</a:t>
            </a:r>
            <a:r>
              <a:rPr lang="zh-CN" altLang="en-US" sz="2000" dirty="0"/>
              <a:t>千克。</a:t>
            </a:r>
            <a:endParaRPr lang="en-US" altLang="zh-CN" sz="2000" dirty="0"/>
          </a:p>
          <a:p>
            <a:pPr indent="804863"/>
            <a:endParaRPr lang="en-US" altLang="zh-CN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计算机内部存储和计算方式的不同：</a:t>
            </a:r>
            <a:endParaRPr lang="en-US" altLang="zh-CN" sz="2800" dirty="0"/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78.6</a:t>
            </a:r>
            <a:r>
              <a:rPr lang="zh-CN" altLang="en-US" sz="2000" dirty="0"/>
              <a:t>需要区分整数和小数部分</a:t>
            </a:r>
            <a:endParaRPr lang="en-US" altLang="zh-CN" sz="2000" dirty="0"/>
          </a:p>
          <a:p>
            <a:pPr marL="0" lvl="1" indent="804863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19</a:t>
            </a:r>
            <a:r>
              <a:rPr lang="zh-CN" altLang="en-US" sz="2000" dirty="0"/>
              <a:t>只包含整数部分</a:t>
            </a:r>
            <a:endParaRPr lang="en-US" altLang="zh-CN" sz="2000" dirty="0"/>
          </a:p>
          <a:p>
            <a:pPr marL="0" lvl="1" indent="804863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800080"/>
                </a:highlight>
              </a:rPr>
              <a:t>张三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"</a:t>
            </a:r>
            <a:r>
              <a:rPr lang="zh-CN" altLang="en-US" sz="2000" dirty="0"/>
              <a:t>是一个字符序列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9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7028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类型名称</a:t>
            </a:r>
            <a:r>
              <a:rPr lang="en-US" altLang="zh-CN" dirty="0">
                <a:solidFill>
                  <a:srgbClr val="C00000"/>
                </a:solidFill>
              </a:rPr>
              <a:t>(&lt;</a:t>
            </a:r>
            <a:r>
              <a:rPr lang="zh-CN" altLang="en-US" dirty="0">
                <a:solidFill>
                  <a:srgbClr val="C00000"/>
                </a:solidFill>
              </a:rPr>
              <a:t>数值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r>
              <a:rPr lang="zh-CN" altLang="en-US" dirty="0"/>
              <a:t>转换为特定类型</a:t>
            </a:r>
            <a:endParaRPr lang="en-US" altLang="zh-CN" dirty="0"/>
          </a:p>
          <a:p>
            <a:r>
              <a:rPr lang="zh-CN" altLang="en-US" dirty="0"/>
              <a:t>整数转为浮点数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solidFill>
                  <a:srgbClr val="C00000"/>
                </a:solidFill>
              </a:rPr>
              <a:t>float(&lt;</a:t>
            </a:r>
            <a:r>
              <a:rPr lang="zh-CN" altLang="en-US" dirty="0">
                <a:solidFill>
                  <a:srgbClr val="C00000"/>
                </a:solidFill>
              </a:rPr>
              <a:t>整数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数值类型的相互转换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1964" y="3319650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dirty="0"/>
              <a:t>&gt;&gt;&gt; x = 3</a:t>
            </a:r>
          </a:p>
          <a:p>
            <a:r>
              <a:rPr lang="zh-CN" altLang="en-US" sz="2400" dirty="0"/>
              <a:t>&gt;&gt;&gt; y = float(x)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46205" y="3705915"/>
            <a:ext cx="40062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y</a:t>
            </a:r>
            <a:r>
              <a:rPr lang="zh-CN" altLang="en-US" dirty="0"/>
              <a:t>的值为</a:t>
            </a:r>
            <a:r>
              <a:rPr lang="en-US" altLang="zh-CN" dirty="0"/>
              <a:t>3.0</a:t>
            </a:r>
            <a:r>
              <a:rPr lang="zh-CN" altLang="en-US" dirty="0"/>
              <a:t>，为浮点数类型</a:t>
            </a:r>
          </a:p>
        </p:txBody>
      </p:sp>
    </p:spTree>
    <p:extLst>
      <p:ext uri="{BB962C8B-B14F-4D97-AF65-F5344CB8AC3E}">
        <p14:creationId xmlns:p14="http://schemas.microsoft.com/office/powerpoint/2010/main" val="6429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544500"/>
            <a:ext cx="7886700" cy="2794652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浮点数转为整数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返回</a:t>
            </a:r>
            <a:r>
              <a:rPr lang="en-US" altLang="zh-CN" sz="2000" dirty="0"/>
              <a:t>&lt;</a:t>
            </a:r>
            <a:r>
              <a:rPr lang="zh-CN" altLang="en-US" sz="2000" dirty="0"/>
              <a:t>浮点数</a:t>
            </a:r>
            <a:r>
              <a:rPr lang="en-US" altLang="zh-CN" sz="2000" dirty="0"/>
              <a:t>&gt;</a:t>
            </a:r>
            <a:r>
              <a:rPr lang="zh-CN" altLang="en-US" sz="2000" dirty="0"/>
              <a:t>的整数部分，不进行四舍五入</a:t>
            </a:r>
            <a:endParaRPr lang="en-US" altLang="zh-CN" sz="2000" dirty="0"/>
          </a:p>
          <a:p>
            <a:pPr marL="457200" lvl="1" indent="0" algn="ctr">
              <a:lnSpc>
                <a:spcPct val="14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(&lt;</a:t>
            </a:r>
            <a:r>
              <a:rPr lang="zh-CN" altLang="en-US" dirty="0">
                <a:solidFill>
                  <a:srgbClr val="C00000"/>
                </a:solidFill>
              </a:rPr>
              <a:t>浮点数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返回对</a:t>
            </a:r>
            <a:r>
              <a:rPr lang="en-US" altLang="zh-CN" sz="2000" dirty="0"/>
              <a:t>&lt;</a:t>
            </a:r>
            <a:r>
              <a:rPr lang="zh-CN" altLang="en-US" sz="2000" dirty="0"/>
              <a:t>浮点数</a:t>
            </a:r>
            <a:r>
              <a:rPr lang="en-US" altLang="zh-CN" sz="2000" dirty="0"/>
              <a:t>&gt;</a:t>
            </a:r>
            <a:r>
              <a:rPr lang="zh-CN" altLang="en-US" sz="2000" dirty="0"/>
              <a:t>进行四舍五入后的结果</a:t>
            </a:r>
            <a:endParaRPr lang="en-US" altLang="zh-CN" sz="2000" dirty="0"/>
          </a:p>
          <a:p>
            <a:pPr marL="457200" lvl="1" indent="0" algn="ctr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round(&lt;</a:t>
            </a:r>
            <a:r>
              <a:rPr lang="zh-CN" altLang="en-US" dirty="0">
                <a:solidFill>
                  <a:srgbClr val="C00000"/>
                </a:solidFill>
              </a:rPr>
              <a:t>浮点数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3528" y="3515055"/>
            <a:ext cx="2601994" cy="2718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int(3.2)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int(3.8)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int(-4.9)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-4</a:t>
            </a:r>
          </a:p>
        </p:txBody>
      </p:sp>
      <p:sp>
        <p:nvSpPr>
          <p:cNvPr id="8" name="矩形 7"/>
          <p:cNvSpPr/>
          <p:nvPr/>
        </p:nvSpPr>
        <p:spPr>
          <a:xfrm>
            <a:off x="4701654" y="3515054"/>
            <a:ext cx="2973891" cy="2718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round(3.2)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round(3.8)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round(-4.9)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7826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120526"/>
          </a:xfrm>
        </p:spPr>
        <p:txBody>
          <a:bodyPr>
            <a:norm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库提供了常用的数值计算函数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import</a:t>
            </a:r>
            <a:r>
              <a:rPr lang="zh-CN" altLang="en-US" dirty="0"/>
              <a:t>导入后进行使用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库的使用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9756" y="2657986"/>
            <a:ext cx="658049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math.ceil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4.3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math.cos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math.pi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1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9485"/>
                  </p:ext>
                </p:extLst>
              </p:nvPr>
            </p:nvGraphicFramePr>
            <p:xfrm>
              <a:off x="407788" y="932977"/>
              <a:ext cx="831148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8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26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math</a:t>
                          </a:r>
                          <a:r>
                            <a:rPr lang="zh-CN" altLang="en-US" dirty="0"/>
                            <a:t>库内容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说明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math.pi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圆周率，值为</a:t>
                          </a:r>
                          <a:r>
                            <a:rPr lang="en-US" altLang="zh-CN" dirty="0"/>
                            <a:t>3.14159265……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math.e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自然对数，值为</a:t>
                          </a:r>
                          <a:r>
                            <a:rPr lang="en-US" altLang="zh-CN" dirty="0"/>
                            <a:t>2.71828……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math.sqrt</a:t>
                          </a:r>
                          <a:r>
                            <a:rPr lang="en-US" altLang="zh-CN" dirty="0"/>
                            <a:t>(x)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的平方根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math.log(x, base=e)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600" b="0" i="0" dirty="0">
                              <a:latin typeface="+mn-lt"/>
                            </a:rPr>
                            <a:t>返回底为</a:t>
                          </a:r>
                          <a:r>
                            <a:rPr lang="en-US" altLang="zh-CN" sz="1600" b="0" i="0" dirty="0">
                              <a:latin typeface="+mn-lt"/>
                            </a:rPr>
                            <a:t>base</a:t>
                          </a:r>
                          <a:r>
                            <a:rPr lang="zh-CN" altLang="en-US" sz="1600" b="0" i="0" dirty="0">
                              <a:latin typeface="+mn-lt"/>
                            </a:rPr>
                            <a:t>对数值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en-US" altLang="zh-CN" sz="1600" dirty="0"/>
                            <a:t>base</a:t>
                          </a:r>
                          <a:r>
                            <a:rPr lang="zh-CN" altLang="en-US" sz="1600" dirty="0"/>
                            <a:t>默认为自然对数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math.sin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math.cos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的余弦函数值，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math.tan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的正切函数值，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math.radians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为角度值，返回其弧度值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826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math.degrees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为弧度值，返回其角度值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353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math.……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9485"/>
                  </p:ext>
                </p:extLst>
              </p:nvPr>
            </p:nvGraphicFramePr>
            <p:xfrm>
              <a:off x="407788" y="932977"/>
              <a:ext cx="831148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8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26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math</a:t>
                          </a:r>
                          <a:r>
                            <a:rPr lang="zh-CN" altLang="en-US" dirty="0"/>
                            <a:t>库内容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说明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math.pi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圆周率，值为</a:t>
                          </a:r>
                          <a:r>
                            <a:rPr lang="en-US" altLang="zh-CN" dirty="0"/>
                            <a:t>3.14159265……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math.e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自然对数，值为</a:t>
                          </a:r>
                          <a:r>
                            <a:rPr lang="en-US" altLang="zh-CN" dirty="0"/>
                            <a:t>2.71828……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math.sqrt</a:t>
                          </a:r>
                          <a:r>
                            <a:rPr lang="en-US" altLang="zh-CN" dirty="0"/>
                            <a:t>(x)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的平方根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math.log(x, base=e)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293" t="-408197" r="-45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math.sin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math.cos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的余弦函数值，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math.tan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的正切函数值，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math.radians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为角度值，返回其弧度值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826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math.degrees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为弧度值，返回其角度值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353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math.……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9A8FBDA-4DD3-4F27-9953-8B393A6242C6}"/>
              </a:ext>
            </a:extLst>
          </p:cNvPr>
          <p:cNvSpPr txBox="1"/>
          <p:nvPr/>
        </p:nvSpPr>
        <p:spPr>
          <a:xfrm>
            <a:off x="1043059" y="5468020"/>
            <a:ext cx="4950394" cy="369332"/>
          </a:xfrm>
          <a:prstGeom prst="accentCallout3">
            <a:avLst>
              <a:gd name="adj1" fmla="val 44876"/>
              <a:gd name="adj2" fmla="val 21"/>
              <a:gd name="adj3" fmla="val 43633"/>
              <a:gd name="adj4" fmla="val -16203"/>
              <a:gd name="adj5" fmla="val -875399"/>
              <a:gd name="adj6" fmla="val -16481"/>
              <a:gd name="adj7" fmla="val -876121"/>
              <a:gd name="adj8" fmla="val -133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</a:t>
            </a:r>
            <a:r>
              <a:rPr lang="en-US" altLang="zh-CN" dirty="0"/>
              <a:t>math</a:t>
            </a:r>
            <a:r>
              <a:rPr lang="zh-CN" altLang="en-US" dirty="0"/>
              <a:t>库，计算</a:t>
            </a:r>
            <a:r>
              <a:rPr lang="en-US" altLang="zh-CN" dirty="0"/>
              <a:t>x</a:t>
            </a:r>
            <a:r>
              <a:rPr lang="zh-CN" altLang="en-US" dirty="0"/>
              <a:t>平方根的方法：</a:t>
            </a:r>
            <a:r>
              <a:rPr lang="en-US" altLang="zh-CN" b="1" dirty="0">
                <a:solidFill>
                  <a:srgbClr val="C00000"/>
                </a:solidFill>
              </a:rPr>
              <a:t>x**0.5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5" y="912716"/>
            <a:ext cx="8248777" cy="46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</a:t>
            </a:r>
            <a:r>
              <a:rPr lang="en-US" altLang="zh-CN" dirty="0"/>
              <a:t>(bool)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84624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6347" y="713111"/>
            <a:ext cx="7886700" cy="183352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布尔型</a:t>
            </a:r>
            <a:r>
              <a:rPr lang="en-US" altLang="zh-CN" sz="2400" dirty="0"/>
              <a:t>(bool)</a:t>
            </a:r>
            <a:r>
              <a:rPr lang="zh-CN" altLang="en-US" sz="2400" dirty="0"/>
              <a:t>表示逻辑真假，主要用于条件判断，因此只有两个值：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True</a:t>
            </a:r>
            <a:r>
              <a:rPr lang="en-US" altLang="zh-CN" sz="2000" dirty="0"/>
              <a:t>   </a:t>
            </a:r>
            <a:r>
              <a:rPr lang="zh-CN" altLang="en-US" sz="2000" dirty="0"/>
              <a:t>表示真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en-US" altLang="zh-CN" sz="2000" dirty="0"/>
              <a:t>  </a:t>
            </a:r>
            <a:r>
              <a:rPr lang="zh-CN" altLang="en-US" sz="2000" dirty="0"/>
              <a:t>表示假</a:t>
            </a:r>
          </a:p>
          <a:p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布尔型基本概念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389566-D994-4819-80BB-6D7F33480B5D}"/>
              </a:ext>
            </a:extLst>
          </p:cNvPr>
          <p:cNvSpPr/>
          <p:nvPr/>
        </p:nvSpPr>
        <p:spPr>
          <a:xfrm>
            <a:off x="378882" y="2753255"/>
            <a:ext cx="8386235" cy="3391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计算身体质量指数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标准下，正常的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指数范围为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18.5~24.9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53132E-AB44-4068-BB86-0A007D3ECDD8}"/>
              </a:ext>
            </a:extLst>
          </p:cNvPr>
          <p:cNvSpPr/>
          <p:nvPr/>
        </p:nvSpPr>
        <p:spPr>
          <a:xfrm>
            <a:off x="818347" y="4449072"/>
            <a:ext cx="2435336" cy="326243"/>
          </a:xfrm>
          <a:prstGeom prst="rect">
            <a:avLst/>
          </a:prstGeom>
          <a:solidFill>
            <a:srgbClr val="FFC000">
              <a:alpha val="40000"/>
            </a:srgbClr>
          </a:solidFill>
          <a:ln w="12700">
            <a:solidFill>
              <a:schemeClr val="bg2">
                <a:lumMod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5AE2E3-C585-4E2B-B5E2-AB263DAF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277" y="1157803"/>
            <a:ext cx="5902843" cy="42734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比较操作符返回布尔型的结果</a:t>
            </a:r>
            <a:endParaRPr lang="en-US" altLang="zh-CN" sz="2400" dirty="0"/>
          </a:p>
          <a:p>
            <a:pPr lvl="1"/>
            <a:r>
              <a:rPr lang="en-US" altLang="zh-CN" sz="2000" dirty="0"/>
              <a:t>2.0 == 2   #True</a:t>
            </a:r>
          </a:p>
          <a:p>
            <a:pPr lvl="1"/>
            <a:r>
              <a:rPr lang="en-US" altLang="zh-CN" sz="2000" dirty="0"/>
              <a:t>3 &gt;= 4.0   #False</a:t>
            </a:r>
          </a:p>
          <a:p>
            <a:r>
              <a:rPr lang="zh-CN" altLang="en-US" sz="2400" dirty="0"/>
              <a:t>比较操作符的优先级比算术运算符低</a:t>
            </a:r>
            <a:endParaRPr lang="en-US" altLang="zh-CN" sz="2400" dirty="0"/>
          </a:p>
          <a:p>
            <a:pPr lvl="1"/>
            <a:r>
              <a:rPr lang="en-US" altLang="zh-CN" sz="2000" dirty="0"/>
              <a:t>7-6/2 == 4    #True</a:t>
            </a:r>
          </a:p>
          <a:p>
            <a:pPr lvl="1"/>
            <a:r>
              <a:rPr lang="en-US" altLang="zh-CN" sz="2000" dirty="0"/>
              <a:t>8+7 &gt; 2**4+3  #False</a:t>
            </a:r>
          </a:p>
          <a:p>
            <a:r>
              <a:rPr lang="zh-CN" altLang="en-US" sz="2400" dirty="0"/>
              <a:t>比较操作符可以连续比较</a:t>
            </a:r>
            <a:endParaRPr lang="en-US" altLang="zh-CN" sz="2400" dirty="0"/>
          </a:p>
          <a:p>
            <a:pPr lvl="1"/>
            <a:r>
              <a:rPr lang="en-US" altLang="zh-CN" sz="2000" dirty="0"/>
              <a:t>8+7 &lt; 2**4+3 == 19 != 3  #True</a:t>
            </a:r>
            <a:endParaRPr lang="en-US" altLang="zh-CN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0C495E-0006-4334-9B64-846D9F56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B24A2C-056C-4511-8D0E-F495EB9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189AD8-48EF-4ADB-828D-F1557E8B6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4D2A1E-22CD-4EAD-98A1-A63B95D7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13234"/>
              </p:ext>
            </p:extLst>
          </p:nvPr>
        </p:nvGraphicFramePr>
        <p:xfrm>
          <a:off x="192987" y="1231324"/>
          <a:ext cx="2575246" cy="360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运算符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含义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&lt; 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小于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&lt;=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小于等于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&gt; 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大于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&gt;=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大于等于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  <a:endParaRPr lang="zh-CN" sz="2000" b="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</a:rPr>
                        <a:t>等于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!=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不等于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162A8B-B899-45C4-92B6-04A473A5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布尔类型之间允许的操作有三个：</a:t>
            </a:r>
            <a:endParaRPr lang="en-US" altLang="zh-CN" dirty="0"/>
          </a:p>
          <a:p>
            <a:pPr lvl="1"/>
            <a:r>
              <a:rPr lang="en-US" altLang="zh-CN" dirty="0"/>
              <a:t>and  </a:t>
            </a:r>
            <a:r>
              <a:rPr lang="zh-CN" altLang="en-US" dirty="0"/>
              <a:t>逻辑与</a:t>
            </a:r>
            <a:endParaRPr lang="en-US" altLang="zh-CN" dirty="0"/>
          </a:p>
          <a:p>
            <a:pPr lvl="1"/>
            <a:r>
              <a:rPr lang="en-US" altLang="zh-CN" dirty="0"/>
              <a:t>or   </a:t>
            </a:r>
            <a:r>
              <a:rPr lang="zh-CN" altLang="en-US" dirty="0"/>
              <a:t>逻辑或</a:t>
            </a:r>
            <a:endParaRPr lang="en-US" altLang="zh-CN" dirty="0"/>
          </a:p>
          <a:p>
            <a:pPr lvl="1"/>
            <a:r>
              <a:rPr lang="en-US" altLang="zh-CN" dirty="0"/>
              <a:t>not  </a:t>
            </a:r>
            <a:r>
              <a:rPr lang="zh-CN" altLang="en-US" dirty="0"/>
              <a:t>逻辑非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911137-1F96-4452-BD8F-47803F13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FB36FAD-2030-40FD-BDD9-BADCB196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布尔型的逻辑运算（布尔运算）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3C5493-B6D5-4D4D-9264-A031875B3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B484EE-1C42-42AD-A55E-925AA9C11B92}"/>
              </a:ext>
            </a:extLst>
          </p:cNvPr>
          <p:cNvGraphicFramePr>
            <a:graphicFrameLocks noGrp="1"/>
          </p:cNvGraphicFramePr>
          <p:nvPr/>
        </p:nvGraphicFramePr>
        <p:xfrm>
          <a:off x="1152000" y="3119007"/>
          <a:ext cx="684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and 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or 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not x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6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6DF5B9-2BC4-46C0-B4E5-05E8D81A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4DE207B1-ABDF-4F5B-99E1-6E07C2CF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9994"/>
            <a:ext cx="7886700" cy="701995"/>
          </a:xfrm>
        </p:spPr>
        <p:txBody>
          <a:bodyPr/>
          <a:lstStyle/>
          <a:p>
            <a:r>
              <a:rPr lang="zh-CN" altLang="en-US" dirty="0"/>
              <a:t>布尔型操作优先级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9FB5CD-C83F-4874-99BC-BBC2EF045087}"/>
              </a:ext>
            </a:extLst>
          </p:cNvPr>
          <p:cNvSpPr/>
          <p:nvPr/>
        </p:nvSpPr>
        <p:spPr>
          <a:xfrm>
            <a:off x="1538797" y="1327828"/>
            <a:ext cx="5565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or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7248A-4A3B-4C83-97E2-93CEB09E96B0}"/>
              </a:ext>
            </a:extLst>
          </p:cNvPr>
          <p:cNvSpPr/>
          <p:nvPr/>
        </p:nvSpPr>
        <p:spPr>
          <a:xfrm>
            <a:off x="3165465" y="1327828"/>
            <a:ext cx="74251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and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0D3E0E-1968-4224-8081-04E13C9E71B1}"/>
              </a:ext>
            </a:extLst>
          </p:cNvPr>
          <p:cNvSpPr/>
          <p:nvPr/>
        </p:nvSpPr>
        <p:spPr>
          <a:xfrm>
            <a:off x="4978082" y="1327826"/>
            <a:ext cx="74251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not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B3326F-6CD4-4DD7-B244-5A4475EF3B24}"/>
              </a:ext>
            </a:extLst>
          </p:cNvPr>
          <p:cNvSpPr txBox="1"/>
          <p:nvPr/>
        </p:nvSpPr>
        <p:spPr>
          <a:xfrm>
            <a:off x="2445106" y="1327828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1C1225-0DDF-4A85-93A9-18D315ED83F0}"/>
              </a:ext>
            </a:extLst>
          </p:cNvPr>
          <p:cNvSpPr txBox="1"/>
          <p:nvPr/>
        </p:nvSpPr>
        <p:spPr>
          <a:xfrm>
            <a:off x="4257721" y="1327827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A5EABFE6-84FF-4B82-9EC9-ADFB773FC11E}"/>
              </a:ext>
            </a:extLst>
          </p:cNvPr>
          <p:cNvSpPr txBox="1">
            <a:spLocks/>
          </p:cNvSpPr>
          <p:nvPr/>
        </p:nvSpPr>
        <p:spPr>
          <a:xfrm>
            <a:off x="628650" y="1936577"/>
            <a:ext cx="7886700" cy="53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同优先级时，自左向右结合。</a:t>
            </a:r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EAD0-D1D3-4C37-A896-6D0034873AC7}"/>
              </a:ext>
            </a:extLst>
          </p:cNvPr>
          <p:cNvSpPr/>
          <p:nvPr/>
        </p:nvSpPr>
        <p:spPr>
          <a:xfrm>
            <a:off x="142164" y="4894683"/>
            <a:ext cx="88596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x = True and False and True or True and not False or not True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8EF3D2-30D6-4390-AB4A-94534B6AF2A9}"/>
              </a:ext>
            </a:extLst>
          </p:cNvPr>
          <p:cNvSpPr/>
          <p:nvPr/>
        </p:nvSpPr>
        <p:spPr>
          <a:xfrm>
            <a:off x="1819974" y="3687262"/>
            <a:ext cx="55040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x = True or not False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E6F5ED-34AD-4F4B-9240-7535556A0C53}"/>
              </a:ext>
            </a:extLst>
          </p:cNvPr>
          <p:cNvSpPr/>
          <p:nvPr/>
        </p:nvSpPr>
        <p:spPr>
          <a:xfrm>
            <a:off x="1863192" y="3083551"/>
            <a:ext cx="54176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x = True </a:t>
            </a:r>
            <a:r>
              <a:rPr lang="en-US" altLang="zh-CN" sz="2400" dirty="0"/>
              <a:t>or</a:t>
            </a:r>
            <a:r>
              <a:rPr lang="zh-CN" altLang="en-US" sz="2400" dirty="0"/>
              <a:t> False </a:t>
            </a:r>
            <a:r>
              <a:rPr lang="en-US" altLang="zh-CN" sz="2400" dirty="0"/>
              <a:t>and</a:t>
            </a:r>
            <a:r>
              <a:rPr lang="zh-CN" altLang="en-US" sz="2400" dirty="0"/>
              <a:t> True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A7BBEE-FF81-49A3-978C-9CCB106B0E4A}"/>
              </a:ext>
            </a:extLst>
          </p:cNvPr>
          <p:cNvSpPr/>
          <p:nvPr/>
        </p:nvSpPr>
        <p:spPr>
          <a:xfrm>
            <a:off x="1381743" y="4290973"/>
            <a:ext cx="63805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x = not (True or False) and True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8889C5-BB3D-4360-AB3F-8E45CF6D063D}"/>
              </a:ext>
            </a:extLst>
          </p:cNvPr>
          <p:cNvSpPr/>
          <p:nvPr/>
        </p:nvSpPr>
        <p:spPr>
          <a:xfrm>
            <a:off x="6675396" y="1327825"/>
            <a:ext cx="141577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比较运算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FBD80E-9142-4279-B9E4-8677403B73F6}"/>
              </a:ext>
            </a:extLst>
          </p:cNvPr>
          <p:cNvSpPr txBox="1"/>
          <p:nvPr/>
        </p:nvSpPr>
        <p:spPr>
          <a:xfrm>
            <a:off x="5955037" y="1333003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78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注: 双弯曲线形(带强调线) 8">
            <a:extLst>
              <a:ext uri="{FF2B5EF4-FFF2-40B4-BE49-F238E27FC236}">
                <a16:creationId xmlns:a16="http://schemas.microsoft.com/office/drawing/2014/main" id="{C99F4D4A-D619-4509-B118-47B764749699}"/>
              </a:ext>
            </a:extLst>
          </p:cNvPr>
          <p:cNvSpPr/>
          <p:nvPr/>
        </p:nvSpPr>
        <p:spPr>
          <a:xfrm>
            <a:off x="1430104" y="2409509"/>
            <a:ext cx="2392175" cy="793058"/>
          </a:xfrm>
          <a:prstGeom prst="accentCallout3">
            <a:avLst>
              <a:gd name="adj1" fmla="val 19296"/>
              <a:gd name="adj2" fmla="val 248"/>
              <a:gd name="adj3" fmla="val 18750"/>
              <a:gd name="adj4" fmla="val -16667"/>
              <a:gd name="adj5" fmla="val 253552"/>
              <a:gd name="adj6" fmla="val -16504"/>
              <a:gd name="adj7" fmla="val 344111"/>
              <a:gd name="adj8" fmla="val 1951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534CBB-4D84-4C02-9C63-99426060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2" y="1249314"/>
            <a:ext cx="7886700" cy="10041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内置了丰富的数据类型，为编写代码提供了极大的便理。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852C3A-48B4-4E43-8B17-C18FDC49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DA0B68-C7C2-41C1-AB60-74DA0D639B4D}"/>
              </a:ext>
            </a:extLst>
          </p:cNvPr>
          <p:cNvSpPr/>
          <p:nvPr/>
        </p:nvSpPr>
        <p:spPr>
          <a:xfrm>
            <a:off x="4543832" y="2342253"/>
            <a:ext cx="2996718" cy="173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元组</a:t>
            </a:r>
            <a:r>
              <a:rPr lang="en-US" altLang="zh-CN" sz="2000" dirty="0"/>
              <a:t>(tuple)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列表</a:t>
            </a:r>
            <a:r>
              <a:rPr lang="en-US" altLang="zh-CN" sz="2000" dirty="0"/>
              <a:t>(list)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字典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dict</a:t>
            </a:r>
            <a:r>
              <a:rPr lang="en-US" altLang="zh-CN" sz="2000" dirty="0"/>
              <a:t>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dirty="0"/>
              <a:t> ……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9BB11B-C5F8-46AE-AC4C-5CF6DDEED8AA}"/>
              </a:ext>
            </a:extLst>
          </p:cNvPr>
          <p:cNvSpPr/>
          <p:nvPr/>
        </p:nvSpPr>
        <p:spPr>
          <a:xfrm>
            <a:off x="1029242" y="2342253"/>
            <a:ext cx="337374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整数</a:t>
            </a:r>
            <a:r>
              <a:rPr lang="en-US" altLang="zh-CN" sz="2000" dirty="0"/>
              <a:t>(int)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浮点数</a:t>
            </a:r>
            <a:r>
              <a:rPr lang="en-US" altLang="zh-CN" sz="2000" dirty="0"/>
              <a:t>(float)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布尔型</a:t>
            </a:r>
            <a:r>
              <a:rPr lang="en-US" altLang="zh-CN" sz="2000" dirty="0"/>
              <a:t>(bool)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字符串</a:t>
            </a:r>
            <a:r>
              <a:rPr lang="en-US" altLang="zh-CN" sz="2000" dirty="0"/>
              <a:t>(str)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1CD8A7-4039-428B-AD54-7674EF7F86AD}"/>
              </a:ext>
            </a:extLst>
          </p:cNvPr>
          <p:cNvSpPr txBox="1"/>
          <p:nvPr/>
        </p:nvSpPr>
        <p:spPr>
          <a:xfrm>
            <a:off x="1976144" y="49446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数值型，能够进行数学运算</a:t>
            </a:r>
          </a:p>
        </p:txBody>
      </p:sp>
    </p:spTree>
    <p:extLst>
      <p:ext uri="{BB962C8B-B14F-4D97-AF65-F5344CB8AC3E}">
        <p14:creationId xmlns:p14="http://schemas.microsoft.com/office/powerpoint/2010/main" val="34447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7672" y="2482587"/>
            <a:ext cx="2156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90331" y="2482587"/>
            <a:ext cx="506062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7672" y="1572737"/>
            <a:ext cx="2156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90331" y="1572736"/>
            <a:ext cx="506062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布尔运算和比较运算中的短路原则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6173" y="1572737"/>
            <a:ext cx="8304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4!=6-5&lt;3 or 5+6!=7&gt;=4 and 4 </a:t>
            </a:r>
            <a:r>
              <a:rPr lang="en-US" altLang="zh-CN" sz="3200" dirty="0"/>
              <a:t>=</a:t>
            </a:r>
            <a:r>
              <a:rPr lang="zh-CN" altLang="en-US" sz="3200" dirty="0"/>
              <a:t>= 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2555" y="2488443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True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634018" y="2529385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or ???</a:t>
            </a:r>
            <a:endParaRPr lang="zh-CN" altLang="en-US" sz="3200" dirty="0"/>
          </a:p>
        </p:txBody>
      </p:sp>
      <p:sp>
        <p:nvSpPr>
          <p:cNvPr id="10" name="圆角矩形标注 9"/>
          <p:cNvSpPr/>
          <p:nvPr/>
        </p:nvSpPr>
        <p:spPr>
          <a:xfrm>
            <a:off x="3740300" y="3392437"/>
            <a:ext cx="2828822" cy="627797"/>
          </a:xfrm>
          <a:prstGeom prst="wedgeRoundRectCallout">
            <a:avLst>
              <a:gd name="adj1" fmla="val -25979"/>
              <a:gd name="adj2" fmla="val -867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ysClr val="windowText" lastClr="000000"/>
                </a:solidFill>
              </a:rPr>
              <a:t>计算机不会去执行</a:t>
            </a:r>
          </a:p>
        </p:txBody>
      </p:sp>
      <p:sp>
        <p:nvSpPr>
          <p:cNvPr id="13" name="矩形 12"/>
          <p:cNvSpPr/>
          <p:nvPr/>
        </p:nvSpPr>
        <p:spPr>
          <a:xfrm>
            <a:off x="316173" y="4734468"/>
            <a:ext cx="8304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4</a:t>
            </a:r>
            <a:r>
              <a:rPr lang="en-US" altLang="zh-CN" sz="2800" dirty="0"/>
              <a:t>=</a:t>
            </a:r>
            <a:r>
              <a:rPr lang="zh-CN" altLang="en-US" sz="2800" dirty="0"/>
              <a:t>=</a:t>
            </a:r>
            <a:r>
              <a:rPr lang="en-US" altLang="zh-CN" sz="2800" dirty="0"/>
              <a:t>3</a:t>
            </a:r>
            <a:r>
              <a:rPr lang="zh-CN" altLang="en-US" sz="2800" dirty="0"/>
              <a:t>&lt;</a:t>
            </a:r>
            <a:r>
              <a:rPr lang="en-US" altLang="zh-CN" sz="2800" dirty="0"/>
              <a:t>9/0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0/0</a:t>
            </a:r>
            <a:r>
              <a:rPr lang="zh-CN" altLang="en-US" sz="2800" dirty="0"/>
              <a:t>!=7&gt;=4 and 4</a:t>
            </a:r>
            <a:r>
              <a:rPr lang="en-US" altLang="zh-CN" sz="2800" dirty="0"/>
              <a:t>=</a:t>
            </a:r>
            <a:r>
              <a:rPr lang="zh-CN" altLang="en-US" sz="2800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1176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  <p:bldP spid="5" grpId="0" animBg="1"/>
      <p:bldP spid="6" grpId="0"/>
      <p:bldP spid="7" grpId="0"/>
      <p:bldP spid="10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EC5A81-36E8-4F4B-940A-1A9A3DE6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写出下面表达式的结果</a:t>
            </a:r>
            <a:endParaRPr lang="en-US" altLang="zh-CN" dirty="0"/>
          </a:p>
          <a:p>
            <a:pPr lvl="1"/>
            <a:r>
              <a:rPr lang="en-US" altLang="zh-CN" dirty="0"/>
              <a:t> 3 &gt;= 2+1 or 4 != 6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4-2 == 2 and True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6 == 2*3 &gt; 5 and not 3 != 4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9 &gt; 5 and 10 &lt; 9 or 8 &gt; 7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False or not 5 &lt; 3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693774-88A6-41A4-8315-7603B40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36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(str)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558297" y="3141370"/>
            <a:ext cx="6585701" cy="329582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字符串类型的表示</a:t>
            </a:r>
            <a:endParaRPr lang="en-US" altLang="zh-CN" dirty="0"/>
          </a:p>
          <a:p>
            <a:r>
              <a:rPr lang="zh-CN" altLang="en-US" dirty="0"/>
              <a:t>字符串索引</a:t>
            </a:r>
            <a:endParaRPr lang="en-US" altLang="zh-CN" dirty="0"/>
          </a:p>
          <a:p>
            <a:r>
              <a:rPr lang="zh-CN" altLang="en-US" dirty="0"/>
              <a:t>字符串切片</a:t>
            </a:r>
            <a:endParaRPr lang="en-US" altLang="zh-CN" dirty="0"/>
          </a:p>
          <a:p>
            <a:r>
              <a:rPr lang="zh-CN" altLang="en-US" dirty="0"/>
              <a:t>字符串的加法和乘法</a:t>
            </a:r>
            <a:endParaRPr lang="en-US" altLang="zh-CN" dirty="0"/>
          </a:p>
          <a:p>
            <a:r>
              <a:rPr lang="zh-CN" altLang="en-US" dirty="0"/>
              <a:t>字符串比较</a:t>
            </a:r>
            <a:endParaRPr lang="en-US" altLang="zh-CN" dirty="0"/>
          </a:p>
          <a:p>
            <a:r>
              <a:rPr lang="zh-CN" altLang="en-US" dirty="0"/>
              <a:t>字符串类型的其它操作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706850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D2CAA-9689-4E18-A5CF-60EBCA09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90" y="4995866"/>
            <a:ext cx="7886700" cy="56201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字符串的类型为</a:t>
            </a:r>
            <a:r>
              <a:rPr lang="en-US" altLang="zh-CN" b="1" dirty="0">
                <a:solidFill>
                  <a:srgbClr val="FF0000"/>
                </a:solidFill>
              </a:rPr>
              <a:t>str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字符串类型的表示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506347" y="720078"/>
            <a:ext cx="7886700" cy="62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5419" y="1256374"/>
            <a:ext cx="4572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input(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请输入：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r="30487" b="36314"/>
          <a:stretch/>
        </p:blipFill>
        <p:spPr>
          <a:xfrm>
            <a:off x="4290306" y="1347631"/>
            <a:ext cx="3157866" cy="13131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15419" y="2936993"/>
            <a:ext cx="782524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</a:t>
            </a:r>
            <a:r>
              <a:rPr lang="es-E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"12345"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type(x)</a:t>
            </a:r>
          </a:p>
          <a:p>
            <a:r>
              <a:rPr lang="es-E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&lt;class 'str'&gt;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 = x + </a:t>
            </a:r>
            <a:r>
              <a:rPr lang="es-E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: can only concatenate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(not "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") to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endParaRPr lang="es-ES" altLang="zh-CN" sz="2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184591"/>
          </a:xfrm>
        </p:spPr>
        <p:txBody>
          <a:bodyPr/>
          <a:lstStyle/>
          <a:p>
            <a:r>
              <a:rPr lang="zh-CN" altLang="en-US" dirty="0"/>
              <a:t>字面常量的字符串表示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单引号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双引号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三引号</a:t>
            </a:r>
            <a:r>
              <a:rPr lang="zh-CN" altLang="en-US" dirty="0"/>
              <a:t>包裹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88383" y="2613392"/>
            <a:ext cx="536723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str1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str2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str3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str1==str2==str3: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三个字符串相等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2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4883" y="2685535"/>
            <a:ext cx="31043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str4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str5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x-mark_1766"/>
          <p:cNvSpPr>
            <a:spLocks noChangeAspect="1"/>
          </p:cNvSpPr>
          <p:nvPr/>
        </p:nvSpPr>
        <p:spPr bwMode="auto">
          <a:xfrm>
            <a:off x="3086844" y="3257290"/>
            <a:ext cx="492399" cy="491551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8" name="矩形 7"/>
          <p:cNvSpPr/>
          <p:nvPr/>
        </p:nvSpPr>
        <p:spPr>
          <a:xfrm>
            <a:off x="3864258" y="2683312"/>
            <a:ext cx="489938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str6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str7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str8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heck_97186"/>
          <p:cNvSpPr>
            <a:spLocks noChangeAspect="1"/>
          </p:cNvSpPr>
          <p:nvPr/>
        </p:nvSpPr>
        <p:spPr bwMode="auto">
          <a:xfrm>
            <a:off x="8447643" y="3406572"/>
            <a:ext cx="504251" cy="400139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819271" y="540222"/>
            <a:ext cx="7047442" cy="1428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单引号字符串内可以包含双引号，不能包含单引号和换行</a:t>
            </a:r>
            <a:endParaRPr lang="en-US" altLang="zh-CN" sz="2000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双引号字符串内可以包含单引号，不能包含双引号和换行</a:t>
            </a:r>
            <a:endParaRPr lang="en-US" altLang="zh-CN" sz="2000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三引号字符串内可以包含单引号和双引号，也可以换行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4FBC62-90EA-4203-836B-BE45E25FF494}"/>
              </a:ext>
            </a:extLst>
          </p:cNvPr>
          <p:cNvSpPr/>
          <p:nvPr/>
        </p:nvSpPr>
        <p:spPr>
          <a:xfrm>
            <a:off x="819271" y="4418132"/>
            <a:ext cx="33531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单引号字符串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不能换行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双引号字符串也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不能换行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D7E841-0511-42EA-95F4-82D1D1383052}"/>
              </a:ext>
            </a:extLst>
          </p:cNvPr>
          <p:cNvSpPr/>
          <p:nvPr/>
        </p:nvSpPr>
        <p:spPr>
          <a:xfrm>
            <a:off x="4502036" y="4427518"/>
            <a:ext cx="38232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三引号字符串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 可以换行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x-mark_1766">
            <a:extLst>
              <a:ext uri="{FF2B5EF4-FFF2-40B4-BE49-F238E27FC236}">
                <a16:creationId xmlns:a16="http://schemas.microsoft.com/office/drawing/2014/main" id="{06435AAD-24B0-44D1-8E6A-B3FC01AC5BF1}"/>
              </a:ext>
            </a:extLst>
          </p:cNvPr>
          <p:cNvSpPr>
            <a:spLocks noChangeAspect="1"/>
          </p:cNvSpPr>
          <p:nvPr/>
        </p:nvSpPr>
        <p:spPr bwMode="auto">
          <a:xfrm>
            <a:off x="3680045" y="5333156"/>
            <a:ext cx="492399" cy="491552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8" name="check_97186">
            <a:extLst>
              <a:ext uri="{FF2B5EF4-FFF2-40B4-BE49-F238E27FC236}">
                <a16:creationId xmlns:a16="http://schemas.microsoft.com/office/drawing/2014/main" id="{88C18F96-43A5-4C3E-88D4-71B85A8830E2}"/>
              </a:ext>
            </a:extLst>
          </p:cNvPr>
          <p:cNvSpPr>
            <a:spLocks noChangeAspect="1"/>
          </p:cNvSpPr>
          <p:nvPr/>
        </p:nvSpPr>
        <p:spPr bwMode="auto">
          <a:xfrm>
            <a:off x="8020413" y="5155178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765F44-8BAB-4865-850B-D7D0044E7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02" b="40704"/>
          <a:stretch/>
        </p:blipFill>
        <p:spPr>
          <a:xfrm>
            <a:off x="6111569" y="5115981"/>
            <a:ext cx="3032431" cy="12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2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1186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200" dirty="0"/>
              <a:t>非要在单引号或双引号字符串里使用单双引号或换行怎么办？使用</a:t>
            </a:r>
            <a:r>
              <a:rPr lang="zh-CN" altLang="en-US" sz="2200" b="1" dirty="0">
                <a:solidFill>
                  <a:srgbClr val="FF0000"/>
                </a:solidFill>
              </a:rPr>
              <a:t>转义字符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000" dirty="0"/>
              <a:t>注意：转义字符使用两个字符，表示的是</a:t>
            </a:r>
            <a:r>
              <a:rPr lang="zh-CN" altLang="en-US" sz="2000" b="1" dirty="0">
                <a:solidFill>
                  <a:srgbClr val="FF0000"/>
                </a:solidFill>
              </a:rPr>
              <a:t>一个</a:t>
            </a:r>
            <a:r>
              <a:rPr lang="zh-CN" altLang="en-US" sz="2000" dirty="0"/>
              <a:t>字符。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72705" y="2428901"/>
          <a:ext cx="6598589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转义字符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\\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反斜杠符号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\'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单引号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\"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双引号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换行</a:t>
                      </a:r>
                      <a:r>
                        <a:rPr lang="zh-CN" altLang="en-US" sz="2000" kern="100" dirty="0">
                          <a:effectLst/>
                        </a:rPr>
                        <a:t>，转到下一行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横向制表符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回到当前行开始位置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852" y="888036"/>
            <a:ext cx="5389495" cy="226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在单引号字符串中使用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在双引号字符串中使用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在三引号字符串中使用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5325907" y="888036"/>
            <a:ext cx="3778289" cy="11592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在单引号字符串中使用'、"和"字符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在双引号字符串中使用"、'和'字符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在三引号字符串中使用'、"、'和"字符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A7D6EE-35E3-465A-AFAB-7F31C4D2D25A}"/>
              </a:ext>
            </a:extLst>
          </p:cNvPr>
          <p:cNvSpPr/>
          <p:nvPr/>
        </p:nvSpPr>
        <p:spPr>
          <a:xfrm>
            <a:off x="289852" y="3975864"/>
            <a:ext cx="4708341" cy="153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这是第一行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\n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这是第二行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\n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这是第三行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制表符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就是一段空白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96765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\\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12345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1600" dirty="0" err="1">
                <a:solidFill>
                  <a:srgbClr val="AA0982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600" dirty="0" err="1">
                <a:solidFill>
                  <a:srgbClr val="C96765"/>
                </a:solidFill>
                <a:latin typeface="Consolas" panose="020B0609020204030204" pitchFamily="49" charset="0"/>
              </a:rPr>
              <a:t>abcd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278EF6-8E76-4132-8536-274B8D0D08F8}"/>
              </a:ext>
            </a:extLst>
          </p:cNvPr>
          <p:cNvSpPr/>
          <p:nvPr/>
        </p:nvSpPr>
        <p:spPr>
          <a:xfrm>
            <a:off x="5516713" y="3975864"/>
            <a:ext cx="3023280" cy="22679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这是第一行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这是第二行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这是第三行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制表符  就是一段空白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abc</a:t>
            </a:r>
            <a:r>
              <a:rPr lang="en-US" altLang="zh-CN" sz="1600" dirty="0">
                <a:solidFill>
                  <a:schemeClr val="bg1"/>
                </a:solidFill>
              </a:rPr>
              <a:t>\123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abcd5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1277F-1529-43EE-BDF0-B420F164D7E1}"/>
              </a:ext>
            </a:extLst>
          </p:cNvPr>
          <p:cNvSpPr txBox="1"/>
          <p:nvPr/>
        </p:nvSpPr>
        <p:spPr>
          <a:xfrm>
            <a:off x="450285" y="5555994"/>
            <a:ext cx="470834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\r</a:t>
            </a:r>
            <a:r>
              <a:rPr lang="zh-CN" altLang="en-US" sz="1400" dirty="0"/>
              <a:t>实际上是让当前的打印位置（光标）回到当前行的行首</a:t>
            </a:r>
          </a:p>
        </p:txBody>
      </p:sp>
    </p:spTree>
    <p:extLst>
      <p:ext uri="{BB962C8B-B14F-4D97-AF65-F5344CB8AC3E}">
        <p14:creationId xmlns:p14="http://schemas.microsoft.com/office/powerpoint/2010/main" val="19338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43911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通过索引</a:t>
            </a:r>
            <a:r>
              <a:rPr lang="en-US" altLang="zh-CN" sz="2400" dirty="0">
                <a:solidFill>
                  <a:srgbClr val="C00000"/>
                </a:solidFill>
              </a:rPr>
              <a:t>str[k]</a:t>
            </a:r>
            <a:r>
              <a:rPr lang="zh-CN" altLang="en-US" sz="2400" dirty="0"/>
              <a:t>获取</a:t>
            </a:r>
            <a:r>
              <a:rPr lang="zh-CN" altLang="en-US" sz="2400" dirty="0">
                <a:solidFill>
                  <a:srgbClr val="C00000"/>
                </a:solidFill>
              </a:rPr>
              <a:t>第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>
                <a:solidFill>
                  <a:srgbClr val="C00000"/>
                </a:solidFill>
              </a:rPr>
              <a:t>个字符元素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Python</a:t>
            </a:r>
            <a:r>
              <a:rPr lang="zh-CN" altLang="en-US" sz="2400" dirty="0"/>
              <a:t>字符串本质上是一种</a:t>
            </a:r>
            <a:r>
              <a:rPr lang="zh-CN" altLang="en-US" sz="2400" dirty="0">
                <a:solidFill>
                  <a:srgbClr val="C00000"/>
                </a:solidFill>
              </a:rPr>
              <a:t>序列</a:t>
            </a:r>
            <a:r>
              <a:rPr lang="zh-CN" altLang="en-US" sz="2400" dirty="0"/>
              <a:t>，有两种序号体系</a:t>
            </a:r>
          </a:p>
          <a:p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字符串索引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6347" y="3529734"/>
            <a:ext cx="40821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970" y="3529734"/>
          <a:ext cx="2504515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请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03970" y="3158894"/>
          <a:ext cx="2504515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03969" y="3900574"/>
          <a:ext cx="2504515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1403969" y="2591602"/>
            <a:ext cx="2752306" cy="6366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正向递增</a:t>
            </a:r>
          </a:p>
        </p:txBody>
      </p:sp>
      <p:sp>
        <p:nvSpPr>
          <p:cNvPr id="12" name="右箭头 11"/>
          <p:cNvSpPr/>
          <p:nvPr/>
        </p:nvSpPr>
        <p:spPr>
          <a:xfrm flipH="1">
            <a:off x="1156177" y="4323921"/>
            <a:ext cx="2752307" cy="6366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反向递减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6347" y="35297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= "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908484" y="3529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96144" y="3528226"/>
          <a:ext cx="2504515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62468" y="3215210"/>
          <a:ext cx="3552882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8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x[0]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x[-5]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请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x[1]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x[-4]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输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x[4]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x[-1]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416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407" y="1502243"/>
            <a:ext cx="322868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/>
              <a:t>a = '12345'</a:t>
            </a:r>
          </a:p>
          <a:p>
            <a:r>
              <a:rPr lang="zh-CN" altLang="en-US" sz="2200" dirty="0"/>
              <a:t>print(a[0])</a:t>
            </a:r>
          </a:p>
          <a:p>
            <a:r>
              <a:rPr lang="zh-CN" altLang="en-US" sz="2200" dirty="0"/>
              <a:t>print(a[4])</a:t>
            </a:r>
          </a:p>
          <a:p>
            <a:r>
              <a:rPr lang="zh-CN" altLang="en-US" sz="2200" dirty="0"/>
              <a:t>print(a[-1])</a:t>
            </a:r>
          </a:p>
          <a:p>
            <a:r>
              <a:rPr lang="zh-CN" altLang="en-US" sz="2200" dirty="0"/>
              <a:t>print(a[-5])</a:t>
            </a:r>
          </a:p>
          <a:p>
            <a:r>
              <a:rPr lang="zh-CN" altLang="en-US" sz="2200" dirty="0"/>
              <a:t>print('12345'[2])</a:t>
            </a:r>
          </a:p>
          <a:p>
            <a:r>
              <a:rPr lang="zh-CN" altLang="en-US" sz="2200" dirty="0"/>
              <a:t>print(a[5])</a:t>
            </a:r>
          </a:p>
        </p:txBody>
      </p:sp>
      <p:sp>
        <p:nvSpPr>
          <p:cNvPr id="7" name="矩形 6"/>
          <p:cNvSpPr/>
          <p:nvPr/>
        </p:nvSpPr>
        <p:spPr>
          <a:xfrm>
            <a:off x="3337089" y="1810020"/>
            <a:ext cx="5684274" cy="2154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……</a:t>
            </a:r>
            <a:r>
              <a:rPr lang="zh-CN" altLang="en-US" sz="1600" dirty="0">
                <a:solidFill>
                  <a:srgbClr val="FF0000"/>
                </a:solidFill>
              </a:rPr>
              <a:t>IndexError: string index out of range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6A4AB65E-F465-44BB-A3F2-4B0A97FEA3A3}"/>
              </a:ext>
            </a:extLst>
          </p:cNvPr>
          <p:cNvSpPr txBox="1">
            <a:spLocks/>
          </p:cNvSpPr>
          <p:nvPr/>
        </p:nvSpPr>
        <p:spPr>
          <a:xfrm>
            <a:off x="1264154" y="4702583"/>
            <a:ext cx="6615692" cy="653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/>
              <a:t>索引操作中，</a:t>
            </a:r>
            <a:r>
              <a:rPr lang="en-US" altLang="zh-CN" sz="2400" dirty="0">
                <a:solidFill>
                  <a:srgbClr val="C00000"/>
                </a:solidFill>
              </a:rPr>
              <a:t>str[k]</a:t>
            </a:r>
            <a:r>
              <a:rPr lang="zh-CN" altLang="en-US" sz="2400" dirty="0"/>
              <a:t>中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/>
              <a:t>必须位于索引范围内</a:t>
            </a:r>
          </a:p>
        </p:txBody>
      </p:sp>
    </p:spTree>
    <p:extLst>
      <p:ext uri="{BB962C8B-B14F-4D97-AF65-F5344CB8AC3E}">
        <p14:creationId xmlns:p14="http://schemas.microsoft.com/office/powerpoint/2010/main" val="2227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E9A526-05A5-4C49-A2E1-F6D493EB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1229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如何查看某个变量或字面常量的数据类型？</a:t>
            </a:r>
            <a:endParaRPr lang="en-US" altLang="zh-CN" sz="2400" dirty="0"/>
          </a:p>
          <a:p>
            <a:pPr lvl="1"/>
            <a:r>
              <a:rPr lang="en-US" altLang="zh-CN" sz="2000" dirty="0"/>
              <a:t>type</a:t>
            </a:r>
            <a:r>
              <a:rPr lang="zh-CN" altLang="en-US" sz="2000" dirty="0"/>
              <a:t>函数返回某个值的数据类型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CD1735-D32B-4C20-B333-7CF25EAA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EF8401-73C5-4188-B1B5-F7367C92F83E}"/>
              </a:ext>
            </a:extLst>
          </p:cNvPr>
          <p:cNvSpPr/>
          <p:nvPr/>
        </p:nvSpPr>
        <p:spPr>
          <a:xfrm>
            <a:off x="2286000" y="2221059"/>
            <a:ext cx="4572000" cy="272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&gt;&gt;&gt; </a:t>
            </a:r>
            <a:r>
              <a:rPr lang="en-US" altLang="zh-CN" dirty="0"/>
              <a:t>x = 2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</a:t>
            </a:r>
            <a:r>
              <a:rPr lang="en-US" altLang="zh-CN" dirty="0"/>
              <a:t>x</a:t>
            </a:r>
            <a:r>
              <a:rPr lang="zh-CN" alt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'int'&gt;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type(3.14)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'float'&gt;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type("张三")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'str'&gt;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685180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字符串类型是</a:t>
            </a:r>
            <a:r>
              <a:rPr lang="zh-CN" altLang="en-US" dirty="0">
                <a:solidFill>
                  <a:srgbClr val="C00000"/>
                </a:solidFill>
              </a:rPr>
              <a:t>不可变数据类型</a:t>
            </a:r>
            <a:r>
              <a:rPr lang="zh-CN" altLang="en-US" dirty="0"/>
              <a:t>（</a:t>
            </a:r>
            <a:r>
              <a:rPr lang="en-US" altLang="zh-CN" dirty="0"/>
              <a:t>immutable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34534"/>
            <a:ext cx="43199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49" y="2613612"/>
            <a:ext cx="81777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TypeError: 'str' object does not support item assignment</a:t>
            </a:r>
          </a:p>
        </p:txBody>
      </p:sp>
      <p:sp>
        <p:nvSpPr>
          <p:cNvPr id="6" name="x-mark_1766"/>
          <p:cNvSpPr>
            <a:spLocks noChangeAspect="1"/>
          </p:cNvSpPr>
          <p:nvPr/>
        </p:nvSpPr>
        <p:spPr bwMode="auto">
          <a:xfrm>
            <a:off x="4643779" y="1891881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628649" y="3904212"/>
            <a:ext cx="43199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heck_97186"/>
          <p:cNvSpPr>
            <a:spLocks noChangeAspect="1"/>
          </p:cNvSpPr>
          <p:nvPr/>
        </p:nvSpPr>
        <p:spPr bwMode="auto">
          <a:xfrm>
            <a:off x="4717526" y="4412635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1072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09"/>
            <a:ext cx="7886700" cy="5050009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切片操作是</a:t>
            </a:r>
            <a:r>
              <a:rPr lang="en-US" altLang="zh-CN" sz="2400" dirty="0"/>
              <a:t>Python</a:t>
            </a:r>
            <a:r>
              <a:rPr lang="zh-CN" altLang="en-US" sz="2400" dirty="0"/>
              <a:t>特有的一种操作，在序列中取出特定的范围，</a:t>
            </a:r>
            <a:r>
              <a:rPr lang="zh-CN" altLang="en-US" sz="2400" dirty="0">
                <a:solidFill>
                  <a:srgbClr val="C00000"/>
                </a:solidFill>
              </a:rPr>
              <a:t>结果仍然为序列，字符串的切片结果还是字符串。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s[</a:t>
            </a:r>
            <a:r>
              <a:rPr lang="en-US" altLang="zh-CN" sz="2400" dirty="0" err="1">
                <a:solidFill>
                  <a:srgbClr val="C00000"/>
                </a:solidFill>
              </a:rPr>
              <a:t>i:j:k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解释：返回从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到</a:t>
            </a:r>
            <a:r>
              <a:rPr lang="en-US" altLang="zh-CN" sz="2400" dirty="0"/>
              <a:t>j</a:t>
            </a:r>
            <a:r>
              <a:rPr lang="zh-CN" altLang="en-US" sz="2400" dirty="0"/>
              <a:t>步进为</a:t>
            </a:r>
            <a:r>
              <a:rPr lang="en-US" altLang="zh-CN" sz="2400" dirty="0"/>
              <a:t>k</a:t>
            </a:r>
            <a:r>
              <a:rPr lang="zh-CN" altLang="en-US" sz="2400" dirty="0"/>
              <a:t>的字符串</a:t>
            </a:r>
            <a:endParaRPr lang="en-US" altLang="zh-CN" sz="2400" dirty="0"/>
          </a:p>
          <a:p>
            <a:pPr lvl="1">
              <a:lnSpc>
                <a:spcPct val="170000"/>
              </a:lnSpc>
            </a:pPr>
            <a:r>
              <a:rPr lang="en-US" altLang="zh-CN" sz="2200" dirty="0" err="1"/>
              <a:t>i</a:t>
            </a:r>
            <a:r>
              <a:rPr lang="zh-CN" altLang="en-US" sz="2200" dirty="0"/>
              <a:t>：起始位置，包含，省略时表示边界位置</a:t>
            </a:r>
            <a:endParaRPr lang="en-US" altLang="zh-CN" sz="2200" dirty="0"/>
          </a:p>
          <a:p>
            <a:pPr lvl="1">
              <a:lnSpc>
                <a:spcPct val="170000"/>
              </a:lnSpc>
            </a:pPr>
            <a:r>
              <a:rPr lang="en-US" altLang="zh-CN" sz="2200" dirty="0"/>
              <a:t>j</a:t>
            </a:r>
            <a:r>
              <a:rPr lang="zh-CN" altLang="en-US" sz="2200" dirty="0"/>
              <a:t>：结束位置，不包含，省略时表示边界位置后一个位置</a:t>
            </a:r>
            <a:endParaRPr lang="en-US" altLang="zh-CN" sz="2200" dirty="0"/>
          </a:p>
          <a:p>
            <a:pPr lvl="1">
              <a:lnSpc>
                <a:spcPct val="170000"/>
              </a:lnSpc>
            </a:pPr>
            <a:r>
              <a:rPr lang="en-US" altLang="zh-CN" sz="2200" dirty="0"/>
              <a:t>k</a:t>
            </a:r>
            <a:r>
              <a:rPr lang="zh-CN" altLang="en-US" sz="2200" dirty="0"/>
              <a:t>：步进，省略时前面的冒号可以一起省略，默认为</a:t>
            </a:r>
            <a:r>
              <a:rPr lang="en-US" altLang="zh-CN" sz="2200" dirty="0"/>
              <a:t>1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字符串切片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64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60995" y="295800"/>
            <a:ext cx="334180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'0123456789'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-2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2797" y="665132"/>
            <a:ext cx="2677212" cy="4893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345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34567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23456789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0123456789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258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9876543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9753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9876543210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0123456789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6328" y="3602349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空字符串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5CED0366-E298-4E08-9DF7-ADF13A01B7DF}"/>
              </a:ext>
            </a:extLst>
          </p:cNvPr>
          <p:cNvSpPr txBox="1">
            <a:spLocks/>
          </p:cNvSpPr>
          <p:nvPr/>
        </p:nvSpPr>
        <p:spPr>
          <a:xfrm>
            <a:off x="350409" y="5809544"/>
            <a:ext cx="8100547" cy="5427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/>
              <a:t>切片操作中，</a:t>
            </a:r>
            <a:r>
              <a:rPr lang="en-US" altLang="zh-CN" sz="2400" dirty="0">
                <a:solidFill>
                  <a:srgbClr val="C00000"/>
                </a:solidFill>
              </a:rPr>
              <a:t>str[</a:t>
            </a:r>
            <a:r>
              <a:rPr lang="en-US" altLang="zh-CN" sz="2400" dirty="0" err="1">
                <a:solidFill>
                  <a:srgbClr val="C00000"/>
                </a:solidFill>
              </a:rPr>
              <a:t>i:j:k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r>
              <a:rPr lang="zh-CN" altLang="en-US" sz="2400" dirty="0"/>
              <a:t>中的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j</a:t>
            </a:r>
            <a:r>
              <a:rPr lang="zh-CN" altLang="en-US" sz="2400" dirty="0"/>
              <a:t>可以超出边界，超出部分被忽略</a:t>
            </a:r>
          </a:p>
        </p:txBody>
      </p:sp>
    </p:spTree>
    <p:extLst>
      <p:ext uri="{BB962C8B-B14F-4D97-AF65-F5344CB8AC3E}">
        <p14:creationId xmlns:p14="http://schemas.microsoft.com/office/powerpoint/2010/main" val="18716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8A54B7-5605-4948-8DD0-3D5284A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8A4B-71E5-456D-BAAE-A2C3B64F90AA}"/>
              </a:ext>
            </a:extLst>
          </p:cNvPr>
          <p:cNvSpPr/>
          <p:nvPr/>
        </p:nvSpPr>
        <p:spPr>
          <a:xfrm>
            <a:off x="1494249" y="1609963"/>
            <a:ext cx="334180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abcdefg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34553B-0992-4132-870E-400C9C252DA7}"/>
              </a:ext>
            </a:extLst>
          </p:cNvPr>
          <p:cNvSpPr/>
          <p:nvPr/>
        </p:nvSpPr>
        <p:spPr>
          <a:xfrm>
            <a:off x="4836051" y="1979295"/>
            <a:ext cx="2677212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cdef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de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8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344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思考</a:t>
            </a:r>
            <a:r>
              <a:rPr lang="zh-CN" altLang="en-US" sz="2400" dirty="0"/>
              <a:t>：回文字符串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回文字符串指它的正序和逆序的内容是一样的，例如</a:t>
            </a:r>
            <a:r>
              <a:rPr lang="en-US" altLang="zh-CN" sz="2400" dirty="0"/>
              <a:t>	</a:t>
            </a:r>
          </a:p>
          <a:p>
            <a:pPr lvl="1" indent="0"/>
            <a:r>
              <a:rPr lang="en-US" altLang="zh-CN" dirty="0"/>
              <a:t> "12344321"</a:t>
            </a:r>
          </a:p>
          <a:p>
            <a:pPr lvl="1" indent="0"/>
            <a:r>
              <a:rPr lang="en-US" altLang="zh-CN" dirty="0"/>
              <a:t> "</a:t>
            </a:r>
            <a:r>
              <a:rPr lang="zh-CN" altLang="en-US" dirty="0"/>
              <a:t>上海自来水来自海上</a:t>
            </a:r>
            <a:r>
              <a:rPr lang="en-US" altLang="zh-CN" dirty="0"/>
              <a:t>"</a:t>
            </a:r>
          </a:p>
          <a:p>
            <a:pPr marL="96838" indent="0">
              <a:buNone/>
            </a:pPr>
            <a:r>
              <a:rPr lang="zh-CN" altLang="en-US" sz="2400" dirty="0"/>
              <a:t>现有字符串</a:t>
            </a:r>
            <a:r>
              <a:rPr lang="en-US" altLang="zh-CN" sz="2400" dirty="0"/>
              <a:t>s</a:t>
            </a:r>
            <a:r>
              <a:rPr lang="zh-CN" altLang="en-US" sz="2400" dirty="0"/>
              <a:t>，请写出判断其是否是回文字符串的表达式。</a:t>
            </a:r>
            <a:r>
              <a:rPr lang="en-US" altLang="zh-CN" dirty="0"/>
              <a:t>		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64475" y="4787088"/>
            <a:ext cx="301505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s == s[::-1]</a:t>
            </a:r>
          </a:p>
        </p:txBody>
      </p:sp>
    </p:spTree>
    <p:extLst>
      <p:ext uri="{BB962C8B-B14F-4D97-AF65-F5344CB8AC3E}">
        <p14:creationId xmlns:p14="http://schemas.microsoft.com/office/powerpoint/2010/main" val="16837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410834"/>
          </a:xfrm>
        </p:spPr>
        <p:txBody>
          <a:bodyPr>
            <a:normAutofit/>
          </a:bodyPr>
          <a:lstStyle/>
          <a:p>
            <a:r>
              <a:rPr lang="zh-CN" altLang="en-US" dirty="0"/>
              <a:t>加法：拼接字符串，</a:t>
            </a:r>
            <a:r>
              <a:rPr lang="zh-CN" altLang="en-US" dirty="0">
                <a:solidFill>
                  <a:srgbClr val="C00000"/>
                </a:solidFill>
              </a:rPr>
              <a:t>只能与字符串相加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乘法：重复字符串，只能与</a:t>
            </a:r>
            <a:r>
              <a:rPr lang="zh-CN" altLang="en-US" dirty="0">
                <a:solidFill>
                  <a:srgbClr val="C00000"/>
                </a:solidFill>
              </a:rPr>
              <a:t>整数</a:t>
            </a:r>
            <a:r>
              <a:rPr lang="zh-CN" altLang="en-US" dirty="0"/>
              <a:t>相乘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字符串的其它常用操作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9264" y="2660538"/>
            <a:ext cx="8032807" cy="3238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&gt;&gt;&gt; '12345'+'abc'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'12345abc'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&gt;&gt;&gt; '2' + '4'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</a:rPr>
              <a:t>'24'</a:t>
            </a:r>
            <a:endParaRPr lang="zh-CN" altLang="en-US" sz="22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/>
              <a:t>&gt;&gt;&gt; '12345'+3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TypeError: can only concatenate str (not "int") to str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&gt;&gt;&gt; '12345'*3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'123451234512345'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 </a:t>
            </a:r>
            <a:r>
              <a:rPr lang="zh-CN" altLang="en-US" sz="2400" dirty="0"/>
              <a:t>返回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的长度，即包含的字符个数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307" y="1757190"/>
            <a:ext cx="7343386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&gt;&gt;&gt; x = </a:t>
            </a:r>
            <a:r>
              <a:rPr lang="en-US" altLang="zh-CN" sz="2000" dirty="0"/>
              <a:t>"</a:t>
            </a:r>
            <a:r>
              <a:rPr lang="zh-CN" altLang="en-US" sz="2000" dirty="0"/>
              <a:t>12345</a:t>
            </a:r>
            <a:r>
              <a:rPr lang="en-US" altLang="zh-CN" sz="2000" dirty="0"/>
              <a:t>"</a:t>
            </a:r>
            <a:endParaRPr lang="zh-CN" altLang="en-US" sz="2000" dirty="0"/>
          </a:p>
          <a:p>
            <a:r>
              <a:rPr lang="zh-CN" altLang="en-US" sz="2000" dirty="0"/>
              <a:t>&gt;&gt;&gt; len(x)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5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&gt;&gt;&gt; x[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(x)]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IndexError</a:t>
            </a:r>
            <a:r>
              <a:rPr lang="en-US" altLang="zh-CN" sz="2000" dirty="0">
                <a:solidFill>
                  <a:srgbClr val="FF0000"/>
                </a:solidFill>
              </a:rPr>
              <a:t>: string index out of range</a:t>
            </a:r>
          </a:p>
          <a:p>
            <a:r>
              <a:rPr lang="en-US" altLang="zh-CN" sz="2000" dirty="0"/>
              <a:t>&gt;&gt;&gt; x[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(x)-1]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'5'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zh-CN" altLang="en-US" sz="2000" dirty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("")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/>
                </a:solidFill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</a:rPr>
              <a:t>(" 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/>
                </a:solidFill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</a:rPr>
              <a:t>("</a:t>
            </a:r>
            <a:r>
              <a:rPr lang="en-US" altLang="zh-CN" sz="2000" dirty="0" err="1">
                <a:solidFill>
                  <a:schemeClr val="tx1"/>
                </a:solidFill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</a:rPr>
              <a:t>\t123")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7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0567EB-3C0B-4B5B-B287-D712F7D4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974264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str.upper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str.lower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方法，返回大写或小写字符串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5B1E31-242D-4613-8338-1CBF813A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979D5-D04E-4C0A-80C8-611856A5651E}"/>
              </a:ext>
            </a:extLst>
          </p:cNvPr>
          <p:cNvSpPr/>
          <p:nvPr/>
        </p:nvSpPr>
        <p:spPr>
          <a:xfrm>
            <a:off x="1816761" y="2234132"/>
            <a:ext cx="5847347" cy="301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</a:t>
            </a:r>
            <a:r>
              <a:rPr lang="en-US" altLang="zh-CN" sz="2000" dirty="0" err="1">
                <a:solidFill>
                  <a:prstClr val="black"/>
                </a:solidFill>
              </a:rPr>
              <a:t>Hello".upper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"Hello 123 !".upper()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 123 !'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"Hello123".lower()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 123 !'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x = "HELLO"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y = </a:t>
            </a:r>
            <a:r>
              <a:rPr lang="en-US" altLang="zh-CN" sz="2000" dirty="0" err="1">
                <a:solidFill>
                  <a:prstClr val="black"/>
                </a:solidFill>
              </a:rPr>
              <a:t>x.lower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  <a:endParaRPr lang="zh-CN" altLang="zh-CN" sz="2000" dirty="0">
              <a:solidFill>
                <a:prstClr val="black"/>
              </a:solidFill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4701872-B72C-4754-BA63-BD3411D6952C}"/>
              </a:ext>
            </a:extLst>
          </p:cNvPr>
          <p:cNvSpPr/>
          <p:nvPr/>
        </p:nvSpPr>
        <p:spPr>
          <a:xfrm>
            <a:off x="4790829" y="4920070"/>
            <a:ext cx="3545252" cy="484770"/>
          </a:xfrm>
          <a:prstGeom prst="wedgeRectCallout">
            <a:avLst>
              <a:gd name="adj1" fmla="val -56501"/>
              <a:gd name="adj2" fmla="val 1954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的值不变，仍然为</a:t>
            </a:r>
            <a:r>
              <a:rPr lang="en-US" altLang="zh-CN" dirty="0">
                <a:solidFill>
                  <a:schemeClr val="tx1"/>
                </a:solidFill>
              </a:rPr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147175-8938-4E6B-A462-20EA57D5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4397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100" dirty="0"/>
              <a:t>int(s)  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对应的整数</a:t>
            </a:r>
            <a:endParaRPr lang="en-US" altLang="zh-CN" sz="3100" dirty="0"/>
          </a:p>
          <a:p>
            <a:r>
              <a:rPr lang="en-US" altLang="zh-CN" sz="3100" dirty="0"/>
              <a:t>float(s)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对应的浮点数</a:t>
            </a:r>
            <a:endParaRPr lang="en-US" altLang="zh-CN" sz="3100" dirty="0"/>
          </a:p>
          <a:p>
            <a:r>
              <a:rPr lang="en-US" altLang="zh-CN" sz="3100" dirty="0"/>
              <a:t>eval(s) 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的表达式结果</a:t>
            </a:r>
            <a:endParaRPr lang="en-US" altLang="zh-CN" sz="31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2AE4A8-7A56-4310-A9E8-E3581EF6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658435-575E-4C26-ABE9-E0DB0955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字符串与数字类型的转换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49386-1B1E-47A1-AA95-ED03E1390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E8F41-78BE-4251-B4D4-9AC8A9F50DEC}"/>
              </a:ext>
            </a:extLst>
          </p:cNvPr>
          <p:cNvSpPr/>
          <p:nvPr/>
        </p:nvSpPr>
        <p:spPr>
          <a:xfrm>
            <a:off x="252281" y="3120779"/>
            <a:ext cx="85215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&gt;&gt;&gt; int("123")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123</a:t>
            </a:r>
          </a:p>
          <a:p>
            <a:r>
              <a:rPr lang="zh-CN" altLang="en-US" dirty="0"/>
              <a:t>&gt;&gt;&gt; int("123.4")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ValueError: invalid literal for int() with base 10: '123.4'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9CB0A7-5A3B-47FB-8B10-1EE038AB42F0}"/>
              </a:ext>
            </a:extLst>
          </p:cNvPr>
          <p:cNvSpPr/>
          <p:nvPr/>
        </p:nvSpPr>
        <p:spPr>
          <a:xfrm>
            <a:off x="252281" y="4654095"/>
            <a:ext cx="380704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</a:rPr>
              <a:t>&gt;&gt;&gt; float("3.1")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3.1</a:t>
            </a:r>
          </a:p>
          <a:p>
            <a:r>
              <a:rPr lang="zh-CN" altLang="en-US" sz="2000" dirty="0">
                <a:solidFill>
                  <a:schemeClr val="dk1"/>
                </a:solidFill>
              </a:rPr>
              <a:t>&gt;&gt;&gt; float("3")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1E1C4F-5949-470D-A018-D965F68D9BBD}"/>
              </a:ext>
            </a:extLst>
          </p:cNvPr>
          <p:cNvSpPr/>
          <p:nvPr/>
        </p:nvSpPr>
        <p:spPr>
          <a:xfrm>
            <a:off x="4966820" y="4654095"/>
            <a:ext cx="380704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</a:rPr>
              <a:t>&gt;&gt;&gt; eval("3")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</a:t>
            </a:r>
          </a:p>
          <a:p>
            <a:r>
              <a:rPr lang="zh-CN" altLang="en-US" sz="2000" dirty="0">
                <a:solidFill>
                  <a:schemeClr val="dk1"/>
                </a:solidFill>
              </a:rPr>
              <a:t>&gt;&gt;&gt; eval("3.0")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0823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0FE992-0A92-441D-8D2F-72F452FC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26195"/>
          </a:xfrm>
        </p:spPr>
        <p:txBody>
          <a:bodyPr/>
          <a:lstStyle/>
          <a:p>
            <a:r>
              <a:rPr lang="en-US" altLang="zh-CN" dirty="0"/>
              <a:t>str(x)       </a:t>
            </a:r>
            <a:r>
              <a:rPr lang="zh-CN" altLang="en-US" sz="2400" dirty="0"/>
              <a:t>返回变量</a:t>
            </a:r>
            <a:r>
              <a:rPr lang="en-US" altLang="zh-CN" sz="2400" dirty="0"/>
              <a:t>x</a:t>
            </a:r>
            <a:r>
              <a:rPr lang="zh-CN" altLang="en-US" sz="2400" dirty="0"/>
              <a:t>的字符串形式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43C23F-17DC-4F6B-A35D-C218E50F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49A825-138F-4F35-9301-3EF8EF1016A8}"/>
              </a:ext>
            </a:extLst>
          </p:cNvPr>
          <p:cNvSpPr/>
          <p:nvPr/>
        </p:nvSpPr>
        <p:spPr>
          <a:xfrm>
            <a:off x="2286000" y="2102178"/>
            <a:ext cx="4572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(123)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'123'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(3.0)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'3.0'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(1/3)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'0.3333333333333333'</a:t>
            </a:r>
          </a:p>
        </p:txBody>
      </p:sp>
    </p:spTree>
    <p:extLst>
      <p:ext uri="{BB962C8B-B14F-4D97-AF65-F5344CB8AC3E}">
        <p14:creationId xmlns:p14="http://schemas.microsoft.com/office/powerpoint/2010/main" val="180751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AF68-102E-4909-AB36-86192031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二、内置数据类型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E3930-AFCD-4049-ADA4-49E0407FC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1725" y="3683000"/>
            <a:ext cx="3888326" cy="22367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数值型</a:t>
            </a:r>
            <a:endParaRPr lang="en-US" altLang="zh-CN" dirty="0"/>
          </a:p>
          <a:p>
            <a:r>
              <a:rPr lang="zh-CN" altLang="en-US" dirty="0"/>
              <a:t>布尔型</a:t>
            </a:r>
            <a:endParaRPr lang="en-US" altLang="zh-CN" dirty="0"/>
          </a:p>
          <a:p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类型的转换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668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思考</a:t>
            </a:r>
            <a:r>
              <a:rPr lang="zh-CN" altLang="en-US" dirty="0"/>
              <a:t>：</a:t>
            </a:r>
            <a:r>
              <a:rPr lang="zh-CN" altLang="zh-CN" dirty="0"/>
              <a:t>水仙花数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水仙花数是指一个</a:t>
            </a:r>
            <a:r>
              <a:rPr lang="en-US" altLang="zh-CN" sz="2400" dirty="0"/>
              <a:t>3</a:t>
            </a:r>
            <a:r>
              <a:rPr lang="zh-CN" altLang="zh-CN" sz="2400" dirty="0"/>
              <a:t>位数，它的每个位上的数字的</a:t>
            </a:r>
            <a:r>
              <a:rPr lang="en-US" altLang="zh-CN" sz="2400" dirty="0"/>
              <a:t>3</a:t>
            </a:r>
            <a:r>
              <a:rPr lang="zh-CN" altLang="zh-CN" sz="2400" dirty="0"/>
              <a:t>次幂之和等于它本身</a:t>
            </a:r>
            <a:r>
              <a:rPr lang="zh-CN" altLang="en-US" sz="2400" dirty="0"/>
              <a:t>，</a:t>
            </a:r>
            <a:r>
              <a:rPr lang="zh-CN" altLang="zh-CN" sz="2400" dirty="0"/>
              <a:t>例如：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1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+ 5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+ 3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= 153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400" dirty="0"/>
              <a:t>现给定一个三位数的字符串</a:t>
            </a:r>
            <a:r>
              <a:rPr lang="en-US" altLang="zh-CN" sz="2400" dirty="0"/>
              <a:t>s</a:t>
            </a:r>
            <a:r>
              <a:rPr lang="zh-CN" altLang="en-US" sz="2400" dirty="0"/>
              <a:t>，请写出判断表达式。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8437" y="4493503"/>
            <a:ext cx="82471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int(</a:t>
            </a:r>
            <a:r>
              <a:rPr lang="en-US" altLang="zh-CN" sz="2400" dirty="0">
                <a:solidFill>
                  <a:srgbClr val="00B050"/>
                </a:solidFill>
              </a:rPr>
              <a:t>s[0]</a:t>
            </a:r>
            <a:r>
              <a:rPr lang="en-US" altLang="zh-CN" sz="2400" dirty="0">
                <a:solidFill>
                  <a:schemeClr val="tx1"/>
                </a:solidFill>
              </a:rPr>
              <a:t>)**3+int(</a:t>
            </a:r>
            <a:r>
              <a:rPr lang="en-US" altLang="zh-CN" sz="2400" dirty="0">
                <a:solidFill>
                  <a:srgbClr val="00B050"/>
                </a:solidFill>
              </a:rPr>
              <a:t>s[1]</a:t>
            </a:r>
            <a:r>
              <a:rPr lang="en-US" altLang="zh-CN" sz="2400" dirty="0">
                <a:solidFill>
                  <a:schemeClr val="tx1"/>
                </a:solidFill>
              </a:rPr>
              <a:t>)**3+int(</a:t>
            </a:r>
            <a:r>
              <a:rPr lang="en-US" altLang="zh-CN" sz="2400" dirty="0">
                <a:solidFill>
                  <a:srgbClr val="00B050"/>
                </a:solidFill>
              </a:rPr>
              <a:t>s[2]</a:t>
            </a:r>
            <a:r>
              <a:rPr lang="en-US" altLang="zh-CN" sz="2400" dirty="0">
                <a:solidFill>
                  <a:schemeClr val="tx1"/>
                </a:solidFill>
              </a:rPr>
              <a:t>)**3 == n</a:t>
            </a:r>
          </a:p>
        </p:txBody>
      </p:sp>
    </p:spTree>
    <p:extLst>
      <p:ext uri="{BB962C8B-B14F-4D97-AF65-F5344CB8AC3E}">
        <p14:creationId xmlns:p14="http://schemas.microsoft.com/office/powerpoint/2010/main" val="22449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6543" y="8808"/>
            <a:ext cx="6808657" cy="448584"/>
          </a:xfrm>
        </p:spPr>
        <p:txBody>
          <a:bodyPr/>
          <a:lstStyle/>
          <a:p>
            <a:r>
              <a:rPr lang="zh-CN" altLang="en-US" dirty="0"/>
              <a:t>字符串格式化方法：</a:t>
            </a:r>
            <a:r>
              <a:rPr lang="en-US" altLang="zh-CN" dirty="0"/>
              <a:t>format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3109" y="1257741"/>
            <a:ext cx="8197782" cy="294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格式： </a:t>
            </a:r>
            <a:r>
              <a:rPr lang="en-US" altLang="zh-CN" sz="2400" dirty="0" err="1">
                <a:solidFill>
                  <a:prstClr val="black"/>
                </a:solidFill>
              </a:rPr>
              <a:t>s.format</a:t>
            </a:r>
            <a:r>
              <a:rPr lang="en-US" altLang="zh-CN" sz="2400" dirty="0">
                <a:solidFill>
                  <a:prstClr val="black"/>
                </a:solidFill>
              </a:rPr>
              <a:t>(x1, x2, x3, … …)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式中：</a:t>
            </a:r>
            <a:r>
              <a:rPr lang="en-US" altLang="zh-CN" sz="2400" dirty="0">
                <a:solidFill>
                  <a:prstClr val="black"/>
                </a:solidFill>
              </a:rPr>
              <a:t>s</a:t>
            </a:r>
            <a:r>
              <a:rPr lang="zh-CN" altLang="en-US" sz="2400" dirty="0">
                <a:solidFill>
                  <a:prstClr val="black"/>
                </a:solidFill>
              </a:rPr>
              <a:t>称为“模板字符串”，包含了一些</a:t>
            </a:r>
            <a:r>
              <a:rPr lang="zh-CN" altLang="en-US" sz="2400" dirty="0">
                <a:solidFill>
                  <a:srgbClr val="C00000"/>
                </a:solidFill>
              </a:rPr>
              <a:t>空槽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功能：将参数</a:t>
            </a:r>
            <a:r>
              <a:rPr lang="en-US" altLang="zh-CN" sz="2400" dirty="0"/>
              <a:t>x1,x2,x3…</a:t>
            </a:r>
            <a:r>
              <a:rPr lang="zh-CN" altLang="en-US" sz="2400" dirty="0"/>
              <a:t>等插入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槽</a:t>
            </a:r>
            <a:r>
              <a:rPr lang="zh-CN" altLang="en-US" sz="2400" dirty="0"/>
              <a:t>中，返回</a:t>
            </a:r>
            <a:r>
              <a:rPr lang="zh-CN" altLang="en-US" sz="2400" dirty="0">
                <a:solidFill>
                  <a:srgbClr val="C00000"/>
                </a:solidFill>
              </a:rPr>
              <a:t>新的字符串</a:t>
            </a: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37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94397"/>
          </a:xfrm>
        </p:spPr>
        <p:txBody>
          <a:bodyPr/>
          <a:lstStyle/>
          <a:p>
            <a:r>
              <a:rPr lang="zh-CN" altLang="en-US" dirty="0"/>
              <a:t>匿名槽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3567" y="2040607"/>
            <a:ext cx="91911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我们要在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{}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年，基本实现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2035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社会主义现代化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103670" y="2653103"/>
            <a:ext cx="1016625" cy="1089391"/>
            <a:chOff x="1103670" y="2653103"/>
            <a:chExt cx="1016625" cy="1089391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1611983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03670" y="337316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个槽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81262" y="2653103"/>
            <a:ext cx="1016625" cy="1089391"/>
            <a:chOff x="3281262" y="2653103"/>
            <a:chExt cx="1016625" cy="1089391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3789575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281262" y="337316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个槽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62768" y="2653103"/>
            <a:ext cx="1247457" cy="1089391"/>
            <a:chOff x="5162768" y="2653103"/>
            <a:chExt cx="1247457" cy="1089391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5825764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67893" y="2653103"/>
            <a:ext cx="1247457" cy="1089391"/>
            <a:chOff x="7267893" y="2653103"/>
            <a:chExt cx="1247457" cy="1089391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7918515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7267893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cxnSp>
        <p:nvCxnSpPr>
          <p:cNvPr id="19" name="曲线连接符 18"/>
          <p:cNvCxnSpPr>
            <a:stCxn id="16" idx="2"/>
            <a:endCxn id="14" idx="2"/>
          </p:cNvCxnSpPr>
          <p:nvPr/>
        </p:nvCxnSpPr>
        <p:spPr>
          <a:xfrm rot="5400000">
            <a:off x="3699240" y="1655237"/>
            <a:ext cx="12700" cy="4174514"/>
          </a:xfrm>
          <a:prstGeom prst="curvedConnector3">
            <a:avLst>
              <a:gd name="adj1" fmla="val 1800000"/>
            </a:avLst>
          </a:prstGeom>
          <a:ln w="127000">
            <a:solidFill>
              <a:schemeClr val="accent6">
                <a:lumMod val="75000"/>
                <a:alpha val="62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7" idx="2"/>
            <a:endCxn id="15" idx="2"/>
          </p:cNvCxnSpPr>
          <p:nvPr/>
        </p:nvCxnSpPr>
        <p:spPr>
          <a:xfrm rot="5400000">
            <a:off x="5840599" y="1691471"/>
            <a:ext cx="12700" cy="4102047"/>
          </a:xfrm>
          <a:prstGeom prst="curvedConnector3">
            <a:avLst>
              <a:gd name="adj1" fmla="val 1800000"/>
            </a:avLst>
          </a:prstGeom>
          <a:ln w="127000">
            <a:solidFill>
              <a:schemeClr val="accent4">
                <a:lumMod val="75000"/>
                <a:alpha val="62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95114" y="5165887"/>
            <a:ext cx="6436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我们要在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2035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年，基本实现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社会主义现代化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53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38" y="1390274"/>
            <a:ext cx="8195961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"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习主席指出，要建设一支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的人民军队，</a:t>
            </a:r>
            <a:r>
              <a:rPr lang="en-US" altLang="zh-CN" sz="2400" dirty="0">
                <a:solidFill>
                  <a:prstClr val="black"/>
                </a:solidFill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是灵魂</a:t>
            </a:r>
            <a:r>
              <a:rPr lang="zh-CN" altLang="en-US" sz="2400" dirty="0">
                <a:solidFill>
                  <a:srgbClr val="1F497D">
                    <a:lumMod val="40000"/>
                    <a:lumOff val="60000"/>
                  </a:srgbClr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是核心，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是保证。</a:t>
            </a:r>
            <a:r>
              <a:rPr lang="en-US" altLang="zh-CN" sz="2400" dirty="0">
                <a:solidFill>
                  <a:prstClr val="black"/>
                </a:solidFill>
              </a:rPr>
              <a:t>" 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.format(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,\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398" y="4270339"/>
            <a:ext cx="7891639" cy="96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r>
              <a:rPr lang="zh-CN" altLang="en-US" sz="2000" dirty="0">
                <a:solidFill>
                  <a:prstClr val="black"/>
                </a:solidFill>
              </a:rPr>
              <a:t>习主席指出，要建设一支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的人民军队，其中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是灵魂，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是核心，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是保证。</a:t>
            </a: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94397"/>
          </a:xfrm>
        </p:spPr>
        <p:txBody>
          <a:bodyPr/>
          <a:lstStyle/>
          <a:p>
            <a:r>
              <a:rPr lang="zh-CN" altLang="en-US" dirty="0"/>
              <a:t>序号槽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414" y="2662775"/>
            <a:ext cx="899317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{0}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今年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{2}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岁，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{1}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也是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{2}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19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66985" y="1657431"/>
            <a:ext cx="1247457" cy="1005344"/>
            <a:chOff x="7267893" y="3373162"/>
            <a:chExt cx="1247457" cy="1005344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891621" y="3742494"/>
              <a:ext cx="0" cy="6360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267893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603315" y="3280528"/>
            <a:ext cx="5806912" cy="904973"/>
          </a:xfrm>
          <a:custGeom>
            <a:avLst/>
            <a:gdLst>
              <a:gd name="connsiteX0" fmla="*/ 5806912 w 5806912"/>
              <a:gd name="connsiteY0" fmla="*/ 0 h 1177792"/>
              <a:gd name="connsiteX1" fmla="*/ 3789576 w 5806912"/>
              <a:gd name="connsiteY1" fmla="*/ 1084082 h 1177792"/>
              <a:gd name="connsiteX2" fmla="*/ 1244339 w 5806912"/>
              <a:gd name="connsiteY2" fmla="*/ 999241 h 1177792"/>
              <a:gd name="connsiteX3" fmla="*/ 0 w 5806912"/>
              <a:gd name="connsiteY3" fmla="*/ 9427 h 117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912" h="1177792">
                <a:moveTo>
                  <a:pt x="5806912" y="0"/>
                </a:moveTo>
                <a:cubicBezTo>
                  <a:pt x="5178458" y="458771"/>
                  <a:pt x="4550005" y="917542"/>
                  <a:pt x="3789576" y="1084082"/>
                </a:cubicBezTo>
                <a:cubicBezTo>
                  <a:pt x="3029147" y="1250622"/>
                  <a:pt x="1875935" y="1178350"/>
                  <a:pt x="1244339" y="999241"/>
                </a:cubicBezTo>
                <a:cubicBezTo>
                  <a:pt x="612743" y="820132"/>
                  <a:pt x="208961" y="172825"/>
                  <a:pt x="0" y="9427"/>
                </a:cubicBezTo>
              </a:path>
            </a:pathLst>
          </a:custGeom>
          <a:noFill/>
          <a:ln w="203200">
            <a:solidFill>
              <a:schemeClr val="tx2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809188" y="1852062"/>
            <a:ext cx="4864231" cy="749736"/>
          </a:xfrm>
          <a:custGeom>
            <a:avLst/>
            <a:gdLst>
              <a:gd name="connsiteX0" fmla="*/ 4864231 w 4864231"/>
              <a:gd name="connsiteY0" fmla="*/ 740309 h 749736"/>
              <a:gd name="connsiteX1" fmla="*/ 3516198 w 4864231"/>
              <a:gd name="connsiteY1" fmla="*/ 127567 h 749736"/>
              <a:gd name="connsiteX2" fmla="*/ 1545996 w 4864231"/>
              <a:gd name="connsiteY2" fmla="*/ 52152 h 749736"/>
              <a:gd name="connsiteX3" fmla="*/ 0 w 4864231"/>
              <a:gd name="connsiteY3" fmla="*/ 749736 h 74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231" h="749736">
                <a:moveTo>
                  <a:pt x="4864231" y="740309"/>
                </a:moveTo>
                <a:cubicBezTo>
                  <a:pt x="4466734" y="491284"/>
                  <a:pt x="4069237" y="242260"/>
                  <a:pt x="3516198" y="127567"/>
                </a:cubicBezTo>
                <a:cubicBezTo>
                  <a:pt x="2963159" y="12874"/>
                  <a:pt x="2132029" y="-51543"/>
                  <a:pt x="1545996" y="52152"/>
                </a:cubicBezTo>
                <a:cubicBezTo>
                  <a:pt x="959963" y="155847"/>
                  <a:pt x="479981" y="452791"/>
                  <a:pt x="0" y="749736"/>
                </a:cubicBezTo>
              </a:path>
            </a:pathLst>
          </a:custGeom>
          <a:noFill/>
          <a:ln w="203200">
            <a:solidFill>
              <a:schemeClr val="accent3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762812" y="3139126"/>
            <a:ext cx="6900421" cy="1202507"/>
          </a:xfrm>
          <a:custGeom>
            <a:avLst/>
            <a:gdLst>
              <a:gd name="connsiteX0" fmla="*/ 6787299 w 6787299"/>
              <a:gd name="connsiteY0" fmla="*/ 0 h 1202507"/>
              <a:gd name="connsiteX1" fmla="*/ 4930219 w 6787299"/>
              <a:gd name="connsiteY1" fmla="*/ 1055802 h 1202507"/>
              <a:gd name="connsiteX2" fmla="*/ 2064470 w 6787299"/>
              <a:gd name="connsiteY2" fmla="*/ 1084082 h 1202507"/>
              <a:gd name="connsiteX3" fmla="*/ 0 w 6787299"/>
              <a:gd name="connsiteY3" fmla="*/ 28280 h 12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299" h="1202507">
                <a:moveTo>
                  <a:pt x="6787299" y="0"/>
                </a:moveTo>
                <a:cubicBezTo>
                  <a:pt x="6252328" y="437561"/>
                  <a:pt x="5717357" y="875122"/>
                  <a:pt x="4930219" y="1055802"/>
                </a:cubicBezTo>
                <a:cubicBezTo>
                  <a:pt x="4143081" y="1236482"/>
                  <a:pt x="2886173" y="1255336"/>
                  <a:pt x="2064470" y="1084082"/>
                </a:cubicBezTo>
                <a:cubicBezTo>
                  <a:pt x="1242767" y="912828"/>
                  <a:pt x="621383" y="470554"/>
                  <a:pt x="0" y="28280"/>
                </a:cubicBezTo>
              </a:path>
            </a:pathLst>
          </a:custGeom>
          <a:noFill/>
          <a:ln w="203200">
            <a:solidFill>
              <a:schemeClr val="accent6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921552" y="3148553"/>
            <a:ext cx="4769962" cy="1140693"/>
          </a:xfrm>
          <a:custGeom>
            <a:avLst/>
            <a:gdLst>
              <a:gd name="connsiteX0" fmla="*/ 4656841 w 4656841"/>
              <a:gd name="connsiteY0" fmla="*/ 0 h 1140693"/>
              <a:gd name="connsiteX1" fmla="*/ 2479250 w 4656841"/>
              <a:gd name="connsiteY1" fmla="*/ 1140643 h 1140693"/>
              <a:gd name="connsiteX2" fmla="*/ 0 w 4656841"/>
              <a:gd name="connsiteY2" fmla="*/ 47134 h 11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6841" h="1140693">
                <a:moveTo>
                  <a:pt x="4656841" y="0"/>
                </a:moveTo>
                <a:cubicBezTo>
                  <a:pt x="3956115" y="566393"/>
                  <a:pt x="3255390" y="1132787"/>
                  <a:pt x="2479250" y="1140643"/>
                </a:cubicBezTo>
                <a:cubicBezTo>
                  <a:pt x="1703110" y="1148499"/>
                  <a:pt x="416350" y="229385"/>
                  <a:pt x="0" y="47134"/>
                </a:cubicBezTo>
              </a:path>
            </a:pathLst>
          </a:custGeom>
          <a:noFill/>
          <a:ln w="203200">
            <a:solidFill>
              <a:schemeClr val="accent6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18446" y="5165887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张三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今年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19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岁，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李四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也是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19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19528" y="3246394"/>
            <a:ext cx="1247457" cy="1089391"/>
            <a:chOff x="5162768" y="2653103"/>
            <a:chExt cx="1247457" cy="1089391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5825764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90713" y="3124440"/>
            <a:ext cx="1247457" cy="1180707"/>
            <a:chOff x="5162768" y="2561787"/>
            <a:chExt cx="1247457" cy="118070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5825764" y="2561787"/>
              <a:ext cx="318951" cy="7753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2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6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55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38" y="1475117"/>
            <a:ext cx="8195961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"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习主席指出，要建设一支</a:t>
            </a:r>
            <a:r>
              <a:rPr lang="en-US" altLang="zh-CN" sz="2400" b="1" dirty="0">
                <a:solidFill>
                  <a:srgbClr val="C00000"/>
                </a:solidFill>
              </a:rPr>
              <a:t>{0}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{1}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{2}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的人民军队，</a:t>
            </a:r>
            <a:r>
              <a:rPr lang="en-US" altLang="zh-CN" sz="2400" dirty="0">
                <a:solidFill>
                  <a:prstClr val="black"/>
                </a:solidFill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</a:rPr>
              <a:t>{0}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是灵魂，</a:t>
            </a:r>
            <a:r>
              <a:rPr lang="en-US" altLang="zh-CN" sz="2400" b="1" dirty="0">
                <a:solidFill>
                  <a:srgbClr val="C00000"/>
                </a:solidFill>
              </a:rPr>
              <a:t>{1}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是核心，</a:t>
            </a:r>
            <a:r>
              <a:rPr lang="en-US" altLang="zh-CN" sz="2400" b="1" dirty="0">
                <a:solidFill>
                  <a:srgbClr val="C00000"/>
                </a:solidFill>
              </a:rPr>
              <a:t>{2}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是保证。</a:t>
            </a:r>
            <a:r>
              <a:rPr lang="en-US" altLang="zh-CN" sz="2400" dirty="0">
                <a:solidFill>
                  <a:prstClr val="black"/>
                </a:solidFill>
              </a:rPr>
              <a:t>" 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.format(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398" y="4270339"/>
            <a:ext cx="7891639" cy="96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r>
              <a:rPr lang="zh-CN" altLang="en-US" sz="2000" dirty="0">
                <a:solidFill>
                  <a:prstClr val="black"/>
                </a:solidFill>
              </a:rPr>
              <a:t>习主席指出，要建设一支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的人民军队，其</a:t>
            </a:r>
            <a:r>
              <a:rPr lang="zh-CN" altLang="en-US" sz="2000" dirty="0">
                <a:solidFill>
                  <a:srgbClr val="FF0000"/>
                </a:solidFill>
              </a:rPr>
              <a:t>中听党指挥</a:t>
            </a:r>
            <a:r>
              <a:rPr lang="zh-CN" altLang="en-US" sz="2000" dirty="0">
                <a:solidFill>
                  <a:prstClr val="black"/>
                </a:solidFill>
              </a:rPr>
              <a:t>是灵魂，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是核心，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是保证。</a:t>
            </a: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66117"/>
          </a:xfrm>
        </p:spPr>
        <p:txBody>
          <a:bodyPr/>
          <a:lstStyle/>
          <a:p>
            <a:r>
              <a:rPr lang="zh-CN" altLang="en-US" dirty="0"/>
              <a:t>指定槽的格式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94" y="1568522"/>
            <a:ext cx="814947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46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studentPassCount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43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studentPassCount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{}%"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497264" y="3358496"/>
            <a:ext cx="814947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学员的及格率为93.47826086956522%</a:t>
            </a:r>
          </a:p>
        </p:txBody>
      </p:sp>
      <p:sp>
        <p:nvSpPr>
          <p:cNvPr id="7" name="矩形 6"/>
          <p:cNvSpPr/>
          <p:nvPr/>
        </p:nvSpPr>
        <p:spPr>
          <a:xfrm>
            <a:off x="426365" y="5259775"/>
            <a:ext cx="814947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学员的及格率为93.</a:t>
            </a:r>
            <a:r>
              <a:rPr lang="en-US" altLang="zh-CN" sz="2400" dirty="0">
                <a:solidFill>
                  <a:prstClr val="white"/>
                </a:solidFill>
              </a:rPr>
              <a:t>48</a:t>
            </a:r>
            <a:r>
              <a:rPr lang="zh-CN" altLang="en-US" sz="2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" name="矩形 7"/>
          <p:cNvSpPr/>
          <p:nvPr/>
        </p:nvSpPr>
        <p:spPr>
          <a:xfrm>
            <a:off x="426365" y="4108199"/>
            <a:ext cx="85455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{:.2f}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%".format(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*100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矩形 8"/>
          <p:cNvSpPr/>
          <p:nvPr/>
        </p:nvSpPr>
        <p:spPr>
          <a:xfrm>
            <a:off x="426365" y="4536722"/>
            <a:ext cx="85455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{0:.2f}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%".format(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*100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21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A6CE1-8A32-4BF3-BFC1-A03E8E61F5BC}"/>
              </a:ext>
            </a:extLst>
          </p:cNvPr>
          <p:cNvSpPr txBox="1"/>
          <p:nvPr/>
        </p:nvSpPr>
        <p:spPr>
          <a:xfrm>
            <a:off x="2855364" y="207186"/>
            <a:ext cx="5981550" cy="638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整形</a:t>
            </a:r>
            <a:r>
              <a:rPr lang="en-US" altLang="zh-CN" dirty="0"/>
              <a:t>(int)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浮点型</a:t>
            </a:r>
            <a:r>
              <a:rPr lang="en-US" altLang="zh-CN" dirty="0"/>
              <a:t>(float)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数值型运算的结果类型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数值型运算的优先级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整形与浮点型的转换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math</a:t>
            </a:r>
            <a:r>
              <a:rPr lang="zh-CN" altLang="en-US" dirty="0"/>
              <a:t>库的使用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布尔型</a:t>
            </a:r>
            <a:r>
              <a:rPr lang="en-US" altLang="zh-CN" dirty="0"/>
              <a:t>(bool)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布尔型的值</a:t>
            </a:r>
            <a:r>
              <a:rPr lang="en-US" altLang="zh-CN" dirty="0"/>
              <a:t>(True</a:t>
            </a:r>
            <a:r>
              <a:rPr lang="zh-CN" altLang="en-US" dirty="0"/>
              <a:t>和</a:t>
            </a:r>
            <a:r>
              <a:rPr lang="en-US" altLang="zh-CN" dirty="0"/>
              <a:t>False)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比较运算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逻辑运算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字符串</a:t>
            </a:r>
            <a:r>
              <a:rPr lang="en-US" altLang="zh-CN" dirty="0"/>
              <a:t>(str)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字符串的表示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索引操作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切片操作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其它操作（加法、乘法、长度、大小写）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与数值型的转换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str.format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1916183"/>
            <a:ext cx="6396507" cy="1378485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2800" dirty="0"/>
              <a:t>请查阅课程主页上布置的作业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0D78CE-D60B-4FB0-BD02-A32592383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浮点数</a:t>
            </a:r>
            <a:r>
              <a:rPr lang="en-US" altLang="zh-CN" dirty="0"/>
              <a:t>(float)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86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71964"/>
            <a:ext cx="7886700" cy="5486392"/>
          </a:xfrm>
        </p:spPr>
        <p:txBody>
          <a:bodyPr>
            <a:normAutofit/>
          </a:bodyPr>
          <a:lstStyle/>
          <a:p>
            <a:r>
              <a:rPr lang="zh-CN" altLang="en-US" dirty="0"/>
              <a:t>与数学中的整数概念一致</a:t>
            </a:r>
            <a:endParaRPr lang="en-US" altLang="zh-CN" dirty="0"/>
          </a:p>
          <a:p>
            <a:pPr lvl="1"/>
            <a:r>
              <a:rPr lang="zh-CN" altLang="en-US" dirty="0"/>
              <a:t>与其它绝大部分编程语言相比：</a:t>
            </a:r>
            <a:endParaRPr lang="en-US" altLang="zh-CN" dirty="0"/>
          </a:p>
          <a:p>
            <a:pPr marL="457200" lvl="1" indent="347663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中的整数</a:t>
            </a:r>
            <a:r>
              <a:rPr lang="zh-CN" altLang="en-US" dirty="0">
                <a:solidFill>
                  <a:srgbClr val="C00000"/>
                </a:solidFill>
              </a:rPr>
              <a:t>没有取值范围限制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347663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457200" lvl="1" indent="347663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整数类型</a:t>
            </a:r>
            <a:r>
              <a:rPr lang="zh-CN" altLang="en-US" dirty="0">
                <a:solidFill>
                  <a:srgbClr val="C00000"/>
                </a:solidFill>
              </a:rPr>
              <a:t>字面常量</a:t>
            </a:r>
            <a:r>
              <a:rPr lang="zh-CN" altLang="en-US" dirty="0"/>
              <a:t>表示方法：</a:t>
            </a:r>
            <a:endParaRPr lang="en-US" altLang="zh-CN" dirty="0"/>
          </a:p>
          <a:p>
            <a:pPr lvl="1">
              <a:spcBef>
                <a:spcPts val="2000"/>
              </a:spcBef>
            </a:pPr>
            <a:r>
              <a:rPr lang="zh-CN" altLang="en-US" sz="2000" dirty="0"/>
              <a:t>十进制</a:t>
            </a:r>
            <a:r>
              <a:rPr lang="en-US" altLang="zh-CN" sz="2000" dirty="0"/>
              <a:t>(</a:t>
            </a:r>
            <a:r>
              <a:rPr lang="zh-CN" altLang="en-US" sz="2000" dirty="0"/>
              <a:t>数字开头</a:t>
            </a:r>
            <a:r>
              <a:rPr lang="en-US" altLang="zh-CN" sz="2000" dirty="0"/>
              <a:t>)</a:t>
            </a:r>
          </a:p>
          <a:p>
            <a:pPr marL="804863" lvl="1" indent="0">
              <a:buNone/>
            </a:pPr>
            <a:r>
              <a:rPr lang="en-US" altLang="zh-CN" dirty="0"/>
              <a:t>123,-97,+86,-0</a:t>
            </a:r>
          </a:p>
          <a:p>
            <a:pPr marL="457200" lvl="1" indent="347663"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整数类型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5662" y="2642219"/>
            <a:ext cx="54477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&gt;&gt;&gt; pow(2,10) , pow(2,15)</a:t>
            </a:r>
          </a:p>
          <a:p>
            <a:r>
              <a:rPr lang="en-US" altLang="zh-CN" sz="2400" dirty="0"/>
              <a:t>&gt;&gt;&gt; pow(2, 1000)</a:t>
            </a:r>
          </a:p>
          <a:p>
            <a:r>
              <a:rPr lang="en-US" altLang="zh-CN" sz="2400" dirty="0"/>
              <a:t>&gt;&gt;&gt; pow(2, pow(2,15))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5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388932"/>
          </a:xfrm>
        </p:spPr>
        <p:txBody>
          <a:bodyPr/>
          <a:lstStyle/>
          <a:p>
            <a:r>
              <a:rPr lang="zh-CN" altLang="en-US" dirty="0"/>
              <a:t>带有小数点的数字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有精度和取值范围限制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，不同计算机不同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浮点数类型</a:t>
            </a:r>
            <a:r>
              <a:rPr lang="en-US" altLang="zh-CN" dirty="0"/>
              <a:t>(float)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0572" y="3012828"/>
            <a:ext cx="652135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&gt;&gt;&gt; pow(2.0,10.0) , pow(2.0,15.0)</a:t>
            </a:r>
          </a:p>
          <a:p>
            <a:r>
              <a:rPr lang="en-US" altLang="zh-CN" sz="2400" dirty="0"/>
              <a:t>&gt;&gt;&gt; pow(2.0, 1000.0)</a:t>
            </a:r>
          </a:p>
          <a:p>
            <a:r>
              <a:rPr lang="en-US" altLang="zh-CN" sz="2400" dirty="0"/>
              <a:t>&gt;&gt;&gt; pow(2.0, pow(2.0,15.0))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0.1*3</a:t>
            </a:r>
          </a:p>
        </p:txBody>
      </p:sp>
    </p:spTree>
    <p:extLst>
      <p:ext uri="{BB962C8B-B14F-4D97-AF65-F5344CB8AC3E}">
        <p14:creationId xmlns:p14="http://schemas.microsoft.com/office/powerpoint/2010/main" val="348980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549050"/>
            <a:ext cx="7886700" cy="729289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浮点数类型字面常量表示方法：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1884" y="1473641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3.14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418624" y="1473641"/>
            <a:ext cx="111440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-12.2</a:t>
            </a:r>
          </a:p>
        </p:txBody>
      </p:sp>
      <p:sp>
        <p:nvSpPr>
          <p:cNvPr id="10" name="矩形 9"/>
          <p:cNvSpPr/>
          <p:nvPr/>
        </p:nvSpPr>
        <p:spPr>
          <a:xfrm>
            <a:off x="3811313" y="1466416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3.0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68022" y="1466416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0.0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924732" y="1466416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-4.0</a:t>
            </a:r>
          </a:p>
        </p:txBody>
      </p:sp>
      <p:sp>
        <p:nvSpPr>
          <p:cNvPr id="13" name="矩形 12"/>
          <p:cNvSpPr/>
          <p:nvPr/>
        </p:nvSpPr>
        <p:spPr>
          <a:xfrm>
            <a:off x="2126695" y="2317676"/>
            <a:ext cx="55656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211883" y="2307187"/>
            <a:ext cx="55656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5.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975828" y="2307187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.14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76113" y="3900989"/>
            <a:ext cx="566382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&gt;&gt;&gt; type(3)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'&gt;</a:t>
            </a:r>
          </a:p>
          <a:p>
            <a:r>
              <a:rPr lang="en-US" altLang="zh-CN" sz="2000" dirty="0"/>
              <a:t>&gt;&gt;&gt; type(3.0)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'float'&gt;</a:t>
            </a:r>
          </a:p>
          <a:p>
            <a:r>
              <a:rPr lang="en-US" altLang="zh-CN" sz="2000" dirty="0"/>
              <a:t>&gt;&gt;&gt; x = 3.</a:t>
            </a:r>
          </a:p>
          <a:p>
            <a:r>
              <a:rPr lang="en-US" altLang="zh-CN" sz="2000" dirty="0"/>
              <a:t>&gt;&gt;&gt; type(x)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'float'&gt;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4991" y="3161711"/>
            <a:ext cx="499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type()</a:t>
            </a:r>
            <a:r>
              <a:rPr lang="zh-CN" altLang="en-US" sz="2400" dirty="0"/>
              <a:t>函数查看变量的类型：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4975723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 w="12700">
          <a:solidFill>
            <a:schemeClr val="accent5">
              <a:lumMod val="75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进阶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其它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5516</TotalTime>
  <Words>3966</Words>
  <Application>Microsoft Office PowerPoint</Application>
  <PresentationFormat>全屏显示(4:3)</PresentationFormat>
  <Paragraphs>754</Paragraphs>
  <Slides>58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方正姚体</vt:lpstr>
      <vt:lpstr>华文新魏</vt:lpstr>
      <vt:lpstr>宋体</vt:lpstr>
      <vt:lpstr>微软雅黑</vt:lpstr>
      <vt:lpstr>Arial</vt:lpstr>
      <vt:lpstr>Calibri</vt:lpstr>
      <vt:lpstr>Cambria Math</vt:lpstr>
      <vt:lpstr>Consolas</vt:lpstr>
      <vt:lpstr>Lucida Console</vt:lpstr>
      <vt:lpstr>Times New Roman</vt:lpstr>
      <vt:lpstr>Wingdings</vt:lpstr>
      <vt:lpstr>基础内容</vt:lpstr>
      <vt:lpstr>进阶内容</vt:lpstr>
      <vt:lpstr>其它内容</vt:lpstr>
      <vt:lpstr>第二章 Python简介</vt:lpstr>
      <vt:lpstr>PowerPoint 演示文稿</vt:lpstr>
      <vt:lpstr>PowerPoint 演示文稿</vt:lpstr>
      <vt:lpstr>PowerPoint 演示文稿</vt:lpstr>
      <vt:lpstr>二、内置数据类型</vt:lpstr>
      <vt:lpstr>数值型</vt:lpstr>
      <vt:lpstr>整数类型(int)</vt:lpstr>
      <vt:lpstr>浮点数类型(float)</vt:lpstr>
      <vt:lpstr>PowerPoint 演示文稿</vt:lpstr>
      <vt:lpstr>PowerPoint 演示文稿</vt:lpstr>
      <vt:lpstr>数值型的运算</vt:lpstr>
      <vt:lpstr>PowerPoint 演示文稿</vt:lpstr>
      <vt:lpstr>PowerPoint 演示文稿</vt:lpstr>
      <vt:lpstr>PowerPoint 演示文稿</vt:lpstr>
      <vt:lpstr>数值型运算结果的类型</vt:lpstr>
      <vt:lpstr>PowerPoint 演示文稿</vt:lpstr>
      <vt:lpstr>运算符的优先级</vt:lpstr>
      <vt:lpstr>PowerPoint 演示文稿</vt:lpstr>
      <vt:lpstr>PowerPoint 演示文稿</vt:lpstr>
      <vt:lpstr>数值类型的相互转换</vt:lpstr>
      <vt:lpstr>PowerPoint 演示文稿</vt:lpstr>
      <vt:lpstr>math库的使用</vt:lpstr>
      <vt:lpstr>PowerPoint 演示文稿</vt:lpstr>
      <vt:lpstr>PowerPoint 演示文稿</vt:lpstr>
      <vt:lpstr>布尔型(bool)</vt:lpstr>
      <vt:lpstr>布尔型基本概念</vt:lpstr>
      <vt:lpstr>比较运算</vt:lpstr>
      <vt:lpstr>布尔型的逻辑运算（布尔运算）</vt:lpstr>
      <vt:lpstr>PowerPoint 演示文稿</vt:lpstr>
      <vt:lpstr>布尔运算和比较运算中的短路原则</vt:lpstr>
      <vt:lpstr>PowerPoint 演示文稿</vt:lpstr>
      <vt:lpstr>字符串(str)</vt:lpstr>
      <vt:lpstr>字符串类型的表示</vt:lpstr>
      <vt:lpstr>PowerPoint 演示文稿</vt:lpstr>
      <vt:lpstr>PowerPoint 演示文稿</vt:lpstr>
      <vt:lpstr>PowerPoint 演示文稿</vt:lpstr>
      <vt:lpstr>PowerPoint 演示文稿</vt:lpstr>
      <vt:lpstr>字符串索引</vt:lpstr>
      <vt:lpstr>PowerPoint 演示文稿</vt:lpstr>
      <vt:lpstr>PowerPoint 演示文稿</vt:lpstr>
      <vt:lpstr>字符串切片</vt:lpstr>
      <vt:lpstr>PowerPoint 演示文稿</vt:lpstr>
      <vt:lpstr>PowerPoint 演示文稿</vt:lpstr>
      <vt:lpstr>PowerPoint 演示文稿</vt:lpstr>
      <vt:lpstr>字符串的其它常用操作</vt:lpstr>
      <vt:lpstr>PowerPoint 演示文稿</vt:lpstr>
      <vt:lpstr>PowerPoint 演示文稿</vt:lpstr>
      <vt:lpstr>字符串与数字类型的转换</vt:lpstr>
      <vt:lpstr>PowerPoint 演示文稿</vt:lpstr>
      <vt:lpstr>PowerPoint 演示文稿</vt:lpstr>
      <vt:lpstr>字符串格式化方法：format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请查阅课程主页上布置的作业 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1550</cp:revision>
  <dcterms:created xsi:type="dcterms:W3CDTF">2019-01-14T01:44:25Z</dcterms:created>
  <dcterms:modified xsi:type="dcterms:W3CDTF">2020-02-21T18:50:32Z</dcterms:modified>
</cp:coreProperties>
</file>