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9"/>
  </p:notesMasterIdLst>
  <p:handoutMasterIdLst>
    <p:handoutMasterId r:id="rId40"/>
  </p:handoutMasterIdLst>
  <p:sldIdLst>
    <p:sldId id="256" r:id="rId3"/>
    <p:sldId id="303" r:id="rId4"/>
    <p:sldId id="276" r:id="rId5"/>
    <p:sldId id="278" r:id="rId6"/>
    <p:sldId id="279" r:id="rId7"/>
    <p:sldId id="282" r:id="rId8"/>
    <p:sldId id="284" r:id="rId9"/>
    <p:sldId id="306" r:id="rId10"/>
    <p:sldId id="331" r:id="rId11"/>
    <p:sldId id="285" r:id="rId12"/>
    <p:sldId id="299" r:id="rId13"/>
    <p:sldId id="286" r:id="rId14"/>
    <p:sldId id="287" r:id="rId15"/>
    <p:sldId id="333" r:id="rId16"/>
    <p:sldId id="295" r:id="rId17"/>
    <p:sldId id="296" r:id="rId18"/>
    <p:sldId id="291" r:id="rId19"/>
    <p:sldId id="289" r:id="rId20"/>
    <p:sldId id="292" r:id="rId21"/>
    <p:sldId id="290" r:id="rId22"/>
    <p:sldId id="305" r:id="rId23"/>
    <p:sldId id="29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34" r:id="rId33"/>
    <p:sldId id="328" r:id="rId34"/>
    <p:sldId id="335" r:id="rId35"/>
    <p:sldId id="336" r:id="rId36"/>
    <p:sldId id="330" r:id="rId37"/>
    <p:sldId id="28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2716" autoAdjust="0"/>
  </p:normalViewPr>
  <p:slideViewPr>
    <p:cSldViewPr snapToGrid="0">
      <p:cViewPr varScale="1">
        <p:scale>
          <a:sx n="81" d="100"/>
          <a:sy n="81" d="100"/>
        </p:scale>
        <p:origin x="14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BitTorrent</a:t>
            </a:r>
            <a:r>
              <a:rPr lang="zh-CN" altLang="en-US" dirty="0"/>
              <a:t>、</a:t>
            </a:r>
            <a:r>
              <a:rPr lang="en-US" altLang="zh-CN" dirty="0"/>
              <a:t>Ubuntu Software Center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、</a:t>
            </a:r>
            <a:r>
              <a:rPr lang="en-US" altLang="zh-CN" dirty="0"/>
              <a:t>Civilization IV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4》</a:t>
            </a:r>
            <a:r>
              <a:rPr lang="zh-CN" altLang="en-US" dirty="0"/>
              <a:t>、</a:t>
            </a:r>
            <a:r>
              <a:rPr lang="en-US" altLang="zh-CN" dirty="0"/>
              <a:t>Battlefield 2 -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战地</a:t>
            </a:r>
            <a:r>
              <a:rPr lang="en-US" altLang="zh-CN" dirty="0"/>
              <a:t>2》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网站：</a:t>
            </a:r>
            <a:r>
              <a:rPr lang="en-US" altLang="zh-CN" dirty="0"/>
              <a:t>NASA</a:t>
            </a:r>
            <a:r>
              <a:rPr lang="zh-CN" altLang="en-US" dirty="0"/>
              <a:t>、豆瓣、</a:t>
            </a:r>
            <a:r>
              <a:rPr lang="en-US" altLang="zh-CN" dirty="0" err="1"/>
              <a:t>Quora</a:t>
            </a:r>
            <a:r>
              <a:rPr lang="zh-CN" altLang="en-US" dirty="0"/>
              <a:t>、</a:t>
            </a:r>
            <a:r>
              <a:rPr lang="en-US" altLang="zh-CN" dirty="0"/>
              <a:t>Dropbox</a:t>
            </a:r>
            <a:r>
              <a:rPr lang="zh-CN" altLang="en-US" dirty="0"/>
              <a:t>、</a:t>
            </a:r>
            <a:r>
              <a:rPr lang="en-US" altLang="zh-CN" dirty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Google Maps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1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9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41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1648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4855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858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110737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933450" y="837064"/>
            <a:ext cx="7082335" cy="3616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/>
              <a:t>高级语言的分类：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编译型语言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解释型语言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静态类型语言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强类型语言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弱类型语言</a:t>
            </a:r>
            <a:endParaRPr lang="en-US" altLang="zh-CN" sz="2400" dirty="0"/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2864" y="4858604"/>
            <a:ext cx="868699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：解释型语言、动态语言、动态类型语言、强类型语言</a:t>
            </a:r>
          </a:p>
        </p:txBody>
      </p:sp>
    </p:spTree>
    <p:extLst>
      <p:ext uri="{BB962C8B-B14F-4D97-AF65-F5344CB8AC3E}">
        <p14:creationId xmlns:p14="http://schemas.microsoft.com/office/powerpoint/2010/main" val="23115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03054" y="4938032"/>
            <a:ext cx="661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dirty="0"/>
              <a:t>编程语言排行</a:t>
            </a:r>
          </a:p>
          <a:p>
            <a:pPr algn="r"/>
            <a:r>
              <a:rPr lang="zh-CN" altLang="en-US" dirty="0"/>
              <a:t>来源：</a:t>
            </a:r>
            <a:r>
              <a:rPr lang="en-US" altLang="zh-CN" dirty="0"/>
              <a:t>https://www.tiobe.com/tiobe-index/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23011-3F59-4D5F-81F4-AD981F16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" y="964931"/>
            <a:ext cx="8881880" cy="3608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9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522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885" y="2208324"/>
            <a:ext cx="8211403" cy="2423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1991</a:t>
            </a:r>
            <a:r>
              <a:rPr lang="zh-CN" altLang="zh-CN" sz="2000" dirty="0"/>
              <a:t>年，</a:t>
            </a:r>
            <a:r>
              <a:rPr lang="en-US" altLang="zh-CN" sz="2000" dirty="0"/>
              <a:t>Guido van Rossum</a:t>
            </a:r>
            <a:r>
              <a:rPr lang="zh-CN" altLang="zh-CN" sz="2000" dirty="0"/>
              <a:t>发布了</a:t>
            </a:r>
            <a:r>
              <a:rPr lang="en-US" altLang="zh-CN" sz="2000" dirty="0"/>
              <a:t>Python 0.9.0</a:t>
            </a:r>
            <a:endParaRPr lang="zh-CN" altLang="zh-CN" sz="2000" dirty="0"/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1994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1.0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2000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2.0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2008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3.0</a:t>
            </a:r>
            <a:r>
              <a:rPr lang="zh-CN" altLang="zh-CN" sz="2000" dirty="0"/>
              <a:t>发布</a:t>
            </a:r>
            <a:r>
              <a:rPr lang="zh-CN" altLang="zh-CN" sz="2000" b="1" dirty="0">
                <a:solidFill>
                  <a:srgbClr val="C00000"/>
                </a:solidFill>
              </a:rPr>
              <a:t>（与</a:t>
            </a:r>
            <a:r>
              <a:rPr lang="en-US" altLang="zh-CN" sz="2000" b="1" dirty="0">
                <a:solidFill>
                  <a:srgbClr val="C00000"/>
                </a:solidFill>
              </a:rPr>
              <a:t>Python 2.x</a:t>
            </a:r>
            <a:r>
              <a:rPr lang="zh-CN" altLang="zh-CN" sz="2000" b="1" dirty="0">
                <a:solidFill>
                  <a:srgbClr val="C00000"/>
                </a:solidFill>
              </a:rPr>
              <a:t>不兼容）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目前的最新版本为</a:t>
            </a:r>
            <a:r>
              <a:rPr lang="en-US" altLang="zh-CN" sz="2000" dirty="0"/>
              <a:t>3.8.1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348952" y="3797248"/>
            <a:ext cx="2686639" cy="2576742"/>
            <a:chOff x="7545532" y="3101294"/>
            <a:chExt cx="1305754" cy="1252342"/>
          </a:xfrm>
        </p:grpSpPr>
        <p:sp>
          <p:nvSpPr>
            <p:cNvPr id="6" name="任意多边形 5"/>
            <p:cNvSpPr>
              <a:spLocks/>
            </p:cNvSpPr>
            <p:nvPr/>
          </p:nvSpPr>
          <p:spPr>
            <a:xfrm>
              <a:off x="7545532" y="3101294"/>
              <a:ext cx="979517" cy="934512"/>
            </a:xfrm>
            <a:custGeom>
              <a:avLst/>
              <a:gdLst>
                <a:gd name="connsiteX0" fmla="*/ 1456210 w 2846854"/>
                <a:gd name="connsiteY0" fmla="*/ 233630 h 2716049"/>
                <a:gd name="connsiteX1" fmla="*/ 1233158 w 2846854"/>
                <a:gd name="connsiteY1" fmla="*/ 456191 h 2716049"/>
                <a:gd name="connsiteX2" fmla="*/ 1456210 w 2846854"/>
                <a:gd name="connsiteY2" fmla="*/ 678752 h 2716049"/>
                <a:gd name="connsiteX3" fmla="*/ 1679268 w 2846854"/>
                <a:gd name="connsiteY3" fmla="*/ 456191 h 2716049"/>
                <a:gd name="connsiteX4" fmla="*/ 1456210 w 2846854"/>
                <a:gd name="connsiteY4" fmla="*/ 233630 h 2716049"/>
                <a:gd name="connsiteX5" fmla="*/ 1964524 w 2846854"/>
                <a:gd name="connsiteY5" fmla="*/ 369 h 2716049"/>
                <a:gd name="connsiteX6" fmla="*/ 2743076 w 2846854"/>
                <a:gd name="connsiteY6" fmla="*/ 267869 h 2716049"/>
                <a:gd name="connsiteX7" fmla="*/ 2588653 w 2846854"/>
                <a:gd name="connsiteY7" fmla="*/ 1723086 h 2716049"/>
                <a:gd name="connsiteX8" fmla="*/ 975782 w 2846854"/>
                <a:gd name="connsiteY8" fmla="*/ 2116850 h 2716049"/>
                <a:gd name="connsiteX9" fmla="*/ 855677 w 2846854"/>
                <a:gd name="connsiteY9" fmla="*/ 2716049 h 2716049"/>
                <a:gd name="connsiteX10" fmla="*/ 581142 w 2846854"/>
                <a:gd name="connsiteY10" fmla="*/ 918438 h 2716049"/>
                <a:gd name="connsiteX11" fmla="*/ 1061577 w 2846854"/>
                <a:gd name="connsiteY11" fmla="*/ 918438 h 2716049"/>
                <a:gd name="connsiteX12" fmla="*/ 2142536 w 2846854"/>
                <a:gd name="connsiteY12" fmla="*/ 918438 h 2716049"/>
                <a:gd name="connsiteX13" fmla="*/ 2142536 w 2846854"/>
                <a:gd name="connsiteY13" fmla="*/ 832836 h 2716049"/>
                <a:gd name="connsiteX14" fmla="*/ 1061577 w 2846854"/>
                <a:gd name="connsiteY14" fmla="*/ 832836 h 2716049"/>
                <a:gd name="connsiteX15" fmla="*/ 1095888 w 2846854"/>
                <a:gd name="connsiteY15" fmla="*/ 233630 h 2716049"/>
                <a:gd name="connsiteX16" fmla="*/ 1964524 w 2846854"/>
                <a:gd name="connsiteY16" fmla="*/ 369 h 271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6854" h="2716049">
                  <a:moveTo>
                    <a:pt x="1456210" y="233630"/>
                  </a:moveTo>
                  <a:cubicBezTo>
                    <a:pt x="1336104" y="233630"/>
                    <a:pt x="1233158" y="336351"/>
                    <a:pt x="1233158" y="456191"/>
                  </a:cubicBezTo>
                  <a:cubicBezTo>
                    <a:pt x="1233158" y="576031"/>
                    <a:pt x="1336104" y="678752"/>
                    <a:pt x="1456210" y="678752"/>
                  </a:cubicBezTo>
                  <a:cubicBezTo>
                    <a:pt x="1576321" y="678752"/>
                    <a:pt x="1679268" y="576031"/>
                    <a:pt x="1679268" y="456191"/>
                  </a:cubicBezTo>
                  <a:cubicBezTo>
                    <a:pt x="1679268" y="336351"/>
                    <a:pt x="1576321" y="233630"/>
                    <a:pt x="1456210" y="233630"/>
                  </a:cubicBezTo>
                  <a:close/>
                  <a:moveTo>
                    <a:pt x="1964524" y="369"/>
                  </a:moveTo>
                  <a:cubicBezTo>
                    <a:pt x="2305539" y="-6049"/>
                    <a:pt x="2631543" y="70993"/>
                    <a:pt x="2743076" y="267869"/>
                  </a:cubicBezTo>
                  <a:cubicBezTo>
                    <a:pt x="2914657" y="576031"/>
                    <a:pt x="2880340" y="1586127"/>
                    <a:pt x="2588653" y="1723086"/>
                  </a:cubicBezTo>
                  <a:cubicBezTo>
                    <a:pt x="2091067" y="1945646"/>
                    <a:pt x="1181682" y="1500525"/>
                    <a:pt x="975782" y="2116850"/>
                  </a:cubicBezTo>
                  <a:cubicBezTo>
                    <a:pt x="907147" y="2322285"/>
                    <a:pt x="855677" y="2716049"/>
                    <a:pt x="855677" y="2716049"/>
                  </a:cubicBezTo>
                  <a:cubicBezTo>
                    <a:pt x="-225289" y="2716049"/>
                    <a:pt x="-242448" y="918438"/>
                    <a:pt x="581142" y="918438"/>
                  </a:cubicBezTo>
                  <a:cubicBezTo>
                    <a:pt x="581142" y="918438"/>
                    <a:pt x="1061577" y="918438"/>
                    <a:pt x="1061577" y="918438"/>
                  </a:cubicBezTo>
                  <a:lnTo>
                    <a:pt x="2142536" y="918438"/>
                  </a:lnTo>
                  <a:lnTo>
                    <a:pt x="2142536" y="832836"/>
                  </a:lnTo>
                  <a:lnTo>
                    <a:pt x="1061577" y="832836"/>
                  </a:lnTo>
                  <a:cubicBezTo>
                    <a:pt x="1061577" y="627395"/>
                    <a:pt x="1044418" y="370589"/>
                    <a:pt x="1095888" y="233630"/>
                  </a:cubicBezTo>
                  <a:cubicBezTo>
                    <a:pt x="1267469" y="96672"/>
                    <a:pt x="1623502" y="6793"/>
                    <a:pt x="1964524" y="3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>
            <a:xfrm>
              <a:off x="7871769" y="3419124"/>
              <a:ext cx="979517" cy="934512"/>
            </a:xfrm>
            <a:custGeom>
              <a:avLst/>
              <a:gdLst>
                <a:gd name="connsiteX0" fmla="*/ 1644049 w 3468756"/>
                <a:gd name="connsiteY0" fmla="*/ 2396781 h 3264771"/>
                <a:gd name="connsiteX1" fmla="*/ 1375149 w 3468756"/>
                <a:gd name="connsiteY1" fmla="*/ 2665384 h 3264771"/>
                <a:gd name="connsiteX2" fmla="*/ 1644049 w 3468756"/>
                <a:gd name="connsiteY2" fmla="*/ 2933987 h 3264771"/>
                <a:gd name="connsiteX3" fmla="*/ 1912948 w 3468756"/>
                <a:gd name="connsiteY3" fmla="*/ 2665384 h 3264771"/>
                <a:gd name="connsiteX4" fmla="*/ 1644049 w 3468756"/>
                <a:gd name="connsiteY4" fmla="*/ 2396781 h 3264771"/>
                <a:gd name="connsiteX5" fmla="*/ 2388692 w 3468756"/>
                <a:gd name="connsiteY5" fmla="*/ 0 h 3264771"/>
                <a:gd name="connsiteX6" fmla="*/ 2802389 w 3468756"/>
                <a:gd name="connsiteY6" fmla="*/ 2148841 h 3264771"/>
                <a:gd name="connsiteX7" fmla="*/ 2161168 w 3468756"/>
                <a:gd name="connsiteY7" fmla="*/ 2148841 h 3264771"/>
                <a:gd name="connsiteX8" fmla="*/ 858038 w 3468756"/>
                <a:gd name="connsiteY8" fmla="*/ 2148841 h 3264771"/>
                <a:gd name="connsiteX9" fmla="*/ 858038 w 3468756"/>
                <a:gd name="connsiteY9" fmla="*/ 2272807 h 3264771"/>
                <a:gd name="connsiteX10" fmla="*/ 2161168 w 3468756"/>
                <a:gd name="connsiteY10" fmla="*/ 2272807 h 3264771"/>
                <a:gd name="connsiteX11" fmla="*/ 2119793 w 3468756"/>
                <a:gd name="connsiteY11" fmla="*/ 2975314 h 3264771"/>
                <a:gd name="connsiteX12" fmla="*/ 134082 w 3468756"/>
                <a:gd name="connsiteY12" fmla="*/ 2933987 h 3264771"/>
                <a:gd name="connsiteX13" fmla="*/ 320239 w 3468756"/>
                <a:gd name="connsiteY13" fmla="*/ 1177731 h 3264771"/>
                <a:gd name="connsiteX14" fmla="*/ 2264590 w 3468756"/>
                <a:gd name="connsiteY14" fmla="*/ 702507 h 3264771"/>
                <a:gd name="connsiteX15" fmla="*/ 2388692 w 3468756"/>
                <a:gd name="connsiteY15" fmla="*/ 0 h 32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68756" h="3264771">
                  <a:moveTo>
                    <a:pt x="1644049" y="2396781"/>
                  </a:moveTo>
                  <a:cubicBezTo>
                    <a:pt x="1478572" y="2396781"/>
                    <a:pt x="1375149" y="2520755"/>
                    <a:pt x="1375149" y="2665384"/>
                  </a:cubicBezTo>
                  <a:cubicBezTo>
                    <a:pt x="1375149" y="2810021"/>
                    <a:pt x="1478572" y="2933987"/>
                    <a:pt x="1644049" y="2933987"/>
                  </a:cubicBezTo>
                  <a:cubicBezTo>
                    <a:pt x="1788846" y="2933987"/>
                    <a:pt x="1912948" y="2810021"/>
                    <a:pt x="1912948" y="2665384"/>
                  </a:cubicBezTo>
                  <a:cubicBezTo>
                    <a:pt x="1912948" y="2520755"/>
                    <a:pt x="1788846" y="2396781"/>
                    <a:pt x="1644049" y="2396781"/>
                  </a:cubicBezTo>
                  <a:close/>
                  <a:moveTo>
                    <a:pt x="2388692" y="0"/>
                  </a:moveTo>
                  <a:cubicBezTo>
                    <a:pt x="3795245" y="0"/>
                    <a:pt x="3712510" y="2148841"/>
                    <a:pt x="2802389" y="2148841"/>
                  </a:cubicBezTo>
                  <a:cubicBezTo>
                    <a:pt x="2802389" y="2148841"/>
                    <a:pt x="2161168" y="2148841"/>
                    <a:pt x="2161168" y="2148841"/>
                  </a:cubicBezTo>
                  <a:lnTo>
                    <a:pt x="858038" y="2148841"/>
                  </a:lnTo>
                  <a:lnTo>
                    <a:pt x="858038" y="2272807"/>
                  </a:lnTo>
                  <a:lnTo>
                    <a:pt x="2161168" y="2272807"/>
                  </a:lnTo>
                  <a:cubicBezTo>
                    <a:pt x="2161168" y="2500091"/>
                    <a:pt x="2161168" y="2810021"/>
                    <a:pt x="2119793" y="2975314"/>
                  </a:cubicBezTo>
                  <a:cubicBezTo>
                    <a:pt x="1706104" y="3326564"/>
                    <a:pt x="402982" y="3409211"/>
                    <a:pt x="134082" y="2933987"/>
                  </a:cubicBezTo>
                  <a:cubicBezTo>
                    <a:pt x="-93450" y="2582737"/>
                    <a:pt x="-31395" y="1343024"/>
                    <a:pt x="320239" y="1177731"/>
                  </a:cubicBezTo>
                  <a:cubicBezTo>
                    <a:pt x="920093" y="929783"/>
                    <a:pt x="2016371" y="1446334"/>
                    <a:pt x="2264590" y="702507"/>
                  </a:cubicBezTo>
                  <a:cubicBezTo>
                    <a:pt x="2347325" y="475224"/>
                    <a:pt x="2388692" y="0"/>
                    <a:pt x="2388692" y="0"/>
                  </a:cubicBezTo>
                  <a:close/>
                </a:path>
              </a:pathLst>
            </a:cu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2610" y="748861"/>
            <a:ext cx="8496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/>
              <a:t>，译为</a:t>
            </a:r>
            <a:r>
              <a:rPr lang="zh-CN" altLang="en-US" sz="2400" dirty="0"/>
              <a:t>“</a:t>
            </a:r>
            <a:r>
              <a:rPr lang="zh-CN" altLang="zh-CN" sz="2400" dirty="0"/>
              <a:t>蟒蛇”，</a:t>
            </a:r>
            <a:r>
              <a:rPr lang="en-US" altLang="zh-CN" sz="2400" dirty="0"/>
              <a:t>Guido van Rossum</a:t>
            </a:r>
            <a:r>
              <a:rPr lang="zh-CN" altLang="zh-CN" sz="2400" dirty="0"/>
              <a:t>创立，</a:t>
            </a:r>
            <a:r>
              <a:rPr lang="zh-CN" altLang="en-US" sz="2400" dirty="0"/>
              <a:t>现</a:t>
            </a:r>
            <a:r>
              <a:rPr lang="zh-CN" altLang="zh-CN" sz="2400" dirty="0"/>
              <a:t>由</a:t>
            </a:r>
            <a:r>
              <a:rPr lang="zh-CN" altLang="en-US" sz="2400" dirty="0"/>
              <a:t>非盈利性组织</a:t>
            </a:r>
            <a:r>
              <a:rPr lang="en-US" altLang="zh-CN" sz="2400" dirty="0"/>
              <a:t>Python Software Foundation(PSF)</a:t>
            </a:r>
            <a:r>
              <a:rPr lang="zh-CN" altLang="zh-CN" sz="2400" dirty="0"/>
              <a:t>维护，致力于保护</a:t>
            </a:r>
            <a:r>
              <a:rPr lang="en-US" altLang="zh-CN" sz="2400" dirty="0"/>
              <a:t>Python</a:t>
            </a:r>
            <a:r>
              <a:rPr lang="zh-CN" altLang="zh-CN" sz="2400" dirty="0"/>
              <a:t>语言开放、开源和发展。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3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 descr="C:\Users\nixius\Desktop\p22540378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3" y="901468"/>
            <a:ext cx="2585770" cy="37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645994" y="1592956"/>
            <a:ext cx="4703928" cy="2485449"/>
            <a:chOff x="650543" y="573922"/>
            <a:chExt cx="4703928" cy="2485449"/>
          </a:xfrm>
        </p:grpSpPr>
        <p:sp>
          <p:nvSpPr>
            <p:cNvPr id="3" name="文本框 2"/>
            <p:cNvSpPr txBox="1"/>
            <p:nvPr/>
          </p:nvSpPr>
          <p:spPr>
            <a:xfrm>
              <a:off x="650543" y="1414818"/>
              <a:ext cx="2697708" cy="16445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简单易学</a:t>
              </a:r>
              <a:endParaRPr lang="en-US" altLang="zh-CN" sz="2400" dirty="0"/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开发高效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可移植性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31910" y="1414818"/>
              <a:ext cx="2522561" cy="16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丰富的库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高级语言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可扩展性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0543" y="573922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Python</a:t>
              </a:r>
              <a:r>
                <a:rPr lang="zh-CN" altLang="en-US" sz="2800" dirty="0"/>
                <a:t>语言</a:t>
              </a:r>
              <a:r>
                <a:rPr lang="zh-CN" altLang="zh-CN" sz="2800" dirty="0"/>
                <a:t>特点</a:t>
              </a:r>
              <a:r>
                <a:rPr lang="zh-CN" altLang="en-US" sz="2800" dirty="0"/>
                <a:t>：</a:t>
              </a:r>
              <a:endParaRPr lang="zh-CN" altLang="zh-CN" sz="28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63526" y="4864258"/>
            <a:ext cx="714687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zh-CN" altLang="en-US" sz="2400" dirty="0"/>
              <a:t>在科学计算、数据分析、人工智能、搜索引擎、网络服务等领域</a:t>
            </a:r>
            <a:r>
              <a:rPr lang="en-US" altLang="zh-CN" sz="2400" dirty="0"/>
              <a:t>Python</a:t>
            </a:r>
            <a:r>
              <a:rPr lang="zh-CN" altLang="en-US" sz="2400" dirty="0"/>
              <a:t>被广泛的运用。</a:t>
            </a:r>
          </a:p>
        </p:txBody>
      </p:sp>
    </p:spTree>
    <p:extLst>
      <p:ext uri="{BB962C8B-B14F-4D97-AF65-F5344CB8AC3E}">
        <p14:creationId xmlns:p14="http://schemas.microsoft.com/office/powerpoint/2010/main" val="370826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0501" y="2365611"/>
            <a:ext cx="381065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int sum = 0;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=1;i&lt;=99;i++)</a:t>
            </a:r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sum);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473" y="2365611"/>
            <a:ext cx="2973891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sum = 0</a:t>
            </a:r>
          </a:p>
          <a:p>
            <a:r>
              <a:rPr lang="en-US" altLang="zh-CN" dirty="0"/>
              <a:t>for x in range(100):</a:t>
            </a:r>
          </a:p>
          <a:p>
            <a:r>
              <a:rPr lang="en-US" altLang="zh-CN" dirty="0"/>
              <a:t>    sum += x</a:t>
            </a:r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501" y="1996279"/>
            <a:ext cx="7857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1473" y="1996279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816" y="1110016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99</a:t>
            </a:r>
            <a:r>
              <a:rPr lang="zh-CN" altLang="en-US" sz="2400" dirty="0"/>
              <a:t>的和并显示结果</a:t>
            </a:r>
          </a:p>
        </p:txBody>
      </p:sp>
    </p:spTree>
    <p:extLst>
      <p:ext uri="{BB962C8B-B14F-4D97-AF65-F5344CB8AC3E}">
        <p14:creationId xmlns:p14="http://schemas.microsoft.com/office/powerpoint/2010/main" val="1588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26" y="1282889"/>
            <a:ext cx="3238387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800" dirty="0"/>
              <a:t>#include&lt;iostream&gt;</a:t>
            </a:r>
          </a:p>
          <a:p>
            <a:r>
              <a:rPr lang="en-US" altLang="zh-CN" sz="800" dirty="0"/>
              <a:t>using namespace std;</a:t>
            </a:r>
          </a:p>
          <a:p>
            <a:endParaRPr lang="en-US" altLang="zh-CN" sz="800" dirty="0"/>
          </a:p>
          <a:p>
            <a:r>
              <a:rPr lang="en-US" altLang="zh-CN" sz="800" dirty="0"/>
              <a:t>void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 char name[50];//</a:t>
            </a:r>
            <a:r>
              <a:rPr lang="zh-CN" altLang="en-US" sz="800" dirty="0"/>
              <a:t>文件名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int length;//</a:t>
            </a:r>
            <a:r>
              <a:rPr lang="zh-CN" altLang="en-US" sz="800" dirty="0"/>
              <a:t>文件长度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char *</a:t>
            </a:r>
            <a:r>
              <a:rPr lang="en-US" altLang="zh-CN" sz="800" dirty="0" err="1"/>
              <a:t>buf</a:t>
            </a:r>
            <a:r>
              <a:rPr lang="en-US" altLang="zh-CN" sz="800" dirty="0"/>
              <a:t>;//</a:t>
            </a:r>
            <a:r>
              <a:rPr lang="zh-CN" altLang="en-US" sz="800" dirty="0"/>
              <a:t>文件内容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输入要打开的图片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FILE *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rb</a:t>
            </a:r>
            <a:r>
              <a:rPr lang="en-US" altLang="zh-CN" sz="800" dirty="0"/>
              <a:t>");//</a:t>
            </a:r>
            <a:r>
              <a:rPr lang="zh-CN" altLang="en-US" sz="800" dirty="0"/>
              <a:t>二进制方式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打开失败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SEEK_END);</a:t>
            </a:r>
          </a:p>
          <a:p>
            <a:r>
              <a:rPr lang="en-US" altLang="zh-CN" sz="800" dirty="0"/>
              <a:t>     length = </a:t>
            </a:r>
            <a:r>
              <a:rPr lang="en-US" altLang="zh-CN" sz="800" dirty="0" err="1"/>
              <a:t>ftell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 = new char[length + 1];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SEEK_SET);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fread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[length] = '\0';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输入要保存的文件名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wb</a:t>
            </a:r>
            <a:r>
              <a:rPr lang="en-US" altLang="zh-CN" sz="800" dirty="0"/>
              <a:t>");</a:t>
            </a:r>
          </a:p>
          <a:p>
            <a:r>
              <a:rPr lang="en-US" altLang="zh-CN" sz="800" dirty="0"/>
              <a:t>     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保存图片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文件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保存完毕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int main() { 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(); </a:t>
            </a:r>
          </a:p>
          <a:p>
            <a:r>
              <a:rPr lang="en-US" altLang="zh-CN" sz="800" dirty="0"/>
              <a:t>     return 0; 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3687886" y="1282889"/>
            <a:ext cx="5315087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from PIL import Image</a:t>
            </a:r>
            <a:endParaRPr lang="en-US" altLang="zh-CN" dirty="0"/>
          </a:p>
          <a:p>
            <a:r>
              <a:rPr lang="en-US" altLang="zh-CN" dirty="0" err="1"/>
              <a:t>fileName</a:t>
            </a:r>
            <a:r>
              <a:rPr lang="zh-CN" altLang="en-US" dirty="0"/>
              <a:t> = input("请输入要打开的图片:")</a:t>
            </a:r>
          </a:p>
          <a:p>
            <a:r>
              <a:rPr lang="zh-CN" altLang="en-US" dirty="0"/>
              <a:t>im = Image.open(</a:t>
            </a:r>
            <a:r>
              <a:rPr lang="en-US" altLang="zh-CN" dirty="0" err="1"/>
              <a:t>fileName</a:t>
            </a:r>
            <a:r>
              <a:rPr lang="zh-CN" altLang="en-US" dirty="0"/>
              <a:t>)</a:t>
            </a:r>
          </a:p>
          <a:p>
            <a:r>
              <a:rPr lang="en-US" altLang="zh-CN" dirty="0" err="1"/>
              <a:t>saveAs</a:t>
            </a:r>
            <a:r>
              <a:rPr lang="en-US" altLang="zh-CN" dirty="0"/>
              <a:t> </a:t>
            </a:r>
            <a:r>
              <a:rPr lang="zh-CN" altLang="en-US" dirty="0"/>
              <a:t>= input(“请输入要保存文件名:")</a:t>
            </a:r>
          </a:p>
          <a:p>
            <a:r>
              <a:rPr lang="zh-CN" altLang="en-US" dirty="0"/>
              <a:t>im.save(</a:t>
            </a:r>
            <a:r>
              <a:rPr lang="en-US" altLang="zh-CN" dirty="0" err="1"/>
              <a:t>saveAs</a:t>
            </a:r>
            <a:r>
              <a:rPr lang="zh-CN" altLang="en-US" dirty="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7886" y="913557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026" y="913557"/>
            <a:ext cx="6030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026" y="2672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另存一张图片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8478" y="3569241"/>
            <a:ext cx="345479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生命苦短，我用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FF534-9490-48F3-A791-EA688480A238}"/>
              </a:ext>
            </a:extLst>
          </p:cNvPr>
          <p:cNvSpPr txBox="1"/>
          <p:nvPr/>
        </p:nvSpPr>
        <p:spPr>
          <a:xfrm>
            <a:off x="4528478" y="4030906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解决现实问题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提高工作效率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信息处理与展示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获取乐趣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7B86-27A1-43CB-8E28-8F76C400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计算概论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87085-591A-4E8E-84C9-CCF2FC77A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26748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426C9A-79C7-4A6F-8EDF-AA867E8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BAAB8C-D607-4EE3-B6E9-4D45F77D4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3364" y="1088889"/>
            <a:ext cx="7886700" cy="2215206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</a:rPr>
              <a:t>计算</a:t>
            </a:r>
            <a:r>
              <a:rPr lang="en-US" altLang="zh-CN" sz="2200" b="1" dirty="0">
                <a:solidFill>
                  <a:srgbClr val="FF0000"/>
                </a:solidFill>
              </a:rPr>
              <a:t>】</a:t>
            </a:r>
            <a:r>
              <a:rPr lang="zh-CN" altLang="zh-CN" sz="2200" dirty="0"/>
              <a:t>指在某种计算装置上，根据已知条件，从某一个初始点开始，在完成</a:t>
            </a:r>
            <a:r>
              <a:rPr lang="zh-CN" altLang="zh-CN" sz="2200" dirty="0">
                <a:solidFill>
                  <a:srgbClr val="FF0000"/>
                </a:solidFill>
              </a:rPr>
              <a:t>一组良好定义的序列</a:t>
            </a:r>
            <a:r>
              <a:rPr lang="zh-CN" altLang="zh-CN" sz="2200" dirty="0"/>
              <a:t>后，得到预期结果的过程。</a:t>
            </a:r>
            <a:endParaRPr lang="en-US" altLang="zh-CN" sz="2200" dirty="0"/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计算的过程可由人或某种计算装置执行。</a:t>
            </a:r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同一个计算可能存在多种计算方式。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D65210-C268-4E32-AFEA-53AF7B2FEBF4}"/>
              </a:ext>
            </a:extLst>
          </p:cNvPr>
          <p:cNvSpPr txBox="1"/>
          <p:nvPr/>
        </p:nvSpPr>
        <p:spPr>
          <a:xfrm>
            <a:off x="633364" y="3628331"/>
            <a:ext cx="7153177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2pPr marL="0" lvl="1" indent="0" algn="ctr">
              <a:buNone/>
              <a:defRPr sz="2200">
                <a:solidFill>
                  <a:schemeClr val="bg1"/>
                </a:solidFill>
              </a:defRPr>
            </a:lvl2pPr>
          </a:lstStyle>
          <a:p>
            <a:r>
              <a:rPr lang="zh-CN" altLang="en-US" sz="2200" dirty="0">
                <a:solidFill>
                  <a:schemeClr val="bg1"/>
                </a:solidFill>
              </a:rPr>
              <a:t>编程的本质：把人的计算过程转换为计算机的计算过程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A948C1-320C-4DEC-A90C-8030ADAC9487}"/>
              </a:ext>
            </a:extLst>
          </p:cNvPr>
          <p:cNvSpPr/>
          <p:nvPr/>
        </p:nvSpPr>
        <p:spPr>
          <a:xfrm>
            <a:off x="633364" y="651119"/>
            <a:ext cx="4134465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anchor="ctr" anchorCtr="0">
            <a:spAutoFit/>
          </a:bodyPr>
          <a:lstStyle/>
          <a:p>
            <a:pPr marL="0" lvl="1" indent="0" algn="ctr">
              <a:buNone/>
            </a:pPr>
            <a:r>
              <a:rPr lang="zh-CN" altLang="en-US" sz="2200" dirty="0">
                <a:solidFill>
                  <a:schemeClr val="bg1"/>
                </a:solidFill>
              </a:rPr>
              <a:t>计算机是代替人进行计算的工具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FC310A-EC1A-4170-B0DA-FD6B0D8921CF}"/>
              </a:ext>
            </a:extLst>
          </p:cNvPr>
          <p:cNvSpPr/>
          <p:nvPr/>
        </p:nvSpPr>
        <p:spPr>
          <a:xfrm>
            <a:off x="633364" y="4059218"/>
            <a:ext cx="7886700" cy="19518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人是如何计算的？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使用算法进行精确的描述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如何转换？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遵循程序设计语言的语法</a:t>
            </a:r>
          </a:p>
        </p:txBody>
      </p:sp>
    </p:spTree>
    <p:extLst>
      <p:ext uri="{BB962C8B-B14F-4D97-AF65-F5344CB8AC3E}">
        <p14:creationId xmlns:p14="http://schemas.microsoft.com/office/powerpoint/2010/main" val="148329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DDF1C5-136B-4564-817F-0D6A599D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D287A8-F3CF-49CC-A951-147DF89344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545431"/>
            <a:ext cx="7886700" cy="222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zh-CN" sz="2400" dirty="0"/>
              <a:t>求解问题类的、机械的、统一的方法，它由有限个步骤组成，对于问题类中的每个给定的具体问题，机械地执行这些步骤就可以得到问题的答案。</a:t>
            </a:r>
            <a:endParaRPr lang="en-US" altLang="zh-CN" sz="2400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人类第一个明确记载的算法：“辗转相除法”求最大公约数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8EC3D1F-D322-4D4A-A605-48190F1D578F}"/>
              </a:ext>
            </a:extLst>
          </p:cNvPr>
          <p:cNvSpPr txBox="1">
            <a:spLocks/>
          </p:cNvSpPr>
          <p:nvPr/>
        </p:nvSpPr>
        <p:spPr>
          <a:xfrm>
            <a:off x="1221388" y="2875175"/>
            <a:ext cx="3520295" cy="270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算法的特征：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、输入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、输出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、明确性</a:t>
            </a:r>
            <a:r>
              <a:rPr lang="en-US" altLang="zh-CN" sz="2000" dirty="0"/>
              <a:t>/</a:t>
            </a:r>
            <a:r>
              <a:rPr lang="zh-CN" altLang="en-US" sz="2000" dirty="0"/>
              <a:t>确定性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、有限性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、有效性</a:t>
            </a:r>
            <a:r>
              <a:rPr lang="en-US" altLang="zh-CN" sz="2000" dirty="0"/>
              <a:t>/</a:t>
            </a:r>
            <a:r>
              <a:rPr lang="zh-CN" altLang="en-US" sz="2000" dirty="0"/>
              <a:t>可行性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C97758C7-E48F-4110-9B77-F8B1C2C074A5}"/>
              </a:ext>
            </a:extLst>
          </p:cNvPr>
          <p:cNvSpPr txBox="1">
            <a:spLocks/>
          </p:cNvSpPr>
          <p:nvPr/>
        </p:nvSpPr>
        <p:spPr>
          <a:xfrm>
            <a:off x="4741683" y="2875175"/>
            <a:ext cx="3355942" cy="19579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算法的三个基本结构：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、顺序结构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、选择结构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、循环结构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7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一、基本元素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585" y="3857658"/>
            <a:ext cx="3770361" cy="22037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程序设计概述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  <a:endParaRPr lang="en-US" altLang="zh-CN" dirty="0"/>
          </a:p>
          <a:p>
            <a:r>
              <a:rPr lang="zh-CN" altLang="en-US" dirty="0"/>
              <a:t>基本元素介绍</a:t>
            </a:r>
            <a:endParaRPr lang="en-US" altLang="zh-CN" dirty="0"/>
          </a:p>
          <a:p>
            <a:r>
              <a:rPr lang="zh-CN" altLang="en-US" dirty="0"/>
              <a:t>输入输出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F6DB7-F877-4B1C-90A7-104F376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724E5D-2CB0-47C7-BFFA-80AD89CB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" y="957898"/>
            <a:ext cx="8166380" cy="49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基本元素介绍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16176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383560" y="596242"/>
            <a:ext cx="8386235" cy="538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这是一个简单的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程序示例，用于展示各个元素</a:t>
            </a: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程序功能为计算输出身体质量指数，并给出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标准下的是否正常提示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 =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体重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/(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身高的平方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)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71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26C08E-B191-4DE6-9E5F-D58E7341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48" y="1096699"/>
            <a:ext cx="7886700" cy="4394416"/>
          </a:xfrm>
        </p:spPr>
        <p:txBody>
          <a:bodyPr/>
          <a:lstStyle/>
          <a:p>
            <a:r>
              <a:rPr lang="zh-CN" altLang="en-US" dirty="0"/>
              <a:t>标准注释使用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，后面跟上注释</a:t>
            </a:r>
            <a:endParaRPr lang="en-US" altLang="zh-CN" dirty="0"/>
          </a:p>
          <a:p>
            <a:pPr lvl="1"/>
            <a:r>
              <a:rPr lang="zh-CN" altLang="en-US" dirty="0"/>
              <a:t>可以单独一行</a:t>
            </a:r>
            <a:endParaRPr lang="en-US" altLang="zh-CN" dirty="0"/>
          </a:p>
          <a:p>
            <a:pPr lvl="1"/>
            <a:r>
              <a:rPr lang="zh-CN" altLang="en-US" dirty="0"/>
              <a:t>也可以跟在行末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非标准注释使用</a:t>
            </a:r>
            <a:r>
              <a:rPr lang="zh-CN" altLang="en-US" b="1" dirty="0">
                <a:solidFill>
                  <a:srgbClr val="C00000"/>
                </a:solidFill>
              </a:rPr>
              <a:t>三个单引号引号</a:t>
            </a:r>
            <a:r>
              <a:rPr lang="en-US" altLang="zh-CN" b="1" dirty="0">
                <a:solidFill>
                  <a:srgbClr val="C00000"/>
                </a:solidFill>
              </a:rPr>
              <a:t>'''</a:t>
            </a:r>
            <a:r>
              <a:rPr lang="zh-CN" altLang="en-US" b="1" dirty="0">
                <a:solidFill>
                  <a:srgbClr val="C00000"/>
                </a:solidFill>
              </a:rPr>
              <a:t>包围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本质是一个匿名字符串，必须符合正常代码规则</a:t>
            </a:r>
            <a:endParaRPr lang="en-US" altLang="zh-CN" dirty="0"/>
          </a:p>
          <a:p>
            <a:pPr lvl="1"/>
            <a:r>
              <a:rPr lang="zh-CN" altLang="en-US" dirty="0"/>
              <a:t>主要用于大段文字性描述，建议放在文件开始位置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7CC16-21FA-472A-B8DF-144B53B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224815-F96A-487C-8F02-1D091BD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DEAD6-50ED-4F13-A43B-8BB5BB1BF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72329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4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4FED9-E7B9-44C4-AAC3-FB744D4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7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语言采用</a:t>
            </a:r>
            <a:r>
              <a:rPr lang="zh-CN" altLang="en-US" sz="2400" b="1" dirty="0">
                <a:solidFill>
                  <a:srgbClr val="C00000"/>
                </a:solidFill>
              </a:rPr>
              <a:t>严格</a:t>
            </a:r>
            <a:r>
              <a:rPr lang="zh-CN" altLang="en-US" sz="2400" dirty="0"/>
              <a:t>的“</a:t>
            </a:r>
            <a:r>
              <a:rPr lang="zh-CN" altLang="en-US" sz="2400" b="1" dirty="0">
                <a:solidFill>
                  <a:srgbClr val="C00000"/>
                </a:solidFill>
              </a:rPr>
              <a:t>缩进</a:t>
            </a:r>
            <a:r>
              <a:rPr lang="zh-CN" altLang="en-US" sz="2400" dirty="0"/>
              <a:t>”来表明程序的格式框架。缩进指每一行代码开始前的空白区域，用来表示代码之间的包含和层次关系。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5DE4F4-1F14-4727-B8E2-EBE1A4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B7EA1-133E-47E2-A74E-09AED40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缩进表示的程序框架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F61F0-5305-4BE9-B087-586036DF6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29DA47FD-B6F8-42C3-B13B-03267CB84BE1}"/>
              </a:ext>
            </a:extLst>
          </p:cNvPr>
          <p:cNvSpPr txBox="1">
            <a:spLocks/>
          </p:cNvSpPr>
          <p:nvPr/>
        </p:nvSpPr>
        <p:spPr>
          <a:xfrm>
            <a:off x="628650" y="2358572"/>
            <a:ext cx="7886700" cy="204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只有特定的语句才需要缩进，否则行首不要有空白！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缩进使用</a:t>
            </a:r>
            <a:r>
              <a:rPr lang="en-US" altLang="zh-CN" sz="2000" b="1" dirty="0">
                <a:solidFill>
                  <a:srgbClr val="C00000"/>
                </a:solidFill>
              </a:rPr>
              <a:t>TAB</a:t>
            </a:r>
            <a:r>
              <a:rPr lang="zh-CN" altLang="en-US" sz="2000" dirty="0"/>
              <a:t>或者</a:t>
            </a:r>
            <a:r>
              <a:rPr lang="zh-CN" altLang="en-US" sz="2000" b="1" dirty="0">
                <a:solidFill>
                  <a:srgbClr val="C00000"/>
                </a:solidFill>
              </a:rPr>
              <a:t>固定数量的空格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一般为四个），</a:t>
            </a:r>
            <a:r>
              <a:rPr lang="zh-CN" altLang="en-US" sz="2000" dirty="0"/>
              <a:t>但同一个文件中必须保持一致，</a:t>
            </a:r>
            <a:r>
              <a:rPr lang="zh-CN" altLang="en-US" sz="2000" b="1" dirty="0">
                <a:solidFill>
                  <a:srgbClr val="C00000"/>
                </a:solidFill>
              </a:rPr>
              <a:t>不能混用</a:t>
            </a:r>
            <a:r>
              <a:rPr lang="zh-CN" altLang="en-US" sz="2000" dirty="0"/>
              <a:t>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缩进行的前一行末尾必须有</a:t>
            </a:r>
            <a:r>
              <a:rPr lang="zh-CN" altLang="en-US" sz="2000" b="1" dirty="0">
                <a:solidFill>
                  <a:srgbClr val="C00000"/>
                </a:solidFill>
              </a:rPr>
              <a:t>冒号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缩进可以嵌套，表示多层框架逻辑</a:t>
            </a:r>
            <a:endParaRPr lang="zh-CN" altLang="en-US" sz="24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885471"/>
                  </p:ext>
                </p:extLst>
              </p:nvPr>
            </p:nvGraphicFramePr>
            <p:xfrm>
              <a:off x="1852779" y="4647060"/>
              <a:ext cx="2286000" cy="1714500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幻灯片缩放定位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2779" y="4647060"/>
                <a:ext cx="2286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A22040-D93C-4CEA-9F70-4460DE4D0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41" y="4647060"/>
            <a:ext cx="2456092" cy="171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5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FDC421-0936-46F5-B51A-42FE8D75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r>
              <a:rPr lang="zh-CN" altLang="en-US" dirty="0"/>
              <a:t>直接写在代码中的值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18.5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24.9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>
                <a:highlight>
                  <a:srgbClr val="C0C0C0"/>
                </a:highlight>
              </a:rPr>
              <a:t>程序结束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使用赋值语句接收值的可变量，在</a:t>
            </a:r>
            <a:r>
              <a:rPr lang="en-US" altLang="zh-CN" dirty="0"/>
              <a:t>=</a:t>
            </a:r>
            <a:r>
              <a:rPr lang="zh-CN" altLang="en-US" dirty="0"/>
              <a:t>号的左侧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weight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height</a:t>
            </a:r>
            <a:r>
              <a:rPr lang="zh-CN" altLang="en-US" dirty="0"/>
              <a:t>、</a:t>
            </a:r>
            <a:r>
              <a:rPr lang="en-US" altLang="zh-CN" dirty="0" err="1">
                <a:highlight>
                  <a:srgbClr val="C0C0C0"/>
                </a:highlight>
              </a:rPr>
              <a:t>bmi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区别：</a:t>
            </a:r>
            <a:endParaRPr lang="en-US" altLang="zh-CN" dirty="0"/>
          </a:p>
          <a:p>
            <a:pPr lvl="1"/>
            <a:r>
              <a:rPr lang="zh-CN" altLang="en-US" dirty="0"/>
              <a:t>字面常量的值写死在代码中，无法更改</a:t>
            </a:r>
            <a:endParaRPr lang="en-US" altLang="zh-CN" dirty="0"/>
          </a:p>
          <a:p>
            <a:pPr lvl="1"/>
            <a:r>
              <a:rPr lang="zh-CN" altLang="en-US" dirty="0"/>
              <a:t>变量的内容可以在程序运行中动态的变化</a:t>
            </a:r>
            <a:endParaRPr lang="en-US" altLang="zh-CN" dirty="0"/>
          </a:p>
          <a:p>
            <a:pPr lvl="1"/>
            <a:r>
              <a:rPr lang="zh-CN" altLang="en-US" dirty="0"/>
              <a:t>不管是字面常量还是变量，都具有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C4EC28-0072-463A-B133-F04A795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B1137-9ADE-4D29-9E19-A76D1FF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字面常量和变量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E9E63-C432-405A-AA95-7AB032D93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5991983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8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2BD52-1013-4FE5-AE07-399C7D45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/>
          <a:p>
            <a:r>
              <a:rPr lang="zh-CN" altLang="en-US" dirty="0"/>
              <a:t>变量必须先定义，再使用</a:t>
            </a:r>
            <a:endParaRPr lang="en-US" altLang="zh-CN" dirty="0"/>
          </a:p>
          <a:p>
            <a:pPr lvl="1"/>
            <a:r>
              <a:rPr lang="zh-CN" altLang="en-US" dirty="0"/>
              <a:t>使用赋值语句进行变量的定义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支持连续赋值和同步赋值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26A5CB-5D77-435B-B064-751689D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9CB30-9EF1-4A19-B318-D9E1DDC3827E}"/>
              </a:ext>
            </a:extLst>
          </p:cNvPr>
          <p:cNvSpPr txBox="1"/>
          <p:nvPr/>
        </p:nvSpPr>
        <p:spPr>
          <a:xfrm>
            <a:off x="1567839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D8152-608E-45C6-94BF-D1D4E0652758}"/>
              </a:ext>
            </a:extLst>
          </p:cNvPr>
          <p:cNvSpPr txBox="1"/>
          <p:nvPr/>
        </p:nvSpPr>
        <p:spPr>
          <a:xfrm>
            <a:off x="5070764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9" name="check_97186">
            <a:extLst>
              <a:ext uri="{FF2B5EF4-FFF2-40B4-BE49-F238E27FC236}">
                <a16:creationId xmlns:a16="http://schemas.microsoft.com/office/drawing/2014/main" id="{63209C63-7785-43AA-AFAF-0A798BDCCE92}"/>
              </a:ext>
            </a:extLst>
          </p:cNvPr>
          <p:cNvSpPr>
            <a:spLocks noChangeAspect="1"/>
          </p:cNvSpPr>
          <p:nvPr/>
        </p:nvSpPr>
        <p:spPr bwMode="auto">
          <a:xfrm>
            <a:off x="3906113" y="244475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x-mark_1766">
            <a:extLst>
              <a:ext uri="{FF2B5EF4-FFF2-40B4-BE49-F238E27FC236}">
                <a16:creationId xmlns:a16="http://schemas.microsoft.com/office/drawing/2014/main" id="{94E7239E-45F7-4849-A547-B1B95B77BE92}"/>
              </a:ext>
            </a:extLst>
          </p:cNvPr>
          <p:cNvSpPr>
            <a:spLocks noChangeAspect="1"/>
          </p:cNvSpPr>
          <p:nvPr/>
        </p:nvSpPr>
        <p:spPr bwMode="auto">
          <a:xfrm>
            <a:off x="7436334" y="2319926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71831-6090-42BE-91E4-A417CEEE784C}"/>
              </a:ext>
            </a:extLst>
          </p:cNvPr>
          <p:cNvSpPr txBox="1"/>
          <p:nvPr/>
        </p:nvSpPr>
        <p:spPr>
          <a:xfrm>
            <a:off x="5070764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x = "hello world"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7DB38-FC44-4EB3-85DA-32F53112DEE4}"/>
              </a:ext>
            </a:extLst>
          </p:cNvPr>
          <p:cNvSpPr txBox="1"/>
          <p:nvPr/>
        </p:nvSpPr>
        <p:spPr>
          <a:xfrm>
            <a:off x="7595721" y="3548218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1E9AF-952B-4428-A2C1-12883ABDBC9C}"/>
              </a:ext>
            </a:extLst>
          </p:cNvPr>
          <p:cNvSpPr txBox="1"/>
          <p:nvPr/>
        </p:nvSpPr>
        <p:spPr>
          <a:xfrm>
            <a:off x="1567839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15" name="check_97186">
            <a:extLst>
              <a:ext uri="{FF2B5EF4-FFF2-40B4-BE49-F238E27FC236}">
                <a16:creationId xmlns:a16="http://schemas.microsoft.com/office/drawing/2014/main" id="{D0620D6A-9E72-42C5-BEDE-C5FB3C273A1B}"/>
              </a:ext>
            </a:extLst>
          </p:cNvPr>
          <p:cNvSpPr>
            <a:spLocks noChangeAspect="1"/>
          </p:cNvSpPr>
          <p:nvPr/>
        </p:nvSpPr>
        <p:spPr bwMode="auto">
          <a:xfrm>
            <a:off x="3983377" y="3760417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44A9B0-28B1-427D-A274-F502E776BFAB}"/>
              </a:ext>
            </a:extLst>
          </p:cNvPr>
          <p:cNvSpPr txBox="1"/>
          <p:nvPr/>
        </p:nvSpPr>
        <p:spPr>
          <a:xfrm>
            <a:off x="1567839" y="5086754"/>
            <a:ext cx="388742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 = n = 1</a:t>
            </a:r>
          </a:p>
          <a:p>
            <a:r>
              <a:rPr lang="en-US" altLang="zh-CN" dirty="0" err="1"/>
              <a:t>x,y</a:t>
            </a:r>
            <a:r>
              <a:rPr lang="en-US" altLang="zh-CN" dirty="0"/>
              <a:t> = 3,4</a:t>
            </a:r>
          </a:p>
          <a:p>
            <a:r>
              <a:rPr lang="en-US" altLang="zh-CN" dirty="0" err="1"/>
              <a:t>a,b,c</a:t>
            </a:r>
            <a:r>
              <a:rPr lang="en-US" altLang="zh-CN" dirty="0"/>
              <a:t> = </a:t>
            </a:r>
            <a:r>
              <a:rPr lang="en-US" altLang="zh-CN" dirty="0" err="1"/>
              <a:t>x,y,"hello</a:t>
            </a:r>
            <a:r>
              <a:rPr lang="en-US" altLang="zh-CN" dirty="0"/>
              <a:t> world"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FF4DE6-FA76-4F4D-86C6-1D1E20404984}"/>
              </a:ext>
            </a:extLst>
          </p:cNvPr>
          <p:cNvSpPr txBox="1"/>
          <p:nvPr/>
        </p:nvSpPr>
        <p:spPr>
          <a:xfrm>
            <a:off x="6372956" y="4425530"/>
            <a:ext cx="272382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如何交换两个变量的值？</a:t>
            </a:r>
          </a:p>
        </p:txBody>
      </p:sp>
    </p:spTree>
    <p:extLst>
      <p:ext uri="{BB962C8B-B14F-4D97-AF65-F5344CB8AC3E}">
        <p14:creationId xmlns:p14="http://schemas.microsoft.com/office/powerpoint/2010/main" val="26358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/>
      <p:bldP spid="14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109ECA-EDD5-48C7-A6B4-ED27C15E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7FD1123-1A95-4B20-ABA6-A83F675AAEBA}"/>
              </a:ext>
            </a:extLst>
          </p:cNvPr>
          <p:cNvSpPr txBox="1">
            <a:spLocks/>
          </p:cNvSpPr>
          <p:nvPr/>
        </p:nvSpPr>
        <p:spPr>
          <a:xfrm>
            <a:off x="742381" y="553599"/>
            <a:ext cx="7886700" cy="2839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变量的名称必须符合一定的规则：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只能有大写英文字母、小写英文字母、数字、下划线</a:t>
            </a:r>
            <a:r>
              <a:rPr lang="en-US" altLang="zh-CN" sz="2000" dirty="0"/>
              <a:t>_</a:t>
            </a:r>
            <a:r>
              <a:rPr lang="zh-CN" altLang="en-US" sz="2000" dirty="0"/>
              <a:t>和非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字符组成，且</a:t>
            </a:r>
            <a:r>
              <a:rPr lang="zh-CN" altLang="en-US" sz="2000" b="1" dirty="0">
                <a:solidFill>
                  <a:srgbClr val="C00000"/>
                </a:solidFill>
              </a:rPr>
              <a:t>不能以数字开头、不能包含标点符号和空格</a:t>
            </a:r>
            <a:r>
              <a:rPr lang="zh-CN" altLang="en-US" sz="2000" dirty="0"/>
              <a:t>。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变量区分大小写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不能使用保留字（关键字）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可以使用中文，但是非常不推荐！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179B-AD4C-4FDA-8E68-652F0250F3DF}"/>
              </a:ext>
            </a:extLst>
          </p:cNvPr>
          <p:cNvSpPr txBox="1"/>
          <p:nvPr/>
        </p:nvSpPr>
        <p:spPr>
          <a:xfrm>
            <a:off x="5336273" y="3719042"/>
            <a:ext cx="2823209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3team</a:t>
            </a:r>
            <a:endParaRPr lang="zh-CN" altLang="zh-CN" sz="2000" dirty="0"/>
          </a:p>
          <a:p>
            <a:r>
              <a:rPr lang="en-US" altLang="zh-CN" sz="2000" dirty="0"/>
              <a:t>student count</a:t>
            </a:r>
            <a:endParaRPr lang="zh-CN" altLang="zh-CN" sz="2000" dirty="0"/>
          </a:p>
          <a:p>
            <a:r>
              <a:rPr lang="en-US" altLang="zh-CN" sz="2000" dirty="0"/>
              <a:t>class.name</a:t>
            </a:r>
            <a:endParaRPr lang="zh-CN" altLang="zh-CN" sz="2000" dirty="0"/>
          </a:p>
          <a:p>
            <a:r>
              <a:rPr lang="en-US" altLang="zh-CN" sz="2000" dirty="0" err="1"/>
              <a:t>teacher’name</a:t>
            </a:r>
            <a:endParaRPr lang="zh-CN" altLang="zh-CN" sz="2000" dirty="0"/>
          </a:p>
          <a:p>
            <a:r>
              <a:rPr lang="en-US" altLang="zh-CN" sz="2000" dirty="0"/>
              <a:t>“name”</a:t>
            </a:r>
            <a:endParaRPr lang="zh-CN" altLang="zh-CN" sz="2000" dirty="0"/>
          </a:p>
          <a:p>
            <a:r>
              <a:rPr lang="en-US" altLang="zh-CN" sz="2000" dirty="0" err="1"/>
              <a:t>teacher+student</a:t>
            </a:r>
            <a:endParaRPr lang="zh-CN" altLang="zh-CN" sz="2000" dirty="0"/>
          </a:p>
          <a:p>
            <a:r>
              <a:rPr lang="en-US" altLang="zh-CN" sz="2000" dirty="0" err="1"/>
              <a:t>addr@GUANGZHOU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7B9A2-1141-472A-A921-BA5A4E1F40FB}"/>
              </a:ext>
            </a:extLst>
          </p:cNvPr>
          <p:cNvSpPr txBox="1"/>
          <p:nvPr/>
        </p:nvSpPr>
        <p:spPr>
          <a:xfrm>
            <a:off x="909849" y="3719043"/>
            <a:ext cx="2897875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name</a:t>
            </a:r>
          </a:p>
          <a:p>
            <a:r>
              <a:rPr lang="en-US" altLang="zh-CN" sz="2000" dirty="0" err="1"/>
              <a:t>student_count</a:t>
            </a:r>
            <a:endParaRPr lang="zh-CN" altLang="zh-CN" sz="2000" dirty="0"/>
          </a:p>
          <a:p>
            <a:r>
              <a:rPr lang="en-US" altLang="zh-CN" sz="2000" dirty="0" err="1"/>
              <a:t>studentCount</a:t>
            </a:r>
            <a:endParaRPr lang="en-US" altLang="zh-CN" sz="2000" dirty="0"/>
          </a:p>
          <a:p>
            <a:r>
              <a:rPr lang="en-US" altLang="zh-CN" sz="2000" dirty="0"/>
              <a:t>team3</a:t>
            </a:r>
            <a:endParaRPr lang="zh-CN" altLang="zh-CN" sz="2000" dirty="0"/>
          </a:p>
          <a:p>
            <a:r>
              <a:rPr lang="en-US" altLang="zh-CN" sz="2000" dirty="0"/>
              <a:t>_price_</a:t>
            </a:r>
            <a:endParaRPr lang="zh-CN" altLang="zh-CN" sz="2000" dirty="0"/>
          </a:p>
          <a:p>
            <a:r>
              <a:rPr lang="zh-CN" altLang="en-US" sz="2000" dirty="0"/>
              <a:t>人数</a:t>
            </a:r>
            <a:endParaRPr lang="en-US" altLang="zh-CN" sz="2000" dirty="0"/>
          </a:p>
          <a:p>
            <a:r>
              <a:rPr lang="en-US" altLang="zh-CN" sz="2000" dirty="0"/>
              <a:t>student</a:t>
            </a:r>
            <a:r>
              <a:rPr lang="zh-CN" altLang="en-US" sz="2000" dirty="0"/>
              <a:t>人数</a:t>
            </a:r>
          </a:p>
        </p:txBody>
      </p:sp>
      <p:sp>
        <p:nvSpPr>
          <p:cNvPr id="7" name="check_97186">
            <a:extLst>
              <a:ext uri="{FF2B5EF4-FFF2-40B4-BE49-F238E27FC236}">
                <a16:creationId xmlns:a16="http://schemas.microsoft.com/office/drawing/2014/main" id="{580B3BD7-DE8C-4086-BD64-B05B5816E360}"/>
              </a:ext>
            </a:extLst>
          </p:cNvPr>
          <p:cNvSpPr>
            <a:spLocks noChangeAspect="1"/>
          </p:cNvSpPr>
          <p:nvPr/>
        </p:nvSpPr>
        <p:spPr bwMode="auto">
          <a:xfrm>
            <a:off x="3284519" y="5723909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x-mark_1766">
            <a:extLst>
              <a:ext uri="{FF2B5EF4-FFF2-40B4-BE49-F238E27FC236}">
                <a16:creationId xmlns:a16="http://schemas.microsoft.com/office/drawing/2014/main" id="{E337FBCF-4A75-4B6C-BB25-FEA07525D30C}"/>
              </a:ext>
            </a:extLst>
          </p:cNvPr>
          <p:cNvSpPr>
            <a:spLocks noChangeAspect="1"/>
          </p:cNvSpPr>
          <p:nvPr/>
        </p:nvSpPr>
        <p:spPr bwMode="auto">
          <a:xfrm>
            <a:off x="7806477" y="5499213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37C1F-995F-46C2-BCC9-2DE3F5753C08}"/>
              </a:ext>
            </a:extLst>
          </p:cNvPr>
          <p:cNvSpPr txBox="1"/>
          <p:nvPr/>
        </p:nvSpPr>
        <p:spPr>
          <a:xfrm>
            <a:off x="5417112" y="2074461"/>
            <a:ext cx="33778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是两个不同的变量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97656-5480-4BD2-8F33-D8D7B84E0C0C}"/>
              </a:ext>
            </a:extLst>
          </p:cNvPr>
          <p:cNvSpPr txBox="1"/>
          <p:nvPr/>
        </p:nvSpPr>
        <p:spPr>
          <a:xfrm>
            <a:off x="6763635" y="2461130"/>
            <a:ext cx="20313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变量名应清晰易懂</a:t>
            </a:r>
          </a:p>
        </p:txBody>
      </p:sp>
    </p:spTree>
    <p:extLst>
      <p:ext uri="{BB962C8B-B14F-4D97-AF65-F5344CB8AC3E}">
        <p14:creationId xmlns:p14="http://schemas.microsoft.com/office/powerpoint/2010/main" val="34894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339D40B-1F50-4A69-9FF2-9AB58473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85613"/>
            <a:ext cx="8133943" cy="10290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保留字（关键字）是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解释器内部具有特殊含义的名字，</a:t>
            </a:r>
            <a:r>
              <a:rPr lang="zh-CN" altLang="en-US" sz="2400" dirty="0">
                <a:solidFill>
                  <a:srgbClr val="FF0000"/>
                </a:solidFill>
              </a:rPr>
              <a:t>不得使用关键字作为变量名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C00000"/>
                </a:solidFill>
              </a:rPr>
              <a:t>（需要牢记）</a:t>
            </a:r>
          </a:p>
          <a:p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E83DB-3F39-423A-A11E-28BEEF19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C05E80-0443-431C-BDF4-ECB48B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68BE5-D685-4DC0-8B4E-C0683BEF5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AF990-C0C9-45C3-BFC1-42AF92A23CEF}"/>
              </a:ext>
            </a:extLst>
          </p:cNvPr>
          <p:cNvSpPr/>
          <p:nvPr/>
        </p:nvSpPr>
        <p:spPr>
          <a:xfrm>
            <a:off x="7793226" y="2920572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171CB-C2AD-421B-8B5F-D838DA0FC8AA}"/>
              </a:ext>
            </a:extLst>
          </p:cNvPr>
          <p:cNvSpPr/>
          <p:nvPr/>
        </p:nvSpPr>
        <p:spPr>
          <a:xfrm>
            <a:off x="2670765" y="4085180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FE80-50BA-4EB4-A0A6-4859DAF9E2EA}"/>
              </a:ext>
            </a:extLst>
          </p:cNvPr>
          <p:cNvSpPr/>
          <p:nvPr/>
        </p:nvSpPr>
        <p:spPr>
          <a:xfrm>
            <a:off x="2670765" y="4683654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1D5201F-0B0F-4E75-9CCC-8A0D62BE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7698"/>
              </p:ext>
            </p:extLst>
          </p:nvPr>
        </p:nvGraphicFramePr>
        <p:xfrm>
          <a:off x="90983" y="2331688"/>
          <a:ext cx="8962033" cy="294085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8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assert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async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await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break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class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continue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elif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finally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global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import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lambda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nonlocal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raise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yield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F31F5CF-0AA9-462B-A027-B1047ECE61F4}"/>
              </a:ext>
            </a:extLst>
          </p:cNvPr>
          <p:cNvSpPr txBox="1"/>
          <p:nvPr/>
        </p:nvSpPr>
        <p:spPr>
          <a:xfrm>
            <a:off x="1045056" y="5652032"/>
            <a:ext cx="669927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And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TRY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none</a:t>
            </a:r>
            <a:r>
              <a:rPr lang="zh-CN" altLang="en-US" sz="2000" dirty="0"/>
              <a:t>是否可以作为变量名？</a:t>
            </a:r>
          </a:p>
        </p:txBody>
      </p:sp>
    </p:spTree>
    <p:extLst>
      <p:ext uri="{BB962C8B-B14F-4D97-AF65-F5344CB8AC3E}">
        <p14:creationId xmlns:p14="http://schemas.microsoft.com/office/powerpoint/2010/main" val="8779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3B744-724E-4DE2-A4B7-33B356DD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94340" cy="550786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对特定的数据类型可以进行</a:t>
            </a:r>
            <a:r>
              <a:rPr lang="en-US" altLang="zh-CN" sz="2400" dirty="0"/>
              <a:t>+-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r>
              <a:rPr lang="zh-CN" altLang="en-US" sz="2400" dirty="0"/>
              <a:t>、比较等操作，这些符号称为</a:t>
            </a:r>
            <a:r>
              <a:rPr lang="zh-CN" altLang="en-US" sz="2400" dirty="0">
                <a:solidFill>
                  <a:srgbClr val="C00000"/>
                </a:solidFill>
              </a:rPr>
              <a:t>操作符</a:t>
            </a:r>
            <a:endParaRPr lang="en-US" altLang="zh-CN" sz="2400" dirty="0"/>
          </a:p>
          <a:p>
            <a:r>
              <a:rPr lang="zh-CN" altLang="en-US" sz="2400" dirty="0"/>
              <a:t>这些操作组合在一起称为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zh-CN" altLang="en-US" sz="2400" dirty="0"/>
              <a:t>，表达式一定会有结果，可以赋值给其它变量</a:t>
            </a:r>
            <a:endParaRPr lang="en-US" altLang="zh-CN" sz="24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weight / height**2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18.5 &lt;= </a:t>
            </a:r>
            <a:r>
              <a:rPr lang="en-US" altLang="zh-CN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bmi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 &lt;= 24.9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函数调用为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……)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程序结束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")</a:t>
            </a:r>
            <a:endParaRPr lang="en-US" altLang="zh-CN" sz="20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函数的调用可以嵌套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A7DC0E-D2D2-4017-8F08-DE923B0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BB578-7ADD-47E6-869C-86F2548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操作符、函数调用和表达式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026C8-5030-4009-BC23-6377E6B0C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幻灯片缩放定位 5"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2456961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幻灯片缩放定位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87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399202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2090A-AC61-4775-8F4D-BC81EC2D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847593"/>
          </a:xfrm>
        </p:spPr>
        <p:txBody>
          <a:bodyPr/>
          <a:lstStyle/>
          <a:p>
            <a:r>
              <a:rPr lang="zh-CN" altLang="en-US" dirty="0"/>
              <a:t>分支语句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6733C7-A4FA-4E4C-9F49-9F41E69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DC6EC28-BE4E-492E-9052-32C7105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7102CB-042D-4763-90A7-B3FBF66FB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377B6-70D4-4033-9B39-6C401263A7AF}"/>
              </a:ext>
            </a:extLst>
          </p:cNvPr>
          <p:cNvSpPr/>
          <p:nvPr/>
        </p:nvSpPr>
        <p:spPr>
          <a:xfrm>
            <a:off x="742373" y="1739892"/>
            <a:ext cx="289166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else: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3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4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3D2DA7-B9BD-4676-A87E-A11DE8D011B7}"/>
              </a:ext>
            </a:extLst>
          </p:cNvPr>
          <p:cNvSpPr/>
          <p:nvPr/>
        </p:nvSpPr>
        <p:spPr>
          <a:xfrm>
            <a:off x="3989906" y="1739892"/>
            <a:ext cx="2891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957038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幻灯片缩放定位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9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502C2A-9852-48E2-AAB7-C166F888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1F85EE-C9BA-40B0-ABA8-BBC5947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输入、输出语句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91521-B3A3-4FBB-A7C4-F14B2A39A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04861FD-C5B1-4FCB-829C-14C10917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44" y="626602"/>
            <a:ext cx="7886700" cy="25643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输入函数格式：</a:t>
            </a:r>
            <a:endParaRPr lang="en-US" altLang="zh-CN" sz="2400" dirty="0"/>
          </a:p>
          <a:p>
            <a:pPr marL="457200" lvl="1" indent="0" algn="ctr">
              <a:buNone/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提示符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提示符会显示在控制台上，用于提醒用户输入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input</a:t>
            </a:r>
            <a:r>
              <a:rPr lang="zh-CN" altLang="en-US" sz="2000" dirty="0">
                <a:latin typeface="Consolas" panose="020B0609020204030204" pitchFamily="49" charset="0"/>
              </a:rPr>
              <a:t>函数返回一个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字符串，不能直接进行数学运算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如何把</a:t>
            </a:r>
            <a:r>
              <a:rPr lang="en-US" altLang="zh-CN" sz="2400" dirty="0">
                <a:latin typeface="Consolas" panose="020B0609020204030204" pitchFamily="49" charset="0"/>
              </a:rPr>
              <a:t>input</a:t>
            </a:r>
            <a:r>
              <a:rPr lang="zh-CN" altLang="en-US" sz="2400" dirty="0">
                <a:latin typeface="Consolas" panose="020B0609020204030204" pitchFamily="49" charset="0"/>
              </a:rPr>
              <a:t>函数返回的字符串转成整数或浮点数？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17249-D1E1-4226-8E73-7B7050C64E8B}"/>
              </a:ext>
            </a:extLst>
          </p:cNvPr>
          <p:cNvSpPr/>
          <p:nvPr/>
        </p:nvSpPr>
        <p:spPr>
          <a:xfrm>
            <a:off x="794537" y="3383925"/>
            <a:ext cx="3156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C9BE9-0C58-4371-BCE0-9A025CFA751B}"/>
              </a:ext>
            </a:extLst>
          </p:cNvPr>
          <p:cNvSpPr/>
          <p:nvPr/>
        </p:nvSpPr>
        <p:spPr>
          <a:xfrm>
            <a:off x="794537" y="4142350"/>
            <a:ext cx="3156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BF8388-EC45-44F7-8706-7AB7F0826559}"/>
              </a:ext>
            </a:extLst>
          </p:cNvPr>
          <p:cNvSpPr/>
          <p:nvPr/>
        </p:nvSpPr>
        <p:spPr>
          <a:xfrm>
            <a:off x="5005544" y="3383925"/>
            <a:ext cx="34052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449845-5B0A-4E1C-AFE5-6EDCEF630B7E}"/>
              </a:ext>
            </a:extLst>
          </p:cNvPr>
          <p:cNvSpPr/>
          <p:nvPr/>
        </p:nvSpPr>
        <p:spPr>
          <a:xfrm>
            <a:off x="5005543" y="4142350"/>
            <a:ext cx="340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BFD1E-E01B-4412-BE9D-5C302419A306}"/>
              </a:ext>
            </a:extLst>
          </p:cNvPr>
          <p:cNvSpPr/>
          <p:nvPr/>
        </p:nvSpPr>
        <p:spPr>
          <a:xfrm>
            <a:off x="2963359" y="5698413"/>
            <a:ext cx="3283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45BA4-2DC1-4C41-9525-EEAABA952E47}"/>
              </a:ext>
            </a:extLst>
          </p:cNvPr>
          <p:cNvSpPr/>
          <p:nvPr/>
        </p:nvSpPr>
        <p:spPr>
          <a:xfrm>
            <a:off x="2963359" y="4874215"/>
            <a:ext cx="328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42521-9E7D-4577-B0B4-CAD60CC0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85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输出函数格式：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z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/>
              <a:t>在控制台上会分别输出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的值，中间用空格分开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DA917C-C853-4D68-B1E6-473FDDD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F909F-1226-413D-A6C7-2CA2AF5F1F4A}"/>
              </a:ext>
            </a:extLst>
          </p:cNvPr>
          <p:cNvSpPr/>
          <p:nvPr/>
        </p:nvSpPr>
        <p:spPr>
          <a:xfrm>
            <a:off x="1885921" y="4442981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的值为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A06E94-F1C5-4B33-B695-ECD4A28566E8}"/>
              </a:ext>
            </a:extLst>
          </p:cNvPr>
          <p:cNvSpPr/>
          <p:nvPr/>
        </p:nvSpPr>
        <p:spPr>
          <a:xfrm>
            <a:off x="5086320" y="472152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x的值为 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D2D1C-BE0E-473C-ABCB-202E2F2B7E9D}"/>
              </a:ext>
            </a:extLst>
          </p:cNvPr>
          <p:cNvSpPr/>
          <p:nvPr/>
        </p:nvSpPr>
        <p:spPr>
          <a:xfrm>
            <a:off x="1442300" y="5380290"/>
            <a:ext cx="3644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04541-ACA0-40EF-AE43-F09CFD6FA950}"/>
              </a:ext>
            </a:extLst>
          </p:cNvPr>
          <p:cNvSpPr/>
          <p:nvPr/>
        </p:nvSpPr>
        <p:spPr>
          <a:xfrm>
            <a:off x="5086319" y="565728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3 + 4 = 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5F6930-7E3D-48D8-8C93-B16C13A99D5A}"/>
              </a:ext>
            </a:extLst>
          </p:cNvPr>
          <p:cNvSpPr/>
          <p:nvPr/>
        </p:nvSpPr>
        <p:spPr>
          <a:xfrm>
            <a:off x="1885921" y="2854564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B9106-9644-4546-8D8F-FB3F14EA2094}"/>
              </a:ext>
            </a:extLst>
          </p:cNvPr>
          <p:cNvSpPr/>
          <p:nvPr/>
        </p:nvSpPr>
        <p:spPr>
          <a:xfrm>
            <a:off x="5086321" y="3131563"/>
            <a:ext cx="18282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536E32-0A76-4825-AC58-F03CD4CF9780}"/>
              </a:ext>
            </a:extLst>
          </p:cNvPr>
          <p:cNvSpPr/>
          <p:nvPr/>
        </p:nvSpPr>
        <p:spPr>
          <a:xfrm>
            <a:off x="1885921" y="3617368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0F4B0F-A983-460D-9B3D-8FB6F7EB8952}"/>
              </a:ext>
            </a:extLst>
          </p:cNvPr>
          <p:cNvSpPr/>
          <p:nvPr/>
        </p:nvSpPr>
        <p:spPr>
          <a:xfrm>
            <a:off x="5086320" y="3891268"/>
            <a:ext cx="18282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另一个例子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4095015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A036B0-FEE5-4C8F-AD10-672BA7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717962"/>
          </a:xfrm>
        </p:spPr>
        <p:txBody>
          <a:bodyPr/>
          <a:lstStyle/>
          <a:p>
            <a:r>
              <a:rPr lang="zh-CN" altLang="en-US" dirty="0"/>
              <a:t>用户输入他的考试成绩，输出是否及格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F5207E-A0E0-48D4-A3AD-0513EDA4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8EBBBE-5816-4012-A551-6CB5012FEBD0}"/>
              </a:ext>
            </a:extLst>
          </p:cNvPr>
          <p:cNvSpPr/>
          <p:nvPr/>
        </p:nvSpPr>
        <p:spPr>
          <a:xfrm>
            <a:off x="2121031" y="2184192"/>
            <a:ext cx="5015060" cy="212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请输入你的成绩：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不及格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66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69149" y="960762"/>
            <a:ext cx="5981550" cy="523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低级编程语言和高级编程语言的概念，编译型语言和解释型语言的概念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计算和算法的概念，算法的特征和三个基本结构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注释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缩进表示的程序框架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变量的概念，变量名的要求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关键字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/>
              <a:t>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基本的输入输出操作，</a:t>
            </a:r>
            <a:r>
              <a:rPr lang="en-US" altLang="zh-CN" sz="2000" dirty="0"/>
              <a:t>input</a:t>
            </a:r>
            <a:r>
              <a:rPr lang="zh-CN" altLang="en-US" sz="2000" dirty="0"/>
              <a:t>，</a:t>
            </a:r>
            <a:r>
              <a:rPr lang="en-US" altLang="zh-CN" sz="2000" dirty="0"/>
              <a:t>print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447" y="1086540"/>
            <a:ext cx="3775393" cy="5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计算机所执行的指令：</a:t>
            </a: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53744" y="1638063"/>
            <a:ext cx="6181500" cy="1329829"/>
            <a:chOff x="427629" y="1777143"/>
            <a:chExt cx="6280973" cy="1329829"/>
          </a:xfrm>
        </p:grpSpPr>
        <p:sp>
          <p:nvSpPr>
            <p:cNvPr id="3" name="文本框 2"/>
            <p:cNvSpPr txBox="1"/>
            <p:nvPr/>
          </p:nvSpPr>
          <p:spPr>
            <a:xfrm>
              <a:off x="427629" y="2183642"/>
              <a:ext cx="62809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111100010110101010100001000</a:t>
              </a:r>
              <a:endParaRPr lang="zh-CN" altLang="zh-CN" dirty="0"/>
            </a:p>
            <a:p>
              <a:r>
                <a:rPr lang="en-US" altLang="zh-CN" dirty="0"/>
                <a:t>1110000001100010100100111011111111011001111</a:t>
              </a:r>
              <a:endParaRPr lang="zh-CN" altLang="zh-CN" dirty="0"/>
            </a:p>
            <a:p>
              <a:r>
                <a:rPr lang="en-US" altLang="zh-CN" dirty="0"/>
                <a:t>111100010010101010111111000</a:t>
              </a:r>
              <a:endParaRPr lang="zh-CN" altLang="zh-CN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5612" y="1777143"/>
              <a:ext cx="2492990" cy="3993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二进制指令（机器码）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98507" y="3211807"/>
            <a:ext cx="5344733" cy="1322670"/>
            <a:chOff x="427629" y="4022535"/>
            <a:chExt cx="5344733" cy="1322670"/>
          </a:xfrm>
        </p:grpSpPr>
        <p:sp>
          <p:nvSpPr>
            <p:cNvPr id="5" name="文本框 4"/>
            <p:cNvSpPr txBox="1"/>
            <p:nvPr/>
          </p:nvSpPr>
          <p:spPr>
            <a:xfrm>
              <a:off x="427629" y="4421875"/>
              <a:ext cx="5344733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MOV EDX,DWORD PTR SS:[EBP+8]</a:t>
              </a:r>
              <a:endParaRPr lang="zh-CN" altLang="zh-CN" dirty="0"/>
            </a:p>
            <a:p>
              <a:r>
                <a:rPr lang="en-US" altLang="zh-CN" dirty="0"/>
                <a:t>ADD EDX,DWORD PTR DS:[EBX*4+7735CFFE]</a:t>
              </a:r>
              <a:endParaRPr lang="zh-CN" altLang="zh-CN" dirty="0"/>
            </a:p>
            <a:p>
              <a:r>
                <a:rPr lang="en-US" altLang="zh-CN" dirty="0"/>
                <a:t>MOV DWORD PTR SS:[EBP-8],EDX</a:t>
              </a:r>
              <a:endParaRPr lang="zh-CN" altLang="zh-CN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64366" y="4022535"/>
              <a:ext cx="1107996" cy="3993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汇编语言</a:t>
              </a:r>
            </a:p>
          </p:txBody>
        </p:sp>
      </p:grpSp>
      <p:sp>
        <p:nvSpPr>
          <p:cNvPr id="11" name="右弧形箭头 10"/>
          <p:cNvSpPr/>
          <p:nvPr/>
        </p:nvSpPr>
        <p:spPr>
          <a:xfrm rot="9736187" flipH="1">
            <a:off x="5224737" y="2086239"/>
            <a:ext cx="743402" cy="17825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299" y="4933817"/>
            <a:ext cx="776245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低级编程语言</a:t>
            </a:r>
            <a:r>
              <a:rPr lang="zh-CN" altLang="en-US" sz="2000" dirty="0"/>
              <a:t>：直接面向计算机硬件，一般指二进制代码或汇编语言，机器相关，不同的机器指令可能不一样。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021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146" y="1110017"/>
            <a:ext cx="7251511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sum = 0</a:t>
            </a:r>
            <a:endParaRPr lang="zh-CN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range(100):</a:t>
            </a:r>
            <a:endParaRPr lang="zh-CN" altLang="zh-CN" sz="2400" dirty="0"/>
          </a:p>
          <a:p>
            <a:r>
              <a:rPr lang="en-US" altLang="zh-CN" sz="2400" dirty="0"/>
              <a:t>    sum += 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print(sum)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7147" y="3205927"/>
            <a:ext cx="744257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高级编程语言</a:t>
            </a:r>
            <a:r>
              <a:rPr lang="zh-CN" altLang="en-US" sz="2000" dirty="0"/>
              <a:t>：近似人类自然语言的方式去编写程序，机器无关，编程方式一致。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不管使用何种方式去控制计算机，计算机最终执行的一定是二进制的指令，因此，高级编程语言编写出的代码，一定要通过某种方式转变为二进制指令，然后才能由计算机去执行。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70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94B498B-A3A3-495E-9958-9CD0F264C8DC}"/>
              </a:ext>
            </a:extLst>
          </p:cNvPr>
          <p:cNvSpPr/>
          <p:nvPr/>
        </p:nvSpPr>
        <p:spPr>
          <a:xfrm>
            <a:off x="4753119" y="1182292"/>
            <a:ext cx="4163229" cy="5058251"/>
          </a:xfrm>
          <a:prstGeom prst="rect">
            <a:avLst/>
          </a:prstGeom>
          <a:solidFill>
            <a:schemeClr val="accent4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352FBA-ABED-41CC-BF48-60F0ACF3E026}"/>
              </a:ext>
            </a:extLst>
          </p:cNvPr>
          <p:cNvSpPr/>
          <p:nvPr/>
        </p:nvSpPr>
        <p:spPr>
          <a:xfrm>
            <a:off x="207140" y="1182293"/>
            <a:ext cx="4430845" cy="5058251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07140" y="1182293"/>
            <a:ext cx="4102875" cy="2779939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编译型语言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1800" dirty="0"/>
              <a:t>需通过编译器将源代码编译成机器码，之后才能执行</a:t>
            </a:r>
            <a:r>
              <a:rPr lang="zh-CN" altLang="en-US" sz="1800" dirty="0"/>
              <a:t>，</a:t>
            </a:r>
            <a:r>
              <a:rPr lang="zh-CN" altLang="zh-CN" sz="1800" dirty="0"/>
              <a:t>一般需经过编、链接</a:t>
            </a:r>
            <a:r>
              <a:rPr lang="zh-CN" altLang="en-US" sz="1800" dirty="0"/>
              <a:t>两个</a:t>
            </a:r>
            <a:r>
              <a:rPr lang="zh-CN" altLang="zh-CN" sz="1800" dirty="0"/>
              <a:t>步骤</a:t>
            </a:r>
            <a:r>
              <a:rPr lang="zh-CN" altLang="en-US" sz="1800" dirty="0"/>
              <a:t>：</a:t>
            </a:r>
            <a:r>
              <a:rPr lang="zh-CN" altLang="zh-CN" sz="1800" dirty="0"/>
              <a:t>编译是把源代码编译成机器码，链接是把各个模块的机器码和依赖库串连起来</a:t>
            </a:r>
            <a:r>
              <a:rPr lang="zh-CN" altLang="zh-CN" sz="1800" dirty="0">
                <a:solidFill>
                  <a:srgbClr val="C00000"/>
                </a:solidFill>
              </a:rPr>
              <a:t>生成可执行文件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一次生成，到处执行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0224" y="4404441"/>
            <a:ext cx="3408628" cy="1619288"/>
            <a:chOff x="980478" y="3539994"/>
            <a:chExt cx="6815577" cy="2160722"/>
          </a:xfrm>
        </p:grpSpPr>
        <p:sp>
          <p:nvSpPr>
            <p:cNvPr id="7" name="椭圆 6"/>
            <p:cNvSpPr/>
            <p:nvPr/>
          </p:nvSpPr>
          <p:spPr>
            <a:xfrm>
              <a:off x="980478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4487820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目标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代码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6409386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2734148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045" y="3605959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编译器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55715" y="5011505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执行</a:t>
              </a:r>
            </a:p>
          </p:txBody>
        </p:sp>
        <p:cxnSp>
          <p:nvCxnSpPr>
            <p:cNvPr id="14" name="直接箭头连接符 13"/>
            <p:cNvCxnSpPr>
              <a:stCxn id="7" idx="6"/>
              <a:endCxn id="11" idx="1"/>
            </p:cNvCxnSpPr>
            <p:nvPr/>
          </p:nvCxnSpPr>
          <p:spPr>
            <a:xfrm>
              <a:off x="2367147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8" idx="2"/>
            </p:cNvCxnSpPr>
            <p:nvPr/>
          </p:nvCxnSpPr>
          <p:spPr>
            <a:xfrm flipV="1">
              <a:off x="3952922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6"/>
              <a:endCxn id="12" idx="1"/>
            </p:cNvCxnSpPr>
            <p:nvPr/>
          </p:nvCxnSpPr>
          <p:spPr>
            <a:xfrm>
              <a:off x="4120817" y="5323128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12" idx="0"/>
            </p:cNvCxnSpPr>
            <p:nvPr/>
          </p:nvCxnSpPr>
          <p:spPr>
            <a:xfrm flipH="1">
              <a:off x="5181154" y="4295170"/>
              <a:ext cx="1" cy="716335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3"/>
              <a:endCxn id="9" idx="2"/>
            </p:cNvCxnSpPr>
            <p:nvPr/>
          </p:nvCxnSpPr>
          <p:spPr>
            <a:xfrm flipV="1">
              <a:off x="5706592" y="5323128"/>
              <a:ext cx="702794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25186" y="338077"/>
            <a:ext cx="80842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高级语言编写的代码是如何转变成机器码运行的？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3B01E427-6627-45BD-BC22-C6629EB5ACF9}"/>
              </a:ext>
            </a:extLst>
          </p:cNvPr>
          <p:cNvSpPr txBox="1">
            <a:spLocks/>
          </p:cNvSpPr>
          <p:nvPr/>
        </p:nvSpPr>
        <p:spPr>
          <a:xfrm>
            <a:off x="4813473" y="1212657"/>
            <a:ext cx="4102875" cy="25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解释型语言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解释型语言的程序不需要编译，相比编译型语言省了道工序，解释性语言在</a:t>
            </a:r>
            <a:r>
              <a:rPr lang="zh-CN" altLang="en-US" sz="1800" dirty="0">
                <a:solidFill>
                  <a:srgbClr val="C00000"/>
                </a:solidFill>
              </a:rPr>
              <a:t>运行程序</a:t>
            </a:r>
            <a:r>
              <a:rPr lang="zh-CN" altLang="en-US" sz="1800" dirty="0"/>
              <a:t>的时候才</a:t>
            </a:r>
            <a:r>
              <a:rPr lang="zh-CN" altLang="en-US" sz="1800" dirty="0">
                <a:solidFill>
                  <a:srgbClr val="C00000"/>
                </a:solidFill>
              </a:rPr>
              <a:t>逐行翻译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每用一次，解释一次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C296B0-478A-4733-AC8F-B30B000F55B5}"/>
              </a:ext>
            </a:extLst>
          </p:cNvPr>
          <p:cNvGrpSpPr/>
          <p:nvPr/>
        </p:nvGrpSpPr>
        <p:grpSpPr>
          <a:xfrm>
            <a:off x="5587557" y="4535238"/>
            <a:ext cx="2554705" cy="1407129"/>
            <a:chOff x="1446663" y="3753132"/>
            <a:chExt cx="4804011" cy="20173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3833470-6513-4DD4-8D7D-1D294806258E}"/>
                </a:ext>
              </a:extLst>
            </p:cNvPr>
            <p:cNvSpPr/>
            <p:nvPr/>
          </p:nvSpPr>
          <p:spPr>
            <a:xfrm>
              <a:off x="1446663" y="3753132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ECB8C5-0BFE-4614-A5D3-25B20002FC56}"/>
                </a:ext>
              </a:extLst>
            </p:cNvPr>
            <p:cNvSpPr/>
            <p:nvPr/>
          </p:nvSpPr>
          <p:spPr>
            <a:xfrm>
              <a:off x="5016886" y="445767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E48337A-19B3-43F2-9689-64A4F2221F0A}"/>
                </a:ext>
              </a:extLst>
            </p:cNvPr>
            <p:cNvSpPr/>
            <p:nvPr/>
          </p:nvSpPr>
          <p:spPr>
            <a:xfrm>
              <a:off x="1446663" y="507552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96AE68-300A-4FF6-A2AD-A74CB84F456F}"/>
                </a:ext>
              </a:extLst>
            </p:cNvPr>
            <p:cNvSpPr/>
            <p:nvPr/>
          </p:nvSpPr>
          <p:spPr>
            <a:xfrm>
              <a:off x="3457964" y="4518386"/>
              <a:ext cx="935017" cy="5735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解释器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00DD02-87E3-4B8C-820C-F4EF763F457D}"/>
                </a:ext>
              </a:extLst>
            </p:cNvPr>
            <p:cNvCxnSpPr>
              <a:stCxn id="24" idx="6"/>
              <a:endCxn id="27" idx="1"/>
            </p:cNvCxnSpPr>
            <p:nvPr/>
          </p:nvCxnSpPr>
          <p:spPr>
            <a:xfrm>
              <a:off x="2680451" y="4100629"/>
              <a:ext cx="777513" cy="70454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DB1317F-DD49-4083-A03E-308BFCD0DE64}"/>
                </a:ext>
              </a:extLst>
            </p:cNvPr>
            <p:cNvCxnSpPr>
              <a:stCxn id="26" idx="6"/>
              <a:endCxn id="27" idx="1"/>
            </p:cNvCxnSpPr>
            <p:nvPr/>
          </p:nvCxnSpPr>
          <p:spPr>
            <a:xfrm flipV="1">
              <a:off x="2680451" y="4805175"/>
              <a:ext cx="777513" cy="61785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FFB9E6C-09FB-48BF-B5AA-E90099B833F6}"/>
                </a:ext>
              </a:extLst>
            </p:cNvPr>
            <p:cNvCxnSpPr>
              <a:stCxn id="27" idx="3"/>
              <a:endCxn id="25" idx="2"/>
            </p:cNvCxnSpPr>
            <p:nvPr/>
          </p:nvCxnSpPr>
          <p:spPr>
            <a:xfrm>
              <a:off x="4392981" y="4805175"/>
              <a:ext cx="623905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7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15176" y="763588"/>
            <a:ext cx="8442325" cy="5507037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编译型语言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优点：</a:t>
            </a:r>
            <a:r>
              <a:rPr lang="zh-CN" altLang="en-US" dirty="0"/>
              <a:t>编译过程</a:t>
            </a:r>
            <a:r>
              <a:rPr lang="zh-CN" altLang="zh-CN" dirty="0"/>
              <a:t>优化</a:t>
            </a:r>
            <a:r>
              <a:rPr lang="zh-CN" altLang="en-US" dirty="0"/>
              <a:t>，执行效率高；运行无需额外环境</a:t>
            </a:r>
            <a:r>
              <a:rPr lang="zh-CN" altLang="zh-CN" dirty="0"/>
              <a:t>。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缺点：</a:t>
            </a:r>
            <a:r>
              <a:rPr lang="zh-CN" altLang="en-US" dirty="0"/>
              <a:t>编译时间长；跨平台移植困难</a:t>
            </a:r>
            <a:r>
              <a:rPr lang="zh-CN" altLang="zh-CN" dirty="0"/>
              <a:t>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解释型语言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优点：多平台兼容；部署快。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缺点：运行速度较慢；运行时必须有解释器环境。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99720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932914" y="869079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430759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217283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6836003" y="451402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89960" y="1805426"/>
            <a:ext cx="2392796" cy="1062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730832" y="1316604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2417349" y="2294248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40563" y="4698691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5233118" y="2727249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52340" y="2423342"/>
            <a:ext cx="0" cy="1892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2066067" y="631913"/>
            <a:ext cx="1702492" cy="1173513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、射击场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</a:t>
            </a:r>
          </a:p>
        </p:txBody>
      </p:sp>
    </p:spTree>
    <p:extLst>
      <p:ext uri="{BB962C8B-B14F-4D97-AF65-F5344CB8AC3E}">
        <p14:creationId xmlns:p14="http://schemas.microsoft.com/office/powerpoint/2010/main" val="4004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393432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179956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836003" y="447669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4502" y="3573617"/>
            <a:ext cx="2518254" cy="1554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30832" y="1279277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askF$5#DBo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40563" y="4661364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折角形 13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62393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5932914" y="831752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sp>
        <p:nvSpPr>
          <p:cNvPr id="20" name="折角形 19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K#6~Kiq&amp;zaN</a:t>
            </a:r>
          </a:p>
        </p:txBody>
      </p:sp>
      <p:sp>
        <p:nvSpPr>
          <p:cNvPr id="22" name="折角形 21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</a:t>
            </a:r>
          </a:p>
        </p:txBody>
      </p:sp>
    </p:spTree>
    <p:extLst>
      <p:ext uri="{BB962C8B-B14F-4D97-AF65-F5344CB8AC3E}">
        <p14:creationId xmlns:p14="http://schemas.microsoft.com/office/powerpoint/2010/main" val="3809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2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3537</TotalTime>
  <Words>2498</Words>
  <Application>Microsoft Office PowerPoint</Application>
  <PresentationFormat>全屏显示(4:3)</PresentationFormat>
  <Paragraphs>451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方正姚体</vt:lpstr>
      <vt:lpstr>华文新魏</vt:lpstr>
      <vt:lpstr>Arial</vt:lpstr>
      <vt:lpstr>Calibri</vt:lpstr>
      <vt:lpstr>Consolas</vt:lpstr>
      <vt:lpstr>Lucida Console</vt:lpstr>
      <vt:lpstr>Times New Roman</vt:lpstr>
      <vt:lpstr>Wingdings</vt:lpstr>
      <vt:lpstr>1_基础内容</vt:lpstr>
      <vt:lpstr>2_基础内容</vt:lpstr>
      <vt:lpstr>第二章 Python简介</vt:lpstr>
      <vt:lpstr>一、基本元素</vt:lpstr>
      <vt:lpstr>程序设计概述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Python语言概述</vt:lpstr>
      <vt:lpstr>PowerPoint 演示文稿</vt:lpstr>
      <vt:lpstr>PowerPoint 演示文稿</vt:lpstr>
      <vt:lpstr>PowerPoint 演示文稿</vt:lpstr>
      <vt:lpstr>PowerPoint 演示文稿</vt:lpstr>
      <vt:lpstr>计算概论</vt:lpstr>
      <vt:lpstr>PowerPoint 演示文稿</vt:lpstr>
      <vt:lpstr>PowerPoint 演示文稿</vt:lpstr>
      <vt:lpstr>PowerPoint 演示文稿</vt:lpstr>
      <vt:lpstr>Python基本元素介绍</vt:lpstr>
      <vt:lpstr>PowerPoint 演示文稿</vt:lpstr>
      <vt:lpstr>注释</vt:lpstr>
      <vt:lpstr>缩进表示的程序框架</vt:lpstr>
      <vt:lpstr>字面常量和变量</vt:lpstr>
      <vt:lpstr>PowerPoint 演示文稿</vt:lpstr>
      <vt:lpstr>PowerPoint 演示文稿</vt:lpstr>
      <vt:lpstr>关键字</vt:lpstr>
      <vt:lpstr>操作符、函数调用和表达式</vt:lpstr>
      <vt:lpstr>if-else语句</vt:lpstr>
      <vt:lpstr>输入、输出语句</vt:lpstr>
      <vt:lpstr>PowerPoint 演示文稿</vt:lpstr>
      <vt:lpstr>另一个例子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889</cp:revision>
  <dcterms:created xsi:type="dcterms:W3CDTF">2019-01-14T01:44:25Z</dcterms:created>
  <dcterms:modified xsi:type="dcterms:W3CDTF">2020-02-15T17:11:59Z</dcterms:modified>
</cp:coreProperties>
</file>