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9" r:id="rId2"/>
  </p:sldMasterIdLst>
  <p:notesMasterIdLst>
    <p:notesMasterId r:id="rId34"/>
  </p:notesMasterIdLst>
  <p:handoutMasterIdLst>
    <p:handoutMasterId r:id="rId35"/>
  </p:handoutMasterIdLst>
  <p:sldIdLst>
    <p:sldId id="256" r:id="rId3"/>
    <p:sldId id="303" r:id="rId4"/>
    <p:sldId id="276" r:id="rId5"/>
    <p:sldId id="278" r:id="rId6"/>
    <p:sldId id="279" r:id="rId7"/>
    <p:sldId id="282" r:id="rId8"/>
    <p:sldId id="284" r:id="rId9"/>
    <p:sldId id="306" r:id="rId10"/>
    <p:sldId id="331" r:id="rId11"/>
    <p:sldId id="285" r:id="rId12"/>
    <p:sldId id="299" r:id="rId13"/>
    <p:sldId id="286" r:id="rId14"/>
    <p:sldId id="287" r:id="rId15"/>
    <p:sldId id="333" r:id="rId16"/>
    <p:sldId id="295" r:id="rId17"/>
    <p:sldId id="296" r:id="rId18"/>
    <p:sldId id="305" r:id="rId19"/>
    <p:sldId id="294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27" r:id="rId29"/>
    <p:sldId id="326" r:id="rId30"/>
    <p:sldId id="328" r:id="rId31"/>
    <p:sldId id="330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2716" autoAdjust="0"/>
  </p:normalViewPr>
  <p:slideViewPr>
    <p:cSldViewPr snapToGrid="0">
      <p:cViewPr>
        <p:scale>
          <a:sx n="75" d="100"/>
          <a:sy n="75" d="100"/>
        </p:scale>
        <p:origin x="1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应用：</a:t>
            </a:r>
            <a:r>
              <a:rPr lang="en-US" altLang="zh-CN" dirty="0" err="1"/>
              <a:t>BitTorrent</a:t>
            </a:r>
            <a:r>
              <a:rPr lang="zh-CN" altLang="en-US" dirty="0"/>
              <a:t>、</a:t>
            </a:r>
            <a:r>
              <a:rPr lang="en-US" altLang="zh-CN" dirty="0"/>
              <a:t>Ubuntu Software Center</a:t>
            </a:r>
            <a:r>
              <a:rPr lang="zh-CN" altLang="en-US" dirty="0"/>
              <a:t>、</a:t>
            </a:r>
            <a:r>
              <a:rPr lang="en-US" altLang="zh-CN" dirty="0"/>
              <a:t>YUM</a:t>
            </a:r>
            <a:r>
              <a:rPr lang="zh-CN" altLang="en-US" dirty="0"/>
              <a:t>、</a:t>
            </a:r>
            <a:r>
              <a:rPr lang="en-US" altLang="zh-CN" dirty="0"/>
              <a:t>Civilization IV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4》</a:t>
            </a:r>
            <a:r>
              <a:rPr lang="zh-CN" altLang="en-US" dirty="0"/>
              <a:t>、</a:t>
            </a:r>
            <a:r>
              <a:rPr lang="en-US" altLang="zh-CN" dirty="0"/>
              <a:t>Battlefield 2 - </a:t>
            </a:r>
            <a:r>
              <a:rPr lang="zh-CN" altLang="en-US" dirty="0"/>
              <a:t>游戏</a:t>
            </a:r>
            <a:r>
              <a:rPr lang="en-US" altLang="zh-CN" dirty="0"/>
              <a:t>《</a:t>
            </a:r>
            <a:r>
              <a:rPr lang="zh-CN" altLang="en-US" dirty="0"/>
              <a:t>战地</a:t>
            </a:r>
            <a:r>
              <a:rPr lang="en-US" altLang="zh-CN" dirty="0"/>
              <a:t>2》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网站：</a:t>
            </a:r>
            <a:r>
              <a:rPr lang="en-US" altLang="zh-CN" dirty="0"/>
              <a:t>NASA</a:t>
            </a:r>
            <a:r>
              <a:rPr lang="zh-CN" altLang="en-US" dirty="0"/>
              <a:t>、豆瓣、</a:t>
            </a:r>
            <a:r>
              <a:rPr lang="en-US" altLang="zh-CN" dirty="0" err="1"/>
              <a:t>Quora</a:t>
            </a:r>
            <a:r>
              <a:rPr lang="zh-CN" altLang="en-US" dirty="0"/>
              <a:t>、</a:t>
            </a:r>
            <a:r>
              <a:rPr lang="en-US" altLang="zh-CN" dirty="0"/>
              <a:t>Dropbox</a:t>
            </a:r>
            <a:r>
              <a:rPr lang="zh-CN" altLang="en-US" dirty="0"/>
              <a:t>、</a:t>
            </a:r>
            <a:r>
              <a:rPr lang="en-US" altLang="zh-CN" dirty="0"/>
              <a:t>Gmail</a:t>
            </a:r>
            <a:r>
              <a:rPr lang="zh-CN" altLang="en-US" dirty="0"/>
              <a:t>、</a:t>
            </a:r>
            <a:r>
              <a:rPr lang="en-US" altLang="zh-CN" dirty="0"/>
              <a:t>Google Maps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1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5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88642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7947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4414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1648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48559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4858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5463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505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149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071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705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110737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4D6D-A690-44E4-AB3C-934B3AC5A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9310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933450" y="837064"/>
            <a:ext cx="7082335" cy="3616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/>
              <a:t>高级语言的分类：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编译型语言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解释型语言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动态类型语言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静态类型语言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强类型语言 </a:t>
            </a:r>
            <a:r>
              <a:rPr lang="en-US" altLang="zh-CN" sz="2400" dirty="0"/>
              <a:t>vs. </a:t>
            </a:r>
            <a:r>
              <a:rPr lang="zh-CN" altLang="en-US" sz="2400" dirty="0"/>
              <a:t>弱类型语言</a:t>
            </a:r>
            <a:endParaRPr lang="en-US" altLang="zh-CN" sz="2400" dirty="0"/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32864" y="4858604"/>
            <a:ext cx="8686993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：解释型语言、动态语言、动态类型语言、强类型语言</a:t>
            </a:r>
          </a:p>
        </p:txBody>
      </p:sp>
    </p:spTree>
    <p:extLst>
      <p:ext uri="{BB962C8B-B14F-4D97-AF65-F5344CB8AC3E}">
        <p14:creationId xmlns:p14="http://schemas.microsoft.com/office/powerpoint/2010/main" val="231153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03054" y="4938032"/>
            <a:ext cx="661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dirty="0"/>
              <a:t>编程语言排行</a:t>
            </a:r>
          </a:p>
          <a:p>
            <a:pPr algn="r"/>
            <a:r>
              <a:rPr lang="zh-CN" altLang="en-US" dirty="0"/>
              <a:t>来源：</a:t>
            </a:r>
            <a:r>
              <a:rPr lang="en-US" altLang="zh-CN" dirty="0"/>
              <a:t>https://www.tiobe.com/tiobe-index/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823011-3F59-4D5F-81F4-AD981F16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" y="964931"/>
            <a:ext cx="8881880" cy="3608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97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85227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885" y="2208324"/>
            <a:ext cx="8211403" cy="2423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1991</a:t>
            </a:r>
            <a:r>
              <a:rPr lang="zh-CN" altLang="zh-CN" sz="2000" dirty="0"/>
              <a:t>年，</a:t>
            </a:r>
            <a:r>
              <a:rPr lang="en-US" altLang="zh-CN" sz="2000" dirty="0"/>
              <a:t>Guido van Rossum</a:t>
            </a:r>
            <a:r>
              <a:rPr lang="zh-CN" altLang="zh-CN" sz="2000" dirty="0"/>
              <a:t>发布了</a:t>
            </a:r>
            <a:r>
              <a:rPr lang="en-US" altLang="zh-CN" sz="2000" dirty="0"/>
              <a:t>Python 0.9.0</a:t>
            </a:r>
            <a:endParaRPr lang="zh-CN" altLang="zh-CN" sz="2000" dirty="0"/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1994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1.0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2000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2.0</a:t>
            </a:r>
            <a:r>
              <a:rPr lang="zh-CN" altLang="zh-CN" sz="2000" dirty="0"/>
              <a:t>发布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2008</a:t>
            </a:r>
            <a:r>
              <a:rPr lang="zh-CN" altLang="zh-CN" sz="2000" dirty="0"/>
              <a:t>年，</a:t>
            </a:r>
            <a:r>
              <a:rPr lang="en-US" altLang="zh-CN" sz="2000" dirty="0"/>
              <a:t>Python 3.0</a:t>
            </a:r>
            <a:r>
              <a:rPr lang="zh-CN" altLang="zh-CN" sz="2000" dirty="0"/>
              <a:t>发布</a:t>
            </a:r>
            <a:r>
              <a:rPr lang="zh-CN" altLang="zh-CN" sz="2000" b="1" dirty="0">
                <a:solidFill>
                  <a:srgbClr val="C00000"/>
                </a:solidFill>
              </a:rPr>
              <a:t>（与</a:t>
            </a:r>
            <a:r>
              <a:rPr lang="en-US" altLang="zh-CN" sz="2000" b="1" dirty="0">
                <a:solidFill>
                  <a:srgbClr val="C00000"/>
                </a:solidFill>
              </a:rPr>
              <a:t>Python 2.x</a:t>
            </a:r>
            <a:r>
              <a:rPr lang="zh-CN" altLang="zh-CN" sz="2000" b="1" dirty="0">
                <a:solidFill>
                  <a:srgbClr val="C00000"/>
                </a:solidFill>
              </a:rPr>
              <a:t>不兼容）</a:t>
            </a:r>
          </a:p>
          <a:p>
            <a:pPr marL="446088" lvl="0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目前的最新版本为</a:t>
            </a:r>
            <a:r>
              <a:rPr lang="en-US" altLang="zh-CN" sz="2000" dirty="0"/>
              <a:t>3.8.1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348952" y="3797248"/>
            <a:ext cx="2686639" cy="2576742"/>
            <a:chOff x="7545532" y="3101294"/>
            <a:chExt cx="1305754" cy="1252342"/>
          </a:xfrm>
        </p:grpSpPr>
        <p:sp>
          <p:nvSpPr>
            <p:cNvPr id="6" name="任意多边形 5"/>
            <p:cNvSpPr>
              <a:spLocks/>
            </p:cNvSpPr>
            <p:nvPr/>
          </p:nvSpPr>
          <p:spPr>
            <a:xfrm>
              <a:off x="7545532" y="3101294"/>
              <a:ext cx="979517" cy="934512"/>
            </a:xfrm>
            <a:custGeom>
              <a:avLst/>
              <a:gdLst>
                <a:gd name="connsiteX0" fmla="*/ 1456210 w 2846854"/>
                <a:gd name="connsiteY0" fmla="*/ 233630 h 2716049"/>
                <a:gd name="connsiteX1" fmla="*/ 1233158 w 2846854"/>
                <a:gd name="connsiteY1" fmla="*/ 456191 h 2716049"/>
                <a:gd name="connsiteX2" fmla="*/ 1456210 w 2846854"/>
                <a:gd name="connsiteY2" fmla="*/ 678752 h 2716049"/>
                <a:gd name="connsiteX3" fmla="*/ 1679268 w 2846854"/>
                <a:gd name="connsiteY3" fmla="*/ 456191 h 2716049"/>
                <a:gd name="connsiteX4" fmla="*/ 1456210 w 2846854"/>
                <a:gd name="connsiteY4" fmla="*/ 233630 h 2716049"/>
                <a:gd name="connsiteX5" fmla="*/ 1964524 w 2846854"/>
                <a:gd name="connsiteY5" fmla="*/ 369 h 2716049"/>
                <a:gd name="connsiteX6" fmla="*/ 2743076 w 2846854"/>
                <a:gd name="connsiteY6" fmla="*/ 267869 h 2716049"/>
                <a:gd name="connsiteX7" fmla="*/ 2588653 w 2846854"/>
                <a:gd name="connsiteY7" fmla="*/ 1723086 h 2716049"/>
                <a:gd name="connsiteX8" fmla="*/ 975782 w 2846854"/>
                <a:gd name="connsiteY8" fmla="*/ 2116850 h 2716049"/>
                <a:gd name="connsiteX9" fmla="*/ 855677 w 2846854"/>
                <a:gd name="connsiteY9" fmla="*/ 2716049 h 2716049"/>
                <a:gd name="connsiteX10" fmla="*/ 581142 w 2846854"/>
                <a:gd name="connsiteY10" fmla="*/ 918438 h 2716049"/>
                <a:gd name="connsiteX11" fmla="*/ 1061577 w 2846854"/>
                <a:gd name="connsiteY11" fmla="*/ 918438 h 2716049"/>
                <a:gd name="connsiteX12" fmla="*/ 2142536 w 2846854"/>
                <a:gd name="connsiteY12" fmla="*/ 918438 h 2716049"/>
                <a:gd name="connsiteX13" fmla="*/ 2142536 w 2846854"/>
                <a:gd name="connsiteY13" fmla="*/ 832836 h 2716049"/>
                <a:gd name="connsiteX14" fmla="*/ 1061577 w 2846854"/>
                <a:gd name="connsiteY14" fmla="*/ 832836 h 2716049"/>
                <a:gd name="connsiteX15" fmla="*/ 1095888 w 2846854"/>
                <a:gd name="connsiteY15" fmla="*/ 233630 h 2716049"/>
                <a:gd name="connsiteX16" fmla="*/ 1964524 w 2846854"/>
                <a:gd name="connsiteY16" fmla="*/ 369 h 271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46854" h="2716049">
                  <a:moveTo>
                    <a:pt x="1456210" y="233630"/>
                  </a:moveTo>
                  <a:cubicBezTo>
                    <a:pt x="1336104" y="233630"/>
                    <a:pt x="1233158" y="336351"/>
                    <a:pt x="1233158" y="456191"/>
                  </a:cubicBezTo>
                  <a:cubicBezTo>
                    <a:pt x="1233158" y="576031"/>
                    <a:pt x="1336104" y="678752"/>
                    <a:pt x="1456210" y="678752"/>
                  </a:cubicBezTo>
                  <a:cubicBezTo>
                    <a:pt x="1576321" y="678752"/>
                    <a:pt x="1679268" y="576031"/>
                    <a:pt x="1679268" y="456191"/>
                  </a:cubicBezTo>
                  <a:cubicBezTo>
                    <a:pt x="1679268" y="336351"/>
                    <a:pt x="1576321" y="233630"/>
                    <a:pt x="1456210" y="233630"/>
                  </a:cubicBezTo>
                  <a:close/>
                  <a:moveTo>
                    <a:pt x="1964524" y="369"/>
                  </a:moveTo>
                  <a:cubicBezTo>
                    <a:pt x="2305539" y="-6049"/>
                    <a:pt x="2631543" y="70993"/>
                    <a:pt x="2743076" y="267869"/>
                  </a:cubicBezTo>
                  <a:cubicBezTo>
                    <a:pt x="2914657" y="576031"/>
                    <a:pt x="2880340" y="1586127"/>
                    <a:pt x="2588653" y="1723086"/>
                  </a:cubicBezTo>
                  <a:cubicBezTo>
                    <a:pt x="2091067" y="1945646"/>
                    <a:pt x="1181682" y="1500525"/>
                    <a:pt x="975782" y="2116850"/>
                  </a:cubicBezTo>
                  <a:cubicBezTo>
                    <a:pt x="907147" y="2322285"/>
                    <a:pt x="855677" y="2716049"/>
                    <a:pt x="855677" y="2716049"/>
                  </a:cubicBezTo>
                  <a:cubicBezTo>
                    <a:pt x="-225289" y="2716049"/>
                    <a:pt x="-242448" y="918438"/>
                    <a:pt x="581142" y="918438"/>
                  </a:cubicBezTo>
                  <a:cubicBezTo>
                    <a:pt x="581142" y="918438"/>
                    <a:pt x="1061577" y="918438"/>
                    <a:pt x="1061577" y="918438"/>
                  </a:cubicBezTo>
                  <a:lnTo>
                    <a:pt x="2142536" y="918438"/>
                  </a:lnTo>
                  <a:lnTo>
                    <a:pt x="2142536" y="832836"/>
                  </a:lnTo>
                  <a:lnTo>
                    <a:pt x="1061577" y="832836"/>
                  </a:lnTo>
                  <a:cubicBezTo>
                    <a:pt x="1061577" y="627395"/>
                    <a:pt x="1044418" y="370589"/>
                    <a:pt x="1095888" y="233630"/>
                  </a:cubicBezTo>
                  <a:cubicBezTo>
                    <a:pt x="1267469" y="96672"/>
                    <a:pt x="1623502" y="6793"/>
                    <a:pt x="1964524" y="36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>
            <a:xfrm>
              <a:off x="7871769" y="3419124"/>
              <a:ext cx="979517" cy="934512"/>
            </a:xfrm>
            <a:custGeom>
              <a:avLst/>
              <a:gdLst>
                <a:gd name="connsiteX0" fmla="*/ 1644049 w 3468756"/>
                <a:gd name="connsiteY0" fmla="*/ 2396781 h 3264771"/>
                <a:gd name="connsiteX1" fmla="*/ 1375149 w 3468756"/>
                <a:gd name="connsiteY1" fmla="*/ 2665384 h 3264771"/>
                <a:gd name="connsiteX2" fmla="*/ 1644049 w 3468756"/>
                <a:gd name="connsiteY2" fmla="*/ 2933987 h 3264771"/>
                <a:gd name="connsiteX3" fmla="*/ 1912948 w 3468756"/>
                <a:gd name="connsiteY3" fmla="*/ 2665384 h 3264771"/>
                <a:gd name="connsiteX4" fmla="*/ 1644049 w 3468756"/>
                <a:gd name="connsiteY4" fmla="*/ 2396781 h 3264771"/>
                <a:gd name="connsiteX5" fmla="*/ 2388692 w 3468756"/>
                <a:gd name="connsiteY5" fmla="*/ 0 h 3264771"/>
                <a:gd name="connsiteX6" fmla="*/ 2802389 w 3468756"/>
                <a:gd name="connsiteY6" fmla="*/ 2148841 h 3264771"/>
                <a:gd name="connsiteX7" fmla="*/ 2161168 w 3468756"/>
                <a:gd name="connsiteY7" fmla="*/ 2148841 h 3264771"/>
                <a:gd name="connsiteX8" fmla="*/ 858038 w 3468756"/>
                <a:gd name="connsiteY8" fmla="*/ 2148841 h 3264771"/>
                <a:gd name="connsiteX9" fmla="*/ 858038 w 3468756"/>
                <a:gd name="connsiteY9" fmla="*/ 2272807 h 3264771"/>
                <a:gd name="connsiteX10" fmla="*/ 2161168 w 3468756"/>
                <a:gd name="connsiteY10" fmla="*/ 2272807 h 3264771"/>
                <a:gd name="connsiteX11" fmla="*/ 2119793 w 3468756"/>
                <a:gd name="connsiteY11" fmla="*/ 2975314 h 3264771"/>
                <a:gd name="connsiteX12" fmla="*/ 134082 w 3468756"/>
                <a:gd name="connsiteY12" fmla="*/ 2933987 h 3264771"/>
                <a:gd name="connsiteX13" fmla="*/ 320239 w 3468756"/>
                <a:gd name="connsiteY13" fmla="*/ 1177731 h 3264771"/>
                <a:gd name="connsiteX14" fmla="*/ 2264590 w 3468756"/>
                <a:gd name="connsiteY14" fmla="*/ 702507 h 3264771"/>
                <a:gd name="connsiteX15" fmla="*/ 2388692 w 3468756"/>
                <a:gd name="connsiteY15" fmla="*/ 0 h 326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68756" h="3264771">
                  <a:moveTo>
                    <a:pt x="1644049" y="2396781"/>
                  </a:moveTo>
                  <a:cubicBezTo>
                    <a:pt x="1478572" y="2396781"/>
                    <a:pt x="1375149" y="2520755"/>
                    <a:pt x="1375149" y="2665384"/>
                  </a:cubicBezTo>
                  <a:cubicBezTo>
                    <a:pt x="1375149" y="2810021"/>
                    <a:pt x="1478572" y="2933987"/>
                    <a:pt x="1644049" y="2933987"/>
                  </a:cubicBezTo>
                  <a:cubicBezTo>
                    <a:pt x="1788846" y="2933987"/>
                    <a:pt x="1912948" y="2810021"/>
                    <a:pt x="1912948" y="2665384"/>
                  </a:cubicBezTo>
                  <a:cubicBezTo>
                    <a:pt x="1912948" y="2520755"/>
                    <a:pt x="1788846" y="2396781"/>
                    <a:pt x="1644049" y="2396781"/>
                  </a:cubicBezTo>
                  <a:close/>
                  <a:moveTo>
                    <a:pt x="2388692" y="0"/>
                  </a:moveTo>
                  <a:cubicBezTo>
                    <a:pt x="3795245" y="0"/>
                    <a:pt x="3712510" y="2148841"/>
                    <a:pt x="2802389" y="2148841"/>
                  </a:cubicBezTo>
                  <a:cubicBezTo>
                    <a:pt x="2802389" y="2148841"/>
                    <a:pt x="2161168" y="2148841"/>
                    <a:pt x="2161168" y="2148841"/>
                  </a:cubicBezTo>
                  <a:lnTo>
                    <a:pt x="858038" y="2148841"/>
                  </a:lnTo>
                  <a:lnTo>
                    <a:pt x="858038" y="2272807"/>
                  </a:lnTo>
                  <a:lnTo>
                    <a:pt x="2161168" y="2272807"/>
                  </a:lnTo>
                  <a:cubicBezTo>
                    <a:pt x="2161168" y="2500091"/>
                    <a:pt x="2161168" y="2810021"/>
                    <a:pt x="2119793" y="2975314"/>
                  </a:cubicBezTo>
                  <a:cubicBezTo>
                    <a:pt x="1706104" y="3326564"/>
                    <a:pt x="402982" y="3409211"/>
                    <a:pt x="134082" y="2933987"/>
                  </a:cubicBezTo>
                  <a:cubicBezTo>
                    <a:pt x="-93450" y="2582737"/>
                    <a:pt x="-31395" y="1343024"/>
                    <a:pt x="320239" y="1177731"/>
                  </a:cubicBezTo>
                  <a:cubicBezTo>
                    <a:pt x="920093" y="929783"/>
                    <a:pt x="2016371" y="1446334"/>
                    <a:pt x="2264590" y="702507"/>
                  </a:cubicBezTo>
                  <a:cubicBezTo>
                    <a:pt x="2347325" y="475224"/>
                    <a:pt x="2388692" y="0"/>
                    <a:pt x="2388692" y="0"/>
                  </a:cubicBezTo>
                  <a:close/>
                </a:path>
              </a:pathLst>
            </a:cu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402610" y="748861"/>
            <a:ext cx="8496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Python</a:t>
            </a:r>
            <a:r>
              <a:rPr lang="zh-CN" altLang="zh-CN" sz="2400" dirty="0"/>
              <a:t>，译为</a:t>
            </a:r>
            <a:r>
              <a:rPr lang="zh-CN" altLang="en-US" sz="2400" dirty="0"/>
              <a:t>“</a:t>
            </a:r>
            <a:r>
              <a:rPr lang="zh-CN" altLang="zh-CN" sz="2400" dirty="0"/>
              <a:t>蟒蛇”，</a:t>
            </a:r>
            <a:r>
              <a:rPr lang="en-US" altLang="zh-CN" sz="2400" dirty="0"/>
              <a:t>Guido van Rossum</a:t>
            </a:r>
            <a:r>
              <a:rPr lang="zh-CN" altLang="zh-CN" sz="2400" dirty="0"/>
              <a:t>创立，</a:t>
            </a:r>
            <a:r>
              <a:rPr lang="zh-CN" altLang="en-US" sz="2400" dirty="0"/>
              <a:t>现</a:t>
            </a:r>
            <a:r>
              <a:rPr lang="zh-CN" altLang="zh-CN" sz="2400" dirty="0"/>
              <a:t>由</a:t>
            </a:r>
            <a:r>
              <a:rPr lang="zh-CN" altLang="en-US" sz="2400" dirty="0"/>
              <a:t>非盈利性组织</a:t>
            </a:r>
            <a:r>
              <a:rPr lang="en-US" altLang="zh-CN" sz="2400" dirty="0"/>
              <a:t>Python Software Foundation(PSF)</a:t>
            </a:r>
            <a:r>
              <a:rPr lang="zh-CN" altLang="zh-CN" sz="2400" dirty="0"/>
              <a:t>维护，致力于保护</a:t>
            </a:r>
            <a:r>
              <a:rPr lang="en-US" altLang="zh-CN" sz="2400" dirty="0"/>
              <a:t>Python</a:t>
            </a:r>
            <a:r>
              <a:rPr lang="zh-CN" altLang="zh-CN" sz="2400" dirty="0"/>
              <a:t>语言开放、开源和发展。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3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" name="图片 3" descr="C:\Users\nixius\Desktop\p225403789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23" y="901468"/>
            <a:ext cx="2585770" cy="37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645994" y="1592956"/>
            <a:ext cx="4703928" cy="2485449"/>
            <a:chOff x="650543" y="573922"/>
            <a:chExt cx="4703928" cy="2485449"/>
          </a:xfrm>
        </p:grpSpPr>
        <p:sp>
          <p:nvSpPr>
            <p:cNvPr id="3" name="文本框 2"/>
            <p:cNvSpPr txBox="1"/>
            <p:nvPr/>
          </p:nvSpPr>
          <p:spPr>
            <a:xfrm>
              <a:off x="650543" y="1414818"/>
              <a:ext cx="2697708" cy="16445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简单易学</a:t>
              </a:r>
              <a:endParaRPr lang="en-US" altLang="zh-CN" sz="2400" dirty="0"/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开发高效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可移植性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831910" y="1414818"/>
              <a:ext cx="2522561" cy="1644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丰富的库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高级语言</a:t>
              </a:r>
            </a:p>
            <a:p>
              <a:pPr marL="446088" indent="-446088">
                <a:lnSpc>
                  <a:spcPct val="120000"/>
                </a:lnSpc>
                <a:spcBef>
                  <a:spcPts val="1000"/>
                </a:spcBef>
                <a:buClr>
                  <a:schemeClr val="accent5">
                    <a:lumMod val="50000"/>
                  </a:schemeClr>
                </a:buClr>
                <a:buFont typeface="Wingdings" panose="05000000000000000000" pitchFamily="2" charset="2"/>
                <a:buChar char="n"/>
              </a:pPr>
              <a:r>
                <a:rPr lang="zh-CN" altLang="zh-CN" sz="2400" dirty="0"/>
                <a:t>可扩展性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0543" y="573922"/>
              <a:ext cx="3278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Python</a:t>
              </a:r>
              <a:r>
                <a:rPr lang="zh-CN" altLang="en-US" sz="2800" dirty="0"/>
                <a:t>语言</a:t>
              </a:r>
              <a:r>
                <a:rPr lang="zh-CN" altLang="zh-CN" sz="2800" dirty="0"/>
                <a:t>特点</a:t>
              </a:r>
              <a:r>
                <a:rPr lang="zh-CN" altLang="en-US" sz="2800" dirty="0"/>
                <a:t>：</a:t>
              </a:r>
              <a:endParaRPr lang="zh-CN" altLang="zh-CN" sz="280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63526" y="4864258"/>
            <a:ext cx="714687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zh-CN" altLang="en-US" sz="2400" dirty="0"/>
              <a:t>在科学计算、数据分析、人工智能、搜索引擎、网络服务等领域</a:t>
            </a:r>
            <a:r>
              <a:rPr lang="en-US" altLang="zh-CN" sz="2400" dirty="0"/>
              <a:t>Python</a:t>
            </a:r>
            <a:r>
              <a:rPr lang="zh-CN" altLang="en-US" sz="2400" dirty="0"/>
              <a:t>被广泛的运用。</a:t>
            </a:r>
          </a:p>
        </p:txBody>
      </p:sp>
    </p:spTree>
    <p:extLst>
      <p:ext uri="{BB962C8B-B14F-4D97-AF65-F5344CB8AC3E}">
        <p14:creationId xmlns:p14="http://schemas.microsoft.com/office/powerpoint/2010/main" val="370826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0501" y="2365611"/>
            <a:ext cx="381065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  int sum = 0;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=1;i&lt;=99;i++)</a:t>
            </a:r>
          </a:p>
          <a:p>
            <a:r>
              <a:rPr lang="en-US" altLang="zh-CN" dirty="0"/>
              <a:t>        sum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("%d\n", sum);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31473" y="2365611"/>
            <a:ext cx="2973891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sum = 0</a:t>
            </a:r>
          </a:p>
          <a:p>
            <a:r>
              <a:rPr lang="en-US" altLang="zh-CN" dirty="0"/>
              <a:t>for x in range(100):</a:t>
            </a:r>
          </a:p>
          <a:p>
            <a:r>
              <a:rPr lang="en-US" altLang="zh-CN" dirty="0"/>
              <a:t>    sum += x</a:t>
            </a:r>
          </a:p>
          <a:p>
            <a:r>
              <a:rPr lang="en-US" altLang="zh-CN" dirty="0"/>
              <a:t>print(sum)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0501" y="1996279"/>
            <a:ext cx="78579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31473" y="1996279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816" y="1110016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99</a:t>
            </a:r>
            <a:r>
              <a:rPr lang="zh-CN" altLang="en-US" sz="2400" dirty="0"/>
              <a:t>的和并显示结果</a:t>
            </a:r>
          </a:p>
        </p:txBody>
      </p:sp>
    </p:spTree>
    <p:extLst>
      <p:ext uri="{BB962C8B-B14F-4D97-AF65-F5344CB8AC3E}">
        <p14:creationId xmlns:p14="http://schemas.microsoft.com/office/powerpoint/2010/main" val="158869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026" y="1282889"/>
            <a:ext cx="3238387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800" dirty="0"/>
              <a:t>#include&lt;iostream&gt;</a:t>
            </a:r>
          </a:p>
          <a:p>
            <a:r>
              <a:rPr lang="en-US" altLang="zh-CN" sz="800" dirty="0"/>
              <a:t>using namespace std;</a:t>
            </a:r>
          </a:p>
          <a:p>
            <a:endParaRPr lang="en-US" altLang="zh-CN" sz="800" dirty="0"/>
          </a:p>
          <a:p>
            <a:r>
              <a:rPr lang="en-US" altLang="zh-CN" sz="800" dirty="0"/>
              <a:t>void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(){</a:t>
            </a:r>
          </a:p>
          <a:p>
            <a:r>
              <a:rPr lang="en-US" altLang="zh-CN" sz="800" dirty="0"/>
              <a:t>     char name[50];//</a:t>
            </a:r>
            <a:r>
              <a:rPr lang="zh-CN" altLang="en-US" sz="800" dirty="0"/>
              <a:t>文件名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int length;//</a:t>
            </a:r>
            <a:r>
              <a:rPr lang="zh-CN" altLang="en-US" sz="800" dirty="0"/>
              <a:t>文件长度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char *</a:t>
            </a:r>
            <a:r>
              <a:rPr lang="en-US" altLang="zh-CN" sz="800" dirty="0" err="1"/>
              <a:t>buf</a:t>
            </a:r>
            <a:r>
              <a:rPr lang="en-US" altLang="zh-CN" sz="800" dirty="0"/>
              <a:t>;//</a:t>
            </a:r>
            <a:r>
              <a:rPr lang="zh-CN" altLang="en-US" sz="800" dirty="0"/>
              <a:t>文件内容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输入要打开的图片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FILE *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rb</a:t>
            </a:r>
            <a:r>
              <a:rPr lang="en-US" altLang="zh-CN" sz="800" dirty="0"/>
              <a:t>");//</a:t>
            </a:r>
            <a:r>
              <a:rPr lang="zh-CN" altLang="en-US" sz="800" dirty="0"/>
              <a:t>二进制方式</a:t>
            </a:r>
          </a:p>
          <a:p>
            <a:r>
              <a:rPr lang="zh-CN" altLang="en-US" sz="800" dirty="0"/>
              <a:t>     </a:t>
            </a:r>
            <a:r>
              <a:rPr lang="en-US" altLang="zh-CN" sz="800" dirty="0"/>
              <a:t>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打开失败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SEEK_END);</a:t>
            </a:r>
          </a:p>
          <a:p>
            <a:r>
              <a:rPr lang="en-US" altLang="zh-CN" sz="800" dirty="0"/>
              <a:t>     length = </a:t>
            </a:r>
            <a:r>
              <a:rPr lang="en-US" altLang="zh-CN" sz="800" dirty="0" err="1"/>
              <a:t>ftell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 = new char[length + 1];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fseek</a:t>
            </a:r>
            <a:r>
              <a:rPr lang="en-US" altLang="zh-CN" sz="800" dirty="0"/>
              <a:t>(f, 0, SEEK_SET);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fread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buf</a:t>
            </a:r>
            <a:r>
              <a:rPr lang="en-US" altLang="zh-CN" sz="800" dirty="0"/>
              <a:t>[length] = '\0';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memset</a:t>
            </a:r>
            <a:r>
              <a:rPr lang="en-US" altLang="zh-CN" sz="800" dirty="0"/>
              <a:t>(name, 0, 50);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输入要保存的文件名</a:t>
            </a:r>
            <a:r>
              <a:rPr lang="en-US" altLang="zh-CN" sz="800" dirty="0"/>
              <a:t>:";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cin</a:t>
            </a:r>
            <a:r>
              <a:rPr lang="en-US" altLang="zh-CN" sz="800" dirty="0"/>
              <a:t> &gt;&gt; name;</a:t>
            </a:r>
          </a:p>
          <a:p>
            <a:r>
              <a:rPr lang="en-US" altLang="zh-CN" sz="800" dirty="0"/>
              <a:t>     f = </a:t>
            </a:r>
            <a:r>
              <a:rPr lang="en-US" altLang="zh-CN" sz="800" dirty="0" err="1"/>
              <a:t>fopen</a:t>
            </a:r>
            <a:r>
              <a:rPr lang="en-US" altLang="zh-CN" sz="800" dirty="0"/>
              <a:t>(name, "</a:t>
            </a:r>
            <a:r>
              <a:rPr lang="en-US" altLang="zh-CN" sz="800" dirty="0" err="1"/>
              <a:t>wb</a:t>
            </a:r>
            <a:r>
              <a:rPr lang="en-US" altLang="zh-CN" sz="800" dirty="0"/>
              <a:t>");</a:t>
            </a:r>
          </a:p>
          <a:p>
            <a:r>
              <a:rPr lang="en-US" altLang="zh-CN" sz="800" dirty="0"/>
              <a:t>     if(!f) {</a:t>
            </a:r>
          </a:p>
          <a:p>
            <a:r>
              <a:rPr lang="en-US" altLang="zh-CN" sz="800" dirty="0"/>
              <a:t> 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保存图片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失败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 return;</a:t>
            </a:r>
          </a:p>
          <a:p>
            <a:r>
              <a:rPr lang="en-US" altLang="zh-CN" sz="800" dirty="0"/>
              <a:t>     }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cout</a:t>
            </a:r>
            <a:r>
              <a:rPr lang="en-US" altLang="zh-CN" sz="800" dirty="0"/>
              <a:t> &lt;&lt; "</a:t>
            </a:r>
            <a:r>
              <a:rPr lang="zh-CN" altLang="en-US" sz="800" dirty="0"/>
              <a:t>文件</a:t>
            </a:r>
            <a:r>
              <a:rPr lang="en-US" altLang="zh-CN" sz="800" dirty="0"/>
              <a:t>" &lt;&lt; name &lt;&lt; "</a:t>
            </a:r>
            <a:r>
              <a:rPr lang="zh-CN" altLang="en-US" sz="800" dirty="0"/>
              <a:t>保存完毕</a:t>
            </a:r>
            <a:r>
              <a:rPr lang="en-US" altLang="zh-CN" sz="800" dirty="0"/>
              <a:t>" &lt;&lt; </a:t>
            </a:r>
            <a:r>
              <a:rPr lang="en-US" altLang="zh-CN" sz="800" dirty="0" err="1"/>
              <a:t>endl</a:t>
            </a:r>
            <a:r>
              <a:rPr lang="en-US" altLang="zh-CN" sz="800" dirty="0"/>
              <a:t>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fwrite</a:t>
            </a:r>
            <a:r>
              <a:rPr lang="en-US" altLang="zh-CN" sz="800" dirty="0"/>
              <a:t>(</a:t>
            </a:r>
            <a:r>
              <a:rPr lang="en-US" altLang="zh-CN" sz="800" dirty="0" err="1"/>
              <a:t>buf</a:t>
            </a:r>
            <a:r>
              <a:rPr lang="en-US" altLang="zh-CN" sz="800" dirty="0"/>
              <a:t>, length, 1, f);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fclose</a:t>
            </a:r>
            <a:r>
              <a:rPr lang="en-US" altLang="zh-CN" sz="800" dirty="0"/>
              <a:t>(f);</a:t>
            </a:r>
          </a:p>
          <a:p>
            <a:r>
              <a:rPr lang="en-US" altLang="zh-CN" sz="800" dirty="0"/>
              <a:t>}</a:t>
            </a:r>
          </a:p>
          <a:p>
            <a:endParaRPr lang="en-US" altLang="zh-CN" sz="800" dirty="0"/>
          </a:p>
          <a:p>
            <a:r>
              <a:rPr lang="en-US" altLang="zh-CN" sz="800" dirty="0"/>
              <a:t>int main() { </a:t>
            </a:r>
          </a:p>
          <a:p>
            <a:r>
              <a:rPr lang="en-US" altLang="zh-CN" sz="800" dirty="0"/>
              <a:t>     </a:t>
            </a:r>
            <a:r>
              <a:rPr lang="en-US" altLang="zh-CN" sz="800" dirty="0" err="1"/>
              <a:t>OpenAndSavePic</a:t>
            </a:r>
            <a:r>
              <a:rPr lang="en-US" altLang="zh-CN" sz="800" dirty="0"/>
              <a:t>(); </a:t>
            </a:r>
          </a:p>
          <a:p>
            <a:r>
              <a:rPr lang="en-US" altLang="zh-CN" sz="800" dirty="0"/>
              <a:t>     return 0; 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  <p:sp>
        <p:nvSpPr>
          <p:cNvPr id="4" name="矩形 3"/>
          <p:cNvSpPr/>
          <p:nvPr/>
        </p:nvSpPr>
        <p:spPr>
          <a:xfrm>
            <a:off x="3687886" y="1282889"/>
            <a:ext cx="5315087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from PIL import Image</a:t>
            </a:r>
            <a:endParaRPr lang="en-US" altLang="zh-CN" dirty="0"/>
          </a:p>
          <a:p>
            <a:r>
              <a:rPr lang="en-US" altLang="zh-CN" dirty="0" err="1"/>
              <a:t>fileName</a:t>
            </a:r>
            <a:r>
              <a:rPr lang="zh-CN" altLang="en-US" dirty="0"/>
              <a:t> = input("请输入要打开的图片:")</a:t>
            </a:r>
          </a:p>
          <a:p>
            <a:r>
              <a:rPr lang="zh-CN" altLang="en-US" dirty="0"/>
              <a:t>im = Image.open(</a:t>
            </a:r>
            <a:r>
              <a:rPr lang="en-US" altLang="zh-CN" dirty="0" err="1"/>
              <a:t>fileName</a:t>
            </a:r>
            <a:r>
              <a:rPr lang="zh-CN" altLang="en-US" dirty="0"/>
              <a:t>)</a:t>
            </a:r>
          </a:p>
          <a:p>
            <a:r>
              <a:rPr lang="en-US" altLang="zh-CN" dirty="0" err="1"/>
              <a:t>saveAs</a:t>
            </a:r>
            <a:r>
              <a:rPr lang="en-US" altLang="zh-CN" dirty="0"/>
              <a:t> </a:t>
            </a:r>
            <a:r>
              <a:rPr lang="zh-CN" altLang="en-US" dirty="0"/>
              <a:t>= input(“请输入要保存文件名:")</a:t>
            </a:r>
          </a:p>
          <a:p>
            <a:r>
              <a:rPr lang="zh-CN" altLang="en-US" dirty="0"/>
              <a:t>im.save(</a:t>
            </a:r>
            <a:r>
              <a:rPr lang="en-US" altLang="zh-CN" dirty="0" err="1"/>
              <a:t>saveAs</a:t>
            </a:r>
            <a:r>
              <a:rPr lang="zh-CN" altLang="en-US" dirty="0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7886" y="913557"/>
            <a:ext cx="102143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026" y="913557"/>
            <a:ext cx="6030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1026" y="2672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另存一张图片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28478" y="3569241"/>
            <a:ext cx="3454792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生命苦短，我用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FF534-9490-48F3-A791-EA688480A238}"/>
              </a:ext>
            </a:extLst>
          </p:cNvPr>
          <p:cNvSpPr txBox="1"/>
          <p:nvPr/>
        </p:nvSpPr>
        <p:spPr>
          <a:xfrm>
            <a:off x="4528478" y="4030906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解决现实问题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提高工作效率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信息处理与展示</a:t>
            </a:r>
            <a:endParaRPr lang="en-US" altLang="zh-CN" sz="20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ysClr val="windowText" lastClr="000000"/>
                </a:solidFill>
              </a:rPr>
              <a:t>获取乐趣</a:t>
            </a:r>
            <a:endParaRPr lang="en-US" altLang="zh-CN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基本元素介绍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61764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F4A7A1-B63E-4B5E-808A-CA18BD5F9474}"/>
              </a:ext>
            </a:extLst>
          </p:cNvPr>
          <p:cNvSpPr/>
          <p:nvPr/>
        </p:nvSpPr>
        <p:spPr>
          <a:xfrm>
            <a:off x="383560" y="596242"/>
            <a:ext cx="8386235" cy="5386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这是一个简单的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程序示例，用于展示各个元素</a:t>
            </a:r>
          </a:p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程序功能为计算输出身体质量指数，并给出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标准下的是否正常提示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 =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体重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/(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身高的平方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)</a:t>
            </a: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'''</a:t>
            </a:r>
          </a:p>
          <a:p>
            <a:pPr>
              <a:lnSpc>
                <a:spcPct val="120000"/>
              </a:lnSpc>
            </a:pPr>
            <a:endParaRPr lang="zh-CN" altLang="en-US" i="1" dirty="0">
              <a:solidFill>
                <a:srgbClr val="989FB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计算身体质量指数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989FB1"/>
                </a:solidFill>
                <a:latin typeface="Consolas" panose="020B0609020204030204" pitchFamily="49" charset="0"/>
              </a:rPr>
              <a:t>#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 WHO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标准下，正常的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BMI</a:t>
            </a:r>
            <a:r>
              <a:rPr lang="zh-CN" altLang="en-US" i="1" dirty="0">
                <a:solidFill>
                  <a:srgbClr val="989FB1"/>
                </a:solidFill>
                <a:latin typeface="Consolas" panose="020B0609020204030204" pitchFamily="49" charset="0"/>
              </a:rPr>
              <a:t>指数范围为</a:t>
            </a:r>
            <a:r>
              <a:rPr lang="en-US" altLang="zh-CN" i="1" dirty="0">
                <a:solidFill>
                  <a:srgbClr val="989FB1"/>
                </a:solidFill>
                <a:latin typeface="Consolas" panose="020B0609020204030204" pitchFamily="49" charset="0"/>
              </a:rPr>
              <a:t>18.5~24.9</a:t>
            </a:r>
            <a:endParaRPr lang="zh-CN" altLang="en-US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71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26C08E-B191-4DE6-9E5F-D58E7341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标准注释使用</a:t>
            </a:r>
            <a:r>
              <a:rPr lang="en-US" altLang="zh-CN" b="1" dirty="0">
                <a:solidFill>
                  <a:srgbClr val="C00000"/>
                </a:solidFill>
              </a:rPr>
              <a:t>#</a:t>
            </a:r>
            <a:r>
              <a:rPr lang="zh-CN" altLang="en-US" dirty="0"/>
              <a:t>，后面跟上注释</a:t>
            </a:r>
            <a:endParaRPr lang="en-US" altLang="zh-CN" dirty="0"/>
          </a:p>
          <a:p>
            <a:pPr lvl="1"/>
            <a:r>
              <a:rPr lang="zh-CN" altLang="en-US" dirty="0"/>
              <a:t>可以单独一行</a:t>
            </a:r>
            <a:endParaRPr lang="en-US" altLang="zh-CN" dirty="0"/>
          </a:p>
          <a:p>
            <a:pPr lvl="1"/>
            <a:r>
              <a:rPr lang="zh-CN" altLang="en-US" dirty="0"/>
              <a:t>也可以跟在行末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非标准注释使用</a:t>
            </a:r>
            <a:r>
              <a:rPr lang="zh-CN" altLang="en-US" b="1" dirty="0">
                <a:solidFill>
                  <a:srgbClr val="C00000"/>
                </a:solidFill>
              </a:rPr>
              <a:t>三个单引号引号</a:t>
            </a:r>
            <a:r>
              <a:rPr lang="en-US" altLang="zh-CN" b="1" dirty="0">
                <a:solidFill>
                  <a:srgbClr val="C00000"/>
                </a:solidFill>
              </a:rPr>
              <a:t>'''</a:t>
            </a:r>
            <a:r>
              <a:rPr lang="zh-CN" altLang="en-US" b="1" dirty="0">
                <a:solidFill>
                  <a:srgbClr val="C00000"/>
                </a:solidFill>
              </a:rPr>
              <a:t>包围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本质是一个匿名字符串，必须符合正常代码规则</a:t>
            </a:r>
            <a:endParaRPr lang="en-US" altLang="zh-CN" dirty="0"/>
          </a:p>
          <a:p>
            <a:pPr lvl="1"/>
            <a:r>
              <a:rPr lang="zh-CN" altLang="en-US" dirty="0"/>
              <a:t>主要用于大段文字性描述，建议放在文件开始位置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57CC16-21FA-472A-B8DF-144B53B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224815-F96A-487C-8F02-1D091BD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DEAD6-50ED-4F13-A43B-8BB5BB1BF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8265971"/>
                  </p:ext>
                </p:extLst>
              </p:nvPr>
            </p:nvGraphicFramePr>
            <p:xfrm>
              <a:off x="6532880" y="669501"/>
              <a:ext cx="2286000" cy="1714500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幻灯片缩放定位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164A9B7-9394-44B8-B57B-5A2E4692D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32880" y="669501"/>
                <a:ext cx="2286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70C3-26DE-4724-9229-4557945F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一、基本元素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2DC2D-EA78-4632-B26F-2FAA54CC4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585" y="3857658"/>
            <a:ext cx="3770361" cy="22037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程序设计概述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  <a:endParaRPr lang="en-US" altLang="zh-CN" dirty="0"/>
          </a:p>
          <a:p>
            <a:r>
              <a:rPr lang="zh-CN" altLang="en-US" dirty="0"/>
              <a:t>基本元素介绍</a:t>
            </a:r>
            <a:endParaRPr lang="en-US" altLang="zh-CN" dirty="0"/>
          </a:p>
          <a:p>
            <a:r>
              <a:rPr lang="zh-CN" altLang="en-US" dirty="0"/>
              <a:t>输入输出</a:t>
            </a:r>
          </a:p>
        </p:txBody>
      </p:sp>
    </p:spTree>
    <p:extLst>
      <p:ext uri="{BB962C8B-B14F-4D97-AF65-F5344CB8AC3E}">
        <p14:creationId xmlns:p14="http://schemas.microsoft.com/office/powerpoint/2010/main" val="155986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4FED9-E7B9-44C4-AAC3-FB744D4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70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语言采用</a:t>
            </a:r>
            <a:r>
              <a:rPr lang="zh-CN" altLang="en-US" sz="2400" b="1" dirty="0">
                <a:solidFill>
                  <a:srgbClr val="C00000"/>
                </a:solidFill>
              </a:rPr>
              <a:t>严格</a:t>
            </a:r>
            <a:r>
              <a:rPr lang="zh-CN" altLang="en-US" sz="2400" dirty="0"/>
              <a:t>的“</a:t>
            </a:r>
            <a:r>
              <a:rPr lang="zh-CN" altLang="en-US" sz="2400" b="1" dirty="0">
                <a:solidFill>
                  <a:srgbClr val="C00000"/>
                </a:solidFill>
              </a:rPr>
              <a:t>缩进</a:t>
            </a:r>
            <a:r>
              <a:rPr lang="zh-CN" altLang="en-US" sz="2400" dirty="0"/>
              <a:t>”来表明程序的格式框架。缩进指每一行代码开始前的空白区域，用来表示代码之间的包含和层次关系。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5DE4F4-1F14-4727-B8E2-EBE1A4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5B7EA1-133E-47E2-A74E-09AED40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缩进表示的程序框架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F61F0-5305-4BE9-B087-586036DF6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29DA47FD-B6F8-42C3-B13B-03267CB84BE1}"/>
              </a:ext>
            </a:extLst>
          </p:cNvPr>
          <p:cNvSpPr txBox="1">
            <a:spLocks/>
          </p:cNvSpPr>
          <p:nvPr/>
        </p:nvSpPr>
        <p:spPr>
          <a:xfrm>
            <a:off x="628650" y="2358572"/>
            <a:ext cx="7886700" cy="2043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只有特定的语句才需要缩进，否则行首不要有空白！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缩进使用</a:t>
            </a:r>
            <a:r>
              <a:rPr lang="en-US" altLang="zh-CN" sz="2000" b="1" dirty="0">
                <a:solidFill>
                  <a:srgbClr val="C00000"/>
                </a:solidFill>
              </a:rPr>
              <a:t>TAB</a:t>
            </a:r>
            <a:r>
              <a:rPr lang="zh-CN" altLang="en-US" sz="2000" dirty="0"/>
              <a:t>或者</a:t>
            </a:r>
            <a:r>
              <a:rPr lang="zh-CN" altLang="en-US" sz="2000" b="1" dirty="0">
                <a:solidFill>
                  <a:srgbClr val="C00000"/>
                </a:solidFill>
              </a:rPr>
              <a:t>固定数量的空格</a:t>
            </a:r>
            <a:r>
              <a:rPr lang="en-US" altLang="zh-CN" sz="2000" dirty="0">
                <a:solidFill>
                  <a:sysClr val="windowText" lastClr="000000"/>
                </a:solidFill>
              </a:rPr>
              <a:t>(</a:t>
            </a:r>
            <a:r>
              <a:rPr lang="zh-CN" altLang="en-US" sz="2000" dirty="0">
                <a:solidFill>
                  <a:sysClr val="windowText" lastClr="000000"/>
                </a:solidFill>
              </a:rPr>
              <a:t>一般为四个），</a:t>
            </a:r>
            <a:r>
              <a:rPr lang="zh-CN" altLang="en-US" sz="2000" dirty="0"/>
              <a:t>但同一个文件中必须保持一致，</a:t>
            </a:r>
            <a:r>
              <a:rPr lang="zh-CN" altLang="en-US" sz="2000" b="1" dirty="0">
                <a:solidFill>
                  <a:srgbClr val="C00000"/>
                </a:solidFill>
              </a:rPr>
              <a:t>不能混用</a:t>
            </a:r>
            <a:r>
              <a:rPr lang="zh-CN" altLang="en-US" sz="2000" dirty="0"/>
              <a:t>！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缩进行的前一行末尾必须有</a:t>
            </a:r>
            <a:r>
              <a:rPr lang="zh-CN" altLang="en-US" sz="2000" b="1" dirty="0">
                <a:solidFill>
                  <a:srgbClr val="C00000"/>
                </a:solidFill>
              </a:rPr>
              <a:t>冒号</a:t>
            </a:r>
            <a:r>
              <a:rPr lang="en-US" altLang="zh-CN" sz="2000" b="1" dirty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zh-CN" altLang="en-US" sz="2000" dirty="0"/>
              <a:t>缩进可以嵌套，表示多层框架逻辑</a:t>
            </a:r>
            <a:endParaRPr lang="zh-CN" altLang="en-US" sz="24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41BA8C1-6377-43EF-9DD7-8128657FDC69}"/>
              </a:ext>
            </a:extLst>
          </p:cNvPr>
          <p:cNvSpPr/>
          <p:nvPr/>
        </p:nvSpPr>
        <p:spPr>
          <a:xfrm>
            <a:off x="5227320" y="4621414"/>
            <a:ext cx="2463800" cy="1788176"/>
          </a:xfrm>
          <a:prstGeom prst="rect">
            <a:avLst/>
          </a:prstGeom>
          <a:blipFill>
            <a:blip r:embed="rId2" cstate="print"/>
            <a:stretch>
              <a:fillRect l="-3806" t="-4781" r="-21742" b="-3283"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6810787"/>
                  </p:ext>
                </p:extLst>
              </p:nvPr>
            </p:nvGraphicFramePr>
            <p:xfrm>
              <a:off x="1852779" y="4647060"/>
              <a:ext cx="2286000" cy="1714500"/>
            </p:xfrm>
            <a:graphic>
              <a:graphicData uri="http://schemas.microsoft.com/office/powerpoint/2016/slidezoom">
                <pslz:sldZm>
                  <pslz:sldZmObj sldId="294" cId="3655715729">
                    <pslz:zmPr id="{26F9DE49-0E92-42CB-B648-C196C867240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幻灯片缩放定位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674DE5F-E6E4-4B4E-9DBF-4AAD9815A9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779" y="4647060"/>
                <a:ext cx="2286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75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FDC421-0936-46F5-B51A-42FE8D75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字面常量</a:t>
            </a:r>
            <a:endParaRPr lang="en-US" altLang="zh-CN" dirty="0"/>
          </a:p>
          <a:p>
            <a:pPr lvl="1"/>
            <a:r>
              <a:rPr lang="zh-CN" altLang="en-US" dirty="0"/>
              <a:t>直接写在代码中的值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18.5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24.9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>
                <a:highlight>
                  <a:srgbClr val="C0C0C0"/>
                </a:highlight>
              </a:rPr>
              <a:t>程序结束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使用赋值语句接收值的可变量，在</a:t>
            </a:r>
            <a:r>
              <a:rPr lang="en-US" altLang="zh-CN" dirty="0"/>
              <a:t>=</a:t>
            </a:r>
            <a:r>
              <a:rPr lang="zh-CN" altLang="en-US" dirty="0"/>
              <a:t>号的左侧</a:t>
            </a:r>
            <a:endParaRPr lang="en-US" altLang="zh-CN" dirty="0"/>
          </a:p>
          <a:p>
            <a:pPr lvl="1"/>
            <a:r>
              <a:rPr lang="zh-CN" altLang="en-US" dirty="0"/>
              <a:t>如例子中的</a:t>
            </a:r>
            <a:r>
              <a:rPr lang="en-US" altLang="zh-CN" dirty="0">
                <a:highlight>
                  <a:srgbClr val="C0C0C0"/>
                </a:highlight>
              </a:rPr>
              <a:t>weight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C0C0C0"/>
                </a:highlight>
              </a:rPr>
              <a:t>height</a:t>
            </a:r>
            <a:r>
              <a:rPr lang="zh-CN" altLang="en-US" dirty="0"/>
              <a:t>、</a:t>
            </a:r>
            <a:r>
              <a:rPr lang="en-US" altLang="zh-CN" dirty="0" err="1">
                <a:highlight>
                  <a:srgbClr val="C0C0C0"/>
                </a:highlight>
              </a:rPr>
              <a:t>bmi</a:t>
            </a:r>
            <a:endParaRPr lang="en-US" altLang="zh-CN" dirty="0">
              <a:highlight>
                <a:srgbClr val="C0C0C0"/>
              </a:highlight>
            </a:endParaRPr>
          </a:p>
          <a:p>
            <a:pPr lvl="1"/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区别：</a:t>
            </a:r>
            <a:endParaRPr lang="en-US" altLang="zh-CN" dirty="0"/>
          </a:p>
          <a:p>
            <a:pPr lvl="1"/>
            <a:r>
              <a:rPr lang="zh-CN" altLang="en-US" dirty="0"/>
              <a:t>字面常量的值写死在代码中，无法更改</a:t>
            </a:r>
            <a:endParaRPr lang="en-US" altLang="zh-CN" dirty="0"/>
          </a:p>
          <a:p>
            <a:pPr lvl="1"/>
            <a:r>
              <a:rPr lang="zh-CN" altLang="en-US" dirty="0"/>
              <a:t>变量的内容可以在程序运行中动态的变化</a:t>
            </a:r>
            <a:endParaRPr lang="en-US" altLang="zh-CN" dirty="0"/>
          </a:p>
          <a:p>
            <a:pPr lvl="1"/>
            <a:r>
              <a:rPr lang="zh-CN" altLang="en-US" dirty="0"/>
              <a:t>不管是字面常量还是变量，都具有</a:t>
            </a:r>
            <a:r>
              <a:rPr lang="zh-CN" altLang="en-US" b="1" dirty="0">
                <a:solidFill>
                  <a:srgbClr val="C00000"/>
                </a:solidFill>
              </a:rPr>
              <a:t>类型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C4EC28-0072-463A-B133-F04A7957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1B1137-9ADE-4D29-9E19-A76D1FF1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字面常量和变量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E9E63-C432-405A-AA95-7AB032D93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38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02BD52-1013-4FE5-AE07-399C7D45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/>
          <a:p>
            <a:r>
              <a:rPr lang="zh-CN" altLang="en-US" dirty="0"/>
              <a:t>变量必须先定义，再使用</a:t>
            </a:r>
            <a:endParaRPr lang="en-US" altLang="zh-CN" dirty="0"/>
          </a:p>
          <a:p>
            <a:pPr lvl="1"/>
            <a:r>
              <a:rPr lang="zh-CN" altLang="en-US" dirty="0"/>
              <a:t>使用赋值语句进行变量的定义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还支持连续赋值和同步赋值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26A5CB-5D77-435B-B064-751689D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59CB30-9EF1-4A19-B318-D9E1DDC3827E}"/>
              </a:ext>
            </a:extLst>
          </p:cNvPr>
          <p:cNvSpPr txBox="1"/>
          <p:nvPr/>
        </p:nvSpPr>
        <p:spPr>
          <a:xfrm>
            <a:off x="1567839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FD8152-608E-45C6-94BF-D1D4E0652758}"/>
              </a:ext>
            </a:extLst>
          </p:cNvPr>
          <p:cNvSpPr txBox="1"/>
          <p:nvPr/>
        </p:nvSpPr>
        <p:spPr>
          <a:xfrm>
            <a:off x="5070764" y="2040329"/>
            <a:ext cx="315718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9" name="check_97186">
            <a:extLst>
              <a:ext uri="{FF2B5EF4-FFF2-40B4-BE49-F238E27FC236}">
                <a16:creationId xmlns:a16="http://schemas.microsoft.com/office/drawing/2014/main" id="{63209C63-7785-43AA-AFAF-0A798BDCCE92}"/>
              </a:ext>
            </a:extLst>
          </p:cNvPr>
          <p:cNvSpPr>
            <a:spLocks noChangeAspect="1"/>
          </p:cNvSpPr>
          <p:nvPr/>
        </p:nvSpPr>
        <p:spPr bwMode="auto">
          <a:xfrm>
            <a:off x="3906113" y="2444758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0" name="x-mark_1766">
            <a:extLst>
              <a:ext uri="{FF2B5EF4-FFF2-40B4-BE49-F238E27FC236}">
                <a16:creationId xmlns:a16="http://schemas.microsoft.com/office/drawing/2014/main" id="{94E7239E-45F7-4849-A547-B1B95B77BE92}"/>
              </a:ext>
            </a:extLst>
          </p:cNvPr>
          <p:cNvSpPr>
            <a:spLocks noChangeAspect="1"/>
          </p:cNvSpPr>
          <p:nvPr/>
        </p:nvSpPr>
        <p:spPr bwMode="auto">
          <a:xfrm>
            <a:off x="7436334" y="2319926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A71831-6090-42BE-91E4-A417CEEE784C}"/>
              </a:ext>
            </a:extLst>
          </p:cNvPr>
          <p:cNvSpPr txBox="1"/>
          <p:nvPr/>
        </p:nvSpPr>
        <p:spPr>
          <a:xfrm>
            <a:off x="5070764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x = "hello world"</a:t>
            </a:r>
          </a:p>
          <a:p>
            <a:r>
              <a:rPr lang="en-US" altLang="zh-CN" dirty="0"/>
              <a:t>print(x)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7DB38-FC44-4EB3-85DA-32F53112DEE4}"/>
              </a:ext>
            </a:extLst>
          </p:cNvPr>
          <p:cNvSpPr txBox="1"/>
          <p:nvPr/>
        </p:nvSpPr>
        <p:spPr>
          <a:xfrm>
            <a:off x="7595721" y="3548218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?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F1E9AF-952B-4428-A2C1-12883ABDBC9C}"/>
              </a:ext>
            </a:extLst>
          </p:cNvPr>
          <p:cNvSpPr txBox="1"/>
          <p:nvPr/>
        </p:nvSpPr>
        <p:spPr>
          <a:xfrm>
            <a:off x="1567839" y="3099067"/>
            <a:ext cx="3157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x = 3</a:t>
            </a:r>
          </a:p>
          <a:p>
            <a:r>
              <a:rPr lang="en-US" altLang="zh-CN" dirty="0"/>
              <a:t>y = x + 1</a:t>
            </a:r>
          </a:p>
          <a:p>
            <a:r>
              <a:rPr lang="en-US" altLang="zh-CN" dirty="0"/>
              <a:t>print(y)</a:t>
            </a:r>
            <a:endParaRPr lang="zh-CN" altLang="en-US" dirty="0"/>
          </a:p>
        </p:txBody>
      </p:sp>
      <p:sp>
        <p:nvSpPr>
          <p:cNvPr id="15" name="check_97186">
            <a:extLst>
              <a:ext uri="{FF2B5EF4-FFF2-40B4-BE49-F238E27FC236}">
                <a16:creationId xmlns:a16="http://schemas.microsoft.com/office/drawing/2014/main" id="{D0620D6A-9E72-42C5-BEDE-C5FB3C273A1B}"/>
              </a:ext>
            </a:extLst>
          </p:cNvPr>
          <p:cNvSpPr>
            <a:spLocks noChangeAspect="1"/>
          </p:cNvSpPr>
          <p:nvPr/>
        </p:nvSpPr>
        <p:spPr bwMode="auto">
          <a:xfrm>
            <a:off x="3983377" y="3760417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44A9B0-28B1-427D-A274-F502E776BFAB}"/>
              </a:ext>
            </a:extLst>
          </p:cNvPr>
          <p:cNvSpPr txBox="1"/>
          <p:nvPr/>
        </p:nvSpPr>
        <p:spPr>
          <a:xfrm>
            <a:off x="1567839" y="5086754"/>
            <a:ext cx="388742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 = n = 1</a:t>
            </a:r>
          </a:p>
          <a:p>
            <a:r>
              <a:rPr lang="en-US" altLang="zh-CN" dirty="0" err="1"/>
              <a:t>x,y</a:t>
            </a:r>
            <a:r>
              <a:rPr lang="en-US" altLang="zh-CN" dirty="0"/>
              <a:t> = 3,4</a:t>
            </a:r>
          </a:p>
          <a:p>
            <a:r>
              <a:rPr lang="en-US" altLang="zh-CN" dirty="0" err="1"/>
              <a:t>a,b,c</a:t>
            </a:r>
            <a:r>
              <a:rPr lang="en-US" altLang="zh-CN" dirty="0"/>
              <a:t> = </a:t>
            </a:r>
            <a:r>
              <a:rPr lang="en-US" altLang="zh-CN" dirty="0" err="1"/>
              <a:t>x,y,"hello</a:t>
            </a:r>
            <a:r>
              <a:rPr lang="en-US" altLang="zh-CN" dirty="0"/>
              <a:t> world"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FF4DE6-FA76-4F4D-86C6-1D1E20404984}"/>
              </a:ext>
            </a:extLst>
          </p:cNvPr>
          <p:cNvSpPr txBox="1"/>
          <p:nvPr/>
        </p:nvSpPr>
        <p:spPr>
          <a:xfrm>
            <a:off x="6372956" y="4425530"/>
            <a:ext cx="272382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如何交换两个变量的值？</a:t>
            </a:r>
          </a:p>
        </p:txBody>
      </p:sp>
    </p:spTree>
    <p:extLst>
      <p:ext uri="{BB962C8B-B14F-4D97-AF65-F5344CB8AC3E}">
        <p14:creationId xmlns:p14="http://schemas.microsoft.com/office/powerpoint/2010/main" val="26358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/>
      <p:bldP spid="14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109ECA-EDD5-48C7-A6B4-ED27C15E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7FD1123-1A95-4B20-ABA6-A83F675AAEBA}"/>
              </a:ext>
            </a:extLst>
          </p:cNvPr>
          <p:cNvSpPr txBox="1">
            <a:spLocks/>
          </p:cNvSpPr>
          <p:nvPr/>
        </p:nvSpPr>
        <p:spPr>
          <a:xfrm>
            <a:off x="742381" y="553599"/>
            <a:ext cx="7886700" cy="2839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变量的名称必须符合一定的规则：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只能有大写英文字母、小写英文字母、数字、下划线</a:t>
            </a:r>
            <a:r>
              <a:rPr lang="en-US" altLang="zh-CN" sz="2000" dirty="0"/>
              <a:t>_</a:t>
            </a:r>
            <a:r>
              <a:rPr lang="zh-CN" altLang="en-US" sz="2000" dirty="0"/>
              <a:t>和非</a:t>
            </a:r>
            <a:r>
              <a:rPr lang="en-US" altLang="zh-CN" sz="2000" dirty="0"/>
              <a:t>ASCII</a:t>
            </a:r>
            <a:r>
              <a:rPr lang="zh-CN" altLang="en-US" sz="2000" dirty="0"/>
              <a:t>字符组成，且</a:t>
            </a:r>
            <a:r>
              <a:rPr lang="zh-CN" altLang="en-US" sz="2000" b="1" dirty="0">
                <a:solidFill>
                  <a:srgbClr val="C00000"/>
                </a:solidFill>
              </a:rPr>
              <a:t>不能以数字开头、不能包含标点符号和空格</a:t>
            </a:r>
            <a:r>
              <a:rPr lang="zh-CN" altLang="en-US" sz="2000" dirty="0"/>
              <a:t>。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变量区分大小写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不能使用保留字（关键字）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000" dirty="0"/>
              <a:t>可以使用中文，但是非常不推荐！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179B-AD4C-4FDA-8E68-652F0250F3DF}"/>
              </a:ext>
            </a:extLst>
          </p:cNvPr>
          <p:cNvSpPr txBox="1"/>
          <p:nvPr/>
        </p:nvSpPr>
        <p:spPr>
          <a:xfrm>
            <a:off x="5336273" y="3719042"/>
            <a:ext cx="2823209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3team</a:t>
            </a:r>
            <a:endParaRPr lang="zh-CN" altLang="zh-CN" sz="2000" dirty="0"/>
          </a:p>
          <a:p>
            <a:r>
              <a:rPr lang="en-US" altLang="zh-CN" sz="2000" dirty="0"/>
              <a:t>student count</a:t>
            </a:r>
            <a:endParaRPr lang="zh-CN" altLang="zh-CN" sz="2000" dirty="0"/>
          </a:p>
          <a:p>
            <a:r>
              <a:rPr lang="en-US" altLang="zh-CN" sz="2000" dirty="0"/>
              <a:t>class.name</a:t>
            </a:r>
            <a:endParaRPr lang="zh-CN" altLang="zh-CN" sz="2000" dirty="0"/>
          </a:p>
          <a:p>
            <a:r>
              <a:rPr lang="en-US" altLang="zh-CN" sz="2000" dirty="0" err="1"/>
              <a:t>teacher’name</a:t>
            </a:r>
            <a:endParaRPr lang="zh-CN" altLang="zh-CN" sz="2000" dirty="0"/>
          </a:p>
          <a:p>
            <a:r>
              <a:rPr lang="en-US" altLang="zh-CN" sz="2000" dirty="0"/>
              <a:t>“name”</a:t>
            </a:r>
            <a:endParaRPr lang="zh-CN" altLang="zh-CN" sz="2000" dirty="0"/>
          </a:p>
          <a:p>
            <a:r>
              <a:rPr lang="en-US" altLang="zh-CN" sz="2000" dirty="0" err="1"/>
              <a:t>teacher+student</a:t>
            </a:r>
            <a:endParaRPr lang="zh-CN" altLang="zh-CN" sz="2000" dirty="0"/>
          </a:p>
          <a:p>
            <a:r>
              <a:rPr lang="en-US" altLang="zh-CN" sz="2000" dirty="0" err="1"/>
              <a:t>addr@GUANGZHOU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D7B9A2-1141-472A-A921-BA5A4E1F40FB}"/>
              </a:ext>
            </a:extLst>
          </p:cNvPr>
          <p:cNvSpPr txBox="1"/>
          <p:nvPr/>
        </p:nvSpPr>
        <p:spPr>
          <a:xfrm>
            <a:off x="909849" y="3719043"/>
            <a:ext cx="2897875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name</a:t>
            </a:r>
          </a:p>
          <a:p>
            <a:r>
              <a:rPr lang="en-US" altLang="zh-CN" sz="2000" dirty="0" err="1"/>
              <a:t>student_count</a:t>
            </a:r>
            <a:endParaRPr lang="zh-CN" altLang="zh-CN" sz="2000" dirty="0"/>
          </a:p>
          <a:p>
            <a:r>
              <a:rPr lang="en-US" altLang="zh-CN" sz="2000" dirty="0" err="1"/>
              <a:t>studentCount</a:t>
            </a:r>
            <a:endParaRPr lang="en-US" altLang="zh-CN" sz="2000" dirty="0"/>
          </a:p>
          <a:p>
            <a:r>
              <a:rPr lang="en-US" altLang="zh-CN" sz="2000" dirty="0"/>
              <a:t>team3</a:t>
            </a:r>
            <a:endParaRPr lang="zh-CN" altLang="zh-CN" sz="2000" dirty="0"/>
          </a:p>
          <a:p>
            <a:r>
              <a:rPr lang="en-US" altLang="zh-CN" sz="2000" dirty="0"/>
              <a:t>_price_</a:t>
            </a:r>
            <a:endParaRPr lang="zh-CN" altLang="zh-CN" sz="2000" dirty="0"/>
          </a:p>
          <a:p>
            <a:r>
              <a:rPr lang="zh-CN" altLang="en-US" sz="2000" dirty="0"/>
              <a:t>人数</a:t>
            </a:r>
            <a:endParaRPr lang="en-US" altLang="zh-CN" sz="2000" dirty="0"/>
          </a:p>
          <a:p>
            <a:r>
              <a:rPr lang="en-US" altLang="zh-CN" sz="2000" dirty="0"/>
              <a:t>student</a:t>
            </a:r>
            <a:r>
              <a:rPr lang="zh-CN" altLang="en-US" sz="2000" dirty="0"/>
              <a:t>人数</a:t>
            </a:r>
          </a:p>
        </p:txBody>
      </p:sp>
      <p:sp>
        <p:nvSpPr>
          <p:cNvPr id="7" name="check_97186">
            <a:extLst>
              <a:ext uri="{FF2B5EF4-FFF2-40B4-BE49-F238E27FC236}">
                <a16:creationId xmlns:a16="http://schemas.microsoft.com/office/drawing/2014/main" id="{580B3BD7-DE8C-4086-BD64-B05B5816E360}"/>
              </a:ext>
            </a:extLst>
          </p:cNvPr>
          <p:cNvSpPr>
            <a:spLocks noChangeAspect="1"/>
          </p:cNvSpPr>
          <p:nvPr/>
        </p:nvSpPr>
        <p:spPr bwMode="auto">
          <a:xfrm>
            <a:off x="3284519" y="5723909"/>
            <a:ext cx="609685" cy="483804"/>
          </a:xfrm>
          <a:custGeom>
            <a:avLst/>
            <a:gdLst>
              <a:gd name="T0" fmla="*/ 2641 w 3160"/>
              <a:gd name="T1" fmla="*/ 0 h 2511"/>
              <a:gd name="T2" fmla="*/ 1167 w 3160"/>
              <a:gd name="T3" fmla="*/ 1474 h 2511"/>
              <a:gd name="T4" fmla="*/ 519 w 3160"/>
              <a:gd name="T5" fmla="*/ 826 h 2511"/>
              <a:gd name="T6" fmla="*/ 0 w 3160"/>
              <a:gd name="T7" fmla="*/ 1344 h 2511"/>
              <a:gd name="T8" fmla="*/ 1167 w 3160"/>
              <a:gd name="T9" fmla="*/ 2511 h 2511"/>
              <a:gd name="T10" fmla="*/ 3160 w 3160"/>
              <a:gd name="T11" fmla="*/ 519 h 2511"/>
              <a:gd name="T12" fmla="*/ 2641 w 3160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2511">
                <a:moveTo>
                  <a:pt x="2641" y="0"/>
                </a:moveTo>
                <a:lnTo>
                  <a:pt x="1167" y="1474"/>
                </a:lnTo>
                <a:lnTo>
                  <a:pt x="519" y="826"/>
                </a:lnTo>
                <a:lnTo>
                  <a:pt x="0" y="1344"/>
                </a:lnTo>
                <a:lnTo>
                  <a:pt x="1167" y="2511"/>
                </a:lnTo>
                <a:lnTo>
                  <a:pt x="3160" y="519"/>
                </a:lnTo>
                <a:lnTo>
                  <a:pt x="264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8" name="x-mark_1766">
            <a:extLst>
              <a:ext uri="{FF2B5EF4-FFF2-40B4-BE49-F238E27FC236}">
                <a16:creationId xmlns:a16="http://schemas.microsoft.com/office/drawing/2014/main" id="{E337FBCF-4A75-4B6C-BB25-FEA07525D30C}"/>
              </a:ext>
            </a:extLst>
          </p:cNvPr>
          <p:cNvSpPr>
            <a:spLocks noChangeAspect="1"/>
          </p:cNvSpPr>
          <p:nvPr/>
        </p:nvSpPr>
        <p:spPr bwMode="auto">
          <a:xfrm>
            <a:off x="7806477" y="5499213"/>
            <a:ext cx="609685" cy="608636"/>
          </a:xfrm>
          <a:custGeom>
            <a:avLst/>
            <a:gdLst>
              <a:gd name="T0" fmla="*/ 373 w 373"/>
              <a:gd name="T1" fmla="*/ 299 h 373"/>
              <a:gd name="T2" fmla="*/ 261 w 373"/>
              <a:gd name="T3" fmla="*/ 187 h 373"/>
              <a:gd name="T4" fmla="*/ 373 w 373"/>
              <a:gd name="T5" fmla="*/ 75 h 373"/>
              <a:gd name="T6" fmla="*/ 299 w 373"/>
              <a:gd name="T7" fmla="*/ 0 h 373"/>
              <a:gd name="T8" fmla="*/ 187 w 373"/>
              <a:gd name="T9" fmla="*/ 112 h 373"/>
              <a:gd name="T10" fmla="*/ 75 w 373"/>
              <a:gd name="T11" fmla="*/ 0 h 373"/>
              <a:gd name="T12" fmla="*/ 0 w 373"/>
              <a:gd name="T13" fmla="*/ 75 h 373"/>
              <a:gd name="T14" fmla="*/ 112 w 373"/>
              <a:gd name="T15" fmla="*/ 187 h 373"/>
              <a:gd name="T16" fmla="*/ 0 w 373"/>
              <a:gd name="T17" fmla="*/ 299 h 373"/>
              <a:gd name="T18" fmla="*/ 75 w 373"/>
              <a:gd name="T19" fmla="*/ 373 h 373"/>
              <a:gd name="T20" fmla="*/ 187 w 373"/>
              <a:gd name="T21" fmla="*/ 261 h 373"/>
              <a:gd name="T22" fmla="*/ 299 w 373"/>
              <a:gd name="T23" fmla="*/ 373 h 373"/>
              <a:gd name="T24" fmla="*/ 373 w 373"/>
              <a:gd name="T25" fmla="*/ 29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3" h="373">
                <a:moveTo>
                  <a:pt x="373" y="299"/>
                </a:moveTo>
                <a:lnTo>
                  <a:pt x="261" y="187"/>
                </a:lnTo>
                <a:lnTo>
                  <a:pt x="373" y="75"/>
                </a:lnTo>
                <a:lnTo>
                  <a:pt x="299" y="0"/>
                </a:lnTo>
                <a:lnTo>
                  <a:pt x="187" y="112"/>
                </a:lnTo>
                <a:lnTo>
                  <a:pt x="75" y="0"/>
                </a:lnTo>
                <a:lnTo>
                  <a:pt x="0" y="75"/>
                </a:lnTo>
                <a:lnTo>
                  <a:pt x="112" y="187"/>
                </a:lnTo>
                <a:lnTo>
                  <a:pt x="0" y="299"/>
                </a:lnTo>
                <a:lnTo>
                  <a:pt x="75" y="373"/>
                </a:lnTo>
                <a:lnTo>
                  <a:pt x="187" y="261"/>
                </a:lnTo>
                <a:lnTo>
                  <a:pt x="299" y="373"/>
                </a:lnTo>
                <a:lnTo>
                  <a:pt x="373" y="2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C37C1F-995F-46C2-BCC9-2DE3F5753C08}"/>
              </a:ext>
            </a:extLst>
          </p:cNvPr>
          <p:cNvSpPr txBox="1"/>
          <p:nvPr/>
        </p:nvSpPr>
        <p:spPr>
          <a:xfrm>
            <a:off x="5417112" y="2074461"/>
            <a:ext cx="337784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Name</a:t>
            </a:r>
            <a:r>
              <a:rPr lang="zh-CN" altLang="en-US" dirty="0"/>
              <a:t>是两个不同的变量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797656-5480-4BD2-8F33-D8D7B84E0C0C}"/>
              </a:ext>
            </a:extLst>
          </p:cNvPr>
          <p:cNvSpPr txBox="1"/>
          <p:nvPr/>
        </p:nvSpPr>
        <p:spPr>
          <a:xfrm>
            <a:off x="6763635" y="2461130"/>
            <a:ext cx="20313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变量名应清晰易懂</a:t>
            </a:r>
          </a:p>
        </p:txBody>
      </p:sp>
    </p:spTree>
    <p:extLst>
      <p:ext uri="{BB962C8B-B14F-4D97-AF65-F5344CB8AC3E}">
        <p14:creationId xmlns:p14="http://schemas.microsoft.com/office/powerpoint/2010/main" val="34894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339D40B-1F50-4A69-9FF2-9AB58473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785613"/>
            <a:ext cx="8133943" cy="5507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保留字（关键字）是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解释器内部具有特殊含义的名字，</a:t>
            </a:r>
            <a:r>
              <a:rPr lang="zh-CN" altLang="en-US" sz="2400" dirty="0">
                <a:solidFill>
                  <a:srgbClr val="FF0000"/>
                </a:solidFill>
              </a:rPr>
              <a:t>不得使用关键字作为变量名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C00000"/>
                </a:solidFill>
              </a:rPr>
              <a:t>（需要牢记）</a:t>
            </a:r>
          </a:p>
          <a:p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E83DB-3F39-423A-A11E-28BEEF19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C05E80-0443-431C-BDF4-ECB48B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68BE5-D685-4DC0-8B4E-C0683BEF5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AF990-C0C9-45C3-BFC1-42AF92A23CEF}"/>
              </a:ext>
            </a:extLst>
          </p:cNvPr>
          <p:cNvSpPr/>
          <p:nvPr/>
        </p:nvSpPr>
        <p:spPr>
          <a:xfrm>
            <a:off x="7793226" y="2920572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7171CB-C2AD-421B-8B5F-D838DA0FC8AA}"/>
              </a:ext>
            </a:extLst>
          </p:cNvPr>
          <p:cNvSpPr/>
          <p:nvPr/>
        </p:nvSpPr>
        <p:spPr>
          <a:xfrm>
            <a:off x="2670765" y="4085180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2CFE80-50BA-4EB4-A0A6-4859DAF9E2EA}"/>
              </a:ext>
            </a:extLst>
          </p:cNvPr>
          <p:cNvSpPr/>
          <p:nvPr/>
        </p:nvSpPr>
        <p:spPr>
          <a:xfrm>
            <a:off x="2670765" y="4683654"/>
            <a:ext cx="1255594" cy="588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1D5201F-0B0F-4E75-9CCC-8A0D62BE6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77698"/>
              </p:ext>
            </p:extLst>
          </p:nvPr>
        </p:nvGraphicFramePr>
        <p:xfrm>
          <a:off x="90983" y="2331688"/>
          <a:ext cx="8962033" cy="294085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280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assert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async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await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break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class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continue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def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del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elif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finally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from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global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import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lambda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nonlocal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pass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raise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return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True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try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while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with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yield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F31F5CF-0AA9-462B-A027-B1047ECE61F4}"/>
              </a:ext>
            </a:extLst>
          </p:cNvPr>
          <p:cNvSpPr txBox="1"/>
          <p:nvPr/>
        </p:nvSpPr>
        <p:spPr>
          <a:xfrm>
            <a:off x="1045056" y="5652032"/>
            <a:ext cx="669927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And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TRY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none</a:t>
            </a:r>
            <a:r>
              <a:rPr lang="zh-CN" altLang="en-US" sz="2000" dirty="0"/>
              <a:t>是否可以作为变量名？</a:t>
            </a:r>
          </a:p>
        </p:txBody>
      </p:sp>
    </p:spTree>
    <p:extLst>
      <p:ext uri="{BB962C8B-B14F-4D97-AF65-F5344CB8AC3E}">
        <p14:creationId xmlns:p14="http://schemas.microsoft.com/office/powerpoint/2010/main" val="8779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E3B744-724E-4DE2-A4B7-33B356DD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94340" cy="550786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对特定的数据类型可以进行</a:t>
            </a:r>
            <a:r>
              <a:rPr lang="en-US" altLang="zh-CN" sz="2400" dirty="0"/>
              <a:t>+-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  <a:r>
              <a:rPr lang="zh-CN" altLang="en-US" sz="2400" dirty="0"/>
              <a:t>、比较等操作，这些符号称为</a:t>
            </a:r>
            <a:r>
              <a:rPr lang="zh-CN" altLang="en-US" sz="2400" dirty="0">
                <a:solidFill>
                  <a:srgbClr val="C00000"/>
                </a:solidFill>
              </a:rPr>
              <a:t>操作符</a:t>
            </a:r>
            <a:endParaRPr lang="en-US" altLang="zh-CN" sz="2400" dirty="0"/>
          </a:p>
          <a:p>
            <a:r>
              <a:rPr lang="zh-CN" altLang="en-US" sz="2400" dirty="0"/>
              <a:t>这些操作组合在一起称为</a:t>
            </a:r>
            <a:r>
              <a:rPr lang="zh-CN" altLang="en-US" sz="2400" dirty="0">
                <a:solidFill>
                  <a:srgbClr val="C00000"/>
                </a:solidFill>
              </a:rPr>
              <a:t>表达式</a:t>
            </a:r>
            <a:r>
              <a:rPr lang="zh-CN" altLang="en-US" sz="2400" dirty="0"/>
              <a:t>，表达式一定会有结果，可以赋值给其它变量</a:t>
            </a:r>
            <a:endParaRPr lang="en-US" altLang="zh-CN" sz="24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weight / height**2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18.5 &lt;= </a:t>
            </a:r>
            <a:r>
              <a:rPr lang="en-US" altLang="zh-CN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bmi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 &lt;= 24.9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函数调用为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函数名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，参数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highlight>
                  <a:srgbClr val="C0C0C0"/>
                </a:highlight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  <a:latin typeface="Consolas" panose="020B0609020204030204" pitchFamily="49" charset="0"/>
              </a:rPr>
              <a:t>……)</a:t>
            </a:r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print("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程序结束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")</a:t>
            </a:r>
            <a:endParaRPr lang="en-US" altLang="zh-CN" sz="2000" dirty="0"/>
          </a:p>
          <a:p>
            <a:pPr lvl="1"/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float(input("</a:t>
            </a:r>
            <a:r>
              <a:rPr lang="zh-CN" alt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请输入您的体重</a:t>
            </a:r>
            <a:r>
              <a:rPr lang="en-US" altLang="zh-CN" sz="2000" dirty="0">
                <a:highlight>
                  <a:srgbClr val="C0C0C0"/>
                </a:highlight>
                <a:latin typeface="Consolas" panose="020B0609020204030204" pitchFamily="49" charset="0"/>
              </a:rPr>
              <a:t>(KG): "))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函数的调用可以嵌套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A7DC0E-D2D2-4017-8F08-DE923B06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6BB578-7ADD-47E6-869C-86F2548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操作符、函数调用和表达式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026C8-5030-4009-BC23-6377E6B0C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873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B2090A-AC61-4775-8F4D-BC81EC2D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847593"/>
          </a:xfrm>
        </p:spPr>
        <p:txBody>
          <a:bodyPr/>
          <a:lstStyle/>
          <a:p>
            <a:r>
              <a:rPr lang="zh-CN" altLang="en-US" dirty="0"/>
              <a:t>分支语句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6733C7-A4FA-4E4C-9F49-9F41E69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DC6EC28-BE4E-492E-9052-32C7105A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7102CB-042D-4763-90A7-B3FBF66FB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4377B6-70D4-4033-9B39-6C401263A7AF}"/>
              </a:ext>
            </a:extLst>
          </p:cNvPr>
          <p:cNvSpPr/>
          <p:nvPr/>
        </p:nvSpPr>
        <p:spPr>
          <a:xfrm>
            <a:off x="2090406" y="1961427"/>
            <a:ext cx="4572000" cy="373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dirty="0"/>
              <a:t>if </a:t>
            </a:r>
            <a:r>
              <a:rPr lang="zh-CN" altLang="en-US" sz="2000" dirty="0"/>
              <a:t>某条件：</a:t>
            </a:r>
            <a:endParaRPr lang="en-US" altLang="zh-CN" sz="2000" dirty="0"/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    ……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else: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3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4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/>
              <a:t>    ……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539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5CE7E-27E2-48FA-85EB-7C4CD7C1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简单的输入、输出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8AF0F-5D88-43C4-872A-B3771FF17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</a:p>
        </p:txBody>
      </p:sp>
    </p:spTree>
    <p:extLst>
      <p:ext uri="{BB962C8B-B14F-4D97-AF65-F5344CB8AC3E}">
        <p14:creationId xmlns:p14="http://schemas.microsoft.com/office/powerpoint/2010/main" val="143253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581C06-955D-4D65-8D01-55691F51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8510"/>
            <a:ext cx="7886700" cy="5507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输入函数格式：</a:t>
            </a:r>
            <a:endParaRPr lang="en-US" altLang="zh-CN" sz="2400" dirty="0"/>
          </a:p>
          <a:p>
            <a:pPr marL="457200" lvl="1" indent="0" algn="ctr">
              <a:buNone/>
            </a:pP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提示符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提示符会显示在控制台上，用于提醒用户输入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input</a:t>
            </a:r>
            <a:r>
              <a:rPr lang="zh-CN" altLang="en-US" sz="2000" dirty="0">
                <a:latin typeface="Consolas" panose="020B0609020204030204" pitchFamily="49" charset="0"/>
              </a:rPr>
              <a:t>函数返回一个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字符串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如何把</a:t>
            </a:r>
            <a:r>
              <a:rPr lang="en-US" altLang="zh-CN" sz="2400" dirty="0">
                <a:latin typeface="Consolas" panose="020B0609020204030204" pitchFamily="49" charset="0"/>
              </a:rPr>
              <a:t>input</a:t>
            </a:r>
            <a:r>
              <a:rPr lang="zh-CN" altLang="en-US" sz="2400" dirty="0">
                <a:latin typeface="Consolas" panose="020B0609020204030204" pitchFamily="49" charset="0"/>
              </a:rPr>
              <a:t>函数返回的字符串转成整数或浮点数？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975D67-42EA-45DC-891F-0F424FA6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E04D54-FE65-4F5E-8BFC-226CCDE8A9B1}"/>
              </a:ext>
            </a:extLst>
          </p:cNvPr>
          <p:cNvSpPr/>
          <p:nvPr/>
        </p:nvSpPr>
        <p:spPr>
          <a:xfrm>
            <a:off x="761543" y="3105834"/>
            <a:ext cx="31566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D52546-892D-4A45-B7A3-2EE63A2340F1}"/>
              </a:ext>
            </a:extLst>
          </p:cNvPr>
          <p:cNvSpPr/>
          <p:nvPr/>
        </p:nvSpPr>
        <p:spPr>
          <a:xfrm>
            <a:off x="761543" y="4132920"/>
            <a:ext cx="31566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A0F6E1-7A92-4CE4-A477-CF537C111370}"/>
              </a:ext>
            </a:extLst>
          </p:cNvPr>
          <p:cNvSpPr/>
          <p:nvPr/>
        </p:nvSpPr>
        <p:spPr>
          <a:xfrm>
            <a:off x="4972550" y="3105834"/>
            <a:ext cx="34052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973497-EA40-494E-9AB1-9810E096C794}"/>
              </a:ext>
            </a:extLst>
          </p:cNvPr>
          <p:cNvSpPr/>
          <p:nvPr/>
        </p:nvSpPr>
        <p:spPr>
          <a:xfrm>
            <a:off x="4972549" y="4132920"/>
            <a:ext cx="340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9E6669-CD89-42EA-8164-2E4135523281}"/>
              </a:ext>
            </a:extLst>
          </p:cNvPr>
          <p:cNvSpPr/>
          <p:nvPr/>
        </p:nvSpPr>
        <p:spPr>
          <a:xfrm>
            <a:off x="2930365" y="5916832"/>
            <a:ext cx="32832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AB07AF-2568-4CAB-BD0A-220B862F72BE}"/>
              </a:ext>
            </a:extLst>
          </p:cNvPr>
          <p:cNvSpPr/>
          <p:nvPr/>
        </p:nvSpPr>
        <p:spPr>
          <a:xfrm>
            <a:off x="2930364" y="4950410"/>
            <a:ext cx="32832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s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A42521-9E7D-4577-B0B4-CAD60CC0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859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输出函数格式：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2400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4876D6"/>
                </a:solidFill>
                <a:latin typeface="Consolas" panose="020B0609020204030204" pitchFamily="49" charset="0"/>
              </a:rPr>
              <a:t> z</a:t>
            </a:r>
            <a:r>
              <a:rPr lang="en-US" altLang="zh-CN" sz="2400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zh-CN" altLang="en-US" sz="2000" dirty="0"/>
              <a:t>在控制台上会分别输出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的值，中间用空格分开</a:t>
            </a:r>
            <a:endParaRPr lang="en-US" altLang="zh-CN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DA917C-C853-4D68-B1E6-473FDDD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F909F-1226-413D-A6C7-2CA2AF5F1F4A}"/>
              </a:ext>
            </a:extLst>
          </p:cNvPr>
          <p:cNvSpPr/>
          <p:nvPr/>
        </p:nvSpPr>
        <p:spPr>
          <a:xfrm>
            <a:off x="1815220" y="3105834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10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x</a:t>
            </a:r>
            <a:r>
              <a:rPr lang="zh-CN" altLang="en-US" dirty="0">
                <a:solidFill>
                  <a:srgbClr val="C96765"/>
                </a:solidFill>
                <a:latin typeface="Consolas" panose="020B0609020204030204" pitchFamily="49" charset="0"/>
              </a:rPr>
              <a:t>的值为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A06E94-F1C5-4B33-B695-ECD4A28566E8}"/>
              </a:ext>
            </a:extLst>
          </p:cNvPr>
          <p:cNvSpPr/>
          <p:nvPr/>
        </p:nvSpPr>
        <p:spPr>
          <a:xfrm>
            <a:off x="5284944" y="3389622"/>
            <a:ext cx="14350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x的值为 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BD2D1C-BE0E-473C-ABCB-202E2F2B7E9D}"/>
              </a:ext>
            </a:extLst>
          </p:cNvPr>
          <p:cNvSpPr/>
          <p:nvPr/>
        </p:nvSpPr>
        <p:spPr>
          <a:xfrm>
            <a:off x="1371600" y="4386403"/>
            <a:ext cx="36440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03F53"/>
                </a:solidFill>
                <a:latin typeface="Consolas" panose="020B0609020204030204" pitchFamily="49" charset="0"/>
              </a:rPr>
              <a:t>a,b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AA0982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9676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en-US" altLang="zh-CN" dirty="0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994CC3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 err="1">
                <a:solidFill>
                  <a:srgbClr val="4876D6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403F5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204541-ACA0-40EF-AE43-F09CFD6FA950}"/>
              </a:ext>
            </a:extLst>
          </p:cNvPr>
          <p:cNvSpPr/>
          <p:nvPr/>
        </p:nvSpPr>
        <p:spPr>
          <a:xfrm>
            <a:off x="5280134" y="4663402"/>
            <a:ext cx="14398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3 + 4 = 7</a:t>
            </a:r>
          </a:p>
        </p:txBody>
      </p:sp>
    </p:spTree>
    <p:extLst>
      <p:ext uri="{BB962C8B-B14F-4D97-AF65-F5344CB8AC3E}">
        <p14:creationId xmlns:p14="http://schemas.microsoft.com/office/powerpoint/2010/main" val="16012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399202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927FA-385A-4BE0-823B-67BA7B67E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A6CE1-8A32-4BF3-BFC1-A03E8E61F5BC}"/>
              </a:ext>
            </a:extLst>
          </p:cNvPr>
          <p:cNvSpPr txBox="1"/>
          <p:nvPr/>
        </p:nvSpPr>
        <p:spPr>
          <a:xfrm>
            <a:off x="2869149" y="960762"/>
            <a:ext cx="5981550" cy="449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低级编程语言和高级编程语言的概念，编译型语言和解释型语言的概念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文件的执行方式：交互式和文件式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缩进表示的程序框架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注释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变量的概念，变量名的要求，关键字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/>
              <a:t>基本的输入输出操作，</a:t>
            </a:r>
            <a:r>
              <a:rPr lang="en-US" altLang="zh-CN" sz="2000" dirty="0"/>
              <a:t>input</a:t>
            </a:r>
            <a:r>
              <a:rPr lang="zh-CN" altLang="en-US" sz="2000" dirty="0"/>
              <a:t>，</a:t>
            </a:r>
            <a:r>
              <a:rPr lang="en-US" altLang="zh-CN" sz="2000" dirty="0"/>
              <a:t>print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28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4692" y="473882"/>
            <a:ext cx="6396507" cy="6307163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以下哪些变量名是合法的，哪些不是？指出来。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2.</a:t>
            </a:r>
            <a:r>
              <a:rPr lang="zh-CN" altLang="en-US" sz="1800" dirty="0"/>
              <a:t>以下哪些是</a:t>
            </a:r>
            <a:r>
              <a:rPr lang="en-US" altLang="zh-CN" sz="1800" dirty="0"/>
              <a:t>Python</a:t>
            </a:r>
            <a:r>
              <a:rPr lang="zh-CN" altLang="en-US" sz="1800" dirty="0"/>
              <a:t>的关键字，哪些不是？指出来。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3.</a:t>
            </a:r>
            <a:r>
              <a:rPr lang="zh-CN" altLang="en-US" sz="1800" dirty="0"/>
              <a:t>用户输入圆的半径，计算并输出圆的周长和面积。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4.</a:t>
            </a:r>
            <a:r>
              <a:rPr lang="zh-CN" altLang="en-US" sz="1800" dirty="0"/>
              <a:t>用户输入一个年份，判断并输出某年是否为闰年。</a:t>
            </a:r>
            <a:br>
              <a:rPr lang="zh-CN" altLang="en-US" sz="1800" dirty="0"/>
            </a:br>
            <a:r>
              <a:rPr lang="zh-CN" altLang="en-US" sz="1800" dirty="0"/>
              <a:t>  闰年的条件：</a:t>
            </a:r>
            <a:br>
              <a:rPr lang="zh-CN" altLang="en-US" sz="1800" dirty="0"/>
            </a:br>
            <a:r>
              <a:rPr lang="zh-CN" altLang="en-US" sz="1800" dirty="0"/>
              <a:t>   </a:t>
            </a:r>
            <a:r>
              <a:rPr lang="en-US" altLang="zh-CN" sz="1800" dirty="0"/>
              <a:t>(1)</a:t>
            </a:r>
            <a:r>
              <a:rPr lang="zh-CN" altLang="en-US" sz="1800" dirty="0"/>
              <a:t>能被</a:t>
            </a:r>
            <a:r>
              <a:rPr lang="en-US" altLang="zh-CN" sz="1800" dirty="0"/>
              <a:t>4</a:t>
            </a:r>
            <a:r>
              <a:rPr lang="zh-CN" altLang="en-US" sz="1800" dirty="0"/>
              <a:t>整除，但是不能被</a:t>
            </a:r>
            <a:r>
              <a:rPr lang="en-US" altLang="zh-CN" sz="1800" dirty="0"/>
              <a:t>100</a:t>
            </a:r>
            <a:r>
              <a:rPr lang="zh-CN" altLang="en-US" sz="1800" dirty="0"/>
              <a:t>整除是闰年</a:t>
            </a:r>
            <a:br>
              <a:rPr lang="zh-CN" altLang="en-US" sz="1800" dirty="0"/>
            </a:br>
            <a:r>
              <a:rPr lang="zh-CN" altLang="en-US" sz="1800" dirty="0"/>
              <a:t>   </a:t>
            </a:r>
            <a:r>
              <a:rPr lang="en-US" altLang="zh-CN" sz="1800" dirty="0"/>
              <a:t>(2)</a:t>
            </a:r>
            <a:r>
              <a:rPr lang="zh-CN" altLang="en-US" sz="1800" dirty="0"/>
              <a:t>能被</a:t>
            </a:r>
            <a:r>
              <a:rPr lang="en-US" altLang="zh-CN" sz="1800" dirty="0"/>
              <a:t>400</a:t>
            </a:r>
            <a:r>
              <a:rPr lang="zh-CN" altLang="en-US" sz="1800" dirty="0"/>
              <a:t>整除是闰年</a:t>
            </a:r>
            <a:br>
              <a:rPr lang="zh-CN" altLang="en-US" sz="1800" dirty="0"/>
            </a:br>
            <a:r>
              <a:rPr lang="zh-CN" altLang="en-US" sz="1800" dirty="0"/>
              <a:t>提示：将闰年的条件写成布尔表达式，计算表达式的值，无需使用</a:t>
            </a:r>
            <a:r>
              <a:rPr lang="en-US" altLang="zh-CN" sz="1800" dirty="0"/>
              <a:t>if</a:t>
            </a:r>
            <a:r>
              <a:rPr lang="zh-CN" altLang="en-US" sz="1800" dirty="0"/>
              <a:t>语句。</a:t>
            </a:r>
            <a:br>
              <a:rPr lang="zh-CN" altLang="en-US" sz="1800" dirty="0"/>
            </a:br>
            <a:br>
              <a:rPr lang="en-US" altLang="zh-CN" sz="1800" dirty="0"/>
            </a:br>
            <a:r>
              <a:rPr lang="en-US" altLang="zh-CN" sz="1800" dirty="0"/>
              <a:t>5.</a:t>
            </a:r>
            <a:r>
              <a:rPr lang="zh-CN" altLang="en-US" sz="1800" dirty="0"/>
              <a:t>理论教材习题（</a:t>
            </a:r>
            <a:r>
              <a:rPr lang="en-US" altLang="zh-CN" sz="1800" dirty="0"/>
              <a:t>p49-p50</a:t>
            </a:r>
            <a:r>
              <a:rPr lang="zh-CN" altLang="en-US" sz="1800" dirty="0"/>
              <a:t>）题目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4</a:t>
            </a:r>
            <a:r>
              <a:rPr lang="zh-CN" altLang="en-US" sz="1800" dirty="0"/>
              <a:t>（理论题</a:t>
            </a:r>
            <a:r>
              <a:rPr lang="en-US" altLang="zh-CN" sz="1800" dirty="0"/>
              <a:t>4</a:t>
            </a:r>
            <a:r>
              <a:rPr lang="zh-CN" altLang="en-US" sz="1800" dirty="0"/>
              <a:t>中除法应为整除）</a:t>
            </a:r>
            <a:br>
              <a:rPr lang="en-US" altLang="zh-CN" sz="1800" dirty="0"/>
            </a:br>
            <a:br>
              <a:rPr lang="zh-CN" altLang="en-US" sz="1800" dirty="0"/>
            </a:br>
            <a:r>
              <a:rPr lang="en-US" altLang="zh-CN" sz="1800" dirty="0"/>
              <a:t>6.</a:t>
            </a:r>
            <a:r>
              <a:rPr lang="zh-CN" altLang="en-US" sz="1800" dirty="0"/>
              <a:t>实验教材（</a:t>
            </a:r>
            <a:r>
              <a:rPr lang="en-US" altLang="zh-CN" sz="1800" dirty="0"/>
              <a:t>p54-p55</a:t>
            </a:r>
            <a:r>
              <a:rPr lang="zh-CN" altLang="en-US" sz="1800" dirty="0"/>
              <a:t>）实验关卡</a:t>
            </a:r>
            <a:r>
              <a:rPr lang="en-US" altLang="zh-CN" sz="1800" dirty="0"/>
              <a:t>2-1</a:t>
            </a:r>
            <a:r>
              <a:rPr lang="zh-CN" altLang="en-US" sz="1800" dirty="0"/>
              <a:t>、实验关卡</a:t>
            </a:r>
            <a:r>
              <a:rPr lang="en-US" altLang="zh-CN" sz="1800" dirty="0"/>
              <a:t>2-3</a:t>
            </a:r>
            <a:r>
              <a:rPr lang="zh-CN" altLang="en-US" sz="1800" dirty="0"/>
              <a:t>（提示：实验关卡</a:t>
            </a:r>
            <a:r>
              <a:rPr lang="en-US" altLang="zh-CN" sz="1800" dirty="0"/>
              <a:t>2-3</a:t>
            </a:r>
            <a:r>
              <a:rPr lang="zh-CN" altLang="en-US" sz="1800" dirty="0"/>
              <a:t>需要使用</a:t>
            </a:r>
            <a:r>
              <a:rPr lang="en-US" altLang="zh-CN" sz="1800" dirty="0"/>
              <a:t>math</a:t>
            </a:r>
            <a:r>
              <a:rPr lang="zh-CN" altLang="en-US" sz="1800" dirty="0"/>
              <a:t>库，如何使用请阅读实验教材）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D78960F-1A9D-4F6C-8FDB-0014060C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07100"/>
              </p:ext>
            </p:extLst>
          </p:nvPr>
        </p:nvGraphicFramePr>
        <p:xfrm>
          <a:off x="3006120" y="844047"/>
          <a:ext cx="5925492" cy="704850"/>
        </p:xfrm>
        <a:graphic>
          <a:graphicData uri="http://schemas.openxmlformats.org/drawingml/2006/table">
            <a:tbl>
              <a:tblPr firstRow="1" firstCol="1" bandRow="1"/>
              <a:tblGrid>
                <a:gridCol w="1481373">
                  <a:extLst>
                    <a:ext uri="{9D8B030D-6E8A-4147-A177-3AD203B41FA5}">
                      <a16:colId xmlns:a16="http://schemas.microsoft.com/office/drawing/2014/main" val="4039604089"/>
                    </a:ext>
                  </a:extLst>
                </a:gridCol>
                <a:gridCol w="1481373">
                  <a:extLst>
                    <a:ext uri="{9D8B030D-6E8A-4147-A177-3AD203B41FA5}">
                      <a16:colId xmlns:a16="http://schemas.microsoft.com/office/drawing/2014/main" val="1231046100"/>
                    </a:ext>
                  </a:extLst>
                </a:gridCol>
                <a:gridCol w="1262959">
                  <a:extLst>
                    <a:ext uri="{9D8B030D-6E8A-4147-A177-3AD203B41FA5}">
                      <a16:colId xmlns:a16="http://schemas.microsoft.com/office/drawing/2014/main" val="1926262885"/>
                    </a:ext>
                  </a:extLst>
                </a:gridCol>
                <a:gridCol w="1699787">
                  <a:extLst>
                    <a:ext uri="{9D8B030D-6E8A-4147-A177-3AD203B41FA5}">
                      <a16:colId xmlns:a16="http://schemas.microsoft.com/office/drawing/2014/main" val="1128632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count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count3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3count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nonlocal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44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苹果价格</a:t>
                      </a: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苹果</a:t>
                      </a: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价格</a:t>
                      </a: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学生</a:t>
                      </a: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zh-CN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三班</a:t>
                      </a: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_student_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94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student.count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student_count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num1+num2 </a:t>
                      </a:r>
                      <a:endParaRPr lang="zh-CN" sz="1600" kern="100" dirty="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NAME </a:t>
                      </a:r>
                      <a:endParaRPr lang="zh-CN" sz="1600" kern="100" dirty="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7436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3560999-9D7C-4490-9D83-742140331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76888"/>
              </p:ext>
            </p:extLst>
          </p:nvPr>
        </p:nvGraphicFramePr>
        <p:xfrm>
          <a:off x="3006120" y="2048086"/>
          <a:ext cx="4172325" cy="704850"/>
        </p:xfrm>
        <a:graphic>
          <a:graphicData uri="http://schemas.openxmlformats.org/drawingml/2006/table">
            <a:tbl>
              <a:tblPr firstRow="1" firstCol="1" bandRow="1"/>
              <a:tblGrid>
                <a:gridCol w="834465">
                  <a:extLst>
                    <a:ext uri="{9D8B030D-6E8A-4147-A177-3AD203B41FA5}">
                      <a16:colId xmlns:a16="http://schemas.microsoft.com/office/drawing/2014/main" val="2111103461"/>
                    </a:ext>
                  </a:extLst>
                </a:gridCol>
                <a:gridCol w="834465">
                  <a:extLst>
                    <a:ext uri="{9D8B030D-6E8A-4147-A177-3AD203B41FA5}">
                      <a16:colId xmlns:a16="http://schemas.microsoft.com/office/drawing/2014/main" val="3730037191"/>
                    </a:ext>
                  </a:extLst>
                </a:gridCol>
                <a:gridCol w="834465">
                  <a:extLst>
                    <a:ext uri="{9D8B030D-6E8A-4147-A177-3AD203B41FA5}">
                      <a16:colId xmlns:a16="http://schemas.microsoft.com/office/drawing/2014/main" val="3353464740"/>
                    </a:ext>
                  </a:extLst>
                </a:gridCol>
                <a:gridCol w="834465">
                  <a:extLst>
                    <a:ext uri="{9D8B030D-6E8A-4147-A177-3AD203B41FA5}">
                      <a16:colId xmlns:a16="http://schemas.microsoft.com/office/drawing/2014/main" val="2255310864"/>
                    </a:ext>
                  </a:extLst>
                </a:gridCol>
                <a:gridCol w="834465">
                  <a:extLst>
                    <a:ext uri="{9D8B030D-6E8A-4147-A177-3AD203B41FA5}">
                      <a16:colId xmlns:a16="http://schemas.microsoft.com/office/drawing/2014/main" val="562398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and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not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is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break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OR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21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TRUE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false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False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with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return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5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int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str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None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none </a:t>
                      </a:r>
                      <a:endParaRPr lang="zh-CN" sz="1600" kern="10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仿宋_GB2312" panose="02010609030101010101" pitchFamily="49" charset="-122"/>
                          <a:ea typeface="仿宋_GB2312" panose="02010609030101010101" pitchFamily="49" charset="-122"/>
                          <a:cs typeface="Times New Roman" panose="02020603050405020304" pitchFamily="18" charset="0"/>
                        </a:rPr>
                        <a:t>pass</a:t>
                      </a:r>
                      <a:endParaRPr lang="zh-CN" sz="1600" kern="100" dirty="0">
                        <a:effectLst/>
                        <a:latin typeface="仿宋_GB2312" panose="02010609030101010101" pitchFamily="49" charset="-122"/>
                        <a:ea typeface="仿宋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1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9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447" y="1086540"/>
            <a:ext cx="3775393" cy="5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计算机所执行的指令：</a:t>
            </a:r>
            <a:endParaRPr lang="en-US" altLang="zh-CN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53744" y="1638063"/>
            <a:ext cx="6181500" cy="1329829"/>
            <a:chOff x="427629" y="1777143"/>
            <a:chExt cx="6280973" cy="1329829"/>
          </a:xfrm>
        </p:grpSpPr>
        <p:sp>
          <p:nvSpPr>
            <p:cNvPr id="3" name="文本框 2"/>
            <p:cNvSpPr txBox="1"/>
            <p:nvPr/>
          </p:nvSpPr>
          <p:spPr>
            <a:xfrm>
              <a:off x="427629" y="2183642"/>
              <a:ext cx="6280973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111100010110101010100001000</a:t>
              </a:r>
              <a:endParaRPr lang="zh-CN" altLang="zh-CN" dirty="0"/>
            </a:p>
            <a:p>
              <a:r>
                <a:rPr lang="en-US" altLang="zh-CN" dirty="0"/>
                <a:t>1110000001100010100100111011111111011001111</a:t>
              </a:r>
              <a:endParaRPr lang="zh-CN" altLang="zh-CN" dirty="0"/>
            </a:p>
            <a:p>
              <a:r>
                <a:rPr lang="en-US" altLang="zh-CN" dirty="0"/>
                <a:t>111100010010101010111111000</a:t>
              </a:r>
              <a:endParaRPr lang="zh-CN" altLang="zh-CN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5612" y="1777143"/>
              <a:ext cx="2492990" cy="3993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二进制指令（机器码）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98507" y="3211807"/>
            <a:ext cx="5344733" cy="1322670"/>
            <a:chOff x="427629" y="4022535"/>
            <a:chExt cx="5344733" cy="1322670"/>
          </a:xfrm>
        </p:grpSpPr>
        <p:sp>
          <p:nvSpPr>
            <p:cNvPr id="5" name="文本框 4"/>
            <p:cNvSpPr txBox="1"/>
            <p:nvPr/>
          </p:nvSpPr>
          <p:spPr>
            <a:xfrm>
              <a:off x="427629" y="4421875"/>
              <a:ext cx="5344733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MOV EDX,DWORD PTR SS:[EBP+8]</a:t>
              </a:r>
              <a:endParaRPr lang="zh-CN" altLang="zh-CN" dirty="0"/>
            </a:p>
            <a:p>
              <a:r>
                <a:rPr lang="en-US" altLang="zh-CN" dirty="0"/>
                <a:t>ADD EDX,DWORD PTR DS:[EBX*4+7735CFFE]</a:t>
              </a:r>
              <a:endParaRPr lang="zh-CN" altLang="zh-CN" dirty="0"/>
            </a:p>
            <a:p>
              <a:r>
                <a:rPr lang="en-US" altLang="zh-CN" dirty="0"/>
                <a:t>MOV DWORD PTR SS:[EBP-8],EDX</a:t>
              </a:r>
              <a:endParaRPr lang="zh-CN" altLang="zh-CN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64366" y="4022535"/>
              <a:ext cx="1107996" cy="39934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汇编语言</a:t>
              </a:r>
            </a:p>
          </p:txBody>
        </p:sp>
      </p:grpSp>
      <p:sp>
        <p:nvSpPr>
          <p:cNvPr id="11" name="右弧形箭头 10"/>
          <p:cNvSpPr/>
          <p:nvPr/>
        </p:nvSpPr>
        <p:spPr>
          <a:xfrm rot="9736187" flipH="1">
            <a:off x="5224737" y="2086239"/>
            <a:ext cx="743402" cy="17825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5299" y="4933817"/>
            <a:ext cx="7762451" cy="80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低级编程语言</a:t>
            </a:r>
            <a:r>
              <a:rPr lang="zh-CN" altLang="en-US" sz="2000" dirty="0"/>
              <a:t>：直接面向计算机硬件，一般指二进制代码或汇编语言，机器相关，不同的机器指令可能不一样。</a:t>
            </a:r>
          </a:p>
        </p:txBody>
      </p:sp>
    </p:spTree>
    <p:extLst>
      <p:ext uri="{BB962C8B-B14F-4D97-AF65-F5344CB8AC3E}">
        <p14:creationId xmlns:p14="http://schemas.microsoft.com/office/powerpoint/2010/main" val="30217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7146" y="1110017"/>
            <a:ext cx="7251511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sum = 0</a:t>
            </a:r>
            <a:endParaRPr lang="zh-CN" altLang="zh-CN" sz="2400" dirty="0"/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range(100):</a:t>
            </a:r>
            <a:endParaRPr lang="zh-CN" altLang="zh-CN" sz="2400" dirty="0"/>
          </a:p>
          <a:p>
            <a:r>
              <a:rPr lang="en-US" altLang="zh-CN" sz="2400" dirty="0"/>
              <a:t>    sum += </a:t>
            </a:r>
            <a:r>
              <a:rPr lang="en-US" altLang="zh-CN" sz="2400" dirty="0" err="1"/>
              <a:t>i</a:t>
            </a:r>
            <a:endParaRPr lang="zh-CN" altLang="zh-CN" sz="2400" dirty="0"/>
          </a:p>
          <a:p>
            <a:r>
              <a:rPr lang="en-US" altLang="zh-CN" sz="2400" dirty="0"/>
              <a:t>print(sum)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37147" y="3205927"/>
            <a:ext cx="7442578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</a:rPr>
              <a:t>高级编程语言</a:t>
            </a:r>
            <a:r>
              <a:rPr lang="zh-CN" altLang="en-US" sz="2000" dirty="0"/>
              <a:t>：近似人类自然语言的方式去编写程序，机器无关，编程方式一致。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zh-CN" sz="2000" dirty="0"/>
              <a:t>不管使用何种方式去控制计算机，计算机最终执行的一定是二进制的指令，因此，高级编程语言编写出的代码，一定要通过某种方式转变为二进制指令，然后才能由计算机去执行。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70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394B498B-A3A3-495E-9958-9CD0F264C8DC}"/>
              </a:ext>
            </a:extLst>
          </p:cNvPr>
          <p:cNvSpPr/>
          <p:nvPr/>
        </p:nvSpPr>
        <p:spPr>
          <a:xfrm>
            <a:off x="4753119" y="1182292"/>
            <a:ext cx="4163229" cy="5058251"/>
          </a:xfrm>
          <a:prstGeom prst="rect">
            <a:avLst/>
          </a:prstGeom>
          <a:solidFill>
            <a:schemeClr val="accent4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352FBA-ABED-41CC-BF48-60F0ACF3E026}"/>
              </a:ext>
            </a:extLst>
          </p:cNvPr>
          <p:cNvSpPr/>
          <p:nvPr/>
        </p:nvSpPr>
        <p:spPr>
          <a:xfrm>
            <a:off x="207140" y="1182293"/>
            <a:ext cx="4430845" cy="5058251"/>
          </a:xfrm>
          <a:prstGeom prst="rect">
            <a:avLst/>
          </a:prstGeom>
          <a:solidFill>
            <a:schemeClr val="accent3">
              <a:lumMod val="50000"/>
              <a:alpha val="10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07140" y="1182293"/>
            <a:ext cx="4102875" cy="2779939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编译型语言</a:t>
            </a:r>
            <a:endParaRPr lang="en-US" altLang="zh-CN" sz="20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sz="1800" dirty="0"/>
              <a:t>需通过编译器将源代码编译成机器码，之后才能执行</a:t>
            </a:r>
            <a:r>
              <a:rPr lang="zh-CN" altLang="en-US" sz="1800" dirty="0"/>
              <a:t>，</a:t>
            </a:r>
            <a:r>
              <a:rPr lang="zh-CN" altLang="zh-CN" sz="1800" dirty="0"/>
              <a:t>一般需经过编、链接</a:t>
            </a:r>
            <a:r>
              <a:rPr lang="zh-CN" altLang="en-US" sz="1800" dirty="0"/>
              <a:t>两个</a:t>
            </a:r>
            <a:r>
              <a:rPr lang="zh-CN" altLang="zh-CN" sz="1800" dirty="0"/>
              <a:t>步骤</a:t>
            </a:r>
            <a:r>
              <a:rPr lang="zh-CN" altLang="en-US" sz="1800" dirty="0"/>
              <a:t>：</a:t>
            </a:r>
            <a:r>
              <a:rPr lang="zh-CN" altLang="zh-CN" sz="1800" dirty="0"/>
              <a:t>编译是把源代码编译成机器码，链接是把各个模块的机器码和依赖库串连起来</a:t>
            </a:r>
            <a:r>
              <a:rPr lang="zh-CN" altLang="zh-CN" sz="1800" dirty="0">
                <a:solidFill>
                  <a:srgbClr val="C00000"/>
                </a:solidFill>
              </a:rPr>
              <a:t>生成可执行文件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一次生成，到处执行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0224" y="4404441"/>
            <a:ext cx="3408628" cy="1619288"/>
            <a:chOff x="980478" y="3539994"/>
            <a:chExt cx="6815577" cy="2160722"/>
          </a:xfrm>
        </p:grpSpPr>
        <p:sp>
          <p:nvSpPr>
            <p:cNvPr id="7" name="椭圆 6"/>
            <p:cNvSpPr/>
            <p:nvPr/>
          </p:nvSpPr>
          <p:spPr>
            <a:xfrm>
              <a:off x="980478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4487820" y="3539994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目标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代码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6409386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2734148" y="4945540"/>
              <a:ext cx="1386669" cy="75517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2045" y="3605959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编译器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655715" y="5011505"/>
              <a:ext cx="1050877" cy="6232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执行</a:t>
              </a:r>
            </a:p>
          </p:txBody>
        </p:sp>
        <p:cxnSp>
          <p:nvCxnSpPr>
            <p:cNvPr id="14" name="直接箭头连接符 13"/>
            <p:cNvCxnSpPr>
              <a:stCxn id="7" idx="6"/>
              <a:endCxn id="11" idx="1"/>
            </p:cNvCxnSpPr>
            <p:nvPr/>
          </p:nvCxnSpPr>
          <p:spPr>
            <a:xfrm>
              <a:off x="2367147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  <a:endCxn id="8" idx="2"/>
            </p:cNvCxnSpPr>
            <p:nvPr/>
          </p:nvCxnSpPr>
          <p:spPr>
            <a:xfrm flipV="1">
              <a:off x="3952922" y="3917582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6"/>
              <a:endCxn id="12" idx="1"/>
            </p:cNvCxnSpPr>
            <p:nvPr/>
          </p:nvCxnSpPr>
          <p:spPr>
            <a:xfrm>
              <a:off x="4120817" y="5323128"/>
              <a:ext cx="534898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12" idx="0"/>
            </p:cNvCxnSpPr>
            <p:nvPr/>
          </p:nvCxnSpPr>
          <p:spPr>
            <a:xfrm flipH="1">
              <a:off x="5181154" y="4295170"/>
              <a:ext cx="1" cy="716335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2" idx="3"/>
              <a:endCxn id="9" idx="2"/>
            </p:cNvCxnSpPr>
            <p:nvPr/>
          </p:nvCxnSpPr>
          <p:spPr>
            <a:xfrm flipV="1">
              <a:off x="5706592" y="5323128"/>
              <a:ext cx="702794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25186" y="338077"/>
            <a:ext cx="808426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高级语言编写的代码是如何转变成机器码运行的？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3B01E427-6627-45BD-BC22-C6629EB5ACF9}"/>
              </a:ext>
            </a:extLst>
          </p:cNvPr>
          <p:cNvSpPr txBox="1">
            <a:spLocks/>
          </p:cNvSpPr>
          <p:nvPr/>
        </p:nvSpPr>
        <p:spPr>
          <a:xfrm>
            <a:off x="4813473" y="1212657"/>
            <a:ext cx="4102875" cy="25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解释型语言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解释型语言的程序不需要编译，相比编译型语言省了道工序，解释性语言在</a:t>
            </a:r>
            <a:r>
              <a:rPr lang="zh-CN" altLang="en-US" sz="1800" dirty="0">
                <a:solidFill>
                  <a:srgbClr val="C00000"/>
                </a:solidFill>
              </a:rPr>
              <a:t>运行程序</a:t>
            </a:r>
            <a:r>
              <a:rPr lang="zh-CN" altLang="en-US" sz="1800" dirty="0"/>
              <a:t>的时候才</a:t>
            </a:r>
            <a:r>
              <a:rPr lang="zh-CN" altLang="en-US" sz="1800" dirty="0">
                <a:solidFill>
                  <a:srgbClr val="C00000"/>
                </a:solidFill>
              </a:rPr>
              <a:t>逐行翻译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1800" dirty="0"/>
              <a:t>每用一次，解释一次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1C296B0-478A-4733-AC8F-B30B000F55B5}"/>
              </a:ext>
            </a:extLst>
          </p:cNvPr>
          <p:cNvGrpSpPr/>
          <p:nvPr/>
        </p:nvGrpSpPr>
        <p:grpSpPr>
          <a:xfrm>
            <a:off x="5587557" y="4535238"/>
            <a:ext cx="2554705" cy="1407129"/>
            <a:chOff x="1446663" y="3753132"/>
            <a:chExt cx="4804011" cy="201739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3833470-6513-4DD4-8D7D-1D294806258E}"/>
                </a:ext>
              </a:extLst>
            </p:cNvPr>
            <p:cNvSpPr/>
            <p:nvPr/>
          </p:nvSpPr>
          <p:spPr>
            <a:xfrm>
              <a:off x="1446663" y="3753132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源代码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5ECB8C5-0BFE-4614-A5D3-25B20002FC56}"/>
                </a:ext>
              </a:extLst>
            </p:cNvPr>
            <p:cNvSpPr/>
            <p:nvPr/>
          </p:nvSpPr>
          <p:spPr>
            <a:xfrm>
              <a:off x="5016886" y="445767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结果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输出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E48337A-19B3-43F2-9689-64A4F2221F0A}"/>
                </a:ext>
              </a:extLst>
            </p:cNvPr>
            <p:cNvSpPr/>
            <p:nvPr/>
          </p:nvSpPr>
          <p:spPr>
            <a:xfrm>
              <a:off x="1446663" y="5075529"/>
              <a:ext cx="1233788" cy="694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程序</a:t>
              </a:r>
              <a:endParaRPr lang="en-US" altLang="zh-CN" sz="1100" dirty="0"/>
            </a:p>
            <a:p>
              <a:pPr algn="ctr"/>
              <a:r>
                <a:rPr lang="zh-CN" altLang="en-US" sz="1100" dirty="0"/>
                <a:t>输入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96AE68-300A-4FF6-A2AD-A74CB84F456F}"/>
                </a:ext>
              </a:extLst>
            </p:cNvPr>
            <p:cNvSpPr/>
            <p:nvPr/>
          </p:nvSpPr>
          <p:spPr>
            <a:xfrm>
              <a:off x="3457964" y="4518386"/>
              <a:ext cx="935017" cy="5735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解释器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00DD02-87E3-4B8C-820C-F4EF763F457D}"/>
                </a:ext>
              </a:extLst>
            </p:cNvPr>
            <p:cNvCxnSpPr>
              <a:stCxn id="24" idx="6"/>
              <a:endCxn id="27" idx="1"/>
            </p:cNvCxnSpPr>
            <p:nvPr/>
          </p:nvCxnSpPr>
          <p:spPr>
            <a:xfrm>
              <a:off x="2680451" y="4100629"/>
              <a:ext cx="777513" cy="70454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DB1317F-DD49-4083-A03E-308BFCD0DE64}"/>
                </a:ext>
              </a:extLst>
            </p:cNvPr>
            <p:cNvCxnSpPr>
              <a:stCxn id="26" idx="6"/>
              <a:endCxn id="27" idx="1"/>
            </p:cNvCxnSpPr>
            <p:nvPr/>
          </p:nvCxnSpPr>
          <p:spPr>
            <a:xfrm flipV="1">
              <a:off x="2680451" y="4805175"/>
              <a:ext cx="777513" cy="61785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FFB9E6C-09FB-48BF-B5AA-E90099B833F6}"/>
                </a:ext>
              </a:extLst>
            </p:cNvPr>
            <p:cNvCxnSpPr>
              <a:stCxn id="27" idx="3"/>
              <a:endCxn id="25" idx="2"/>
            </p:cNvCxnSpPr>
            <p:nvPr/>
          </p:nvCxnSpPr>
          <p:spPr>
            <a:xfrm>
              <a:off x="4392981" y="4805175"/>
              <a:ext cx="623905" cy="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7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15176" y="763588"/>
            <a:ext cx="8442325" cy="5507037"/>
          </a:xfrm>
        </p:spPr>
        <p:txBody>
          <a:bodyPr>
            <a:normAutofit/>
          </a:bodyPr>
          <a:lstStyle/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编译型语言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优点：</a:t>
            </a:r>
            <a:r>
              <a:rPr lang="zh-CN" altLang="en-US" dirty="0"/>
              <a:t>编译过程</a:t>
            </a:r>
            <a:r>
              <a:rPr lang="zh-CN" altLang="zh-CN" dirty="0"/>
              <a:t>优化</a:t>
            </a:r>
            <a:r>
              <a:rPr lang="zh-CN" altLang="en-US" dirty="0"/>
              <a:t>，执行效率高；运行无需额外环境</a:t>
            </a:r>
            <a:r>
              <a:rPr lang="zh-CN" altLang="zh-CN" dirty="0"/>
              <a:t>。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zh-CN" dirty="0"/>
              <a:t>缺点：</a:t>
            </a:r>
            <a:r>
              <a:rPr lang="zh-CN" altLang="en-US" dirty="0"/>
              <a:t>编译时间长；跨平台移植困难</a:t>
            </a:r>
            <a:r>
              <a:rPr lang="zh-CN" altLang="zh-CN" dirty="0"/>
              <a:t>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Swift</a:t>
            </a:r>
          </a:p>
          <a:p>
            <a: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解释型语言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优点：多平台兼容；部署快。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缺点：运行速度较慢；运行时必须有解释器环境。</a:t>
            </a:r>
            <a:endParaRPr lang="en-US" altLang="zh-CN" dirty="0"/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代表语言：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99720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932914" y="869079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430759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217283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6836003" y="4514025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889960" y="1805426"/>
            <a:ext cx="2392796" cy="1062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730832" y="1316604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折角形 16"/>
          <p:cNvSpPr/>
          <p:nvPr/>
        </p:nvSpPr>
        <p:spPr>
          <a:xfrm>
            <a:off x="2417349" y="2294248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40563" y="4698691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折角形 23"/>
          <p:cNvSpPr/>
          <p:nvPr/>
        </p:nvSpPr>
        <p:spPr>
          <a:xfrm>
            <a:off x="5233118" y="2727249"/>
            <a:ext cx="1702492" cy="1173513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XRxT^nqie</a:t>
            </a:r>
            <a:r>
              <a:rPr lang="en-US" altLang="zh-CN" sz="1600" dirty="0">
                <a:solidFill>
                  <a:schemeClr val="bg1"/>
                </a:solidFill>
              </a:rPr>
              <a:t>#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^A6R4&amp;#A0o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UYxbwbp</a:t>
            </a:r>
            <a:r>
              <a:rPr lang="en-US" altLang="zh-CN" sz="1600" dirty="0">
                <a:solidFill>
                  <a:schemeClr val="bg1"/>
                </a:solidFill>
              </a:rPr>
              <a:t>@……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152340" y="2423342"/>
            <a:ext cx="0" cy="1892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2066067" y="631913"/>
            <a:ext cx="1702492" cy="1173513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、射击场</a:t>
            </a:r>
            <a:r>
              <a:rPr lang="en-US" altLang="zh-CN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</a:t>
            </a:r>
          </a:p>
        </p:txBody>
      </p:sp>
    </p:spTree>
    <p:extLst>
      <p:ext uri="{BB962C8B-B14F-4D97-AF65-F5344CB8AC3E}">
        <p14:creationId xmlns:p14="http://schemas.microsoft.com/office/powerpoint/2010/main" val="4004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4393432"/>
            <a:ext cx="2464236" cy="177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" b="27007"/>
          <a:stretch/>
        </p:blipFill>
        <p:spPr>
          <a:xfrm>
            <a:off x="212612" y="2179956"/>
            <a:ext cx="1601529" cy="159372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836003" y="447669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只懂俄军指令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764502" y="3573617"/>
            <a:ext cx="2518254" cy="1554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730832" y="1279277"/>
            <a:ext cx="2551924" cy="11067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折角形 9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askF$5#DBo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40563" y="4661364"/>
            <a:ext cx="1226975" cy="3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折角形 13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、检查装备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662393"/>
            <a:ext cx="1561147" cy="159682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5932914" y="831752"/>
            <a:ext cx="28932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如何组织他们去实弹射击？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不懂俄文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不懂俄军组织程序</a:t>
            </a:r>
            <a:endParaRPr lang="en-US" altLang="zh-CN" dirty="0"/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知道大概流程</a:t>
            </a:r>
          </a:p>
        </p:txBody>
      </p:sp>
      <p:sp>
        <p:nvSpPr>
          <p:cNvPr id="20" name="折角形 19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、行进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K#6~Kiq&amp;zaN</a:t>
            </a:r>
          </a:p>
        </p:txBody>
      </p:sp>
      <p:sp>
        <p:nvSpPr>
          <p:cNvPr id="22" name="折角形 21"/>
          <p:cNvSpPr/>
          <p:nvPr/>
        </p:nvSpPr>
        <p:spPr>
          <a:xfrm>
            <a:off x="2016013" y="1527376"/>
            <a:ext cx="1978754" cy="445769"/>
          </a:xfrm>
          <a:prstGeom prst="foldedCorner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中文：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3" name="折角形 22"/>
          <p:cNvSpPr/>
          <p:nvPr/>
        </p:nvSpPr>
        <p:spPr>
          <a:xfrm>
            <a:off x="1534961" y="4014685"/>
            <a:ext cx="2508972" cy="565582"/>
          </a:xfrm>
          <a:prstGeom prst="foldedCorne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</a:rPr>
              <a:t>俄文：</a:t>
            </a:r>
            <a:r>
              <a:rPr lang="en-US" altLang="zh-CN" sz="16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4088"/>
            <a:ext cx="9144000" cy="3356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解释型</a:t>
            </a:r>
          </a:p>
        </p:txBody>
      </p:sp>
    </p:spTree>
    <p:extLst>
      <p:ext uri="{BB962C8B-B14F-4D97-AF65-F5344CB8AC3E}">
        <p14:creationId xmlns:p14="http://schemas.microsoft.com/office/powerpoint/2010/main" val="38095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2.xml><?xml version="1.0" encoding="utf-8"?>
<a:theme xmlns:a="http://schemas.openxmlformats.org/drawingml/2006/main" name="2_基础内容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3460</TotalTime>
  <Words>2413</Words>
  <Application>Microsoft Office PowerPoint</Application>
  <PresentationFormat>全屏显示(4:3)</PresentationFormat>
  <Paragraphs>427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方正姚体</vt:lpstr>
      <vt:lpstr>仿宋_GB2312</vt:lpstr>
      <vt:lpstr>华文新魏</vt:lpstr>
      <vt:lpstr>Arial</vt:lpstr>
      <vt:lpstr>Calibri</vt:lpstr>
      <vt:lpstr>Consolas</vt:lpstr>
      <vt:lpstr>Lucida Console</vt:lpstr>
      <vt:lpstr>Times New Roman</vt:lpstr>
      <vt:lpstr>Wingdings</vt:lpstr>
      <vt:lpstr>1_基础内容</vt:lpstr>
      <vt:lpstr>2_基础内容</vt:lpstr>
      <vt:lpstr>第二章 Python简介</vt:lpstr>
      <vt:lpstr>一、基本元素</vt:lpstr>
      <vt:lpstr>程序设计概述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Python语言概述</vt:lpstr>
      <vt:lpstr>PowerPoint 演示文稿</vt:lpstr>
      <vt:lpstr>PowerPoint 演示文稿</vt:lpstr>
      <vt:lpstr>PowerPoint 演示文稿</vt:lpstr>
      <vt:lpstr>PowerPoint 演示文稿</vt:lpstr>
      <vt:lpstr>Python基本元素介绍</vt:lpstr>
      <vt:lpstr>PowerPoint 演示文稿</vt:lpstr>
      <vt:lpstr>注释</vt:lpstr>
      <vt:lpstr>缩进表示的程序框架</vt:lpstr>
      <vt:lpstr>字面常量和变量</vt:lpstr>
      <vt:lpstr>PowerPoint 演示文稿</vt:lpstr>
      <vt:lpstr>PowerPoint 演示文稿</vt:lpstr>
      <vt:lpstr>关键字</vt:lpstr>
      <vt:lpstr>操作符、函数调用和表达式</vt:lpstr>
      <vt:lpstr>if-else语句</vt:lpstr>
      <vt:lpstr>简单的输入、输出</vt:lpstr>
      <vt:lpstr>PowerPoint 演示文稿</vt:lpstr>
      <vt:lpstr>PowerPoint 演示文稿</vt:lpstr>
      <vt:lpstr>PowerPoint 演示文稿</vt:lpstr>
      <vt:lpstr>1.以下哪些变量名是合法的，哪些不是？指出来。     2.以下哪些是Python的关键字，哪些不是？指出来。     3.用户输入圆的半径，计算并输出圆的周长和面积。  4.用户输入一个年份，判断并输出某年是否为闰年。   闰年的条件：    (1)能被4整除，但是不能被100整除是闰年    (2)能被400整除是闰年 提示：将闰年的条件写成布尔表达式，计算表达式的值，无需使用if语句。  5.理论教材习题（p49-p50）题目1、2、3、4（理论题4中除法应为整除）  6.实验教材（p54-p55）实验关卡2-1、实验关卡2-3（提示：实验关卡2-3需要使用math库，如何使用请阅读实验教材）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835</cp:revision>
  <dcterms:created xsi:type="dcterms:W3CDTF">2019-01-14T01:44:25Z</dcterms:created>
  <dcterms:modified xsi:type="dcterms:W3CDTF">2020-02-15T15:39:10Z</dcterms:modified>
</cp:coreProperties>
</file>