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9" r:id="rId2"/>
  </p:sldMasterIdLst>
  <p:notesMasterIdLst>
    <p:notesMasterId r:id="rId38"/>
  </p:notesMasterIdLst>
  <p:handoutMasterIdLst>
    <p:handoutMasterId r:id="rId39"/>
  </p:handoutMasterIdLst>
  <p:sldIdLst>
    <p:sldId id="256" r:id="rId3"/>
    <p:sldId id="303" r:id="rId4"/>
    <p:sldId id="304" r:id="rId5"/>
    <p:sldId id="305" r:id="rId6"/>
    <p:sldId id="306" r:id="rId7"/>
    <p:sldId id="589" r:id="rId8"/>
    <p:sldId id="307" r:id="rId9"/>
    <p:sldId id="551" r:id="rId10"/>
    <p:sldId id="552" r:id="rId11"/>
    <p:sldId id="574" r:id="rId12"/>
    <p:sldId id="554" r:id="rId13"/>
    <p:sldId id="548" r:id="rId14"/>
    <p:sldId id="557" r:id="rId15"/>
    <p:sldId id="577" r:id="rId16"/>
    <p:sldId id="590" r:id="rId17"/>
    <p:sldId id="579" r:id="rId18"/>
    <p:sldId id="580" r:id="rId19"/>
    <p:sldId id="581" r:id="rId20"/>
    <p:sldId id="591" r:id="rId21"/>
    <p:sldId id="575" r:id="rId22"/>
    <p:sldId id="592" r:id="rId23"/>
    <p:sldId id="544" r:id="rId24"/>
    <p:sldId id="545" r:id="rId25"/>
    <p:sldId id="568" r:id="rId26"/>
    <p:sldId id="576" r:id="rId27"/>
    <p:sldId id="542" r:id="rId28"/>
    <p:sldId id="582" r:id="rId29"/>
    <p:sldId id="583" r:id="rId30"/>
    <p:sldId id="584" r:id="rId31"/>
    <p:sldId id="585" r:id="rId32"/>
    <p:sldId id="586" r:id="rId33"/>
    <p:sldId id="593" r:id="rId34"/>
    <p:sldId id="587" r:id="rId35"/>
    <p:sldId id="588" r:id="rId36"/>
    <p:sldId id="34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0750" autoAdjust="0"/>
  </p:normalViewPr>
  <p:slideViewPr>
    <p:cSldViewPr snapToGrid="0">
      <p:cViewPr varScale="1">
        <p:scale>
          <a:sx n="77" d="100"/>
          <a:sy n="77" d="100"/>
        </p:scale>
        <p:origin x="626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01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B316-D924-4517-A5A2-4C8E0839E5E5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58CB-0B67-467C-8F90-98BCD56C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111D6-04E7-4F58-8A1B-6AD011BBED3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0955-8AD6-4782-809A-9491788C2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886425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7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95951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370774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84455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94402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426815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69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03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5463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505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149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071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17057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86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946858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5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98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第二章 </a:t>
            </a:r>
            <a:r>
              <a:rPr lang="en-US" altLang="zh-CN"/>
              <a:t>Python</a:t>
            </a:r>
            <a:r>
              <a:rPr lang="zh-CN" altLang="en-US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B4D6D-A690-44E4-AB3C-934B3AC5A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9310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7A9B-EAD2-4443-ADDB-8BE9C0B2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1043C-5F70-4A7D-A04D-85BDF2FFA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1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974916"/>
            <a:ext cx="7886700" cy="13291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定义函数不会执行，调用时才会被执行</a:t>
            </a:r>
            <a:endParaRPr lang="en-US" altLang="zh-CN" sz="2400" dirty="0"/>
          </a:p>
          <a:p>
            <a:r>
              <a:rPr lang="zh-CN" altLang="en-US" sz="2400" dirty="0"/>
              <a:t>函数必须先定义，然后才能被调用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1268" y="884349"/>
            <a:ext cx="769968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函数名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2,……,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N)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059815" y="3304096"/>
            <a:ext cx="310108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D73A49"/>
                </a:solidFill>
                <a:latin typeface=" Microsoft YaHei Mono"/>
              </a:rPr>
              <a:t>def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 </a:t>
            </a:r>
            <a:r>
              <a:rPr lang="en-US" altLang="zh-CN" sz="2000" dirty="0">
                <a:solidFill>
                  <a:srgbClr val="6F42C1"/>
                </a:solidFill>
                <a:latin typeface=" Microsoft YaHei Mono"/>
              </a:rPr>
              <a:t>test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():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    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(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)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 Microsoft YaHei Mono"/>
              </a:rPr>
            </a:b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(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test()</a:t>
            </a:r>
          </a:p>
          <a:p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(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E65BFF-1196-4B45-AEB7-19CE291B96B3}"/>
              </a:ext>
            </a:extLst>
          </p:cNvPr>
          <p:cNvSpPr/>
          <p:nvPr/>
        </p:nvSpPr>
        <p:spPr>
          <a:xfrm>
            <a:off x="4982159" y="3317432"/>
            <a:ext cx="310202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(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test()</a:t>
            </a:r>
          </a:p>
          <a:p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(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)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 Microsoft YaHei Mono"/>
              </a:rPr>
            </a:br>
            <a:r>
              <a:rPr lang="en-US" altLang="zh-CN" sz="2000" dirty="0">
                <a:solidFill>
                  <a:srgbClr val="D73A49"/>
                </a:solidFill>
                <a:latin typeface=" Microsoft YaHei Mono"/>
              </a:rPr>
              <a:t>def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 </a:t>
            </a:r>
            <a:r>
              <a:rPr lang="en-US" altLang="zh-CN" sz="2000" dirty="0">
                <a:solidFill>
                  <a:srgbClr val="6F42C1"/>
                </a:solidFill>
                <a:latin typeface=" Microsoft YaHei Mono"/>
              </a:rPr>
              <a:t>test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():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    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(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)</a:t>
            </a:r>
            <a:endParaRPr lang="en-US" altLang="zh-CN" sz="2000" b="0" dirty="0">
              <a:solidFill>
                <a:srgbClr val="000000"/>
              </a:solidFill>
              <a:effectLst/>
              <a:latin typeface=" Microsoft YaHei Mono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E364A9-4798-4A84-B8D0-38A42455D63C}"/>
              </a:ext>
            </a:extLst>
          </p:cNvPr>
          <p:cNvGrpSpPr/>
          <p:nvPr/>
        </p:nvGrpSpPr>
        <p:grpSpPr>
          <a:xfrm>
            <a:off x="4982158" y="3555993"/>
            <a:ext cx="3155518" cy="584775"/>
            <a:chOff x="4572000" y="3957878"/>
            <a:chExt cx="3192860" cy="5847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3CAA1F-0073-4596-9F5C-48D6C866052C}"/>
                </a:ext>
              </a:extLst>
            </p:cNvPr>
            <p:cNvSpPr/>
            <p:nvPr/>
          </p:nvSpPr>
          <p:spPr>
            <a:xfrm>
              <a:off x="4572000" y="4088190"/>
              <a:ext cx="3138735" cy="32415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12700">
              <a:solidFill>
                <a:schemeClr val="accent2">
                  <a:lumMod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C11F28A-2858-41A0-BE04-B8FE14F514CA}"/>
                </a:ext>
              </a:extLst>
            </p:cNvPr>
            <p:cNvSpPr txBox="1"/>
            <p:nvPr/>
          </p:nvSpPr>
          <p:spPr>
            <a:xfrm>
              <a:off x="7267608" y="3957878"/>
              <a:ext cx="497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</a:rPr>
                <a:t>×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677BA1D-5F87-4F54-A042-51A34E75C2A5}"/>
              </a:ext>
            </a:extLst>
          </p:cNvPr>
          <p:cNvSpPr txBox="1"/>
          <p:nvPr/>
        </p:nvSpPr>
        <p:spPr>
          <a:xfrm>
            <a:off x="1059814" y="5282629"/>
            <a:ext cx="3101085" cy="8617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99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90C079-BBF8-47BF-AB94-C84FECA8E30C}"/>
              </a:ext>
            </a:extLst>
          </p:cNvPr>
          <p:cNvSpPr txBox="1"/>
          <p:nvPr/>
        </p:nvSpPr>
        <p:spPr>
          <a:xfrm>
            <a:off x="4982158" y="5295965"/>
            <a:ext cx="3101085" cy="830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……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NameError</a:t>
            </a:r>
            <a:r>
              <a:rPr lang="en-US" altLang="zh-CN" sz="1600" dirty="0">
                <a:solidFill>
                  <a:schemeClr val="bg1"/>
                </a:solidFill>
              </a:rPr>
              <a:t>: name 'test' is not defined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8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函数调用的过程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650875" y="2133600"/>
            <a:ext cx="7848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程序调用一个函数需要执行以下四个步骤：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）调用程序在调用处暂停执行；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）在调用时将实参复制给函数的形参；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）执行函数体语句；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1081088" indent="-814388" algn="just">
              <a:lnSpc>
                <a:spcPct val="150000"/>
              </a:lnSpc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）函数调用结束给出返回值，程序回到调用前的暂停处继续执行。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230A11-12A1-4DE0-B08C-1315347C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1257300" y="711200"/>
            <a:ext cx="6343069" cy="124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形式参数（形参）</a:t>
            </a:r>
            <a:r>
              <a:rPr lang="zh-CN" altLang="en-US" sz="2400" dirty="0"/>
              <a:t>：定义时的变量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实际参数（实参）</a:t>
            </a:r>
            <a:r>
              <a:rPr lang="zh-CN" altLang="en-US" sz="2400" dirty="0"/>
              <a:t>：调用时的变量</a:t>
            </a:r>
            <a:endParaRPr lang="en-US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FC315-57CF-486F-A42F-ED43E6CDF202}"/>
              </a:ext>
            </a:extLst>
          </p:cNvPr>
          <p:cNvSpPr/>
          <p:nvPr/>
        </p:nvSpPr>
        <p:spPr>
          <a:xfrm>
            <a:off x="1757657" y="2449619"/>
            <a:ext cx="5842716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pow(x, n):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s *= x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 = pow(a, b)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"{}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次方为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{}"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94015F-BF34-448D-8572-96D7E1A96CE3}"/>
              </a:ext>
            </a:extLst>
          </p:cNvPr>
          <p:cNvSpPr/>
          <p:nvPr/>
        </p:nvSpPr>
        <p:spPr>
          <a:xfrm>
            <a:off x="1126592" y="4289173"/>
            <a:ext cx="6473781" cy="321972"/>
          </a:xfrm>
          <a:prstGeom prst="rect">
            <a:avLst/>
          </a:prstGeom>
          <a:solidFill>
            <a:schemeClr val="accent4">
              <a:lumMod val="40000"/>
              <a:lumOff val="60000"/>
              <a:alpha val="39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DDAF3A-1486-4283-9454-C002C4D92B20}"/>
              </a:ext>
            </a:extLst>
          </p:cNvPr>
          <p:cNvSpPr/>
          <p:nvPr/>
        </p:nvSpPr>
        <p:spPr>
          <a:xfrm>
            <a:off x="1126592" y="4611145"/>
            <a:ext cx="6473781" cy="321972"/>
          </a:xfrm>
          <a:prstGeom prst="rect">
            <a:avLst/>
          </a:prstGeom>
          <a:solidFill>
            <a:schemeClr val="accent4">
              <a:lumMod val="40000"/>
              <a:lumOff val="60000"/>
              <a:alpha val="39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1E92D9-BCD2-4817-958A-B96193DEF2D4}"/>
              </a:ext>
            </a:extLst>
          </p:cNvPr>
          <p:cNvSpPr/>
          <p:nvPr/>
        </p:nvSpPr>
        <p:spPr>
          <a:xfrm>
            <a:off x="1126591" y="4933117"/>
            <a:ext cx="6473781" cy="321972"/>
          </a:xfrm>
          <a:prstGeom prst="rect">
            <a:avLst/>
          </a:prstGeom>
          <a:solidFill>
            <a:schemeClr val="accent4">
              <a:lumMod val="40000"/>
              <a:lumOff val="60000"/>
              <a:alpha val="39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任意多边形 11">
            <a:extLst>
              <a:ext uri="{FF2B5EF4-FFF2-40B4-BE49-F238E27FC236}">
                <a16:creationId xmlns:a16="http://schemas.microsoft.com/office/drawing/2014/main" id="{BB481B81-EC96-4DDE-A87D-66E1DD8B6552}"/>
              </a:ext>
            </a:extLst>
          </p:cNvPr>
          <p:cNvSpPr/>
          <p:nvPr/>
        </p:nvSpPr>
        <p:spPr>
          <a:xfrm flipH="1">
            <a:off x="3015493" y="2079722"/>
            <a:ext cx="270456" cy="3020820"/>
          </a:xfrm>
          <a:custGeom>
            <a:avLst/>
            <a:gdLst>
              <a:gd name="connsiteX0" fmla="*/ 510870 w 510870"/>
              <a:gd name="connsiteY0" fmla="*/ 3020820 h 3020820"/>
              <a:gd name="connsiteX1" fmla="*/ 8 w 510870"/>
              <a:gd name="connsiteY1" fmla="*/ 135953 h 3020820"/>
              <a:gd name="connsiteX2" fmla="*/ 497991 w 510870"/>
              <a:gd name="connsiteY2" fmla="*/ 466511 h 302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70" h="3020820">
                <a:moveTo>
                  <a:pt x="510870" y="3020820"/>
                </a:moveTo>
                <a:cubicBezTo>
                  <a:pt x="256512" y="1791245"/>
                  <a:pt x="2154" y="561671"/>
                  <a:pt x="8" y="135953"/>
                </a:cubicBezTo>
                <a:cubicBezTo>
                  <a:pt x="-2138" y="-289765"/>
                  <a:pt x="414994" y="415711"/>
                  <a:pt x="497991" y="466511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4">
            <a:extLst>
              <a:ext uri="{FF2B5EF4-FFF2-40B4-BE49-F238E27FC236}">
                <a16:creationId xmlns:a16="http://schemas.microsoft.com/office/drawing/2014/main" id="{45484C32-1313-499C-8180-FC50D1232D39}"/>
              </a:ext>
            </a:extLst>
          </p:cNvPr>
          <p:cNvSpPr/>
          <p:nvPr/>
        </p:nvSpPr>
        <p:spPr>
          <a:xfrm flipH="1">
            <a:off x="3449081" y="2079722"/>
            <a:ext cx="313377" cy="2982184"/>
          </a:xfrm>
          <a:custGeom>
            <a:avLst/>
            <a:gdLst>
              <a:gd name="connsiteX0" fmla="*/ 510870 w 510870"/>
              <a:gd name="connsiteY0" fmla="*/ 3020820 h 3020820"/>
              <a:gd name="connsiteX1" fmla="*/ 8 w 510870"/>
              <a:gd name="connsiteY1" fmla="*/ 135953 h 3020820"/>
              <a:gd name="connsiteX2" fmla="*/ 497991 w 510870"/>
              <a:gd name="connsiteY2" fmla="*/ 466511 h 302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70" h="3020820">
                <a:moveTo>
                  <a:pt x="510870" y="3020820"/>
                </a:moveTo>
                <a:cubicBezTo>
                  <a:pt x="256512" y="1791245"/>
                  <a:pt x="2154" y="561671"/>
                  <a:pt x="8" y="135953"/>
                </a:cubicBezTo>
                <a:cubicBezTo>
                  <a:pt x="-2138" y="-289765"/>
                  <a:pt x="414994" y="415711"/>
                  <a:pt x="497991" y="466511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BE2A35-9992-4D80-9257-D2EA4F3F5A42}"/>
              </a:ext>
            </a:extLst>
          </p:cNvPr>
          <p:cNvSpPr/>
          <p:nvPr/>
        </p:nvSpPr>
        <p:spPr>
          <a:xfrm>
            <a:off x="1126588" y="2461210"/>
            <a:ext cx="6473781" cy="321972"/>
          </a:xfrm>
          <a:prstGeom prst="rect">
            <a:avLst/>
          </a:prstGeom>
          <a:solidFill>
            <a:schemeClr val="accent4">
              <a:lumMod val="40000"/>
              <a:lumOff val="60000"/>
              <a:alpha val="39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3.1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AB593F-81EE-4D17-8428-A11F172B88AC}"/>
              </a:ext>
            </a:extLst>
          </p:cNvPr>
          <p:cNvSpPr/>
          <p:nvPr/>
        </p:nvSpPr>
        <p:spPr>
          <a:xfrm>
            <a:off x="1126590" y="2782345"/>
            <a:ext cx="6473781" cy="321972"/>
          </a:xfrm>
          <a:prstGeom prst="rect">
            <a:avLst/>
          </a:prstGeom>
          <a:solidFill>
            <a:schemeClr val="accent4">
              <a:lumMod val="40000"/>
              <a:lumOff val="60000"/>
              <a:alpha val="39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3.2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42474A-3D09-49F1-8097-280D54657499}"/>
              </a:ext>
            </a:extLst>
          </p:cNvPr>
          <p:cNvSpPr/>
          <p:nvPr/>
        </p:nvSpPr>
        <p:spPr>
          <a:xfrm>
            <a:off x="1126588" y="3104316"/>
            <a:ext cx="6473781" cy="635357"/>
          </a:xfrm>
          <a:prstGeom prst="rect">
            <a:avLst/>
          </a:prstGeom>
          <a:solidFill>
            <a:schemeClr val="accent4">
              <a:lumMod val="40000"/>
              <a:lumOff val="60000"/>
              <a:alpha val="39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3.3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BF1938-544B-45F5-977D-7D512C037040}"/>
              </a:ext>
            </a:extLst>
          </p:cNvPr>
          <p:cNvSpPr/>
          <p:nvPr/>
        </p:nvSpPr>
        <p:spPr>
          <a:xfrm>
            <a:off x="1126588" y="3733236"/>
            <a:ext cx="6473781" cy="321972"/>
          </a:xfrm>
          <a:prstGeom prst="rect">
            <a:avLst/>
          </a:prstGeom>
          <a:solidFill>
            <a:schemeClr val="accent4">
              <a:lumMod val="40000"/>
              <a:lumOff val="60000"/>
              <a:alpha val="39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3.4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任意多边形 20">
            <a:extLst>
              <a:ext uri="{FF2B5EF4-FFF2-40B4-BE49-F238E27FC236}">
                <a16:creationId xmlns:a16="http://schemas.microsoft.com/office/drawing/2014/main" id="{BD867944-B340-40E3-B8C4-D2C13A67DB35}"/>
              </a:ext>
            </a:extLst>
          </p:cNvPr>
          <p:cNvSpPr/>
          <p:nvPr/>
        </p:nvSpPr>
        <p:spPr>
          <a:xfrm rot="624712">
            <a:off x="3412077" y="3954255"/>
            <a:ext cx="610628" cy="1133340"/>
          </a:xfrm>
          <a:custGeom>
            <a:avLst/>
            <a:gdLst>
              <a:gd name="connsiteX0" fmla="*/ 0 w 610628"/>
              <a:gd name="connsiteY0" fmla="*/ 0 h 1133340"/>
              <a:gd name="connsiteX1" fmla="*/ 605307 w 610628"/>
              <a:gd name="connsiteY1" fmla="*/ 845712 h 1133340"/>
              <a:gd name="connsiteX2" fmla="*/ 244699 w 610628"/>
              <a:gd name="connsiteY2" fmla="*/ 1133340 h 113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628" h="1133340">
                <a:moveTo>
                  <a:pt x="0" y="0"/>
                </a:moveTo>
                <a:cubicBezTo>
                  <a:pt x="282262" y="328411"/>
                  <a:pt x="564524" y="656822"/>
                  <a:pt x="605307" y="845712"/>
                </a:cubicBezTo>
                <a:cubicBezTo>
                  <a:pt x="646090" y="1034602"/>
                  <a:pt x="445394" y="1083971"/>
                  <a:pt x="244699" y="1133340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D8652A-CF29-44AC-8766-E08E06369AA5}"/>
              </a:ext>
            </a:extLst>
          </p:cNvPr>
          <p:cNvSpPr/>
          <p:nvPr/>
        </p:nvSpPr>
        <p:spPr>
          <a:xfrm>
            <a:off x="2393014" y="4933117"/>
            <a:ext cx="1324377" cy="321972"/>
          </a:xfrm>
          <a:prstGeom prst="rect">
            <a:avLst/>
          </a:prstGeom>
          <a:solidFill>
            <a:srgbClr val="FFFF00">
              <a:alpha val="41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2B8ACC-C204-451D-BD0E-DDF1DB9E6E06}"/>
              </a:ext>
            </a:extLst>
          </p:cNvPr>
          <p:cNvSpPr/>
          <p:nvPr/>
        </p:nvSpPr>
        <p:spPr>
          <a:xfrm>
            <a:off x="1126588" y="5255089"/>
            <a:ext cx="6473781" cy="321972"/>
          </a:xfrm>
          <a:prstGeom prst="rect">
            <a:avLst/>
          </a:prstGeom>
          <a:solidFill>
            <a:schemeClr val="accent4">
              <a:lumMod val="40000"/>
              <a:lumOff val="60000"/>
              <a:alpha val="39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8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CB7FD-B12A-4610-B3B6-F3577520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函数的返回值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999DF-1650-4894-AB0F-0622D0AC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72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07F34D-E532-430E-B592-DC5D0A29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6996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同样是函数调用，为什么有的有结果，有的没有？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FC9415-1B81-4914-83BB-E50DE325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AAB5F2-486F-4E32-A70F-97FEE7280517}"/>
              </a:ext>
            </a:extLst>
          </p:cNvPr>
          <p:cNvSpPr/>
          <p:nvPr/>
        </p:nvSpPr>
        <p:spPr>
          <a:xfrm>
            <a:off x="2469847" y="1664659"/>
            <a:ext cx="382451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altLang="zh-CN" sz="2000" dirty="0">
                <a:solidFill>
                  <a:srgbClr val="000000"/>
                </a:solidFill>
                <a:latin typeface=" DejaVu Sans Mono for Powerline"/>
              </a:rPr>
              <a:t>x,y = </a:t>
            </a:r>
            <a:r>
              <a:rPr lang="pl-PL" altLang="zh-CN" sz="2000" dirty="0">
                <a:solidFill>
                  <a:srgbClr val="005CC5"/>
                </a:solidFill>
                <a:latin typeface=" DejaVu Sans Mono for Powerline"/>
              </a:rPr>
              <a:t>3</a:t>
            </a:r>
            <a:r>
              <a:rPr lang="pl-PL" altLang="zh-CN" sz="2000" dirty="0">
                <a:solidFill>
                  <a:srgbClr val="000000"/>
                </a:solidFill>
                <a:latin typeface=" DejaVu Sans Mono for Powerline"/>
              </a:rPr>
              <a:t>,</a:t>
            </a:r>
            <a:r>
              <a:rPr lang="pl-PL" altLang="zh-CN" sz="2000" dirty="0">
                <a:solidFill>
                  <a:srgbClr val="005CC5"/>
                </a:solidFill>
                <a:latin typeface=" DejaVu Sans Mono for Powerline"/>
              </a:rPr>
              <a:t>2</a:t>
            </a:r>
            <a:endParaRPr lang="pl-PL" altLang="zh-CN" sz="2000" dirty="0">
              <a:solidFill>
                <a:srgbClr val="000000"/>
              </a:solidFill>
              <a:latin typeface=" DejaVu Sans Mono for Powerline"/>
            </a:endParaRPr>
          </a:p>
          <a:p>
            <a:r>
              <a:rPr lang="pl-PL" altLang="zh-CN" sz="2000" dirty="0">
                <a:solidFill>
                  <a:srgbClr val="000000"/>
                </a:solidFill>
                <a:latin typeface=" DejaVu Sans Mono for Powerline"/>
              </a:rPr>
              <a:t>z = </a:t>
            </a:r>
            <a:r>
              <a:rPr lang="pl-PL" altLang="zh-CN" sz="2000" dirty="0">
                <a:solidFill>
                  <a:srgbClr val="005CC5"/>
                </a:solidFill>
                <a:highlight>
                  <a:srgbClr val="FFFF00"/>
                </a:highlight>
                <a:latin typeface=" DejaVu Sans Mono for Powerline"/>
              </a:rPr>
              <a:t>pow</a:t>
            </a:r>
            <a:r>
              <a:rPr lang="pl-PL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 DejaVu Sans Mono for Powerline"/>
              </a:rPr>
              <a:t>(x,y)</a:t>
            </a:r>
          </a:p>
          <a:p>
            <a:r>
              <a:rPr lang="pl-PL" altLang="zh-CN" sz="2000" dirty="0">
                <a:solidFill>
                  <a:srgbClr val="005CC5"/>
                </a:solidFill>
                <a:highlight>
                  <a:srgbClr val="FFFF00"/>
                </a:highlight>
                <a:latin typeface=" DejaVu Sans Mono for Powerline"/>
              </a:rPr>
              <a:t>print</a:t>
            </a:r>
            <a:r>
              <a:rPr lang="pl-PL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 DejaVu Sans Mono for Powerline"/>
              </a:rPr>
              <a:t>(z)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819A5C-8140-4F15-98FC-CC69A9F2D746}"/>
              </a:ext>
            </a:extLst>
          </p:cNvPr>
          <p:cNvSpPr txBox="1">
            <a:spLocks/>
          </p:cNvSpPr>
          <p:nvPr/>
        </p:nvSpPr>
        <p:spPr>
          <a:xfrm>
            <a:off x="725412" y="3131943"/>
            <a:ext cx="7886700" cy="594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所有的函数调用都一定有结果！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3FD1A1-AA46-4360-969E-21AF2F16D45F}"/>
              </a:ext>
            </a:extLst>
          </p:cNvPr>
          <p:cNvSpPr/>
          <p:nvPr/>
        </p:nvSpPr>
        <p:spPr>
          <a:xfrm>
            <a:off x="2547257" y="3864926"/>
            <a:ext cx="382451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 DejaVu Sans Mono for Powerline"/>
              </a:rPr>
              <a:t>x,y</a:t>
            </a:r>
            <a:r>
              <a:rPr lang="en-US" altLang="zh-CN" sz="2000" dirty="0">
                <a:solidFill>
                  <a:srgbClr val="000000"/>
                </a:solidFill>
                <a:latin typeface=" DejaVu Sans Mono for Powerline"/>
              </a:rPr>
              <a:t> = </a:t>
            </a:r>
            <a:r>
              <a:rPr lang="en-US" altLang="zh-CN" sz="2000" dirty="0">
                <a:solidFill>
                  <a:srgbClr val="005CC5"/>
                </a:solidFill>
                <a:latin typeface=" DejaVu Sans Mono for Powerline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 DejaVu Sans Mono for Powerline"/>
              </a:rPr>
              <a:t>,</a:t>
            </a:r>
            <a:r>
              <a:rPr lang="en-US" altLang="zh-CN" sz="2000" dirty="0">
                <a:solidFill>
                  <a:srgbClr val="005CC5"/>
                </a:solidFill>
                <a:latin typeface=" DejaVu Sans Mono for Powerline"/>
              </a:rPr>
              <a:t>2</a:t>
            </a:r>
            <a:endParaRPr lang="en-US" altLang="zh-CN" sz="2000" dirty="0">
              <a:solidFill>
                <a:srgbClr val="000000"/>
              </a:solidFill>
              <a:latin typeface=" DejaVu Sans Mono for Powerline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 DejaVu Sans Mono for Powerline"/>
              </a:rPr>
              <a:t>z = </a:t>
            </a:r>
            <a:r>
              <a:rPr lang="en-US" altLang="zh-CN" sz="2000" dirty="0">
                <a:solidFill>
                  <a:srgbClr val="005CC5"/>
                </a:solidFill>
                <a:highlight>
                  <a:srgbClr val="FFFF00"/>
                </a:highlight>
                <a:latin typeface=" DejaVu Sans Mono for Powerline"/>
              </a:rPr>
              <a:t>pow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 DejaVu Sans Mono for Powerline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00"/>
                </a:highlight>
                <a:latin typeface=" DejaVu Sans Mono for Powerline"/>
              </a:rPr>
              <a:t>x,y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 DejaVu Sans Mono for Powerline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 DejaVu Sans Mono for Powerline"/>
              </a:rPr>
              <a:t>a = </a:t>
            </a:r>
            <a:r>
              <a:rPr lang="en-US" altLang="zh-CN" sz="2000" dirty="0">
                <a:solidFill>
                  <a:srgbClr val="005CC5"/>
                </a:solidFill>
                <a:highlight>
                  <a:srgbClr val="FFFF00"/>
                </a:highlight>
                <a:latin typeface=" DejaVu Sans Mono for Powerline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 DejaVu Sans Mono for Powerline"/>
              </a:rPr>
              <a:t>(z)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560AE5-13A2-4DFC-8DB8-48B16A27E484}"/>
              </a:ext>
            </a:extLst>
          </p:cNvPr>
          <p:cNvSpPr txBox="1"/>
          <p:nvPr/>
        </p:nvSpPr>
        <p:spPr>
          <a:xfrm>
            <a:off x="6371772" y="4172703"/>
            <a:ext cx="172354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z</a:t>
            </a:r>
            <a:r>
              <a:rPr lang="zh-CN" altLang="en-US" sz="2000" dirty="0"/>
              <a:t>的值为</a:t>
            </a:r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的值为</a:t>
            </a:r>
            <a:r>
              <a:rPr lang="en-US" altLang="zh-CN" sz="2000" b="1" dirty="0">
                <a:solidFill>
                  <a:srgbClr val="FF0000"/>
                </a:solidFill>
              </a:rPr>
              <a:t>None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11F358E1-BB0B-48E6-8F19-B3E230E6BEAB}"/>
              </a:ext>
            </a:extLst>
          </p:cNvPr>
          <p:cNvSpPr txBox="1">
            <a:spLocks/>
          </p:cNvSpPr>
          <p:nvPr/>
        </p:nvSpPr>
        <p:spPr>
          <a:xfrm>
            <a:off x="768332" y="5256098"/>
            <a:ext cx="7886700" cy="637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</a:rPr>
              <a:t>None</a:t>
            </a:r>
            <a:r>
              <a:rPr lang="zh-CN" altLang="en-US" sz="2400" dirty="0"/>
              <a:t>表示什么都没有，什么都不是，</a:t>
            </a:r>
            <a:r>
              <a:rPr lang="en-US" altLang="zh-CN" sz="2400" dirty="0"/>
              <a:t>None</a:t>
            </a:r>
            <a:r>
              <a:rPr lang="zh-CN" altLang="en-US" sz="2400" dirty="0"/>
              <a:t>就只是</a:t>
            </a:r>
            <a:r>
              <a:rPr lang="en-US" altLang="zh-CN" sz="2400" dirty="0"/>
              <a:t>None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76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4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BEA1F7-FDFB-4B3E-9DA8-55BCE96B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89952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return</a:t>
            </a:r>
            <a:r>
              <a:rPr lang="zh-CN" altLang="en-US" dirty="0"/>
              <a:t>语句用来退出函数并将程序返回到函数被调用的位置继续执行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函数执行到</a:t>
            </a:r>
            <a:r>
              <a:rPr lang="en-US" altLang="zh-CN" dirty="0"/>
              <a:t>return</a:t>
            </a:r>
            <a:r>
              <a:rPr lang="zh-CN" altLang="en-US" dirty="0"/>
              <a:t>语句，立即结束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00FCD3-F2F9-44CC-A5B1-9E814C83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760A9-0CDF-4E7A-9E1A-1EE7FEF31663}"/>
              </a:ext>
            </a:extLst>
          </p:cNvPr>
          <p:cNvSpPr/>
          <p:nvPr/>
        </p:nvSpPr>
        <p:spPr>
          <a:xfrm>
            <a:off x="1661636" y="3077843"/>
            <a:ext cx="245568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return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E28351-4398-4A70-9A7D-D153BE923B5A}"/>
              </a:ext>
            </a:extLst>
          </p:cNvPr>
          <p:cNvSpPr/>
          <p:nvPr/>
        </p:nvSpPr>
        <p:spPr>
          <a:xfrm>
            <a:off x="5220256" y="3077843"/>
            <a:ext cx="258294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return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0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17E7C32-D01D-4D2E-9F40-68EDB11D6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6304"/>
            <a:ext cx="7886700" cy="66581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函数中不含</a:t>
            </a:r>
            <a:r>
              <a:rPr lang="en-US" altLang="zh-CN" dirty="0"/>
              <a:t>return</a:t>
            </a:r>
            <a:r>
              <a:rPr lang="zh-CN" altLang="en-US" dirty="0"/>
              <a:t>语句，等价于最后添加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CDF7CC-33E4-44C2-945C-946E7C5A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0EB8EF-F769-41D1-84FE-BCE09E2EF8CB}"/>
              </a:ext>
            </a:extLst>
          </p:cNvPr>
          <p:cNvSpPr/>
          <p:nvPr/>
        </p:nvSpPr>
        <p:spPr>
          <a:xfrm>
            <a:off x="5033912" y="2781701"/>
            <a:ext cx="272906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C2CA1E-9F2F-4EE9-ABD7-5546102672C8}"/>
              </a:ext>
            </a:extLst>
          </p:cNvPr>
          <p:cNvSpPr/>
          <p:nvPr/>
        </p:nvSpPr>
        <p:spPr>
          <a:xfrm>
            <a:off x="1319755" y="2781701"/>
            <a:ext cx="33229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hello world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C833C5-165D-4BA8-874C-9844396D986B}"/>
              </a:ext>
            </a:extLst>
          </p:cNvPr>
          <p:cNvSpPr/>
          <p:nvPr/>
        </p:nvSpPr>
        <p:spPr>
          <a:xfrm>
            <a:off x="1696063" y="337626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return</a:t>
            </a:r>
            <a:endParaRPr lang="zh-CN" altLang="en-US" i="1" dirty="0">
              <a:solidFill>
                <a:srgbClr val="994CC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92EC6E-DFC2-4748-8739-373E35E4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41088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/>
              <a:t>return</a:t>
            </a:r>
            <a:r>
              <a:rPr lang="zh-CN" altLang="en-US" dirty="0"/>
              <a:t>语句通常返回一个结果</a:t>
            </a:r>
          </a:p>
          <a:p>
            <a:pPr lvl="1"/>
            <a:r>
              <a:rPr lang="en-US" altLang="zh-CN" dirty="0"/>
              <a:t>return</a:t>
            </a:r>
            <a:r>
              <a:rPr lang="zh-CN" altLang="en-US" dirty="0"/>
              <a:t>不含结果，等价于</a:t>
            </a:r>
            <a:r>
              <a:rPr lang="en-US" altLang="zh-CN" dirty="0">
                <a:solidFill>
                  <a:srgbClr val="FF0000"/>
                </a:solidFill>
              </a:rPr>
              <a:t>return None</a:t>
            </a:r>
          </a:p>
          <a:p>
            <a:pPr lvl="1"/>
            <a:r>
              <a:rPr lang="en-US" altLang="zh-CN" dirty="0"/>
              <a:t>return</a:t>
            </a:r>
            <a:r>
              <a:rPr lang="zh-CN" altLang="en-US" dirty="0"/>
              <a:t>多个结果，实际上返回一个</a:t>
            </a:r>
            <a:r>
              <a:rPr lang="zh-CN" altLang="en-US" dirty="0">
                <a:solidFill>
                  <a:srgbClr val="FF0000"/>
                </a:solidFill>
              </a:rPr>
              <a:t>元组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A95DCE-6819-42DC-AC51-004DF97B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E0CE13-E46E-4FDA-956B-5610C78C8211}"/>
              </a:ext>
            </a:extLst>
          </p:cNvPr>
          <p:cNvSpPr/>
          <p:nvPr/>
        </p:nvSpPr>
        <p:spPr>
          <a:xfrm>
            <a:off x="1036530" y="2581125"/>
            <a:ext cx="305027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a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8077C4-056F-43EF-8B93-0C6AFA6EF9E8}"/>
              </a:ext>
            </a:extLst>
          </p:cNvPr>
          <p:cNvSpPr/>
          <p:nvPr/>
        </p:nvSpPr>
        <p:spPr>
          <a:xfrm>
            <a:off x="1555294" y="3205242"/>
            <a:ext cx="166867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70A5FD-39F5-4C49-A090-98A3157A7317}"/>
              </a:ext>
            </a:extLst>
          </p:cNvPr>
          <p:cNvSpPr/>
          <p:nvPr/>
        </p:nvSpPr>
        <p:spPr>
          <a:xfrm>
            <a:off x="1531729" y="3201309"/>
            <a:ext cx="178179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return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5D5BC8-BCA0-4D90-8A6F-C43F93D52E47}"/>
              </a:ext>
            </a:extLst>
          </p:cNvPr>
          <p:cNvSpPr/>
          <p:nvPr/>
        </p:nvSpPr>
        <p:spPr>
          <a:xfrm>
            <a:off x="2487170" y="3197376"/>
            <a:ext cx="7367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5454"/>
                </a:solidFill>
                <a:latin typeface="Consolas" panose="020B0609020204030204" pitchFamily="49" charset="0"/>
              </a:rPr>
              <a:t>None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8ACE6B-2E17-420E-B9FE-744C0B378D08}"/>
              </a:ext>
            </a:extLst>
          </p:cNvPr>
          <p:cNvSpPr txBox="1"/>
          <p:nvPr/>
        </p:nvSpPr>
        <p:spPr>
          <a:xfrm>
            <a:off x="1036531" y="4449283"/>
            <a:ext cx="305026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072637-1695-4F27-939E-BA5D8E43D710}"/>
              </a:ext>
            </a:extLst>
          </p:cNvPr>
          <p:cNvSpPr txBox="1"/>
          <p:nvPr/>
        </p:nvSpPr>
        <p:spPr>
          <a:xfrm>
            <a:off x="1036530" y="4449283"/>
            <a:ext cx="305027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None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1CCE32-C2EB-43E9-82F3-C36829F91408}"/>
              </a:ext>
            </a:extLst>
          </p:cNvPr>
          <p:cNvSpPr txBox="1"/>
          <p:nvPr/>
        </p:nvSpPr>
        <p:spPr>
          <a:xfrm>
            <a:off x="965761" y="4940900"/>
            <a:ext cx="3121039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None</a:t>
            </a:r>
            <a:r>
              <a:rPr lang="zh-CN" altLang="en-US" sz="1600" dirty="0"/>
              <a:t>表示空值，指该变量不指向任何数据，与空字符串不同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FF5B5D-9D51-4ECF-AF2E-94DB15D566A2}"/>
              </a:ext>
            </a:extLst>
          </p:cNvPr>
          <p:cNvSpPr/>
          <p:nvPr/>
        </p:nvSpPr>
        <p:spPr>
          <a:xfrm>
            <a:off x="5057199" y="2581125"/>
            <a:ext cx="305027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x2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x3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x2, x3</a:t>
            </a: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a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b,c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31B229-1A4C-41E0-98E5-31462AA1C5FE}"/>
              </a:ext>
            </a:extLst>
          </p:cNvPr>
          <p:cNvSpPr txBox="1"/>
          <p:nvPr/>
        </p:nvSpPr>
        <p:spPr>
          <a:xfrm>
            <a:off x="5057199" y="5219611"/>
            <a:ext cx="305027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(9, 27)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9 27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0ECEA0-3816-489F-8495-AD986C6F5A2C}"/>
              </a:ext>
            </a:extLst>
          </p:cNvPr>
          <p:cNvSpPr txBox="1"/>
          <p:nvPr/>
        </p:nvSpPr>
        <p:spPr>
          <a:xfrm>
            <a:off x="5057198" y="5986229"/>
            <a:ext cx="3050271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返回多个结果的本质是返回元组</a:t>
            </a:r>
          </a:p>
        </p:txBody>
      </p:sp>
    </p:spTree>
    <p:extLst>
      <p:ext uri="{BB962C8B-B14F-4D97-AF65-F5344CB8AC3E}">
        <p14:creationId xmlns:p14="http://schemas.microsoft.com/office/powerpoint/2010/main" val="4336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B9A1C0-18DE-4965-9BAB-8ACB9FDA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1314120"/>
          </a:xfrm>
        </p:spPr>
        <p:txBody>
          <a:bodyPr>
            <a:normAutofit/>
          </a:bodyPr>
          <a:lstStyle/>
          <a:p>
            <a:r>
              <a:rPr lang="zh-CN" altLang="en-US" dirty="0"/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print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是在控制台输出，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r>
              <a:rPr lang="zh-CN" altLang="en-US" dirty="0"/>
              <a:t>是返回函数运行的结果，两者是不一样的。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A65625-722C-494D-B249-FF1412B4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F3DDF5-0B51-4157-B2DE-4970830059E5}"/>
              </a:ext>
            </a:extLst>
          </p:cNvPr>
          <p:cNvSpPr/>
          <p:nvPr/>
        </p:nvSpPr>
        <p:spPr>
          <a:xfrm>
            <a:off x="802204" y="2883861"/>
            <a:ext cx="364066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73A49"/>
                </a:solidFill>
                <a:latin typeface=" DejaVu Sans Mono for Powerline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</a:t>
            </a:r>
            <a:r>
              <a:rPr lang="en-US" altLang="zh-CN" dirty="0">
                <a:solidFill>
                  <a:srgbClr val="6F42C1"/>
                </a:solidFill>
                <a:latin typeface=" DejaVu Sans Mono for Powerline"/>
              </a:rPr>
              <a:t>test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(a):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   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(a**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 DejaVu Sans Mono for Powerline"/>
              </a:rPr>
            </a:b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x = test(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)</a:t>
            </a:r>
          </a:p>
          <a:p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(x)</a:t>
            </a:r>
            <a:endParaRPr lang="en-US" altLang="zh-CN" b="0" dirty="0">
              <a:solidFill>
                <a:srgbClr val="000000"/>
              </a:solidFill>
              <a:effectLst/>
              <a:latin typeface=" DejaVu Sans Mono for Powerlin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DFB1B2-30A8-4397-851D-55400749856A}"/>
              </a:ext>
            </a:extLst>
          </p:cNvPr>
          <p:cNvSpPr/>
          <p:nvPr/>
        </p:nvSpPr>
        <p:spPr>
          <a:xfrm>
            <a:off x="4874683" y="2883861"/>
            <a:ext cx="364066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73A49"/>
                </a:solidFill>
                <a:latin typeface=" DejaVu Sans Mono for Powerline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</a:t>
            </a:r>
            <a:r>
              <a:rPr lang="en-US" altLang="zh-CN" dirty="0">
                <a:solidFill>
                  <a:srgbClr val="6F42C1"/>
                </a:solidFill>
                <a:latin typeface=" DejaVu Sans Mono for Powerline"/>
              </a:rPr>
              <a:t>test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(a):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   </a:t>
            </a:r>
            <a:r>
              <a:rPr lang="en-US" altLang="zh-CN" dirty="0">
                <a:solidFill>
                  <a:srgbClr val="D73A49"/>
                </a:solidFill>
                <a:latin typeface=" DejaVu Sans Mono for Powerline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a**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2</a:t>
            </a:r>
            <a:endParaRPr lang="en-US" altLang="zh-CN" dirty="0">
              <a:solidFill>
                <a:srgbClr val="000000"/>
              </a:solidFill>
              <a:latin typeface=" DejaVu Sans Mono for Powerline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 DejaVu Sans Mono for Powerline"/>
              </a:rPr>
            </a:b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x = test(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)</a:t>
            </a:r>
          </a:p>
          <a:p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(x)</a:t>
            </a:r>
            <a:endParaRPr lang="en-US" altLang="zh-CN" b="0" dirty="0">
              <a:solidFill>
                <a:srgbClr val="000000"/>
              </a:solidFill>
              <a:effectLst/>
              <a:latin typeface=" DejaVu Sans Mono for Powerline"/>
            </a:endParaRPr>
          </a:p>
        </p:txBody>
      </p:sp>
    </p:spTree>
    <p:extLst>
      <p:ext uri="{BB962C8B-B14F-4D97-AF65-F5344CB8AC3E}">
        <p14:creationId xmlns:p14="http://schemas.microsoft.com/office/powerpoint/2010/main" val="158117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70C3-26DE-4724-9229-4557945F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四、函数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2DC2D-EA78-4632-B26F-2FAA54CC4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2205" y="2931736"/>
            <a:ext cx="3747900" cy="36858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认识函数</a:t>
            </a:r>
            <a:endParaRPr lang="en-US" altLang="zh-CN" dirty="0"/>
          </a:p>
          <a:p>
            <a:r>
              <a:rPr lang="zh-CN" altLang="en-US" dirty="0"/>
              <a:t>函数的定义</a:t>
            </a:r>
            <a:endParaRPr lang="en-US" altLang="zh-CN" dirty="0"/>
          </a:p>
          <a:p>
            <a:r>
              <a:rPr lang="zh-CN" altLang="en-US" dirty="0"/>
              <a:t>函数的调用</a:t>
            </a:r>
            <a:endParaRPr lang="en-US" altLang="zh-CN" dirty="0"/>
          </a:p>
          <a:p>
            <a:r>
              <a:rPr lang="zh-CN" altLang="en-US" dirty="0"/>
              <a:t>函数的形式参数</a:t>
            </a:r>
            <a:endParaRPr lang="en-US" altLang="zh-CN" dirty="0"/>
          </a:p>
          <a:p>
            <a:r>
              <a:rPr lang="zh-CN" altLang="en-US" dirty="0"/>
              <a:t>函数的返回值</a:t>
            </a:r>
            <a:endParaRPr lang="en-US" altLang="zh-CN" dirty="0"/>
          </a:p>
          <a:p>
            <a:r>
              <a:rPr lang="zh-CN" altLang="en-US" dirty="0"/>
              <a:t>变量的作用范围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986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A603A-924F-4C2E-99DC-7C6D9684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函数的形式参数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730EC-7859-4DF4-ADB0-0C92403642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325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B05273-C5DD-48B1-81ED-9CBC46D9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E5EC5B-E4F4-4862-AB49-8AFF10708CBB}"/>
              </a:ext>
            </a:extLst>
          </p:cNvPr>
          <p:cNvSpPr/>
          <p:nvPr/>
        </p:nvSpPr>
        <p:spPr>
          <a:xfrm>
            <a:off x="1650642" y="1733581"/>
            <a:ext cx="5842716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pow(x, n):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range(n):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s *= x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 = pow(a, b)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"{}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次方为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{}"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0F1BA00-5E2E-442F-BF06-29355F2C3CF1}"/>
              </a:ext>
            </a:extLst>
          </p:cNvPr>
          <p:cNvGrpSpPr/>
          <p:nvPr/>
        </p:nvGrpSpPr>
        <p:grpSpPr>
          <a:xfrm>
            <a:off x="2825448" y="1160299"/>
            <a:ext cx="1746552" cy="915244"/>
            <a:chOff x="2825448" y="1160299"/>
            <a:chExt cx="1746552" cy="9152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0A3288E-D880-4E1C-8E7B-C601FDA9F7DD}"/>
                </a:ext>
              </a:extLst>
            </p:cNvPr>
            <p:cNvSpPr/>
            <p:nvPr/>
          </p:nvSpPr>
          <p:spPr>
            <a:xfrm>
              <a:off x="2825448" y="1799771"/>
              <a:ext cx="638628" cy="27577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12700">
              <a:solidFill>
                <a:schemeClr val="accent2">
                  <a:lumMod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对话气泡: 圆角矩形 5">
              <a:extLst>
                <a:ext uri="{FF2B5EF4-FFF2-40B4-BE49-F238E27FC236}">
                  <a16:creationId xmlns:a16="http://schemas.microsoft.com/office/drawing/2014/main" id="{EFD2C821-14F8-424B-8A36-7061298D58F8}"/>
                </a:ext>
              </a:extLst>
            </p:cNvPr>
            <p:cNvSpPr/>
            <p:nvPr/>
          </p:nvSpPr>
          <p:spPr>
            <a:xfrm>
              <a:off x="3062514" y="1160299"/>
              <a:ext cx="1509486" cy="338061"/>
            </a:xfrm>
            <a:prstGeom prst="wedgeRoundRectCallout">
              <a:avLst>
                <a:gd name="adj1" fmla="val -36538"/>
                <a:gd name="adj2" fmla="val 129764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accent2">
                  <a:lumMod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形式参数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2167F4F-0BF5-48CD-8E96-E1FA93CFB827}"/>
              </a:ext>
            </a:extLst>
          </p:cNvPr>
          <p:cNvGrpSpPr/>
          <p:nvPr/>
        </p:nvGrpSpPr>
        <p:grpSpPr>
          <a:xfrm>
            <a:off x="2825448" y="3650375"/>
            <a:ext cx="2032000" cy="849054"/>
            <a:chOff x="2825448" y="3650375"/>
            <a:chExt cx="2032000" cy="8490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DCC83EA-421C-4108-BF98-CC6F15987F14}"/>
                </a:ext>
              </a:extLst>
            </p:cNvPr>
            <p:cNvSpPr/>
            <p:nvPr/>
          </p:nvSpPr>
          <p:spPr>
            <a:xfrm>
              <a:off x="2825448" y="4223657"/>
              <a:ext cx="638628" cy="275772"/>
            </a:xfrm>
            <a:prstGeom prst="rect">
              <a:avLst/>
            </a:prstGeom>
            <a:solidFill>
              <a:schemeClr val="accent3">
                <a:lumMod val="75000"/>
                <a:alpha val="40000"/>
              </a:schemeClr>
            </a:solidFill>
            <a:ln w="12700">
              <a:solidFill>
                <a:schemeClr val="accent2">
                  <a:lumMod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对话气泡: 圆角矩形 6">
              <a:extLst>
                <a:ext uri="{FF2B5EF4-FFF2-40B4-BE49-F238E27FC236}">
                  <a16:creationId xmlns:a16="http://schemas.microsoft.com/office/drawing/2014/main" id="{CE91F978-8C2C-4E5B-93DD-F03AD652BB8B}"/>
                </a:ext>
              </a:extLst>
            </p:cNvPr>
            <p:cNvSpPr/>
            <p:nvPr/>
          </p:nvSpPr>
          <p:spPr>
            <a:xfrm>
              <a:off x="3347962" y="3650375"/>
              <a:ext cx="1509486" cy="338061"/>
            </a:xfrm>
            <a:prstGeom prst="wedgeRoundRectCallout">
              <a:avLst>
                <a:gd name="adj1" fmla="val -55769"/>
                <a:gd name="adj2" fmla="val 111159"/>
                <a:gd name="adj3" fmla="val 16667"/>
              </a:avLst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accent2">
                  <a:lumMod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实际参数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36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5A9E1-F533-4E68-B20E-15DC0B3A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可选参数（默认参数）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43173-F5E5-411B-90BA-4A12E0476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546"/>
            <a:ext cx="7886700" cy="140096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在定义函数时，有些参数可以存在默认值，调用时可省略</a:t>
            </a:r>
          </a:p>
          <a:p>
            <a:r>
              <a:rPr lang="zh-CN" altLang="en-US" dirty="0"/>
              <a:t>默认参数可以有多个</a:t>
            </a:r>
          </a:p>
          <a:p>
            <a:r>
              <a:rPr lang="zh-CN" altLang="en-US" dirty="0"/>
              <a:t>默认参数必须位于形参的最后面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CEEDEC-C769-484D-BB5B-92E48BF0E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DFE4E4-4D4F-4046-A536-E66FEB66CC10}"/>
              </a:ext>
            </a:extLst>
          </p:cNvPr>
          <p:cNvSpPr/>
          <p:nvPr/>
        </p:nvSpPr>
        <p:spPr>
          <a:xfrm>
            <a:off x="4534293" y="2956470"/>
            <a:ext cx="3176833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n=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result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result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03A090-7F13-4AE0-93C2-21FCAF801A6C}"/>
              </a:ext>
            </a:extLst>
          </p:cNvPr>
          <p:cNvSpPr/>
          <p:nvPr/>
        </p:nvSpPr>
        <p:spPr>
          <a:xfrm>
            <a:off x="1263191" y="2956470"/>
            <a:ext cx="291288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result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result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47E19-5F18-432A-B4CA-37524494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9"/>
          <p:cNvSpPr txBox="1"/>
          <p:nvPr/>
        </p:nvSpPr>
        <p:spPr>
          <a:xfrm>
            <a:off x="2229394" y="5747002"/>
            <a:ext cx="468521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可变数量参数的本质是一个元组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5CEAD4-D11E-45F9-8230-93831D2F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91" y="718685"/>
            <a:ext cx="7886700" cy="1724770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可变数量参数，通过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参数前加星号（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来定义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可以接收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任意多的实际参数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函数的形式参数中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最多只能有一个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可变数量参数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EE8B98A-4CFC-4362-8F1C-1990FC01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可变数量参数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0F5B74C-CD91-4C62-9BED-CE863A1892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B59796-A859-4E30-8162-7224726C4B19}"/>
              </a:ext>
            </a:extLst>
          </p:cNvPr>
          <p:cNvSpPr/>
          <p:nvPr/>
        </p:nvSpPr>
        <p:spPr>
          <a:xfrm>
            <a:off x="1263192" y="2624372"/>
            <a:ext cx="307313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*b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result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b: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result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EA8637-4831-4F73-943D-864E9E98A98F}"/>
              </a:ext>
            </a:extLst>
          </p:cNvPr>
          <p:cNvSpPr/>
          <p:nvPr/>
        </p:nvSpPr>
        <p:spPr>
          <a:xfrm>
            <a:off x="4656841" y="2624371"/>
            <a:ext cx="297415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*b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result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a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b: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result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FE6164-DCC3-424B-9B4E-FF7413983F46}"/>
              </a:ext>
            </a:extLst>
          </p:cNvPr>
          <p:cNvGrpSpPr/>
          <p:nvPr/>
        </p:nvGrpSpPr>
        <p:grpSpPr>
          <a:xfrm>
            <a:off x="4656841" y="4109689"/>
            <a:ext cx="2974157" cy="646331"/>
            <a:chOff x="4656841" y="3850447"/>
            <a:chExt cx="2974157" cy="646331"/>
          </a:xfrm>
        </p:grpSpPr>
        <p:sp>
          <p:nvSpPr>
            <p:cNvPr id="14" name="文本框 9">
              <a:extLst>
                <a:ext uri="{FF2B5EF4-FFF2-40B4-BE49-F238E27FC236}">
                  <a16:creationId xmlns:a16="http://schemas.microsoft.com/office/drawing/2014/main" id="{56C58F8E-6B58-468C-B5DC-FB9D6B136B36}"/>
                </a:ext>
              </a:extLst>
            </p:cNvPr>
            <p:cNvSpPr txBox="1"/>
            <p:nvPr/>
          </p:nvSpPr>
          <p:spPr>
            <a:xfrm>
              <a:off x="4656841" y="3988947"/>
              <a:ext cx="2974157" cy="369332"/>
            </a:xfrm>
            <a:prstGeom prst="rect">
              <a:avLst/>
            </a:prstGeom>
            <a:solidFill>
              <a:schemeClr val="accent2">
                <a:lumMod val="75000"/>
                <a:alpha val="2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C3A5A8-405E-496B-89A1-65B01ED2A848}"/>
                </a:ext>
              </a:extLst>
            </p:cNvPr>
            <p:cNvSpPr txBox="1"/>
            <p:nvPr/>
          </p:nvSpPr>
          <p:spPr>
            <a:xfrm>
              <a:off x="7103289" y="3850447"/>
              <a:ext cx="5277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×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287725-7394-4BBC-8AF0-DA409908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49" y="785613"/>
            <a:ext cx="8289107" cy="1293759"/>
          </a:xfrm>
        </p:spPr>
        <p:txBody>
          <a:bodyPr>
            <a:normAutofit fontScale="92500"/>
          </a:bodyPr>
          <a:lstStyle/>
          <a:p>
            <a:r>
              <a:rPr lang="zh-CN" altLang="en-US" sz="2400" dirty="0"/>
              <a:t>一般参数、可变数量参数、默认参数混用，它们的顺序</a:t>
            </a:r>
            <a:r>
              <a:rPr lang="zh-CN" altLang="en-US" sz="2400" dirty="0">
                <a:solidFill>
                  <a:srgbClr val="FF0000"/>
                </a:solidFill>
              </a:rPr>
              <a:t>一般</a:t>
            </a:r>
            <a:r>
              <a:rPr lang="zh-CN" altLang="en-US" sz="2400" dirty="0"/>
              <a:t>是：</a:t>
            </a:r>
          </a:p>
          <a:p>
            <a:pPr marL="0" indent="0" algn="ctr">
              <a:buNone/>
            </a:pPr>
            <a:r>
              <a:rPr lang="zh-CN" altLang="en-US" sz="2400" dirty="0"/>
              <a:t>一般参数</a:t>
            </a:r>
            <a:r>
              <a:rPr lang="en-US" altLang="zh-CN" sz="2400" dirty="0"/>
              <a:t>-&gt;</a:t>
            </a:r>
            <a:r>
              <a:rPr lang="zh-CN" altLang="en-US" sz="2400" dirty="0"/>
              <a:t>可变参数</a:t>
            </a:r>
            <a:r>
              <a:rPr lang="en-US" altLang="zh-CN" sz="2400" dirty="0"/>
              <a:t>-&gt;</a:t>
            </a:r>
            <a:r>
              <a:rPr lang="zh-CN" altLang="en-US" sz="2400" dirty="0"/>
              <a:t>默认参数</a:t>
            </a:r>
          </a:p>
          <a:p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多种形式参数的混用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1107" y="2232146"/>
            <a:ext cx="656178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*m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a=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b=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C96765"/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C96765"/>
                </a:solidFill>
                <a:latin typeface="Consolas" panose="020B0609020204030204" pitchFamily="49" charset="0"/>
              </a:rPr>
              <a:t>------------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C96765"/>
                </a:solidFill>
                <a:latin typeface="Consolas" panose="020B0609020204030204" pitchFamily="49" charset="0"/>
              </a:rPr>
              <a:t>x=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000" dirty="0">
                <a:solidFill>
                  <a:srgbClr val="C96765"/>
                </a:solidFill>
                <a:latin typeface="Consolas" panose="020B0609020204030204" pitchFamily="49" charset="0"/>
              </a:rPr>
              <a:t>, y=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000" dirty="0">
                <a:solidFill>
                  <a:srgbClr val="C96765"/>
                </a:solidFill>
                <a:latin typeface="Consolas" panose="020B0609020204030204" pitchFamily="49" charset="0"/>
              </a:rPr>
              <a:t>, z=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 err="1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4876D6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dirty="0" err="1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4876D6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C96765"/>
                </a:solidFill>
                <a:latin typeface="Consolas" panose="020B0609020204030204" pitchFamily="49" charset="0"/>
              </a:rPr>
              <a:t>m=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C96765"/>
                </a:solidFill>
                <a:latin typeface="Consolas" panose="020B0609020204030204" pitchFamily="49" charset="0"/>
              </a:rPr>
              <a:t>a=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000" dirty="0">
                <a:solidFill>
                  <a:srgbClr val="C96765"/>
                </a:solidFill>
                <a:latin typeface="Consolas" panose="020B0609020204030204" pitchFamily="49" charset="0"/>
              </a:rPr>
              <a:t>, b=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4876D6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 err="1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4876D6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5B91A53-34A5-48E9-A710-3F980B94C29B}"/>
              </a:ext>
            </a:extLst>
          </p:cNvPr>
          <p:cNvGrpSpPr/>
          <p:nvPr/>
        </p:nvGrpSpPr>
        <p:grpSpPr>
          <a:xfrm>
            <a:off x="1291107" y="4562173"/>
            <a:ext cx="6561786" cy="646331"/>
            <a:chOff x="4656841" y="3850447"/>
            <a:chExt cx="6561786" cy="64633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47D20F5-93C7-4D00-9878-B31E686C2854}"/>
                </a:ext>
              </a:extLst>
            </p:cNvPr>
            <p:cNvSpPr txBox="1"/>
            <p:nvPr/>
          </p:nvSpPr>
          <p:spPr>
            <a:xfrm>
              <a:off x="4656841" y="3988947"/>
              <a:ext cx="6561786" cy="369332"/>
            </a:xfrm>
            <a:prstGeom prst="rect">
              <a:avLst/>
            </a:prstGeom>
            <a:solidFill>
              <a:schemeClr val="accent2">
                <a:lumMod val="75000"/>
                <a:alpha val="2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3060911-0A20-4AFB-B45F-0BE5827088D3}"/>
                </a:ext>
              </a:extLst>
            </p:cNvPr>
            <p:cNvSpPr txBox="1"/>
            <p:nvPr/>
          </p:nvSpPr>
          <p:spPr>
            <a:xfrm>
              <a:off x="10690918" y="3850447"/>
              <a:ext cx="5277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×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CA0AAE0-6BCF-4BA2-9758-A6F5E2D5F983}"/>
              </a:ext>
            </a:extLst>
          </p:cNvPr>
          <p:cNvSpPr txBox="1"/>
          <p:nvPr/>
        </p:nvSpPr>
        <p:spPr>
          <a:xfrm>
            <a:off x="2648261" y="5610722"/>
            <a:ext cx="424988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r>
              <a:rPr lang="zh-CN" altLang="en-US" dirty="0"/>
              <a:t>如何改变默认参数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183265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D8FA5C-C139-47CD-AF31-36CF5D16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43911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在调用函数时，可以给实际参数加上形式参数的名称，称为</a:t>
            </a:r>
            <a:r>
              <a:rPr lang="zh-CN" altLang="en-US" dirty="0">
                <a:solidFill>
                  <a:srgbClr val="FF0000"/>
                </a:solidFill>
              </a:rPr>
              <a:t>按名称传递</a:t>
            </a:r>
            <a:r>
              <a:rPr lang="zh-CN" altLang="en-US" dirty="0"/>
              <a:t>，可以忽略位置</a:t>
            </a:r>
            <a:endParaRPr lang="en-US" altLang="zh-CN" dirty="0"/>
          </a:p>
          <a:p>
            <a:r>
              <a:rPr lang="zh-CN" altLang="en-US" dirty="0"/>
              <a:t>按名称传递必须位于普通传递（</a:t>
            </a:r>
            <a:r>
              <a:rPr lang="zh-CN" altLang="en-US" dirty="0">
                <a:solidFill>
                  <a:srgbClr val="FF0000"/>
                </a:solidFill>
              </a:rPr>
              <a:t>按位置传递</a:t>
            </a:r>
            <a:r>
              <a:rPr lang="zh-CN" altLang="en-US" dirty="0"/>
              <a:t>）的后面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ACFD65-F0D3-47BB-8BE2-305AC346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380F0B8-3AC0-49EB-803E-AEA59565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带形式参数名称的实际参数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522EDB-C7CA-4FC0-AA3E-F7DDBBDF35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016DC4-2042-4EBF-8EF2-9968A73485B3}"/>
              </a:ext>
            </a:extLst>
          </p:cNvPr>
          <p:cNvSpPr/>
          <p:nvPr/>
        </p:nvSpPr>
        <p:spPr>
          <a:xfrm>
            <a:off x="772998" y="2805766"/>
            <a:ext cx="264421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i="1" dirty="0">
                <a:solidFill>
                  <a:srgbClr val="4876D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C969B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 err="1">
                <a:solidFill>
                  <a:srgbClr val="403F53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0C969B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dirty="0" err="1">
                <a:solidFill>
                  <a:srgbClr val="403F53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0C969B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 err="1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4876D6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dirty="0" err="1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4876D6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(x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(y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f</a:t>
            </a:r>
            <a:r>
              <a:rPr lang="pl-PL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(y</a:t>
            </a:r>
            <a:r>
              <a:rPr lang="pl-PL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pl-PL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pl-PL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z</a:t>
            </a:r>
            <a:r>
              <a:rPr lang="pl-PL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pl-PL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pl-PL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pl-PL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sz="2000" dirty="0">
              <a:solidFill>
                <a:srgbClr val="403F53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FCFDDD-BEC7-426F-8FC2-ECFFB578780D}"/>
              </a:ext>
            </a:extLst>
          </p:cNvPr>
          <p:cNvGrpSpPr/>
          <p:nvPr/>
        </p:nvGrpSpPr>
        <p:grpSpPr>
          <a:xfrm>
            <a:off x="772999" y="5160256"/>
            <a:ext cx="2644217" cy="646331"/>
            <a:chOff x="4656841" y="3850447"/>
            <a:chExt cx="6561786" cy="64633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BBFF86A-CA11-4973-86B7-E44CA800E254}"/>
                </a:ext>
              </a:extLst>
            </p:cNvPr>
            <p:cNvSpPr txBox="1"/>
            <p:nvPr/>
          </p:nvSpPr>
          <p:spPr>
            <a:xfrm>
              <a:off x="4656841" y="3988947"/>
              <a:ext cx="6561786" cy="369332"/>
            </a:xfrm>
            <a:prstGeom prst="rect">
              <a:avLst/>
            </a:prstGeom>
            <a:solidFill>
              <a:schemeClr val="accent2">
                <a:lumMod val="75000"/>
                <a:alpha val="2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9DD9AC-2258-4745-BF1C-C9E653D23BBC}"/>
                </a:ext>
              </a:extLst>
            </p:cNvPr>
            <p:cNvSpPr txBox="1"/>
            <p:nvPr/>
          </p:nvSpPr>
          <p:spPr>
            <a:xfrm>
              <a:off x="10109325" y="3850447"/>
              <a:ext cx="5277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×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3B099F4-7DC9-42BA-8D77-32B1ECCCAE11}"/>
              </a:ext>
            </a:extLst>
          </p:cNvPr>
          <p:cNvSpPr/>
          <p:nvPr/>
        </p:nvSpPr>
        <p:spPr>
          <a:xfrm>
            <a:off x="3747909" y="2805766"/>
            <a:ext cx="507557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s-ES" altLang="zh-CN" sz="2000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s-E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s-E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x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s-E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s-E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s-ES" altLang="zh-CN" sz="2000" dirty="0">
                <a:solidFill>
                  <a:srgbClr val="C96765"/>
                </a:solidFill>
                <a:latin typeface="Consolas" panose="020B0609020204030204" pitchFamily="49" charset="0"/>
              </a:rPr>
              <a:t>x=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{}</a:t>
            </a:r>
            <a:r>
              <a:rPr lang="es-ES" altLang="zh-CN" sz="2000" dirty="0">
                <a:solidFill>
                  <a:srgbClr val="C96765"/>
                </a:solidFill>
                <a:latin typeface="Consolas" panose="020B0609020204030204" pitchFamily="49" charset="0"/>
              </a:rPr>
              <a:t>, y=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{}</a:t>
            </a:r>
            <a:r>
              <a:rPr lang="es-E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.</a:t>
            </a:r>
            <a:r>
              <a:rPr lang="es-E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format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s-E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endParaRPr lang="es-ES" altLang="zh-CN" sz="20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s-E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s-E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endParaRPr lang="es-ES" altLang="zh-CN" sz="20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y </a:t>
            </a:r>
            <a:r>
              <a:rPr lang="es-E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s-ES" altLang="zh-CN" sz="2000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endParaRPr lang="es-ES" altLang="zh-CN" sz="20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s-E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(x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s-E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x</a:t>
            </a:r>
            <a:r>
              <a:rPr lang="es-E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s-E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y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CN" sz="2000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(x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s-E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y</a:t>
            </a:r>
            <a:r>
              <a:rPr lang="es-ES" altLang="zh-CN" sz="20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s-E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sz="2000" dirty="0">
                <a:solidFill>
                  <a:srgbClr val="4876D6"/>
                </a:solidFill>
                <a:latin typeface="Consolas" panose="020B0609020204030204" pitchFamily="49" charset="0"/>
              </a:rPr>
              <a:t> x</a:t>
            </a:r>
            <a:r>
              <a:rPr lang="es-E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94684F-0A9E-4648-B4EA-EB5EE81F8550}"/>
              </a:ext>
            </a:extLst>
          </p:cNvPr>
          <p:cNvSpPr/>
          <p:nvPr/>
        </p:nvSpPr>
        <p:spPr>
          <a:xfrm>
            <a:off x="3747908" y="5222087"/>
            <a:ext cx="5075579" cy="7078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x=3, y=4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x=4, y=3</a:t>
            </a:r>
          </a:p>
        </p:txBody>
      </p:sp>
    </p:spTree>
    <p:extLst>
      <p:ext uri="{BB962C8B-B14F-4D97-AF65-F5344CB8AC3E}">
        <p14:creationId xmlns:p14="http://schemas.microsoft.com/office/powerpoint/2010/main" val="39974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42811" y="1638817"/>
            <a:ext cx="6561786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test(x, y, z, *m, a=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b=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"python"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"------------"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"x={}, y={}, z={}"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x,y,z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"m={}"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.format(m))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"a={}, b={}"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b=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"coding"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b=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"coding"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a=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test(x=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y=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z=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x=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y=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z=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42811" y="3809387"/>
            <a:ext cx="6561786" cy="366279"/>
            <a:chOff x="1242811" y="3002563"/>
            <a:chExt cx="6561786" cy="366279"/>
          </a:xfrm>
        </p:grpSpPr>
        <p:sp>
          <p:nvSpPr>
            <p:cNvPr id="7" name="矩形 6"/>
            <p:cNvSpPr/>
            <p:nvPr/>
          </p:nvSpPr>
          <p:spPr>
            <a:xfrm>
              <a:off x="1242811" y="3024717"/>
              <a:ext cx="6561786" cy="321972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x-mark_1766"/>
            <p:cNvSpPr>
              <a:spLocks noChangeAspect="1"/>
            </p:cNvSpPr>
            <p:nvPr/>
          </p:nvSpPr>
          <p:spPr bwMode="auto">
            <a:xfrm>
              <a:off x="7417956" y="3002563"/>
              <a:ext cx="386641" cy="366279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grpSp>
        <p:nvGrpSpPr>
          <p:cNvPr id="10" name="组合 9"/>
          <p:cNvGrpSpPr/>
          <p:nvPr/>
        </p:nvGrpSpPr>
        <p:grpSpPr>
          <a:xfrm>
            <a:off x="1242811" y="4994243"/>
            <a:ext cx="6561786" cy="366279"/>
            <a:chOff x="1242811" y="3002563"/>
            <a:chExt cx="6561786" cy="366279"/>
          </a:xfrm>
        </p:grpSpPr>
        <p:sp>
          <p:nvSpPr>
            <p:cNvPr id="11" name="矩形 10"/>
            <p:cNvSpPr/>
            <p:nvPr/>
          </p:nvSpPr>
          <p:spPr>
            <a:xfrm>
              <a:off x="1242811" y="3024717"/>
              <a:ext cx="6561786" cy="321972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x-mark_1766"/>
            <p:cNvSpPr>
              <a:spLocks noChangeAspect="1"/>
            </p:cNvSpPr>
            <p:nvPr/>
          </p:nvSpPr>
          <p:spPr bwMode="auto">
            <a:xfrm>
              <a:off x="7417956" y="3002563"/>
              <a:ext cx="386641" cy="366279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grpSp>
        <p:nvGrpSpPr>
          <p:cNvPr id="13" name="组合 12"/>
          <p:cNvGrpSpPr/>
          <p:nvPr/>
        </p:nvGrpSpPr>
        <p:grpSpPr>
          <a:xfrm>
            <a:off x="1242811" y="5316215"/>
            <a:ext cx="6561786" cy="366279"/>
            <a:chOff x="1242811" y="3002563"/>
            <a:chExt cx="6561786" cy="366279"/>
          </a:xfrm>
        </p:grpSpPr>
        <p:sp>
          <p:nvSpPr>
            <p:cNvPr id="14" name="矩形 13"/>
            <p:cNvSpPr/>
            <p:nvPr/>
          </p:nvSpPr>
          <p:spPr>
            <a:xfrm>
              <a:off x="1242811" y="3024717"/>
              <a:ext cx="6561786" cy="321972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x-mark_1766"/>
            <p:cNvSpPr>
              <a:spLocks noChangeAspect="1"/>
            </p:cNvSpPr>
            <p:nvPr/>
          </p:nvSpPr>
          <p:spPr bwMode="auto">
            <a:xfrm>
              <a:off x="7417956" y="3002563"/>
              <a:ext cx="386641" cy="366279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16" name="内容占位符 9"/>
          <p:cNvSpPr txBox="1">
            <a:spLocks/>
          </p:cNvSpPr>
          <p:nvPr/>
        </p:nvSpPr>
        <p:spPr>
          <a:xfrm>
            <a:off x="628649" y="610376"/>
            <a:ext cx="8051711" cy="182021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判断下面代码的参数传递方式是否正确？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7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C133-6EDD-492A-88EB-03375C8C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变量的作用范围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30D37-FA5E-4A87-B6AE-DD778BDA47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789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F5AEEA-3BA6-459C-AD0F-62A678F4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4620659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一个程序中的变量包括两类：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zh-CN" altLang="zh-CN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定义在函数外的变量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所有地方都能访问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指在函数内部定义的变量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函数内部有效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0C8ACF-F588-4A1B-8AA3-11E7BD9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1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2054349"/>
          </a:xfrm>
        </p:spPr>
        <p:txBody>
          <a:bodyPr>
            <a:normAutofit lnSpcReduction="10000"/>
          </a:bodyPr>
          <a:lstStyle/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指在函数内部定义的变量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函数内部有效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形式参数是局部变量！！！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560ADF9-4626-4ACD-94BD-05262BBE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局部变量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F3CF1DD-2818-4C0E-9235-043CBB2D7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24883" y="3286172"/>
            <a:ext cx="591354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test(x):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y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test(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print(x, y)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4883" y="5023884"/>
            <a:ext cx="5913549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NameError: name 'x'</a:t>
            </a:r>
            <a:r>
              <a:rPr lang="en-US" altLang="zh-CN" dirty="0">
                <a:solidFill>
                  <a:schemeClr val="bg1"/>
                </a:solidFill>
              </a:rPr>
              <a:t>,'y'</a:t>
            </a:r>
            <a:r>
              <a:rPr lang="zh-CN" altLang="en-US" dirty="0">
                <a:solidFill>
                  <a:schemeClr val="bg1"/>
                </a:solidFill>
              </a:rPr>
              <a:t>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41291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5CEC3-DCA2-44D2-9392-FE677C3D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33884-BE5A-44D9-988B-19BF18D73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594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663065"/>
            <a:ext cx="7886700" cy="1929307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</a:pP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定义在函数外的变量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所有地方都能访问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函数内可以访问全局变量，但无法改变！！！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A5666448-0585-46DB-B449-8C7B4217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8C36B34-E07D-41A8-99D2-5374C8312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4694" y="2680112"/>
            <a:ext cx="288272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test():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y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print(x, y, z)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test()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3049" y="2680112"/>
            <a:ext cx="295999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test():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y = x +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x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print(x, y)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test()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43049" y="3281596"/>
            <a:ext cx="2959995" cy="321972"/>
            <a:chOff x="4389549" y="3024717"/>
            <a:chExt cx="2959995" cy="321972"/>
          </a:xfrm>
        </p:grpSpPr>
        <p:sp>
          <p:nvSpPr>
            <p:cNvPr id="7" name="矩形 6"/>
            <p:cNvSpPr/>
            <p:nvPr/>
          </p:nvSpPr>
          <p:spPr>
            <a:xfrm>
              <a:off x="4389549" y="3024717"/>
              <a:ext cx="2959995" cy="321972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x-mark_1766"/>
            <p:cNvSpPr>
              <a:spLocks noChangeAspect="1"/>
            </p:cNvSpPr>
            <p:nvPr/>
          </p:nvSpPr>
          <p:spPr bwMode="auto">
            <a:xfrm>
              <a:off x="6979535" y="3024717"/>
              <a:ext cx="323804" cy="306751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9" name="文本框 9"/>
          <p:cNvSpPr txBox="1"/>
          <p:nvPr/>
        </p:nvSpPr>
        <p:spPr>
          <a:xfrm>
            <a:off x="1786768" y="4932262"/>
            <a:ext cx="5808169" cy="1477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bg1"/>
                </a:solidFill>
              </a:rPr>
              <a:t>在函数中，未赋值而直接使用的为全局变量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bg1"/>
                </a:solidFill>
              </a:rPr>
              <a:t>在函数中，形参和赋值的变量，为局部变量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bg1"/>
                </a:solidFill>
              </a:rPr>
              <a:t>不能在使用全局变量后，定义同名的局部变量</a:t>
            </a:r>
          </a:p>
        </p:txBody>
      </p:sp>
    </p:spTree>
    <p:extLst>
      <p:ext uri="{BB962C8B-B14F-4D97-AF65-F5344CB8AC3E}">
        <p14:creationId xmlns:p14="http://schemas.microsoft.com/office/powerpoint/2010/main" val="16077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3AE186-683F-4150-BEE1-53AA1742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1457966"/>
          </a:xfrm>
        </p:spPr>
        <p:txBody>
          <a:bodyPr/>
          <a:lstStyle/>
          <a:p>
            <a:r>
              <a:rPr lang="zh-CN" altLang="en-US"/>
              <a:t>函数内部想要修改全局变量怎么办？</a:t>
            </a:r>
            <a:endParaRPr lang="en-US" altLang="zh-CN"/>
          </a:p>
          <a:p>
            <a:pPr marL="0" indent="446088">
              <a:buNone/>
            </a:pPr>
            <a:r>
              <a:rPr lang="zh-CN" altLang="en-US"/>
              <a:t>使用</a:t>
            </a:r>
            <a:r>
              <a:rPr lang="en-US" altLang="zh-CN">
                <a:solidFill>
                  <a:srgbClr val="C00000"/>
                </a:solidFill>
              </a:rPr>
              <a:t>global</a:t>
            </a:r>
            <a:r>
              <a:rPr lang="zh-CN" altLang="en-US"/>
              <a:t>关键字。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D62C6A-5ABB-49F3-97C0-2AAB2EF1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53D256D-9A52-4608-823A-58585467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关键字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71BC45-03CB-42CC-ABDC-8ED93E215E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453D2F-B5AE-4542-B374-72B281C77658}"/>
              </a:ext>
            </a:extLst>
          </p:cNvPr>
          <p:cNvSpPr/>
          <p:nvPr/>
        </p:nvSpPr>
        <p:spPr>
          <a:xfrm>
            <a:off x="1437587" y="2571802"/>
            <a:ext cx="276676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global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04C989-4CD9-4FB5-A139-591955D40FC7}"/>
              </a:ext>
            </a:extLst>
          </p:cNvPr>
          <p:cNvSpPr/>
          <p:nvPr/>
        </p:nvSpPr>
        <p:spPr>
          <a:xfrm>
            <a:off x="1437587" y="5166794"/>
            <a:ext cx="2766767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40DF9E-74F3-44FC-AF85-A7246C80DF17}"/>
              </a:ext>
            </a:extLst>
          </p:cNvPr>
          <p:cNvSpPr/>
          <p:nvPr/>
        </p:nvSpPr>
        <p:spPr>
          <a:xfrm>
            <a:off x="5115558" y="2571802"/>
            <a:ext cx="276676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global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7F8184-067F-447C-BF68-EFEC4113B750}"/>
              </a:ext>
            </a:extLst>
          </p:cNvPr>
          <p:cNvGrpSpPr/>
          <p:nvPr/>
        </p:nvGrpSpPr>
        <p:grpSpPr>
          <a:xfrm>
            <a:off x="5115558" y="3163909"/>
            <a:ext cx="2766767" cy="321972"/>
            <a:chOff x="4438617" y="3660635"/>
            <a:chExt cx="3600888" cy="32197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3C6CE8E-8715-4E52-9983-3F7C0F5A44C6}"/>
                </a:ext>
              </a:extLst>
            </p:cNvPr>
            <p:cNvSpPr/>
            <p:nvPr/>
          </p:nvSpPr>
          <p:spPr>
            <a:xfrm>
              <a:off x="4438617" y="3660635"/>
              <a:ext cx="3600888" cy="321972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x-mark_1766">
              <a:extLst>
                <a:ext uri="{FF2B5EF4-FFF2-40B4-BE49-F238E27FC236}">
                  <a16:creationId xmlns:a16="http://schemas.microsoft.com/office/drawing/2014/main" id="{B0B2F6C7-64FA-46B6-8F05-60DDC8B7A5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65221" y="3660635"/>
              <a:ext cx="425207" cy="308931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06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4C19A7-88E3-4E40-BE3C-3729B3254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9061"/>
            <a:ext cx="7886700" cy="23054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对于一个名称它到底是谁，</a:t>
            </a:r>
            <a:r>
              <a:rPr lang="en-US" altLang="zh-CN" sz="2400" dirty="0"/>
              <a:t>Python</a:t>
            </a:r>
            <a:r>
              <a:rPr lang="zh-CN" altLang="en-US" sz="2400" dirty="0"/>
              <a:t>遵循“</a:t>
            </a:r>
            <a:r>
              <a:rPr lang="en-US" altLang="zh-CN" sz="2400" dirty="0"/>
              <a:t>LEGB</a:t>
            </a:r>
            <a:r>
              <a:rPr lang="zh-CN" altLang="en-US" sz="2400" dirty="0"/>
              <a:t>”原则：</a:t>
            </a:r>
            <a:r>
              <a:rPr lang="en-US" altLang="zh-CN" sz="2000" dirty="0"/>
              <a:t>Local -&gt; Enclosure -&gt; Global -&gt; </a:t>
            </a:r>
            <a:r>
              <a:rPr lang="en-US" altLang="zh-CN" sz="2000" dirty="0" err="1"/>
              <a:t>Builtin</a:t>
            </a:r>
            <a:endParaRPr lang="en-US" altLang="zh-CN" sz="2000" dirty="0"/>
          </a:p>
          <a:p>
            <a:r>
              <a:rPr lang="zh-CN" altLang="en-US" sz="2400" dirty="0"/>
              <a:t>全局、每一个函数 都有自己的名空间，因此可以有着相同名称的不同变量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E8798C-E096-4307-A031-1307BC94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48C46D-5424-48D4-9B56-FDE0967ED4E6}"/>
              </a:ext>
            </a:extLst>
          </p:cNvPr>
          <p:cNvSpPr/>
          <p:nvPr/>
        </p:nvSpPr>
        <p:spPr>
          <a:xfrm>
            <a:off x="5019261" y="2675946"/>
            <a:ext cx="324512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73A49"/>
                </a:solidFill>
                <a:latin typeface=" DejaVu Sans Mono for Powerline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</a:t>
            </a:r>
            <a:r>
              <a:rPr lang="en-US" altLang="zh-CN" dirty="0">
                <a:solidFill>
                  <a:srgbClr val="6F42C1"/>
                </a:solidFill>
                <a:latin typeface=" DejaVu Sans Mono for Powerline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(x):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   x = 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10</a:t>
            </a:r>
            <a:endParaRPr lang="en-US" altLang="zh-CN" dirty="0">
              <a:solidFill>
                <a:srgbClr val="000000"/>
              </a:solidFill>
              <a:latin typeface=" DejaVu Sans Mono for Powerline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   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(x)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 DejaVu Sans Mono for Powerline"/>
              </a:rPr>
            </a:br>
            <a:r>
              <a:rPr lang="en-US" altLang="zh-CN" dirty="0">
                <a:solidFill>
                  <a:srgbClr val="D73A49"/>
                </a:solidFill>
                <a:latin typeface=" DejaVu Sans Mono for Powerline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</a:t>
            </a:r>
            <a:r>
              <a:rPr lang="en-US" altLang="zh-CN" dirty="0">
                <a:solidFill>
                  <a:srgbClr val="6F42C1"/>
                </a:solidFill>
                <a:latin typeface=" DejaVu Sans Mono for Powerline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(x):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   x = 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100</a:t>
            </a:r>
            <a:endParaRPr lang="en-US" altLang="zh-CN" dirty="0">
              <a:solidFill>
                <a:srgbClr val="000000"/>
              </a:solidFill>
              <a:latin typeface=" DejaVu Sans Mono for Powerline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   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(x)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 DejaVu Sans Mono for Powerline"/>
              </a:rPr>
            </a:b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x = 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1</a:t>
            </a:r>
            <a:endParaRPr lang="en-US" altLang="zh-CN" dirty="0">
              <a:solidFill>
                <a:srgbClr val="000000"/>
              </a:solidFill>
              <a:latin typeface=" DejaVu Sans Mono for Powerline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f(x)</a:t>
            </a:r>
          </a:p>
          <a:p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g(x)</a:t>
            </a:r>
          </a:p>
          <a:p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(x)</a:t>
            </a:r>
            <a:endParaRPr lang="en-US" altLang="zh-CN" b="0" dirty="0">
              <a:solidFill>
                <a:srgbClr val="000000"/>
              </a:solidFill>
              <a:effectLst/>
              <a:latin typeface=" DejaVu Sans Mono for Powerline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B6FDFC-9CBF-461A-813A-E59A8A20D9BA}"/>
              </a:ext>
            </a:extLst>
          </p:cNvPr>
          <p:cNvSpPr/>
          <p:nvPr/>
        </p:nvSpPr>
        <p:spPr>
          <a:xfrm>
            <a:off x="1162878" y="3321471"/>
            <a:ext cx="249969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sum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 = 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3</a:t>
            </a:r>
            <a:endParaRPr lang="en-US" altLang="zh-CN" dirty="0">
              <a:solidFill>
                <a:srgbClr val="000000"/>
              </a:solidFill>
              <a:latin typeface=" DejaVu Sans Mono for Powerline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 DejaVu Sans Mono for Powerline"/>
              </a:rPr>
            </a:b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ls = [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,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,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,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x = </a:t>
            </a:r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sum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(ls)</a:t>
            </a:r>
          </a:p>
          <a:p>
            <a:r>
              <a:rPr lang="en-US" altLang="zh-CN" dirty="0">
                <a:solidFill>
                  <a:srgbClr val="005CC5"/>
                </a:solidFill>
                <a:latin typeface=" DejaVu Sans Mono for Powerline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 DejaVu Sans Mono for Powerline"/>
              </a:rPr>
              <a:t>(x)</a:t>
            </a:r>
            <a:endParaRPr lang="en-US" altLang="zh-CN" b="0" dirty="0">
              <a:solidFill>
                <a:srgbClr val="000000"/>
              </a:solidFill>
              <a:effectLst/>
              <a:latin typeface=" DejaVu Sans Mono for Powerline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B8675D-9E67-4399-B79C-73206B8A8913}"/>
              </a:ext>
            </a:extLst>
          </p:cNvPr>
          <p:cNvGrpSpPr/>
          <p:nvPr/>
        </p:nvGrpSpPr>
        <p:grpSpPr>
          <a:xfrm>
            <a:off x="1162878" y="4022143"/>
            <a:ext cx="2541946" cy="584775"/>
            <a:chOff x="5192833" y="3957878"/>
            <a:chExt cx="2572027" cy="58477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8485297-5527-4217-8305-BA4EB1777387}"/>
                </a:ext>
              </a:extLst>
            </p:cNvPr>
            <p:cNvSpPr/>
            <p:nvPr/>
          </p:nvSpPr>
          <p:spPr>
            <a:xfrm>
              <a:off x="5192833" y="4088190"/>
              <a:ext cx="2517902" cy="324153"/>
            </a:xfrm>
            <a:prstGeom prst="rect">
              <a:avLst/>
            </a:prstGeom>
            <a:solidFill>
              <a:srgbClr val="C0504D">
                <a:lumMod val="60000"/>
                <a:lumOff val="40000"/>
                <a:alpha val="40000"/>
              </a:srgbClr>
            </a:solidFill>
            <a:ln w="12700" cap="flat" cmpd="sng" algn="ctr">
              <a:solidFill>
                <a:srgbClr val="C0504D">
                  <a:lumMod val="50000"/>
                  <a:alpha val="59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/>
                <a:ea typeface="微软雅黑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F9DEF39-1647-4DAD-BA8F-283FB25CD361}"/>
                </a:ext>
              </a:extLst>
            </p:cNvPr>
            <p:cNvSpPr txBox="1"/>
            <p:nvPr/>
          </p:nvSpPr>
          <p:spPr>
            <a:xfrm>
              <a:off x="7267608" y="3957878"/>
              <a:ext cx="497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×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6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FFF77F1-0B9F-4424-80C9-F264D274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58127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当列表作为参数传递给函数时，其内容可以发生变化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AD151C-AF48-4FFF-9547-7BED2B07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32B473-29FC-4CA1-AFFA-A3ABC269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“奇怪”的列表参数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F30C3-0005-44EB-B347-A4022F47B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8A1C1F-C4BD-4942-BF16-BA9A7E813D39}"/>
              </a:ext>
            </a:extLst>
          </p:cNvPr>
          <p:cNvSpPr/>
          <p:nvPr/>
        </p:nvSpPr>
        <p:spPr>
          <a:xfrm>
            <a:off x="2756078" y="2094364"/>
            <a:ext cx="363184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C969B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99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EEC44-7F1C-43D7-871E-1D05D47A4727}"/>
              </a:ext>
            </a:extLst>
          </p:cNvPr>
          <p:cNvSpPr/>
          <p:nvPr/>
        </p:nvSpPr>
        <p:spPr>
          <a:xfrm>
            <a:off x="2756078" y="4948276"/>
            <a:ext cx="363184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[</a:t>
            </a:r>
            <a:r>
              <a:rPr lang="en-US" altLang="zh-CN" dirty="0">
                <a:solidFill>
                  <a:schemeClr val="bg1"/>
                </a:solidFill>
              </a:rPr>
              <a:t>99</a:t>
            </a:r>
            <a:r>
              <a:rPr lang="zh-CN" altLang="en-US" dirty="0">
                <a:solidFill>
                  <a:schemeClr val="bg1"/>
                </a:solidFill>
              </a:rPr>
              <a:t>, 2, 3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30D37-FA5E-4A87-B6AE-DD778BDA47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767BE9-F449-4ED4-AADF-C9CBC3EA0239}"/>
              </a:ext>
            </a:extLst>
          </p:cNvPr>
          <p:cNvSpPr txBox="1"/>
          <p:nvPr/>
        </p:nvSpPr>
        <p:spPr>
          <a:xfrm>
            <a:off x="2799761" y="74666"/>
            <a:ext cx="61604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函数的定义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函数的调用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函数的返回值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/>
              <a:t>return</a:t>
            </a:r>
            <a:r>
              <a:rPr lang="zh-CN" altLang="en-US" dirty="0"/>
              <a:t>语句立即结束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可以有</a:t>
            </a:r>
            <a:r>
              <a:rPr lang="en-US" altLang="zh-CN" dirty="0"/>
              <a:t>0</a:t>
            </a:r>
            <a:r>
              <a:rPr lang="zh-CN" altLang="en-US" dirty="0"/>
              <a:t>到多个</a:t>
            </a:r>
            <a:r>
              <a:rPr lang="en-US" altLang="zh-CN" dirty="0"/>
              <a:t>return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/>
              <a:t>return</a:t>
            </a:r>
            <a:r>
              <a:rPr lang="zh-CN" altLang="en-US" dirty="0"/>
              <a:t>可以返回</a:t>
            </a:r>
            <a:r>
              <a:rPr lang="en-US" altLang="zh-CN" dirty="0"/>
              <a:t>0</a:t>
            </a:r>
            <a:r>
              <a:rPr lang="zh-CN" altLang="en-US" dirty="0"/>
              <a:t>到多个值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函数的形式参数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一般参数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默认参数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可变数量参数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带形式参数名称的实际参数（按名称传递）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变量的作用域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全局变量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/>
              <a:t>global</a:t>
            </a:r>
            <a:r>
              <a:rPr lang="zh-CN" altLang="en-US" dirty="0"/>
              <a:t>关键字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7D1990-7AB8-453D-A375-0705ED8C96DF}"/>
              </a:ext>
            </a:extLst>
          </p:cNvPr>
          <p:cNvSpPr/>
          <p:nvPr/>
        </p:nvSpPr>
        <p:spPr>
          <a:xfrm>
            <a:off x="3222171" y="484857"/>
            <a:ext cx="2230362" cy="1141791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i="1" dirty="0">
                <a:solidFill>
                  <a:srgbClr val="4876D6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C969B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C969B"/>
                </a:solidFill>
                <a:latin typeface="Consolas" panose="020B0609020204030204" pitchFamily="49" charset="0"/>
              </a:rPr>
              <a:t>y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y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y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A00D7D-817B-4C73-9673-54A976E57F9B}"/>
              </a:ext>
            </a:extLst>
          </p:cNvPr>
          <p:cNvSpPr/>
          <p:nvPr/>
        </p:nvSpPr>
        <p:spPr>
          <a:xfrm>
            <a:off x="3222171" y="2117197"/>
            <a:ext cx="2230362" cy="338667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z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C969B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33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58298" y="2015542"/>
            <a:ext cx="6585701" cy="14134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见课程主页</a:t>
            </a: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29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F79957-7399-4B9E-9B9D-A6351455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0" y="4459178"/>
            <a:ext cx="4027241" cy="157645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编程更简单（易读、易写）</a:t>
            </a:r>
          </a:p>
          <a:p>
            <a:r>
              <a:rPr lang="zh-CN" altLang="en-US" sz="2000" dirty="0"/>
              <a:t>便于代码重用</a:t>
            </a:r>
          </a:p>
          <a:p>
            <a:r>
              <a:rPr lang="zh-CN" altLang="en-US" sz="2000" dirty="0"/>
              <a:t>便于维护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ADAFAB-FA90-407A-BA0E-24112CAA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5F5FE1-7F1D-493F-A94F-33CEA00B2F8D}"/>
              </a:ext>
            </a:extLst>
          </p:cNvPr>
          <p:cNvSpPr/>
          <p:nvPr/>
        </p:nvSpPr>
        <p:spPr>
          <a:xfrm>
            <a:off x="430460" y="908819"/>
            <a:ext cx="3901953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ls1 = [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49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32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58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32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48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74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a = ls1[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]</a:t>
            </a:r>
          </a:p>
          <a:p>
            <a:r>
              <a:rPr lang="en-US" altLang="zh-CN" dirty="0">
                <a:solidFill>
                  <a:srgbClr val="D73A49"/>
                </a:solidFill>
                <a:latin typeface=" Microsoft YaHei Mono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x in ls1: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   </a:t>
            </a:r>
            <a:r>
              <a:rPr lang="en-US" altLang="zh-CN" dirty="0">
                <a:solidFill>
                  <a:srgbClr val="D73A49"/>
                </a:solidFill>
                <a:latin typeface=" Microsoft YaHei Mono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a &lt; x: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       a = x</a:t>
            </a:r>
          </a:p>
          <a:p>
            <a:br>
              <a:rPr lang="en-US" altLang="zh-CN" dirty="0">
                <a:solidFill>
                  <a:srgbClr val="000000"/>
                </a:solidFill>
                <a:latin typeface=" Microsoft YaHei Mono"/>
              </a:rPr>
            </a:b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ls2 = [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38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89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33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86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93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92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b = ls2[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]</a:t>
            </a:r>
          </a:p>
          <a:p>
            <a:r>
              <a:rPr lang="en-US" altLang="zh-CN" dirty="0">
                <a:solidFill>
                  <a:srgbClr val="D73A49"/>
                </a:solidFill>
                <a:latin typeface=" Microsoft YaHei Mono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x in ls2: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   </a:t>
            </a:r>
            <a:r>
              <a:rPr lang="en-US" altLang="zh-CN" dirty="0">
                <a:solidFill>
                  <a:srgbClr val="D73A49"/>
                </a:solidFill>
                <a:latin typeface=" Microsoft YaHei Mono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b &lt; x: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       b = x</a:t>
            </a:r>
          </a:p>
          <a:p>
            <a:br>
              <a:rPr lang="en-US" altLang="zh-CN" dirty="0">
                <a:solidFill>
                  <a:srgbClr val="000000"/>
                </a:solidFill>
                <a:latin typeface=" Microsoft YaHei Mono"/>
              </a:rPr>
            </a:b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(a, b)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6994DA-DA5D-496F-AD5C-167C0A2BBF2D}"/>
              </a:ext>
            </a:extLst>
          </p:cNvPr>
          <p:cNvSpPr/>
          <p:nvPr/>
        </p:nvSpPr>
        <p:spPr>
          <a:xfrm>
            <a:off x="430460" y="1254520"/>
            <a:ext cx="3901953" cy="1071964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51D8B6-EED5-4918-94B1-6BF242F857D6}"/>
              </a:ext>
            </a:extLst>
          </p:cNvPr>
          <p:cNvSpPr/>
          <p:nvPr/>
        </p:nvSpPr>
        <p:spPr>
          <a:xfrm>
            <a:off x="430459" y="2879568"/>
            <a:ext cx="3901953" cy="1071964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4ADB61-EA09-40CE-8EAB-6C24EEE53900}"/>
              </a:ext>
            </a:extLst>
          </p:cNvPr>
          <p:cNvSpPr/>
          <p:nvPr/>
        </p:nvSpPr>
        <p:spPr>
          <a:xfrm>
            <a:off x="4730345" y="908819"/>
            <a:ext cx="390195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ls1 = [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49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, 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32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, 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58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, 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32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, 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48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, 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74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]</a:t>
            </a:r>
          </a:p>
          <a:p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a = 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max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(ls1)</a:t>
            </a:r>
          </a:p>
          <a:p>
            <a:br>
              <a:rPr lang="fr-FR" altLang="zh-CN" dirty="0">
                <a:solidFill>
                  <a:srgbClr val="000000"/>
                </a:solidFill>
                <a:latin typeface=" Microsoft YaHei Mono"/>
              </a:rPr>
            </a:b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ls2 = [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38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,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89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,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33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,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86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,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93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,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92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]</a:t>
            </a:r>
          </a:p>
          <a:p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b = </a:t>
            </a: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max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(ls2)</a:t>
            </a:r>
          </a:p>
          <a:p>
            <a:br>
              <a:rPr lang="fr-FR" altLang="zh-CN" dirty="0">
                <a:solidFill>
                  <a:srgbClr val="000000"/>
                </a:solidFill>
                <a:latin typeface=" Microsoft YaHei Mono"/>
              </a:rPr>
            </a:br>
            <a:r>
              <a:rPr lang="fr-FR" altLang="zh-CN" dirty="0">
                <a:solidFill>
                  <a:srgbClr val="005CC5"/>
                </a:solidFill>
                <a:latin typeface=" Microsoft YaHei Mono"/>
              </a:rPr>
              <a:t>print</a:t>
            </a:r>
            <a:r>
              <a:rPr lang="fr-FR" altLang="zh-CN" dirty="0">
                <a:solidFill>
                  <a:srgbClr val="000000"/>
                </a:solidFill>
                <a:latin typeface=" Microsoft YaHei Mono"/>
              </a:rPr>
              <a:t>(a, b)</a:t>
            </a:r>
            <a:endParaRPr lang="fr-FR" altLang="zh-CN" b="0" dirty="0">
              <a:solidFill>
                <a:srgbClr val="000000"/>
              </a:solidFill>
              <a:effectLst/>
              <a:latin typeface=" Microsoft YaHei Mono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F95349-5B42-4546-8208-8576BFEEA9CC}"/>
              </a:ext>
            </a:extLst>
          </p:cNvPr>
          <p:cNvSpPr/>
          <p:nvPr/>
        </p:nvSpPr>
        <p:spPr>
          <a:xfrm>
            <a:off x="4730346" y="1239939"/>
            <a:ext cx="3901952" cy="369066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32A56C-6657-4683-BE6E-A1B2718B7FF8}"/>
              </a:ext>
            </a:extLst>
          </p:cNvPr>
          <p:cNvSpPr/>
          <p:nvPr/>
        </p:nvSpPr>
        <p:spPr>
          <a:xfrm>
            <a:off x="4730345" y="2049978"/>
            <a:ext cx="3901952" cy="369066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07FBEF-53B9-4606-8838-3212C7C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DD9100-F7A1-4CEF-BE7F-24A23FD24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814669"/>
            <a:ext cx="835183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9875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Python</a:t>
            </a:r>
            <a:r>
              <a:rPr lang="zh-CN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解释器提供了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很多</a:t>
            </a:r>
            <a:r>
              <a:rPr lang="zh-CN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个内置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全局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16CD507-BD74-4E3A-9E7E-452A102CE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51165"/>
              </p:ext>
            </p:extLst>
          </p:nvPr>
        </p:nvGraphicFramePr>
        <p:xfrm>
          <a:off x="655162" y="1522273"/>
          <a:ext cx="8118705" cy="4521056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165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6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abs()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97510" algn="l"/>
                          <a:tab pos="539115" algn="ctr"/>
                        </a:tabLst>
                      </a:pPr>
                      <a:r>
                        <a:rPr lang="en-US" sz="1400" kern="100" dirty="0">
                          <a:effectLst/>
                        </a:rPr>
                        <a:t>id()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round()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compile()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locals()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97510" algn="l"/>
                          <a:tab pos="539115" algn="ctr"/>
                        </a:tabLst>
                      </a:pPr>
                      <a:r>
                        <a:rPr lang="en-US" sz="1400" kern="100" dirty="0">
                          <a:effectLst/>
                        </a:rPr>
                        <a:t>all()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input()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set()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dir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map()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97510" algn="l"/>
                          <a:tab pos="539115" algn="ctr"/>
                        </a:tabLst>
                      </a:pPr>
                      <a:r>
                        <a:rPr lang="en-US" sz="1400" kern="100" dirty="0">
                          <a:effectLst/>
                        </a:rPr>
                        <a:t>any()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sorted()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exec()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memoryview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asci</a:t>
                      </a:r>
                      <a:r>
                        <a:rPr lang="en-US" altLang="zh-CN" sz="1400" kern="100" dirty="0" err="1">
                          <a:effectLst/>
                        </a:rPr>
                        <a:t>i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97510" algn="l"/>
                          <a:tab pos="539115" algn="ctr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len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str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enumerate()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next()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bin()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list()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tuple()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filter()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object()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bool()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97510" algn="l"/>
                          <a:tab pos="539115" algn="ctr"/>
                        </a:tabLst>
                      </a:pPr>
                      <a:r>
                        <a:rPr lang="en-US" sz="1400" kern="100" dirty="0">
                          <a:effectLst/>
                        </a:rPr>
                        <a:t>max()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97510" algn="l"/>
                          <a:tab pos="539115" algn="ctr"/>
                        </a:tabLst>
                      </a:pPr>
                      <a:r>
                        <a:rPr lang="en-US" sz="1400" kern="100" dirty="0">
                          <a:effectLst/>
                        </a:rPr>
                        <a:t>type()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format()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property()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chr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97510" algn="l"/>
                          <a:tab pos="539115" algn="ctr"/>
                        </a:tabLst>
                      </a:pPr>
                      <a:r>
                        <a:rPr lang="en-US" sz="1400" kern="100" dirty="0">
                          <a:effectLst/>
                        </a:rPr>
                        <a:t>min()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zip()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frozenset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repr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complex()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oct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effectLst/>
                        </a:rPr>
                        <a:t>getattr</a:t>
                      </a:r>
                      <a:r>
                        <a:rPr lang="en-US" altLang="zh-CN" sz="1400" kern="100" dirty="0">
                          <a:effectLst/>
                        </a:rPr>
                        <a:t>()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effectLst/>
                        </a:rPr>
                        <a:t>setattr</a:t>
                      </a:r>
                      <a:r>
                        <a:rPr lang="en-US" altLang="zh-CN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effectLst/>
                        </a:rPr>
                        <a:t>dict</a:t>
                      </a:r>
                      <a:r>
                        <a:rPr lang="en-US" altLang="zh-CN" sz="1400" kern="100" dirty="0">
                          <a:effectLst/>
                        </a:rPr>
                        <a:t>()</a:t>
                      </a:r>
                      <a:endParaRPr lang="zh-CN" alt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</a:rPr>
                        <a:t>open()</a:t>
                      </a:r>
                      <a:endParaRPr lang="zh-CN" alt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globals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slice()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divmod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ord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bytes()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hasattr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staticmethod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eval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pow()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delattr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help()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97510" algn="l"/>
                          <a:tab pos="539115" algn="ctr"/>
                        </a:tabLst>
                      </a:pPr>
                      <a:r>
                        <a:rPr lang="en-US" sz="1400" kern="100" dirty="0">
                          <a:effectLst/>
                        </a:rPr>
                        <a:t>sum()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float()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print()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bytearray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isinstance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super()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hash()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range()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callable()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issubclass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vars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hex()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reversed()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7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classmethod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iter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__import()__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3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CA8D29-91F3-4ED2-A2BC-A00F7821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E0611-6E15-4B75-8261-BA78125B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814669"/>
            <a:ext cx="8351837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9875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全局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可以直接调用，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9875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另外还有类型的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方法函数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，需通过</a:t>
            </a:r>
            <a:r>
              <a:rPr lang="zh-CN" altLang="en-US" sz="2400" dirty="0"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调用：</a:t>
            </a:r>
            <a:endParaRPr lang="zh-CN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670C6-F5E1-48CC-AB16-DAA48CF8EF44}"/>
              </a:ext>
            </a:extLst>
          </p:cNvPr>
          <p:cNvSpPr/>
          <p:nvPr/>
        </p:nvSpPr>
        <p:spPr>
          <a:xfrm>
            <a:off x="2097315" y="2389147"/>
            <a:ext cx="4572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ls1 = [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49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32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58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32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48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sz="2000" dirty="0">
                <a:solidFill>
                  <a:srgbClr val="005CC5"/>
                </a:solidFill>
                <a:latin typeface=" Microsoft YaHei Mono"/>
              </a:rPr>
              <a:t>74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m = </a:t>
            </a:r>
            <a:r>
              <a:rPr lang="en-US" altLang="zh-CN" sz="2000" dirty="0">
                <a:solidFill>
                  <a:srgbClr val="005CC5"/>
                </a:solidFill>
                <a:highlight>
                  <a:srgbClr val="00FFFF"/>
                </a:highlight>
                <a:latin typeface=" Microsoft YaHei Mono"/>
              </a:rPr>
              <a:t>max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00FFFF"/>
                </a:highlight>
                <a:latin typeface=" Microsoft YaHei Mono"/>
              </a:rPr>
              <a:t>(ls1)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s = </a:t>
            </a:r>
            <a:r>
              <a:rPr lang="en-US" altLang="zh-CN" sz="2000" dirty="0">
                <a:solidFill>
                  <a:srgbClr val="005CC5"/>
                </a:solidFill>
                <a:highlight>
                  <a:srgbClr val="00FFFF"/>
                </a:highlight>
                <a:latin typeface=" Microsoft YaHei Mono"/>
              </a:rPr>
              <a:t>sum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00FFFF"/>
                </a:highlight>
                <a:latin typeface=" Microsoft YaHei Mono"/>
              </a:rPr>
              <a:t>(ls1)</a:t>
            </a:r>
          </a:p>
          <a:p>
            <a:r>
              <a:rPr lang="en-US" altLang="zh-CN" sz="2000" dirty="0">
                <a:solidFill>
                  <a:srgbClr val="005CC5"/>
                </a:solidFill>
                <a:highlight>
                  <a:srgbClr val="00FFFF"/>
                </a:highlight>
                <a:latin typeface=" Microsoft YaHei Mono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00FFFF"/>
                </a:highlight>
                <a:latin typeface=" Microsoft YaHei Mono"/>
              </a:rPr>
              <a:t>(m, s)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 Microsoft YaHei Mono"/>
              </a:rPr>
            </a:b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 Microsoft YaHei Mono"/>
              </a:rPr>
              <a:t>ls1.append(</a:t>
            </a:r>
            <a:r>
              <a:rPr lang="en-US" altLang="zh-CN" sz="2000" dirty="0">
                <a:solidFill>
                  <a:srgbClr val="005CC5"/>
                </a:solidFill>
                <a:highlight>
                  <a:srgbClr val="FFFF00"/>
                </a:highlight>
                <a:latin typeface=" Microsoft YaHei Mono"/>
              </a:rPr>
              <a:t>92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 Microsoft YaHei Mono"/>
              </a:rPr>
              <a:t>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 Microsoft YaHei Mono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 Microsoft YaHei Mono"/>
              </a:rPr>
              <a:t> = 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 Microsoft YaHei Mono"/>
              </a:rPr>
              <a:t>ls1.index(</a:t>
            </a:r>
            <a:r>
              <a:rPr lang="en-US" altLang="zh-CN" sz="2000" dirty="0">
                <a:solidFill>
                  <a:srgbClr val="005CC5"/>
                </a:solidFill>
                <a:highlight>
                  <a:srgbClr val="FFFF00"/>
                </a:highlight>
                <a:latin typeface=" Microsoft YaHei Mono"/>
              </a:rPr>
              <a:t>32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 Microsoft YaHei Mono"/>
              </a:rPr>
              <a:t>)</a:t>
            </a:r>
            <a:endParaRPr lang="en-US" altLang="zh-CN" sz="2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 Microsoft YaHei Mono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1D7F6A-DBB1-4E11-BCE0-D3CDE8FC78D3}"/>
              </a:ext>
            </a:extLst>
          </p:cNvPr>
          <p:cNvSpPr txBox="1"/>
          <p:nvPr/>
        </p:nvSpPr>
        <p:spPr>
          <a:xfrm>
            <a:off x="595086" y="5036456"/>
            <a:ext cx="813283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本次课程，我们学习如何定义和调用全局函数，方法函数属于面向对象程序设计</a:t>
            </a:r>
            <a:r>
              <a:rPr lang="en-US" altLang="zh-CN" sz="2000" dirty="0"/>
              <a:t>(Object Oriented Programming)</a:t>
            </a:r>
            <a:r>
              <a:rPr lang="zh-CN" altLang="en-US" sz="2000" dirty="0"/>
              <a:t>中的概念，不做介绍。</a:t>
            </a:r>
          </a:p>
        </p:txBody>
      </p:sp>
    </p:spTree>
    <p:extLst>
      <p:ext uri="{BB962C8B-B14F-4D97-AF65-F5344CB8AC3E}">
        <p14:creationId xmlns:p14="http://schemas.microsoft.com/office/powerpoint/2010/main" val="3144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167ED-9FB2-48A2-B4D3-AAC2B9E6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19C81-71AA-414C-B737-D4847298F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48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2865747"/>
            <a:ext cx="7886700" cy="286255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函数名：和对变量名的要求一样</a:t>
            </a:r>
            <a:endParaRPr lang="en-US" altLang="zh-CN" sz="2400" dirty="0"/>
          </a:p>
          <a:p>
            <a:pPr lvl="1"/>
            <a:r>
              <a:rPr lang="zh-CN" altLang="en-US" sz="2000" dirty="0"/>
              <a:t>不能以数字开头</a:t>
            </a:r>
            <a:endParaRPr lang="en-US" altLang="zh-CN" sz="2000" dirty="0"/>
          </a:p>
          <a:p>
            <a:pPr lvl="1"/>
            <a:r>
              <a:rPr lang="zh-CN" altLang="en-US" sz="2000" dirty="0"/>
              <a:t>不能包含标点符号，下划线除外</a:t>
            </a:r>
            <a:endParaRPr lang="en-US" altLang="zh-CN" sz="2000" dirty="0"/>
          </a:p>
          <a:p>
            <a:pPr lvl="1"/>
            <a:r>
              <a:rPr lang="en-US" altLang="zh-CN" sz="2000" dirty="0"/>
              <a:t>……</a:t>
            </a:r>
          </a:p>
          <a:p>
            <a:r>
              <a:rPr lang="zh-CN" altLang="en-US" sz="2400" dirty="0"/>
              <a:t>参数：可以没有，可以只有</a:t>
            </a:r>
            <a:r>
              <a:rPr lang="en-US" altLang="zh-CN" sz="2400" dirty="0"/>
              <a:t>1</a:t>
            </a:r>
            <a:r>
              <a:rPr lang="zh-CN" altLang="en-US" sz="2400" dirty="0"/>
              <a:t>个，也可以有多个</a:t>
            </a:r>
            <a:endParaRPr lang="en-US" altLang="zh-CN" sz="2400" dirty="0"/>
          </a:p>
          <a:p>
            <a:r>
              <a:rPr lang="zh-CN" altLang="en-US" sz="2400" dirty="0"/>
              <a:t>语句块：要执行的语句，注意</a:t>
            </a:r>
            <a:r>
              <a:rPr lang="zh-CN" altLang="en-US" sz="2400" dirty="0">
                <a:solidFill>
                  <a:srgbClr val="FF0000"/>
                </a:solidFill>
              </a:rPr>
              <a:t>有缩进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5207" y="884349"/>
            <a:ext cx="7699687" cy="14619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函数名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1,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2, ……,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N)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    &lt;</a:t>
            </a:r>
            <a:r>
              <a:rPr lang="zh-CN" altLang="en-US" sz="2400" dirty="0"/>
              <a:t>语句块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495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691166"/>
            <a:ext cx="7886700" cy="708338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61961" y="1620428"/>
            <a:ext cx="3916440" cy="1231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zh-CN" dirty="0">
                <a:solidFill>
                  <a:srgbClr val="D73A49"/>
                </a:solidFill>
                <a:latin typeface=" Microsoft YaHei Mono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</a:t>
            </a:r>
            <a:r>
              <a:rPr lang="en-US" altLang="zh-CN" dirty="0">
                <a:solidFill>
                  <a:srgbClr val="6F42C1"/>
                </a:solidFill>
                <a:latin typeface=" Microsoft YaHei Mono"/>
              </a:rPr>
              <a:t>test1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():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  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(</a:t>
            </a:r>
            <a:r>
              <a:rPr lang="en-US" altLang="zh-CN" dirty="0">
                <a:solidFill>
                  <a:srgbClr val="032F62"/>
                </a:solidFill>
                <a:latin typeface=" Microsoft YaHei Mono"/>
              </a:rPr>
              <a:t>"</a:t>
            </a:r>
            <a:r>
              <a:rPr lang="zh-CN" altLang="en-US" dirty="0">
                <a:solidFill>
                  <a:srgbClr val="032F62"/>
                </a:solidFill>
                <a:latin typeface=" Microsoft YaHei Mono"/>
              </a:rPr>
              <a:t>嘿，我在函数里面</a:t>
            </a:r>
            <a:r>
              <a:rPr lang="en-US" altLang="zh-CN" dirty="0">
                <a:solidFill>
                  <a:srgbClr val="032F62"/>
                </a:solidFill>
                <a:latin typeface=" Microsoft YaHei Mono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 Microsoft YaHei Mono"/>
              </a:rPr>
            </a:b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test1()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6C421D-521B-4E58-A5E3-1A49370C5194}"/>
              </a:ext>
            </a:extLst>
          </p:cNvPr>
          <p:cNvSpPr/>
          <p:nvPr/>
        </p:nvSpPr>
        <p:spPr>
          <a:xfrm>
            <a:off x="5314645" y="1620428"/>
            <a:ext cx="323910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73A49"/>
                </a:solidFill>
                <a:latin typeface=" Microsoft YaHei Mono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</a:t>
            </a:r>
            <a:r>
              <a:rPr lang="en-US" altLang="zh-CN" dirty="0">
                <a:solidFill>
                  <a:srgbClr val="6F42C1"/>
                </a:solidFill>
                <a:latin typeface=" Microsoft YaHei Mono"/>
              </a:rPr>
              <a:t>test2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(x, y):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   z = x + y</a:t>
            </a: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  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(</a:t>
            </a:r>
            <a:r>
              <a:rPr lang="en-US" altLang="zh-CN" dirty="0">
                <a:solidFill>
                  <a:srgbClr val="032F62"/>
                </a:solidFill>
                <a:latin typeface=" Microsoft YaHei Mono"/>
              </a:rPr>
              <a:t>z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 Microsoft YaHei Mono"/>
              </a:rPr>
            </a:b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test2(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45D607-5C5F-4E60-9834-A0030F554809}"/>
              </a:ext>
            </a:extLst>
          </p:cNvPr>
          <p:cNvSpPr/>
          <p:nvPr/>
        </p:nvSpPr>
        <p:spPr>
          <a:xfrm>
            <a:off x="1061961" y="3603170"/>
            <a:ext cx="413899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73A49"/>
                </a:solidFill>
                <a:latin typeface=" Microsoft YaHei Mono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</a:t>
            </a:r>
            <a:r>
              <a:rPr lang="en-US" altLang="zh-CN" dirty="0">
                <a:solidFill>
                  <a:srgbClr val="6F42C1"/>
                </a:solidFill>
                <a:latin typeface=" Microsoft YaHei Mono"/>
              </a:rPr>
              <a:t>average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(ls):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   s = 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0</a:t>
            </a:r>
            <a:endParaRPr lang="en-US" altLang="zh-CN" dirty="0">
              <a:solidFill>
                <a:srgbClr val="000000"/>
              </a:solidFill>
              <a:latin typeface=" Microsoft YaHei Mon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   </a:t>
            </a:r>
            <a:r>
              <a:rPr lang="en-US" altLang="zh-CN" dirty="0">
                <a:solidFill>
                  <a:srgbClr val="D73A49"/>
                </a:solidFill>
                <a:latin typeface=" Microsoft YaHei Mono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 Microsoft YaHei Mono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in ls:</a:t>
            </a: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       s += </a:t>
            </a:r>
            <a:r>
              <a:rPr lang="en-US" altLang="zh-CN" dirty="0" err="1">
                <a:solidFill>
                  <a:srgbClr val="000000"/>
                </a:solidFill>
                <a:latin typeface=" Microsoft YaHei Mono"/>
              </a:rPr>
              <a:t>i</a:t>
            </a:r>
            <a:endParaRPr lang="en-US" altLang="zh-CN" dirty="0">
              <a:solidFill>
                <a:srgbClr val="000000"/>
              </a:solidFill>
              <a:latin typeface=" Microsoft YaHei Mon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   </a:t>
            </a:r>
            <a:r>
              <a:rPr lang="en-US" altLang="zh-CN" dirty="0">
                <a:solidFill>
                  <a:srgbClr val="D73A49"/>
                </a:solidFill>
                <a:latin typeface=" Microsoft YaHei Mono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 s/</a:t>
            </a:r>
            <a:r>
              <a:rPr lang="en-US" altLang="zh-CN" dirty="0" err="1">
                <a:solidFill>
                  <a:srgbClr val="005CC5"/>
                </a:solidFill>
                <a:latin typeface=" Microsoft YaHei Mono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(ls)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 Microsoft YaHei Mono"/>
              </a:rPr>
            </a:b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a = average([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,</a:t>
            </a:r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])</a:t>
            </a:r>
          </a:p>
          <a:p>
            <a:r>
              <a:rPr lang="en-US" altLang="zh-CN" dirty="0">
                <a:solidFill>
                  <a:srgbClr val="005CC5"/>
                </a:solidFill>
                <a:latin typeface=" Microsoft YaHei Mono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 Microsoft YaHei Mono"/>
              </a:rPr>
              <a:t>(a)</a:t>
            </a:r>
            <a:endParaRPr lang="en-US" altLang="zh-CN" b="0" dirty="0">
              <a:solidFill>
                <a:srgbClr val="000000"/>
              </a:solidFill>
              <a:effectLst/>
              <a:latin typeface=" Microsoft YaHei Mono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78A019-4852-4B56-8F45-61EE3126FFEE}"/>
              </a:ext>
            </a:extLst>
          </p:cNvPr>
          <p:cNvSpPr/>
          <p:nvPr/>
        </p:nvSpPr>
        <p:spPr>
          <a:xfrm>
            <a:off x="1061961" y="1620428"/>
            <a:ext cx="3916440" cy="708338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D6FA57-1C6F-4B68-8598-8550C56C9143}"/>
              </a:ext>
            </a:extLst>
          </p:cNvPr>
          <p:cNvSpPr/>
          <p:nvPr/>
        </p:nvSpPr>
        <p:spPr>
          <a:xfrm>
            <a:off x="5314645" y="1620427"/>
            <a:ext cx="3239107" cy="919571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E51F18-0863-4644-8401-36D5B0FF3B45}"/>
              </a:ext>
            </a:extLst>
          </p:cNvPr>
          <p:cNvSpPr/>
          <p:nvPr/>
        </p:nvSpPr>
        <p:spPr>
          <a:xfrm>
            <a:off x="1061961" y="3603170"/>
            <a:ext cx="4138991" cy="1418831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3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2.xml><?xml version="1.0" encoding="utf-8"?>
<a:theme xmlns:a="http://schemas.openxmlformats.org/drawingml/2006/main" name="拓展内容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4689</TotalTime>
  <Words>2824</Words>
  <Application>Microsoft Office PowerPoint</Application>
  <PresentationFormat>全屏显示(4:3)</PresentationFormat>
  <Paragraphs>510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 DejaVu Sans Mono for Powerline</vt:lpstr>
      <vt:lpstr> Microsoft YaHei Mono</vt:lpstr>
      <vt:lpstr>方正姚体</vt:lpstr>
      <vt:lpstr>华文新魏</vt:lpstr>
      <vt:lpstr>微软雅黑</vt:lpstr>
      <vt:lpstr>Arial</vt:lpstr>
      <vt:lpstr>Calibri</vt:lpstr>
      <vt:lpstr>Consolas</vt:lpstr>
      <vt:lpstr>Courier New</vt:lpstr>
      <vt:lpstr>Lucida Console</vt:lpstr>
      <vt:lpstr>Wingdings</vt:lpstr>
      <vt:lpstr>1_基础内容</vt:lpstr>
      <vt:lpstr>拓展内容</vt:lpstr>
      <vt:lpstr>第二章 Python简介</vt:lpstr>
      <vt:lpstr>四、函数</vt:lpstr>
      <vt:lpstr>认识函数</vt:lpstr>
      <vt:lpstr>PowerPoint 演示文稿</vt:lpstr>
      <vt:lpstr>PowerPoint 演示文稿</vt:lpstr>
      <vt:lpstr>PowerPoint 演示文稿</vt:lpstr>
      <vt:lpstr>函数的定义</vt:lpstr>
      <vt:lpstr>PowerPoint 演示文稿</vt:lpstr>
      <vt:lpstr>PowerPoint 演示文稿</vt:lpstr>
      <vt:lpstr>函数的调用</vt:lpstr>
      <vt:lpstr>PowerPoint 演示文稿</vt:lpstr>
      <vt:lpstr>PowerPoint 演示文稿</vt:lpstr>
      <vt:lpstr>PowerPoint 演示文稿</vt:lpstr>
      <vt:lpstr>函数的返回值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函数的形式参数</vt:lpstr>
      <vt:lpstr>PowerPoint 演示文稿</vt:lpstr>
      <vt:lpstr>可选参数（默认参数）</vt:lpstr>
      <vt:lpstr>可变数量参数</vt:lpstr>
      <vt:lpstr>多种形式参数的混用</vt:lpstr>
      <vt:lpstr>带形式参数名称的实际参数</vt:lpstr>
      <vt:lpstr>PowerPoint 演示文稿</vt:lpstr>
      <vt:lpstr>变量的作用范围</vt:lpstr>
      <vt:lpstr>PowerPoint 演示文稿</vt:lpstr>
      <vt:lpstr>局部变量</vt:lpstr>
      <vt:lpstr>全局变量</vt:lpstr>
      <vt:lpstr>global关键字</vt:lpstr>
      <vt:lpstr>PowerPoint 演示文稿</vt:lpstr>
      <vt:lpstr>“奇怪”的列表参数</vt:lpstr>
      <vt:lpstr>PowerPoint 演示文稿</vt:lpstr>
      <vt:lpstr>见课程主页 https://gitee.com/nixius/fc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Guangchao</dc:creator>
  <cp:lastModifiedBy>Tang Guangchao</cp:lastModifiedBy>
  <cp:revision>1251</cp:revision>
  <dcterms:created xsi:type="dcterms:W3CDTF">2019-01-14T01:44:25Z</dcterms:created>
  <dcterms:modified xsi:type="dcterms:W3CDTF">2020-03-12T12:34:48Z</dcterms:modified>
</cp:coreProperties>
</file>