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89" r:id="rId2"/>
  </p:sldMasterIdLst>
  <p:notesMasterIdLst>
    <p:notesMasterId r:id="rId39"/>
  </p:notesMasterIdLst>
  <p:handoutMasterIdLst>
    <p:handoutMasterId r:id="rId40"/>
  </p:handoutMasterIdLst>
  <p:sldIdLst>
    <p:sldId id="256" r:id="rId3"/>
    <p:sldId id="303" r:id="rId4"/>
    <p:sldId id="276" r:id="rId5"/>
    <p:sldId id="278" r:id="rId6"/>
    <p:sldId id="279" r:id="rId7"/>
    <p:sldId id="282" r:id="rId8"/>
    <p:sldId id="284" r:id="rId9"/>
    <p:sldId id="306" r:id="rId10"/>
    <p:sldId id="331" r:id="rId11"/>
    <p:sldId id="285" r:id="rId12"/>
    <p:sldId id="299" r:id="rId13"/>
    <p:sldId id="286" r:id="rId14"/>
    <p:sldId id="287" r:id="rId15"/>
    <p:sldId id="333" r:id="rId16"/>
    <p:sldId id="295" r:id="rId17"/>
    <p:sldId id="296" r:id="rId18"/>
    <p:sldId id="291" r:id="rId19"/>
    <p:sldId id="289" r:id="rId20"/>
    <p:sldId id="292" r:id="rId21"/>
    <p:sldId id="290" r:id="rId22"/>
    <p:sldId id="305" r:id="rId23"/>
    <p:sldId id="294" r:id="rId24"/>
    <p:sldId id="308" r:id="rId25"/>
    <p:sldId id="307" r:id="rId26"/>
    <p:sldId id="309" r:id="rId27"/>
    <p:sldId id="310" r:id="rId28"/>
    <p:sldId id="311" r:id="rId29"/>
    <p:sldId id="312" r:id="rId30"/>
    <p:sldId id="313" r:id="rId31"/>
    <p:sldId id="314" r:id="rId32"/>
    <p:sldId id="334" r:id="rId33"/>
    <p:sldId id="328" r:id="rId34"/>
    <p:sldId id="335" r:id="rId35"/>
    <p:sldId id="336" r:id="rId36"/>
    <p:sldId id="330" r:id="rId37"/>
    <p:sldId id="288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2716" autoAdjust="0"/>
  </p:normalViewPr>
  <p:slideViewPr>
    <p:cSldViewPr snapToGrid="0">
      <p:cViewPr varScale="1">
        <p:scale>
          <a:sx n="81" d="100"/>
          <a:sy n="81" d="100"/>
        </p:scale>
        <p:origin x="144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01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4B316-D924-4517-A5A2-4C8E0839E5E5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358CB-0B67-467C-8F90-98BCD56C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53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111D6-04E7-4F58-8A1B-6AD011BBED3C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D0955-8AD6-4782-809A-9491788C2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72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2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应用：</a:t>
            </a:r>
            <a:r>
              <a:rPr lang="en-US" altLang="zh-CN" dirty="0" err="1"/>
              <a:t>BitTorrent</a:t>
            </a:r>
            <a:r>
              <a:rPr lang="zh-CN" altLang="en-US" dirty="0"/>
              <a:t>、</a:t>
            </a:r>
            <a:r>
              <a:rPr lang="en-US" altLang="zh-CN" dirty="0"/>
              <a:t>Ubuntu Software Center</a:t>
            </a:r>
            <a:r>
              <a:rPr lang="zh-CN" altLang="en-US" dirty="0"/>
              <a:t>、</a:t>
            </a:r>
            <a:r>
              <a:rPr lang="en-US" altLang="zh-CN" dirty="0"/>
              <a:t>YUM</a:t>
            </a:r>
            <a:r>
              <a:rPr lang="zh-CN" altLang="en-US" dirty="0"/>
              <a:t>、</a:t>
            </a:r>
            <a:r>
              <a:rPr lang="en-US" altLang="zh-CN" dirty="0"/>
              <a:t>Civilization IV - </a:t>
            </a:r>
            <a:r>
              <a:rPr lang="zh-CN" altLang="en-US" dirty="0"/>
              <a:t>游戏</a:t>
            </a:r>
            <a:r>
              <a:rPr lang="en-US" altLang="zh-CN" dirty="0"/>
              <a:t>《</a:t>
            </a:r>
            <a:r>
              <a:rPr lang="zh-CN" altLang="en-US" dirty="0"/>
              <a:t>文明</a:t>
            </a:r>
            <a:r>
              <a:rPr lang="en-US" altLang="zh-CN" dirty="0"/>
              <a:t>4》</a:t>
            </a:r>
            <a:r>
              <a:rPr lang="zh-CN" altLang="en-US" dirty="0"/>
              <a:t>、</a:t>
            </a:r>
            <a:r>
              <a:rPr lang="en-US" altLang="zh-CN" dirty="0"/>
              <a:t>Battlefield 2 - </a:t>
            </a:r>
            <a:r>
              <a:rPr lang="zh-CN" altLang="en-US" dirty="0"/>
              <a:t>游戏</a:t>
            </a:r>
            <a:r>
              <a:rPr lang="en-US" altLang="zh-CN" dirty="0"/>
              <a:t>《</a:t>
            </a:r>
            <a:r>
              <a:rPr lang="zh-CN" altLang="en-US" dirty="0"/>
              <a:t>战地</a:t>
            </a:r>
            <a:r>
              <a:rPr lang="en-US" altLang="zh-CN" dirty="0"/>
              <a:t>2》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zh-CN" altLang="en-US" dirty="0"/>
              <a:t>网站：</a:t>
            </a:r>
            <a:r>
              <a:rPr lang="en-US" altLang="zh-CN" dirty="0"/>
              <a:t>NASA</a:t>
            </a:r>
            <a:r>
              <a:rPr lang="zh-CN" altLang="en-US" dirty="0"/>
              <a:t>、豆瓣、</a:t>
            </a:r>
            <a:r>
              <a:rPr lang="en-US" altLang="zh-CN" dirty="0" err="1"/>
              <a:t>Quora</a:t>
            </a:r>
            <a:r>
              <a:rPr lang="zh-CN" altLang="en-US" dirty="0"/>
              <a:t>、</a:t>
            </a:r>
            <a:r>
              <a:rPr lang="en-US" altLang="zh-CN" dirty="0"/>
              <a:t>Dropbox</a:t>
            </a:r>
            <a:r>
              <a:rPr lang="zh-CN" altLang="en-US" dirty="0"/>
              <a:t>、</a:t>
            </a:r>
            <a:r>
              <a:rPr lang="en-US" altLang="zh-CN" dirty="0"/>
              <a:t>Gmail</a:t>
            </a:r>
            <a:r>
              <a:rPr lang="zh-CN" altLang="en-US" dirty="0"/>
              <a:t>、</a:t>
            </a:r>
            <a:r>
              <a:rPr lang="en-US" altLang="zh-CN" dirty="0"/>
              <a:t>Google Maps</a:t>
            </a:r>
            <a:r>
              <a:rPr lang="zh-CN" altLang="en-US" dirty="0"/>
              <a:t>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11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5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标题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15945" y="3919394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7222" y="17473"/>
            <a:ext cx="356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729786" y="3919394"/>
            <a:ext cx="2434643" cy="46166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某某某某教研室</a:t>
            </a:r>
          </a:p>
        </p:txBody>
      </p:sp>
    </p:spTree>
    <p:extLst>
      <p:ext uri="{BB962C8B-B14F-4D97-AF65-F5344CB8AC3E}">
        <p14:creationId xmlns:p14="http://schemas.microsoft.com/office/powerpoint/2010/main" val="2886425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-479740" y="479740"/>
            <a:ext cx="6858003" cy="5898524"/>
          </a:xfrm>
          <a:custGeom>
            <a:avLst/>
            <a:gdLst>
              <a:gd name="connsiteX0" fmla="*/ 0 w 6858003"/>
              <a:gd name="connsiteY0" fmla="*/ 6659036 h 6659036"/>
              <a:gd name="connsiteX1" fmla="*/ 0 w 6858003"/>
              <a:gd name="connsiteY1" fmla="*/ 3189668 h 6659036"/>
              <a:gd name="connsiteX2" fmla="*/ 4 w 6858003"/>
              <a:gd name="connsiteY2" fmla="*/ 3189668 h 6659036"/>
              <a:gd name="connsiteX3" fmla="*/ 4 w 6858003"/>
              <a:gd name="connsiteY3" fmla="*/ 0 h 6659036"/>
              <a:gd name="connsiteX4" fmla="*/ 6858002 w 6858003"/>
              <a:gd name="connsiteY4" fmla="*/ 3189668 h 6659036"/>
              <a:gd name="connsiteX5" fmla="*/ 6858003 w 6858003"/>
              <a:gd name="connsiteY5" fmla="*/ 3189668 h 6659036"/>
              <a:gd name="connsiteX6" fmla="*/ 6858003 w 6858003"/>
              <a:gd name="connsiteY6" fmla="*/ 3189668 h 6659036"/>
              <a:gd name="connsiteX7" fmla="*/ 6858003 w 6858003"/>
              <a:gd name="connsiteY7" fmla="*/ 3189668 h 6659036"/>
              <a:gd name="connsiteX8" fmla="*/ 6858003 w 6858003"/>
              <a:gd name="connsiteY8" fmla="*/ 3189668 h 6659036"/>
              <a:gd name="connsiteX9" fmla="*/ 6858003 w 6858003"/>
              <a:gd name="connsiteY9" fmla="*/ 6659036 h 665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3" h="6659036">
                <a:moveTo>
                  <a:pt x="0" y="6659036"/>
                </a:moveTo>
                <a:lnTo>
                  <a:pt x="0" y="3189668"/>
                </a:lnTo>
                <a:lnTo>
                  <a:pt x="4" y="3189668"/>
                </a:lnTo>
                <a:lnTo>
                  <a:pt x="4" y="0"/>
                </a:lnTo>
                <a:lnTo>
                  <a:pt x="6858002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66590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032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7324" y="682579"/>
            <a:ext cx="4979831" cy="1075856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一、</a:t>
            </a:r>
            <a:r>
              <a:rPr lang="en-US" altLang="zh-CN" dirty="0"/>
              <a:t>XXXXX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911725" y="3683000"/>
            <a:ext cx="3425825" cy="2236788"/>
          </a:xfrm>
          <a:ln>
            <a:noFill/>
          </a:ln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X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Y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95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9" y="2015834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知识点标题</a:t>
            </a:r>
            <a:endParaRPr 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2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79472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44142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116482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485592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948586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8" y="2015542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58297" y="3141370"/>
            <a:ext cx="6585701" cy="2853746"/>
          </a:xfrm>
          <a:noFill/>
        </p:spPr>
        <p:txBody>
          <a:bodyPr/>
          <a:lstStyle>
            <a:lvl1pPr marL="80645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95000"/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小标题一</a:t>
            </a:r>
            <a:endParaRPr lang="en-US" altLang="zh-CN" dirty="0"/>
          </a:p>
          <a:p>
            <a:pPr lvl="0"/>
            <a:r>
              <a:rPr lang="zh-CN" altLang="en-US" dirty="0"/>
              <a:t>小标题二</a:t>
            </a:r>
            <a:endParaRPr lang="en-US" altLang="zh-CN" dirty="0"/>
          </a:p>
          <a:p>
            <a:pPr lvl="0"/>
            <a:r>
              <a:rPr lang="zh-CN" altLang="en-US" dirty="0"/>
              <a:t>小标题三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23" name="任意多边形 22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693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-479740" y="479740"/>
            <a:ext cx="6858003" cy="5898524"/>
          </a:xfrm>
          <a:custGeom>
            <a:avLst/>
            <a:gdLst>
              <a:gd name="connsiteX0" fmla="*/ 0 w 6858003"/>
              <a:gd name="connsiteY0" fmla="*/ 6659036 h 6659036"/>
              <a:gd name="connsiteX1" fmla="*/ 0 w 6858003"/>
              <a:gd name="connsiteY1" fmla="*/ 3189668 h 6659036"/>
              <a:gd name="connsiteX2" fmla="*/ 4 w 6858003"/>
              <a:gd name="connsiteY2" fmla="*/ 3189668 h 6659036"/>
              <a:gd name="connsiteX3" fmla="*/ 4 w 6858003"/>
              <a:gd name="connsiteY3" fmla="*/ 0 h 6659036"/>
              <a:gd name="connsiteX4" fmla="*/ 6858002 w 6858003"/>
              <a:gd name="connsiteY4" fmla="*/ 3189668 h 6659036"/>
              <a:gd name="connsiteX5" fmla="*/ 6858003 w 6858003"/>
              <a:gd name="connsiteY5" fmla="*/ 3189668 h 6659036"/>
              <a:gd name="connsiteX6" fmla="*/ 6858003 w 6858003"/>
              <a:gd name="connsiteY6" fmla="*/ 3189668 h 6659036"/>
              <a:gd name="connsiteX7" fmla="*/ 6858003 w 6858003"/>
              <a:gd name="connsiteY7" fmla="*/ 3189668 h 6659036"/>
              <a:gd name="connsiteX8" fmla="*/ 6858003 w 6858003"/>
              <a:gd name="connsiteY8" fmla="*/ 3189668 h 6659036"/>
              <a:gd name="connsiteX9" fmla="*/ 6858003 w 6858003"/>
              <a:gd name="connsiteY9" fmla="*/ 6659036 h 665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3" h="6659036">
                <a:moveTo>
                  <a:pt x="0" y="6659036"/>
                </a:moveTo>
                <a:lnTo>
                  <a:pt x="0" y="3189668"/>
                </a:lnTo>
                <a:lnTo>
                  <a:pt x="4" y="3189668"/>
                </a:lnTo>
                <a:lnTo>
                  <a:pt x="4" y="0"/>
                </a:lnTo>
                <a:lnTo>
                  <a:pt x="6858002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66590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032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7324" y="682579"/>
            <a:ext cx="4979831" cy="1075856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一、</a:t>
            </a:r>
            <a:r>
              <a:rPr lang="en-US" altLang="zh-CN" dirty="0"/>
              <a:t>XXXXX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911725" y="3683000"/>
            <a:ext cx="3425825" cy="2236788"/>
          </a:xfrm>
          <a:ln>
            <a:noFill/>
          </a:ln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X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Y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03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9" y="2015834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知识点标题</a:t>
            </a:r>
            <a:endParaRPr 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2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54635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15058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1492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07104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217057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8" y="2015542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58297" y="3141370"/>
            <a:ext cx="6585701" cy="2853746"/>
          </a:xfrm>
          <a:noFill/>
        </p:spPr>
        <p:txBody>
          <a:bodyPr/>
          <a:lstStyle>
            <a:lvl1pPr marL="80645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95000"/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小标题一</a:t>
            </a:r>
            <a:endParaRPr lang="en-US" altLang="zh-CN" dirty="0"/>
          </a:p>
          <a:p>
            <a:pPr lvl="0"/>
            <a:r>
              <a:rPr lang="zh-CN" altLang="en-US" dirty="0"/>
              <a:t>小标题二</a:t>
            </a:r>
            <a:endParaRPr lang="en-US" altLang="zh-CN" dirty="0"/>
          </a:p>
          <a:p>
            <a:pPr lvl="0"/>
            <a:r>
              <a:rPr lang="zh-CN" altLang="en-US" dirty="0"/>
              <a:t>小标题三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23" name="任意多边形 22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085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标题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15945" y="3919394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7222" y="17473"/>
            <a:ext cx="356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729786" y="3919394"/>
            <a:ext cx="2434643" cy="46166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某某某某教研室</a:t>
            </a:r>
          </a:p>
        </p:txBody>
      </p:sp>
    </p:spTree>
    <p:extLst>
      <p:ext uri="{BB962C8B-B14F-4D97-AF65-F5344CB8AC3E}">
        <p14:creationId xmlns:p14="http://schemas.microsoft.com/office/powerpoint/2010/main" val="1107374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6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5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6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1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nixius/fc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 </a:t>
            </a:r>
            <a:r>
              <a:rPr lang="en-US" altLang="zh-CN" dirty="0"/>
              <a:t>Python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汤光超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2B4D6D-A690-44E4-AB3C-934B3AC5A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1793108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内容占位符 3"/>
          <p:cNvSpPr txBox="1">
            <a:spLocks/>
          </p:cNvSpPr>
          <p:nvPr/>
        </p:nvSpPr>
        <p:spPr>
          <a:xfrm>
            <a:off x="933450" y="837064"/>
            <a:ext cx="7082335" cy="3616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200" dirty="0"/>
              <a:t>高级语言的分类：</a:t>
            </a:r>
          </a:p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编译型语言 </a:t>
            </a:r>
            <a:r>
              <a:rPr lang="en-US" altLang="zh-CN" sz="2400" dirty="0"/>
              <a:t>vs. </a:t>
            </a:r>
            <a:r>
              <a:rPr lang="zh-CN" altLang="en-US" sz="2400" dirty="0"/>
              <a:t>解释型语言</a:t>
            </a:r>
          </a:p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动态语言 </a:t>
            </a:r>
            <a:r>
              <a:rPr lang="en-US" altLang="zh-CN" sz="2400" dirty="0"/>
              <a:t>vs. </a:t>
            </a:r>
            <a:r>
              <a:rPr lang="zh-CN" altLang="en-US" sz="2400" dirty="0"/>
              <a:t>静态语言</a:t>
            </a:r>
          </a:p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动态类型语言 </a:t>
            </a:r>
            <a:r>
              <a:rPr lang="en-US" altLang="zh-CN" sz="2400" dirty="0"/>
              <a:t>vs. </a:t>
            </a:r>
            <a:r>
              <a:rPr lang="zh-CN" altLang="en-US" sz="2400" dirty="0"/>
              <a:t>静态类型语言</a:t>
            </a:r>
          </a:p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强类型语言 </a:t>
            </a:r>
            <a:r>
              <a:rPr lang="en-US" altLang="zh-CN" sz="2400" dirty="0"/>
              <a:t>vs. </a:t>
            </a:r>
            <a:r>
              <a:rPr lang="zh-CN" altLang="en-US" sz="2400" dirty="0"/>
              <a:t>弱类型语言</a:t>
            </a:r>
            <a:endParaRPr lang="en-US" altLang="zh-CN" sz="2400" dirty="0"/>
          </a:p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32864" y="4858604"/>
            <a:ext cx="8686993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Python</a:t>
            </a:r>
            <a:r>
              <a:rPr lang="zh-CN" altLang="en-US" sz="2400" dirty="0"/>
              <a:t>：解释型语言、动态语言、动态类型语言、强类型语言</a:t>
            </a:r>
          </a:p>
        </p:txBody>
      </p:sp>
    </p:spTree>
    <p:extLst>
      <p:ext uri="{BB962C8B-B14F-4D97-AF65-F5344CB8AC3E}">
        <p14:creationId xmlns:p14="http://schemas.microsoft.com/office/powerpoint/2010/main" val="231153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03054" y="4938032"/>
            <a:ext cx="661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zh-CN" dirty="0"/>
              <a:t>编程语言排行</a:t>
            </a:r>
          </a:p>
          <a:p>
            <a:pPr algn="r"/>
            <a:r>
              <a:rPr lang="zh-CN" altLang="en-US" dirty="0"/>
              <a:t>来源：</a:t>
            </a:r>
            <a:r>
              <a:rPr lang="en-US" altLang="zh-CN" dirty="0"/>
              <a:t>https://www.tiobe.com/tiobe-index/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823011-3F59-4D5F-81F4-AD981F162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0" y="964931"/>
            <a:ext cx="8881880" cy="3608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797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语言概述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</a:p>
        </p:txBody>
      </p:sp>
    </p:spTree>
    <p:extLst>
      <p:ext uri="{BB962C8B-B14F-4D97-AF65-F5344CB8AC3E}">
        <p14:creationId xmlns:p14="http://schemas.microsoft.com/office/powerpoint/2010/main" val="185227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1885" y="2208324"/>
            <a:ext cx="8211403" cy="24237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46088" lvl="0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1991</a:t>
            </a:r>
            <a:r>
              <a:rPr lang="zh-CN" altLang="zh-CN" sz="2000" dirty="0"/>
              <a:t>年，</a:t>
            </a:r>
            <a:r>
              <a:rPr lang="en-US" altLang="zh-CN" sz="2000" dirty="0"/>
              <a:t>Guido van Rossum</a:t>
            </a:r>
            <a:r>
              <a:rPr lang="zh-CN" altLang="zh-CN" sz="2000" dirty="0"/>
              <a:t>发布了</a:t>
            </a:r>
            <a:r>
              <a:rPr lang="en-US" altLang="zh-CN" sz="2000" dirty="0"/>
              <a:t>Python 0.9.0</a:t>
            </a:r>
            <a:endParaRPr lang="zh-CN" altLang="zh-CN" sz="2000" dirty="0"/>
          </a:p>
          <a:p>
            <a:pPr marL="446088" lvl="0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1994</a:t>
            </a:r>
            <a:r>
              <a:rPr lang="zh-CN" altLang="zh-CN" sz="2000" dirty="0"/>
              <a:t>年，</a:t>
            </a:r>
            <a:r>
              <a:rPr lang="en-US" altLang="zh-CN" sz="2000" dirty="0"/>
              <a:t>Python 1.0</a:t>
            </a:r>
            <a:r>
              <a:rPr lang="zh-CN" altLang="zh-CN" sz="2000" dirty="0"/>
              <a:t>发布</a:t>
            </a:r>
          </a:p>
          <a:p>
            <a:pPr marL="446088" lvl="0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2000</a:t>
            </a:r>
            <a:r>
              <a:rPr lang="zh-CN" altLang="zh-CN" sz="2000" dirty="0"/>
              <a:t>年，</a:t>
            </a:r>
            <a:r>
              <a:rPr lang="en-US" altLang="zh-CN" sz="2000" dirty="0"/>
              <a:t>Python 2.0</a:t>
            </a:r>
            <a:r>
              <a:rPr lang="zh-CN" altLang="zh-CN" sz="2000" dirty="0"/>
              <a:t>发布</a:t>
            </a:r>
          </a:p>
          <a:p>
            <a:pPr marL="446088" lvl="0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2008</a:t>
            </a:r>
            <a:r>
              <a:rPr lang="zh-CN" altLang="zh-CN" sz="2000" dirty="0"/>
              <a:t>年，</a:t>
            </a:r>
            <a:r>
              <a:rPr lang="en-US" altLang="zh-CN" sz="2000" dirty="0"/>
              <a:t>Python 3.0</a:t>
            </a:r>
            <a:r>
              <a:rPr lang="zh-CN" altLang="zh-CN" sz="2000" dirty="0"/>
              <a:t>发布</a:t>
            </a:r>
            <a:r>
              <a:rPr lang="zh-CN" altLang="zh-CN" sz="2000" b="1" dirty="0">
                <a:solidFill>
                  <a:srgbClr val="C00000"/>
                </a:solidFill>
              </a:rPr>
              <a:t>（与</a:t>
            </a:r>
            <a:r>
              <a:rPr lang="en-US" altLang="zh-CN" sz="2000" b="1" dirty="0">
                <a:solidFill>
                  <a:srgbClr val="C00000"/>
                </a:solidFill>
              </a:rPr>
              <a:t>Python 2.x</a:t>
            </a:r>
            <a:r>
              <a:rPr lang="zh-CN" altLang="zh-CN" sz="2000" b="1" dirty="0">
                <a:solidFill>
                  <a:srgbClr val="C00000"/>
                </a:solidFill>
              </a:rPr>
              <a:t>不兼容）</a:t>
            </a:r>
          </a:p>
          <a:p>
            <a:pPr marL="446088" lvl="0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zh-CN" sz="2000" dirty="0"/>
              <a:t>目前的最新版本为</a:t>
            </a:r>
            <a:r>
              <a:rPr lang="en-US" altLang="zh-CN" sz="2000" dirty="0"/>
              <a:t>3.8.1</a:t>
            </a:r>
            <a:endParaRPr lang="zh-CN" altLang="en-US" sz="2000" dirty="0"/>
          </a:p>
        </p:txBody>
      </p:sp>
      <p:grpSp>
        <p:nvGrpSpPr>
          <p:cNvPr id="8" name="组合 7"/>
          <p:cNvGrpSpPr/>
          <p:nvPr/>
        </p:nvGrpSpPr>
        <p:grpSpPr>
          <a:xfrm>
            <a:off x="6348952" y="3797248"/>
            <a:ext cx="2686639" cy="2576742"/>
            <a:chOff x="7545532" y="3101294"/>
            <a:chExt cx="1305754" cy="1252342"/>
          </a:xfrm>
        </p:grpSpPr>
        <p:sp>
          <p:nvSpPr>
            <p:cNvPr id="6" name="任意多边形 5"/>
            <p:cNvSpPr>
              <a:spLocks/>
            </p:cNvSpPr>
            <p:nvPr/>
          </p:nvSpPr>
          <p:spPr>
            <a:xfrm>
              <a:off x="7545532" y="3101294"/>
              <a:ext cx="979517" cy="934512"/>
            </a:xfrm>
            <a:custGeom>
              <a:avLst/>
              <a:gdLst>
                <a:gd name="connsiteX0" fmla="*/ 1456210 w 2846854"/>
                <a:gd name="connsiteY0" fmla="*/ 233630 h 2716049"/>
                <a:gd name="connsiteX1" fmla="*/ 1233158 w 2846854"/>
                <a:gd name="connsiteY1" fmla="*/ 456191 h 2716049"/>
                <a:gd name="connsiteX2" fmla="*/ 1456210 w 2846854"/>
                <a:gd name="connsiteY2" fmla="*/ 678752 h 2716049"/>
                <a:gd name="connsiteX3" fmla="*/ 1679268 w 2846854"/>
                <a:gd name="connsiteY3" fmla="*/ 456191 h 2716049"/>
                <a:gd name="connsiteX4" fmla="*/ 1456210 w 2846854"/>
                <a:gd name="connsiteY4" fmla="*/ 233630 h 2716049"/>
                <a:gd name="connsiteX5" fmla="*/ 1964524 w 2846854"/>
                <a:gd name="connsiteY5" fmla="*/ 369 h 2716049"/>
                <a:gd name="connsiteX6" fmla="*/ 2743076 w 2846854"/>
                <a:gd name="connsiteY6" fmla="*/ 267869 h 2716049"/>
                <a:gd name="connsiteX7" fmla="*/ 2588653 w 2846854"/>
                <a:gd name="connsiteY7" fmla="*/ 1723086 h 2716049"/>
                <a:gd name="connsiteX8" fmla="*/ 975782 w 2846854"/>
                <a:gd name="connsiteY8" fmla="*/ 2116850 h 2716049"/>
                <a:gd name="connsiteX9" fmla="*/ 855677 w 2846854"/>
                <a:gd name="connsiteY9" fmla="*/ 2716049 h 2716049"/>
                <a:gd name="connsiteX10" fmla="*/ 581142 w 2846854"/>
                <a:gd name="connsiteY10" fmla="*/ 918438 h 2716049"/>
                <a:gd name="connsiteX11" fmla="*/ 1061577 w 2846854"/>
                <a:gd name="connsiteY11" fmla="*/ 918438 h 2716049"/>
                <a:gd name="connsiteX12" fmla="*/ 2142536 w 2846854"/>
                <a:gd name="connsiteY12" fmla="*/ 918438 h 2716049"/>
                <a:gd name="connsiteX13" fmla="*/ 2142536 w 2846854"/>
                <a:gd name="connsiteY13" fmla="*/ 832836 h 2716049"/>
                <a:gd name="connsiteX14" fmla="*/ 1061577 w 2846854"/>
                <a:gd name="connsiteY14" fmla="*/ 832836 h 2716049"/>
                <a:gd name="connsiteX15" fmla="*/ 1095888 w 2846854"/>
                <a:gd name="connsiteY15" fmla="*/ 233630 h 2716049"/>
                <a:gd name="connsiteX16" fmla="*/ 1964524 w 2846854"/>
                <a:gd name="connsiteY16" fmla="*/ 369 h 271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46854" h="2716049">
                  <a:moveTo>
                    <a:pt x="1456210" y="233630"/>
                  </a:moveTo>
                  <a:cubicBezTo>
                    <a:pt x="1336104" y="233630"/>
                    <a:pt x="1233158" y="336351"/>
                    <a:pt x="1233158" y="456191"/>
                  </a:cubicBezTo>
                  <a:cubicBezTo>
                    <a:pt x="1233158" y="576031"/>
                    <a:pt x="1336104" y="678752"/>
                    <a:pt x="1456210" y="678752"/>
                  </a:cubicBezTo>
                  <a:cubicBezTo>
                    <a:pt x="1576321" y="678752"/>
                    <a:pt x="1679268" y="576031"/>
                    <a:pt x="1679268" y="456191"/>
                  </a:cubicBezTo>
                  <a:cubicBezTo>
                    <a:pt x="1679268" y="336351"/>
                    <a:pt x="1576321" y="233630"/>
                    <a:pt x="1456210" y="233630"/>
                  </a:cubicBezTo>
                  <a:close/>
                  <a:moveTo>
                    <a:pt x="1964524" y="369"/>
                  </a:moveTo>
                  <a:cubicBezTo>
                    <a:pt x="2305539" y="-6049"/>
                    <a:pt x="2631543" y="70993"/>
                    <a:pt x="2743076" y="267869"/>
                  </a:cubicBezTo>
                  <a:cubicBezTo>
                    <a:pt x="2914657" y="576031"/>
                    <a:pt x="2880340" y="1586127"/>
                    <a:pt x="2588653" y="1723086"/>
                  </a:cubicBezTo>
                  <a:cubicBezTo>
                    <a:pt x="2091067" y="1945646"/>
                    <a:pt x="1181682" y="1500525"/>
                    <a:pt x="975782" y="2116850"/>
                  </a:cubicBezTo>
                  <a:cubicBezTo>
                    <a:pt x="907147" y="2322285"/>
                    <a:pt x="855677" y="2716049"/>
                    <a:pt x="855677" y="2716049"/>
                  </a:cubicBezTo>
                  <a:cubicBezTo>
                    <a:pt x="-225289" y="2716049"/>
                    <a:pt x="-242448" y="918438"/>
                    <a:pt x="581142" y="918438"/>
                  </a:cubicBezTo>
                  <a:cubicBezTo>
                    <a:pt x="581142" y="918438"/>
                    <a:pt x="1061577" y="918438"/>
                    <a:pt x="1061577" y="918438"/>
                  </a:cubicBezTo>
                  <a:lnTo>
                    <a:pt x="2142536" y="918438"/>
                  </a:lnTo>
                  <a:lnTo>
                    <a:pt x="2142536" y="832836"/>
                  </a:lnTo>
                  <a:lnTo>
                    <a:pt x="1061577" y="832836"/>
                  </a:lnTo>
                  <a:cubicBezTo>
                    <a:pt x="1061577" y="627395"/>
                    <a:pt x="1044418" y="370589"/>
                    <a:pt x="1095888" y="233630"/>
                  </a:cubicBezTo>
                  <a:cubicBezTo>
                    <a:pt x="1267469" y="96672"/>
                    <a:pt x="1623502" y="6793"/>
                    <a:pt x="1964524" y="369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>
            <a:xfrm>
              <a:off x="7871769" y="3419124"/>
              <a:ext cx="979517" cy="934512"/>
            </a:xfrm>
            <a:custGeom>
              <a:avLst/>
              <a:gdLst>
                <a:gd name="connsiteX0" fmla="*/ 1644049 w 3468756"/>
                <a:gd name="connsiteY0" fmla="*/ 2396781 h 3264771"/>
                <a:gd name="connsiteX1" fmla="*/ 1375149 w 3468756"/>
                <a:gd name="connsiteY1" fmla="*/ 2665384 h 3264771"/>
                <a:gd name="connsiteX2" fmla="*/ 1644049 w 3468756"/>
                <a:gd name="connsiteY2" fmla="*/ 2933987 h 3264771"/>
                <a:gd name="connsiteX3" fmla="*/ 1912948 w 3468756"/>
                <a:gd name="connsiteY3" fmla="*/ 2665384 h 3264771"/>
                <a:gd name="connsiteX4" fmla="*/ 1644049 w 3468756"/>
                <a:gd name="connsiteY4" fmla="*/ 2396781 h 3264771"/>
                <a:gd name="connsiteX5" fmla="*/ 2388692 w 3468756"/>
                <a:gd name="connsiteY5" fmla="*/ 0 h 3264771"/>
                <a:gd name="connsiteX6" fmla="*/ 2802389 w 3468756"/>
                <a:gd name="connsiteY6" fmla="*/ 2148841 h 3264771"/>
                <a:gd name="connsiteX7" fmla="*/ 2161168 w 3468756"/>
                <a:gd name="connsiteY7" fmla="*/ 2148841 h 3264771"/>
                <a:gd name="connsiteX8" fmla="*/ 858038 w 3468756"/>
                <a:gd name="connsiteY8" fmla="*/ 2148841 h 3264771"/>
                <a:gd name="connsiteX9" fmla="*/ 858038 w 3468756"/>
                <a:gd name="connsiteY9" fmla="*/ 2272807 h 3264771"/>
                <a:gd name="connsiteX10" fmla="*/ 2161168 w 3468756"/>
                <a:gd name="connsiteY10" fmla="*/ 2272807 h 3264771"/>
                <a:gd name="connsiteX11" fmla="*/ 2119793 w 3468756"/>
                <a:gd name="connsiteY11" fmla="*/ 2975314 h 3264771"/>
                <a:gd name="connsiteX12" fmla="*/ 134082 w 3468756"/>
                <a:gd name="connsiteY12" fmla="*/ 2933987 h 3264771"/>
                <a:gd name="connsiteX13" fmla="*/ 320239 w 3468756"/>
                <a:gd name="connsiteY13" fmla="*/ 1177731 h 3264771"/>
                <a:gd name="connsiteX14" fmla="*/ 2264590 w 3468756"/>
                <a:gd name="connsiteY14" fmla="*/ 702507 h 3264771"/>
                <a:gd name="connsiteX15" fmla="*/ 2388692 w 3468756"/>
                <a:gd name="connsiteY15" fmla="*/ 0 h 326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68756" h="3264771">
                  <a:moveTo>
                    <a:pt x="1644049" y="2396781"/>
                  </a:moveTo>
                  <a:cubicBezTo>
                    <a:pt x="1478572" y="2396781"/>
                    <a:pt x="1375149" y="2520755"/>
                    <a:pt x="1375149" y="2665384"/>
                  </a:cubicBezTo>
                  <a:cubicBezTo>
                    <a:pt x="1375149" y="2810021"/>
                    <a:pt x="1478572" y="2933987"/>
                    <a:pt x="1644049" y="2933987"/>
                  </a:cubicBezTo>
                  <a:cubicBezTo>
                    <a:pt x="1788846" y="2933987"/>
                    <a:pt x="1912948" y="2810021"/>
                    <a:pt x="1912948" y="2665384"/>
                  </a:cubicBezTo>
                  <a:cubicBezTo>
                    <a:pt x="1912948" y="2520755"/>
                    <a:pt x="1788846" y="2396781"/>
                    <a:pt x="1644049" y="2396781"/>
                  </a:cubicBezTo>
                  <a:close/>
                  <a:moveTo>
                    <a:pt x="2388692" y="0"/>
                  </a:moveTo>
                  <a:cubicBezTo>
                    <a:pt x="3795245" y="0"/>
                    <a:pt x="3712510" y="2148841"/>
                    <a:pt x="2802389" y="2148841"/>
                  </a:cubicBezTo>
                  <a:cubicBezTo>
                    <a:pt x="2802389" y="2148841"/>
                    <a:pt x="2161168" y="2148841"/>
                    <a:pt x="2161168" y="2148841"/>
                  </a:cubicBezTo>
                  <a:lnTo>
                    <a:pt x="858038" y="2148841"/>
                  </a:lnTo>
                  <a:lnTo>
                    <a:pt x="858038" y="2272807"/>
                  </a:lnTo>
                  <a:lnTo>
                    <a:pt x="2161168" y="2272807"/>
                  </a:lnTo>
                  <a:cubicBezTo>
                    <a:pt x="2161168" y="2500091"/>
                    <a:pt x="2161168" y="2810021"/>
                    <a:pt x="2119793" y="2975314"/>
                  </a:cubicBezTo>
                  <a:cubicBezTo>
                    <a:pt x="1706104" y="3326564"/>
                    <a:pt x="402982" y="3409211"/>
                    <a:pt x="134082" y="2933987"/>
                  </a:cubicBezTo>
                  <a:cubicBezTo>
                    <a:pt x="-93450" y="2582737"/>
                    <a:pt x="-31395" y="1343024"/>
                    <a:pt x="320239" y="1177731"/>
                  </a:cubicBezTo>
                  <a:cubicBezTo>
                    <a:pt x="920093" y="929783"/>
                    <a:pt x="2016371" y="1446334"/>
                    <a:pt x="2264590" y="702507"/>
                  </a:cubicBezTo>
                  <a:cubicBezTo>
                    <a:pt x="2347325" y="475224"/>
                    <a:pt x="2388692" y="0"/>
                    <a:pt x="2388692" y="0"/>
                  </a:cubicBezTo>
                  <a:close/>
                </a:path>
              </a:pathLst>
            </a:custGeom>
            <a:solidFill>
              <a:srgbClr val="FFC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402610" y="748861"/>
            <a:ext cx="84962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Python</a:t>
            </a:r>
            <a:r>
              <a:rPr lang="zh-CN" altLang="zh-CN" sz="2400" dirty="0"/>
              <a:t>，译为</a:t>
            </a:r>
            <a:r>
              <a:rPr lang="zh-CN" altLang="en-US" sz="2400" dirty="0"/>
              <a:t>“</a:t>
            </a:r>
            <a:r>
              <a:rPr lang="zh-CN" altLang="zh-CN" sz="2400" dirty="0"/>
              <a:t>蟒蛇”，</a:t>
            </a:r>
            <a:r>
              <a:rPr lang="en-US" altLang="zh-CN" sz="2400" dirty="0"/>
              <a:t>Guido van Rossum</a:t>
            </a:r>
            <a:r>
              <a:rPr lang="zh-CN" altLang="zh-CN" sz="2400" dirty="0"/>
              <a:t>创立，</a:t>
            </a:r>
            <a:r>
              <a:rPr lang="zh-CN" altLang="en-US" sz="2400" dirty="0"/>
              <a:t>现</a:t>
            </a:r>
            <a:r>
              <a:rPr lang="zh-CN" altLang="zh-CN" sz="2400" dirty="0"/>
              <a:t>由</a:t>
            </a:r>
            <a:r>
              <a:rPr lang="zh-CN" altLang="en-US" sz="2400" dirty="0"/>
              <a:t>非盈利性组织</a:t>
            </a:r>
            <a:r>
              <a:rPr lang="en-US" altLang="zh-CN" sz="2400" dirty="0"/>
              <a:t>Python Software Foundation(PSF)</a:t>
            </a:r>
            <a:r>
              <a:rPr lang="zh-CN" altLang="zh-CN" sz="2400" dirty="0"/>
              <a:t>维护，致力于保护</a:t>
            </a:r>
            <a:r>
              <a:rPr lang="en-US" altLang="zh-CN" sz="2400" dirty="0"/>
              <a:t>Python</a:t>
            </a:r>
            <a:r>
              <a:rPr lang="zh-CN" altLang="zh-CN" sz="2400" dirty="0"/>
              <a:t>语言开放、开源和发展。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636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4" name="图片 3" descr="C:\Users\nixius\Desktop\p2254037897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823" y="901468"/>
            <a:ext cx="2585770" cy="37433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645994" y="1592956"/>
            <a:ext cx="4703928" cy="2485449"/>
            <a:chOff x="650543" y="573922"/>
            <a:chExt cx="4703928" cy="2485449"/>
          </a:xfrm>
        </p:grpSpPr>
        <p:sp>
          <p:nvSpPr>
            <p:cNvPr id="3" name="文本框 2"/>
            <p:cNvSpPr txBox="1"/>
            <p:nvPr/>
          </p:nvSpPr>
          <p:spPr>
            <a:xfrm>
              <a:off x="650543" y="1414818"/>
              <a:ext cx="2697708" cy="164455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446088" indent="-446088">
                <a:lnSpc>
                  <a:spcPct val="120000"/>
                </a:lnSpc>
                <a:spcBef>
                  <a:spcPts val="1000"/>
                </a:spcBef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n"/>
              </a:pPr>
              <a:r>
                <a:rPr lang="zh-CN" altLang="zh-CN" sz="2400" dirty="0"/>
                <a:t>简单易学</a:t>
              </a:r>
              <a:endParaRPr lang="en-US" altLang="zh-CN" sz="2400" dirty="0"/>
            </a:p>
            <a:p>
              <a:pPr marL="446088" indent="-446088">
                <a:lnSpc>
                  <a:spcPct val="120000"/>
                </a:lnSpc>
                <a:spcBef>
                  <a:spcPts val="1000"/>
                </a:spcBef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n"/>
              </a:pPr>
              <a:r>
                <a:rPr lang="zh-CN" altLang="zh-CN" sz="2400" dirty="0"/>
                <a:t>开发高效</a:t>
              </a:r>
            </a:p>
            <a:p>
              <a:pPr marL="446088" indent="-446088">
                <a:lnSpc>
                  <a:spcPct val="120000"/>
                </a:lnSpc>
                <a:spcBef>
                  <a:spcPts val="1000"/>
                </a:spcBef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n"/>
              </a:pPr>
              <a:r>
                <a:rPr lang="zh-CN" altLang="zh-CN" sz="2400" dirty="0"/>
                <a:t>可移植性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2831910" y="1414818"/>
              <a:ext cx="2522561" cy="1644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46088" indent="-446088">
                <a:lnSpc>
                  <a:spcPct val="120000"/>
                </a:lnSpc>
                <a:spcBef>
                  <a:spcPts val="1000"/>
                </a:spcBef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n"/>
              </a:pPr>
              <a:r>
                <a:rPr lang="zh-CN" altLang="zh-CN" sz="2400" dirty="0"/>
                <a:t>丰富的库</a:t>
              </a:r>
            </a:p>
            <a:p>
              <a:pPr marL="446088" indent="-446088">
                <a:lnSpc>
                  <a:spcPct val="120000"/>
                </a:lnSpc>
                <a:spcBef>
                  <a:spcPts val="1000"/>
                </a:spcBef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n"/>
              </a:pPr>
              <a:r>
                <a:rPr lang="zh-CN" altLang="zh-CN" sz="2400" dirty="0"/>
                <a:t>高级语言</a:t>
              </a:r>
            </a:p>
            <a:p>
              <a:pPr marL="446088" indent="-446088">
                <a:lnSpc>
                  <a:spcPct val="120000"/>
                </a:lnSpc>
                <a:spcBef>
                  <a:spcPts val="1000"/>
                </a:spcBef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n"/>
              </a:pPr>
              <a:r>
                <a:rPr lang="zh-CN" altLang="zh-CN" sz="2400" dirty="0"/>
                <a:t>可扩展性</a:t>
              </a:r>
              <a:endParaRPr lang="zh-CN" altLang="en-US" sz="2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650543" y="573922"/>
              <a:ext cx="32784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/>
                <a:t>Python</a:t>
              </a:r>
              <a:r>
                <a:rPr lang="zh-CN" altLang="en-US" sz="2800" dirty="0"/>
                <a:t>语言</a:t>
              </a:r>
              <a:r>
                <a:rPr lang="zh-CN" altLang="zh-CN" sz="2800" dirty="0"/>
                <a:t>特点</a:t>
              </a:r>
              <a:r>
                <a:rPr lang="zh-CN" altLang="en-US" sz="2800" dirty="0"/>
                <a:t>：</a:t>
              </a:r>
              <a:endParaRPr lang="zh-CN" altLang="zh-CN" sz="2800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63526" y="4864258"/>
            <a:ext cx="7146879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zh-CN" altLang="en-US" sz="2400" dirty="0"/>
              <a:t>在科学计算、数据分析、人工智能、搜索引擎、网络服务等领域</a:t>
            </a:r>
            <a:r>
              <a:rPr lang="en-US" altLang="zh-CN" sz="2400" dirty="0"/>
              <a:t>Python</a:t>
            </a:r>
            <a:r>
              <a:rPr lang="zh-CN" altLang="en-US" sz="2400" dirty="0"/>
              <a:t>被广泛的运用。</a:t>
            </a:r>
          </a:p>
        </p:txBody>
      </p:sp>
    </p:spTree>
    <p:extLst>
      <p:ext uri="{BB962C8B-B14F-4D97-AF65-F5344CB8AC3E}">
        <p14:creationId xmlns:p14="http://schemas.microsoft.com/office/powerpoint/2010/main" val="370826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0501" y="2365611"/>
            <a:ext cx="3810659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main(){</a:t>
            </a:r>
          </a:p>
          <a:p>
            <a:r>
              <a:rPr lang="en-US" altLang="zh-CN" dirty="0"/>
              <a:t>    int sum = 0;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=1;i&lt;=99;i++)</a:t>
            </a:r>
          </a:p>
          <a:p>
            <a:r>
              <a:rPr lang="en-US" altLang="zh-CN" dirty="0"/>
              <a:t>        sum +=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("%d\n", sum);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31473" y="2365611"/>
            <a:ext cx="2973891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sum = 0</a:t>
            </a:r>
          </a:p>
          <a:p>
            <a:r>
              <a:rPr lang="en-US" altLang="zh-CN" dirty="0"/>
              <a:t>for x in range(100):</a:t>
            </a:r>
          </a:p>
          <a:p>
            <a:r>
              <a:rPr lang="en-US" altLang="zh-CN" dirty="0"/>
              <a:t>    sum += x</a:t>
            </a:r>
          </a:p>
          <a:p>
            <a:r>
              <a:rPr lang="en-US" altLang="zh-CN" dirty="0"/>
              <a:t>print(sum)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0501" y="1996279"/>
            <a:ext cx="78579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语言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31473" y="1996279"/>
            <a:ext cx="102143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Python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6816" y="1110016"/>
            <a:ext cx="4128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计算从</a:t>
            </a:r>
            <a:r>
              <a:rPr lang="en-US" altLang="zh-CN" sz="2400" dirty="0"/>
              <a:t>1</a:t>
            </a:r>
            <a:r>
              <a:rPr lang="zh-CN" altLang="en-US" sz="2400" dirty="0"/>
              <a:t>到</a:t>
            </a:r>
            <a:r>
              <a:rPr lang="en-US" altLang="zh-CN" sz="2400" dirty="0"/>
              <a:t>99</a:t>
            </a:r>
            <a:r>
              <a:rPr lang="zh-CN" altLang="en-US" sz="2400" dirty="0"/>
              <a:t>的和并显示结果</a:t>
            </a:r>
          </a:p>
        </p:txBody>
      </p:sp>
    </p:spTree>
    <p:extLst>
      <p:ext uri="{BB962C8B-B14F-4D97-AF65-F5344CB8AC3E}">
        <p14:creationId xmlns:p14="http://schemas.microsoft.com/office/powerpoint/2010/main" val="1588695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1026" y="1282889"/>
            <a:ext cx="3238387" cy="50167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800" dirty="0"/>
              <a:t>#include&lt;iostream&gt;</a:t>
            </a:r>
          </a:p>
          <a:p>
            <a:r>
              <a:rPr lang="en-US" altLang="zh-CN" sz="800" dirty="0"/>
              <a:t>using namespace std;</a:t>
            </a:r>
          </a:p>
          <a:p>
            <a:endParaRPr lang="en-US" altLang="zh-CN" sz="800" dirty="0"/>
          </a:p>
          <a:p>
            <a:r>
              <a:rPr lang="en-US" altLang="zh-CN" sz="800" dirty="0"/>
              <a:t>void </a:t>
            </a:r>
            <a:r>
              <a:rPr lang="en-US" altLang="zh-CN" sz="800" dirty="0" err="1"/>
              <a:t>OpenAndSavePic</a:t>
            </a:r>
            <a:r>
              <a:rPr lang="en-US" altLang="zh-CN" sz="800" dirty="0"/>
              <a:t>(){</a:t>
            </a:r>
          </a:p>
          <a:p>
            <a:r>
              <a:rPr lang="en-US" altLang="zh-CN" sz="800" dirty="0"/>
              <a:t>     char name[50];//</a:t>
            </a:r>
            <a:r>
              <a:rPr lang="zh-CN" altLang="en-US" sz="800" dirty="0"/>
              <a:t>文件名</a:t>
            </a:r>
          </a:p>
          <a:p>
            <a:r>
              <a:rPr lang="zh-CN" altLang="en-US" sz="800" dirty="0"/>
              <a:t>     </a:t>
            </a:r>
            <a:r>
              <a:rPr lang="en-US" altLang="zh-CN" sz="800" dirty="0"/>
              <a:t>int length;//</a:t>
            </a:r>
            <a:r>
              <a:rPr lang="zh-CN" altLang="en-US" sz="800" dirty="0"/>
              <a:t>文件长度</a:t>
            </a:r>
          </a:p>
          <a:p>
            <a:r>
              <a:rPr lang="zh-CN" altLang="en-US" sz="800" dirty="0"/>
              <a:t>     </a:t>
            </a:r>
            <a:r>
              <a:rPr lang="en-US" altLang="zh-CN" sz="800" dirty="0"/>
              <a:t>char *</a:t>
            </a:r>
            <a:r>
              <a:rPr lang="en-US" altLang="zh-CN" sz="800" dirty="0" err="1"/>
              <a:t>buf</a:t>
            </a:r>
            <a:r>
              <a:rPr lang="en-US" altLang="zh-CN" sz="800" dirty="0"/>
              <a:t>;//</a:t>
            </a:r>
            <a:r>
              <a:rPr lang="zh-CN" altLang="en-US" sz="800" dirty="0"/>
              <a:t>文件内容</a:t>
            </a:r>
          </a:p>
          <a:p>
            <a:r>
              <a:rPr lang="zh-CN" altLang="en-US" sz="800" dirty="0"/>
              <a:t>     </a:t>
            </a:r>
            <a:r>
              <a:rPr lang="en-US" altLang="zh-CN" sz="800" dirty="0" err="1"/>
              <a:t>memset</a:t>
            </a:r>
            <a:r>
              <a:rPr lang="en-US" altLang="zh-CN" sz="800" dirty="0"/>
              <a:t>(name, 0, 50);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cout</a:t>
            </a:r>
            <a:r>
              <a:rPr lang="en-US" altLang="zh-CN" sz="800" dirty="0"/>
              <a:t> &lt;&lt; "</a:t>
            </a:r>
            <a:r>
              <a:rPr lang="zh-CN" altLang="en-US" sz="800" dirty="0"/>
              <a:t>输入要打开的图片</a:t>
            </a:r>
            <a:r>
              <a:rPr lang="en-US" altLang="zh-CN" sz="800" dirty="0"/>
              <a:t>:";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cin</a:t>
            </a:r>
            <a:r>
              <a:rPr lang="en-US" altLang="zh-CN" sz="800" dirty="0"/>
              <a:t> &gt;&gt; name;</a:t>
            </a:r>
          </a:p>
          <a:p>
            <a:r>
              <a:rPr lang="en-US" altLang="zh-CN" sz="800" dirty="0"/>
              <a:t>     FILE * f = </a:t>
            </a:r>
            <a:r>
              <a:rPr lang="en-US" altLang="zh-CN" sz="800" dirty="0" err="1"/>
              <a:t>fopen</a:t>
            </a:r>
            <a:r>
              <a:rPr lang="en-US" altLang="zh-CN" sz="800" dirty="0"/>
              <a:t>(name, "</a:t>
            </a:r>
            <a:r>
              <a:rPr lang="en-US" altLang="zh-CN" sz="800" dirty="0" err="1"/>
              <a:t>rb</a:t>
            </a:r>
            <a:r>
              <a:rPr lang="en-US" altLang="zh-CN" sz="800" dirty="0"/>
              <a:t>");//</a:t>
            </a:r>
            <a:r>
              <a:rPr lang="zh-CN" altLang="en-US" sz="800" dirty="0"/>
              <a:t>二进制方式</a:t>
            </a:r>
          </a:p>
          <a:p>
            <a:r>
              <a:rPr lang="zh-CN" altLang="en-US" sz="800" dirty="0"/>
              <a:t>     </a:t>
            </a:r>
            <a:r>
              <a:rPr lang="en-US" altLang="zh-CN" sz="800" dirty="0"/>
              <a:t>if(!f) {</a:t>
            </a:r>
          </a:p>
          <a:p>
            <a:r>
              <a:rPr lang="en-US" altLang="zh-CN" sz="800" dirty="0"/>
              <a:t>      </a:t>
            </a:r>
            <a:r>
              <a:rPr lang="en-US" altLang="zh-CN" sz="800" dirty="0" err="1"/>
              <a:t>cout</a:t>
            </a:r>
            <a:r>
              <a:rPr lang="en-US" altLang="zh-CN" sz="800" dirty="0"/>
              <a:t> &lt;&lt; "</a:t>
            </a:r>
            <a:r>
              <a:rPr lang="zh-CN" altLang="en-US" sz="800" dirty="0"/>
              <a:t>图片</a:t>
            </a:r>
            <a:r>
              <a:rPr lang="en-US" altLang="zh-CN" sz="800" dirty="0"/>
              <a:t>" &lt;&lt; name &lt;&lt; "</a:t>
            </a:r>
            <a:r>
              <a:rPr lang="zh-CN" altLang="en-US" sz="800" dirty="0"/>
              <a:t>打开失败</a:t>
            </a:r>
            <a:r>
              <a:rPr lang="en-US" altLang="zh-CN" sz="800" dirty="0"/>
              <a:t>" &lt;&lt; </a:t>
            </a:r>
            <a:r>
              <a:rPr lang="en-US" altLang="zh-CN" sz="800" dirty="0" err="1"/>
              <a:t>endl</a:t>
            </a:r>
            <a:r>
              <a:rPr lang="en-US" altLang="zh-CN" sz="800" dirty="0"/>
              <a:t>;</a:t>
            </a:r>
          </a:p>
          <a:p>
            <a:r>
              <a:rPr lang="en-US" altLang="zh-CN" sz="800" dirty="0"/>
              <a:t>      return;</a:t>
            </a:r>
          </a:p>
          <a:p>
            <a:r>
              <a:rPr lang="en-US" altLang="zh-CN" sz="800" dirty="0"/>
              <a:t>     }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fseek</a:t>
            </a:r>
            <a:r>
              <a:rPr lang="en-US" altLang="zh-CN" sz="800" dirty="0"/>
              <a:t>(f, 0, SEEK_END);</a:t>
            </a:r>
          </a:p>
          <a:p>
            <a:r>
              <a:rPr lang="en-US" altLang="zh-CN" sz="800" dirty="0"/>
              <a:t>     length = </a:t>
            </a:r>
            <a:r>
              <a:rPr lang="en-US" altLang="zh-CN" sz="800" dirty="0" err="1"/>
              <a:t>ftell</a:t>
            </a:r>
            <a:r>
              <a:rPr lang="en-US" altLang="zh-CN" sz="800" dirty="0"/>
              <a:t>(f);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buf</a:t>
            </a:r>
            <a:r>
              <a:rPr lang="en-US" altLang="zh-CN" sz="800" dirty="0"/>
              <a:t> = new char[length + 1];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fseek</a:t>
            </a:r>
            <a:r>
              <a:rPr lang="en-US" altLang="zh-CN" sz="800" dirty="0"/>
              <a:t>(f, 0, SEEK_SET);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fread</a:t>
            </a:r>
            <a:r>
              <a:rPr lang="en-US" altLang="zh-CN" sz="800" dirty="0"/>
              <a:t>(</a:t>
            </a:r>
            <a:r>
              <a:rPr lang="en-US" altLang="zh-CN" sz="800" dirty="0" err="1"/>
              <a:t>buf</a:t>
            </a:r>
            <a:r>
              <a:rPr lang="en-US" altLang="zh-CN" sz="800" dirty="0"/>
              <a:t>, length, 1, f);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buf</a:t>
            </a:r>
            <a:r>
              <a:rPr lang="en-US" altLang="zh-CN" sz="800" dirty="0"/>
              <a:t>[length] = '\0';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fclose</a:t>
            </a:r>
            <a:r>
              <a:rPr lang="en-US" altLang="zh-CN" sz="800" dirty="0"/>
              <a:t>(f);</a:t>
            </a:r>
          </a:p>
          <a:p>
            <a:endParaRPr lang="en-US" altLang="zh-CN" sz="800" dirty="0"/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memset</a:t>
            </a:r>
            <a:r>
              <a:rPr lang="en-US" altLang="zh-CN" sz="800" dirty="0"/>
              <a:t>(name, 0, 50);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cout</a:t>
            </a:r>
            <a:r>
              <a:rPr lang="en-US" altLang="zh-CN" sz="800" dirty="0"/>
              <a:t> &lt;&lt; "</a:t>
            </a:r>
            <a:r>
              <a:rPr lang="zh-CN" altLang="en-US" sz="800" dirty="0"/>
              <a:t>输入要保存的文件名</a:t>
            </a:r>
            <a:r>
              <a:rPr lang="en-US" altLang="zh-CN" sz="800" dirty="0"/>
              <a:t>:";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cin</a:t>
            </a:r>
            <a:r>
              <a:rPr lang="en-US" altLang="zh-CN" sz="800" dirty="0"/>
              <a:t> &gt;&gt; name;</a:t>
            </a:r>
          </a:p>
          <a:p>
            <a:r>
              <a:rPr lang="en-US" altLang="zh-CN" sz="800" dirty="0"/>
              <a:t>     f = </a:t>
            </a:r>
            <a:r>
              <a:rPr lang="en-US" altLang="zh-CN" sz="800" dirty="0" err="1"/>
              <a:t>fopen</a:t>
            </a:r>
            <a:r>
              <a:rPr lang="en-US" altLang="zh-CN" sz="800" dirty="0"/>
              <a:t>(name, "</a:t>
            </a:r>
            <a:r>
              <a:rPr lang="en-US" altLang="zh-CN" sz="800" dirty="0" err="1"/>
              <a:t>wb</a:t>
            </a:r>
            <a:r>
              <a:rPr lang="en-US" altLang="zh-CN" sz="800" dirty="0"/>
              <a:t>");</a:t>
            </a:r>
          </a:p>
          <a:p>
            <a:r>
              <a:rPr lang="en-US" altLang="zh-CN" sz="800" dirty="0"/>
              <a:t>     if(!f) {</a:t>
            </a:r>
          </a:p>
          <a:p>
            <a:r>
              <a:rPr lang="en-US" altLang="zh-CN" sz="800" dirty="0"/>
              <a:t>      </a:t>
            </a:r>
            <a:r>
              <a:rPr lang="en-US" altLang="zh-CN" sz="800" dirty="0" err="1"/>
              <a:t>cout</a:t>
            </a:r>
            <a:r>
              <a:rPr lang="en-US" altLang="zh-CN" sz="800" dirty="0"/>
              <a:t> &lt;&lt; "</a:t>
            </a:r>
            <a:r>
              <a:rPr lang="zh-CN" altLang="en-US" sz="800" dirty="0"/>
              <a:t>保存图片</a:t>
            </a:r>
            <a:r>
              <a:rPr lang="en-US" altLang="zh-CN" sz="800" dirty="0"/>
              <a:t>" &lt;&lt; name &lt;&lt; "</a:t>
            </a:r>
            <a:r>
              <a:rPr lang="zh-CN" altLang="en-US" sz="800" dirty="0"/>
              <a:t>失败</a:t>
            </a:r>
            <a:r>
              <a:rPr lang="en-US" altLang="zh-CN" sz="800" dirty="0"/>
              <a:t>" &lt;&lt; </a:t>
            </a:r>
            <a:r>
              <a:rPr lang="en-US" altLang="zh-CN" sz="800" dirty="0" err="1"/>
              <a:t>endl</a:t>
            </a:r>
            <a:r>
              <a:rPr lang="en-US" altLang="zh-CN" sz="800" dirty="0"/>
              <a:t>;</a:t>
            </a:r>
          </a:p>
          <a:p>
            <a:r>
              <a:rPr lang="en-US" altLang="zh-CN" sz="800" dirty="0"/>
              <a:t>      return;</a:t>
            </a:r>
          </a:p>
          <a:p>
            <a:r>
              <a:rPr lang="en-US" altLang="zh-CN" sz="800" dirty="0"/>
              <a:t>     }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cout</a:t>
            </a:r>
            <a:r>
              <a:rPr lang="en-US" altLang="zh-CN" sz="800" dirty="0"/>
              <a:t> &lt;&lt; "</a:t>
            </a:r>
            <a:r>
              <a:rPr lang="zh-CN" altLang="en-US" sz="800" dirty="0"/>
              <a:t>文件</a:t>
            </a:r>
            <a:r>
              <a:rPr lang="en-US" altLang="zh-CN" sz="800" dirty="0"/>
              <a:t>" &lt;&lt; name &lt;&lt; "</a:t>
            </a:r>
            <a:r>
              <a:rPr lang="zh-CN" altLang="en-US" sz="800" dirty="0"/>
              <a:t>保存完毕</a:t>
            </a:r>
            <a:r>
              <a:rPr lang="en-US" altLang="zh-CN" sz="800" dirty="0"/>
              <a:t>" &lt;&lt; </a:t>
            </a:r>
            <a:r>
              <a:rPr lang="en-US" altLang="zh-CN" sz="800" dirty="0" err="1"/>
              <a:t>endl</a:t>
            </a:r>
            <a:r>
              <a:rPr lang="en-US" altLang="zh-CN" sz="800" dirty="0"/>
              <a:t>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fwrite</a:t>
            </a:r>
            <a:r>
              <a:rPr lang="en-US" altLang="zh-CN" sz="800" dirty="0"/>
              <a:t>(</a:t>
            </a:r>
            <a:r>
              <a:rPr lang="en-US" altLang="zh-CN" sz="800" dirty="0" err="1"/>
              <a:t>buf</a:t>
            </a:r>
            <a:r>
              <a:rPr lang="en-US" altLang="zh-CN" sz="800" dirty="0"/>
              <a:t>, length, 1, f);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fclose</a:t>
            </a:r>
            <a:r>
              <a:rPr lang="en-US" altLang="zh-CN" sz="800" dirty="0"/>
              <a:t>(f);</a:t>
            </a:r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int main() { 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OpenAndSavePic</a:t>
            </a:r>
            <a:r>
              <a:rPr lang="en-US" altLang="zh-CN" sz="800" dirty="0"/>
              <a:t>(); </a:t>
            </a:r>
          </a:p>
          <a:p>
            <a:r>
              <a:rPr lang="en-US" altLang="zh-CN" sz="800" dirty="0"/>
              <a:t>     return 0; </a:t>
            </a:r>
          </a:p>
          <a:p>
            <a:r>
              <a:rPr lang="en-US" altLang="zh-CN" sz="800" dirty="0"/>
              <a:t>}</a:t>
            </a:r>
            <a:endParaRPr lang="zh-CN" altLang="en-US" sz="800" dirty="0"/>
          </a:p>
        </p:txBody>
      </p:sp>
      <p:sp>
        <p:nvSpPr>
          <p:cNvPr id="4" name="矩形 3"/>
          <p:cNvSpPr/>
          <p:nvPr/>
        </p:nvSpPr>
        <p:spPr>
          <a:xfrm>
            <a:off x="3687886" y="1282889"/>
            <a:ext cx="5315087" cy="1477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from PIL import Image</a:t>
            </a:r>
            <a:endParaRPr lang="en-US" altLang="zh-CN" dirty="0"/>
          </a:p>
          <a:p>
            <a:r>
              <a:rPr lang="en-US" altLang="zh-CN" dirty="0" err="1"/>
              <a:t>fileName</a:t>
            </a:r>
            <a:r>
              <a:rPr lang="zh-CN" altLang="en-US" dirty="0"/>
              <a:t> = input("请输入要打开的图片:")</a:t>
            </a:r>
          </a:p>
          <a:p>
            <a:r>
              <a:rPr lang="zh-CN" altLang="en-US" dirty="0"/>
              <a:t>im = Image.open(</a:t>
            </a:r>
            <a:r>
              <a:rPr lang="en-US" altLang="zh-CN" dirty="0" err="1"/>
              <a:t>fileName</a:t>
            </a:r>
            <a:r>
              <a:rPr lang="zh-CN" altLang="en-US" dirty="0"/>
              <a:t>)</a:t>
            </a:r>
          </a:p>
          <a:p>
            <a:r>
              <a:rPr lang="en-US" altLang="zh-CN" dirty="0" err="1"/>
              <a:t>saveAs</a:t>
            </a:r>
            <a:r>
              <a:rPr lang="en-US" altLang="zh-CN" dirty="0"/>
              <a:t> </a:t>
            </a:r>
            <a:r>
              <a:rPr lang="zh-CN" altLang="en-US" dirty="0"/>
              <a:t>= input(“请输入要保存文件名:")</a:t>
            </a:r>
          </a:p>
          <a:p>
            <a:r>
              <a:rPr lang="zh-CN" altLang="en-US" dirty="0"/>
              <a:t>im.save(</a:t>
            </a:r>
            <a:r>
              <a:rPr lang="en-US" altLang="zh-CN" dirty="0" err="1"/>
              <a:t>saveAs</a:t>
            </a:r>
            <a:r>
              <a:rPr lang="zh-CN" altLang="en-US" dirty="0"/>
              <a:t>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87886" y="913557"/>
            <a:ext cx="102143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Python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026" y="913557"/>
            <a:ext cx="60305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1026" y="2672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另存一张图片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28478" y="3569241"/>
            <a:ext cx="3454792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生命苦短，我用</a:t>
            </a:r>
            <a:r>
              <a:rPr lang="en-US" altLang="zh-CN" sz="2400" dirty="0">
                <a:solidFill>
                  <a:schemeClr val="bg1"/>
                </a:solidFill>
              </a:rPr>
              <a:t>Python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5FF534-9490-48F3-A791-EA688480A238}"/>
              </a:ext>
            </a:extLst>
          </p:cNvPr>
          <p:cNvSpPr txBox="1"/>
          <p:nvPr/>
        </p:nvSpPr>
        <p:spPr>
          <a:xfrm>
            <a:off x="4528478" y="4030906"/>
            <a:ext cx="23262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ysClr val="windowText" lastClr="000000"/>
                </a:solidFill>
              </a:rPr>
              <a:t>解决现实问题</a:t>
            </a:r>
            <a:endParaRPr lang="en-US" altLang="zh-CN" sz="2000" dirty="0">
              <a:solidFill>
                <a:sysClr val="windowText" lastClr="000000"/>
              </a:solidFill>
            </a:endParaRP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ysClr val="windowText" lastClr="000000"/>
                </a:solidFill>
              </a:rPr>
              <a:t>提高工作效率</a:t>
            </a:r>
            <a:endParaRPr lang="en-US" altLang="zh-CN" sz="2000" dirty="0">
              <a:solidFill>
                <a:sysClr val="windowText" lastClr="000000"/>
              </a:solidFill>
            </a:endParaRP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ysClr val="windowText" lastClr="000000"/>
                </a:solidFill>
              </a:rPr>
              <a:t>信息处理与展示</a:t>
            </a:r>
            <a:endParaRPr lang="en-US" altLang="zh-CN" sz="2000" dirty="0">
              <a:solidFill>
                <a:sysClr val="windowText" lastClr="000000"/>
              </a:solidFill>
            </a:endParaRP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ysClr val="windowText" lastClr="000000"/>
                </a:solidFill>
              </a:rPr>
              <a:t>获取乐趣</a:t>
            </a:r>
            <a:endParaRPr lang="en-US" altLang="zh-CN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2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E7B86-27A1-43CB-8E28-8F76C400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计算概论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B87085-591A-4E8E-84C9-CCF2FC77A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2267484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1426C9A-79C7-4A6F-8EDF-AA867E80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CBAAB8C-D607-4EE3-B6E9-4D45F77D45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3364" y="1088889"/>
            <a:ext cx="7886700" cy="2215206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【</a:t>
            </a:r>
            <a:r>
              <a:rPr lang="zh-CN" altLang="en-US" sz="2200" b="1" dirty="0">
                <a:solidFill>
                  <a:srgbClr val="FF0000"/>
                </a:solidFill>
              </a:rPr>
              <a:t>计算</a:t>
            </a:r>
            <a:r>
              <a:rPr lang="en-US" altLang="zh-CN" sz="2200" b="1" dirty="0">
                <a:solidFill>
                  <a:srgbClr val="FF0000"/>
                </a:solidFill>
              </a:rPr>
              <a:t>】</a:t>
            </a:r>
            <a:r>
              <a:rPr lang="zh-CN" altLang="zh-CN" sz="2200" dirty="0"/>
              <a:t>指在某种计算装置上，根据已知条件，从某一个初始点开始，在完成</a:t>
            </a:r>
            <a:r>
              <a:rPr lang="zh-CN" altLang="zh-CN" sz="2200" dirty="0">
                <a:solidFill>
                  <a:srgbClr val="FF0000"/>
                </a:solidFill>
              </a:rPr>
              <a:t>一组良好定义的序列</a:t>
            </a:r>
            <a:r>
              <a:rPr lang="zh-CN" altLang="zh-CN" sz="2200" dirty="0"/>
              <a:t>后，得到预期结果的过程。</a:t>
            </a:r>
            <a:endParaRPr lang="en-US" altLang="zh-CN" sz="2200" dirty="0"/>
          </a:p>
          <a:p>
            <a:pPr marL="800100" lvl="2" indent="-3429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zh-CN" dirty="0">
                <a:solidFill>
                  <a:sysClr val="windowText" lastClr="000000"/>
                </a:solidFill>
              </a:rPr>
              <a:t>计算的过程可由人或某种计算装置执行。</a:t>
            </a:r>
          </a:p>
          <a:p>
            <a:pPr marL="800100" lvl="2" indent="-3429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zh-CN" dirty="0">
                <a:solidFill>
                  <a:sysClr val="windowText" lastClr="000000"/>
                </a:solidFill>
              </a:rPr>
              <a:t>同一个计算可能存在多种计算方式。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D65210-C268-4E32-AFEA-53AF7B2FEBF4}"/>
              </a:ext>
            </a:extLst>
          </p:cNvPr>
          <p:cNvSpPr txBox="1"/>
          <p:nvPr/>
        </p:nvSpPr>
        <p:spPr>
          <a:xfrm>
            <a:off x="633364" y="3628331"/>
            <a:ext cx="7153177" cy="430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anchor="ctr" anchorCtr="0">
            <a:spAutoFit/>
          </a:bodyPr>
          <a:lstStyle>
            <a:defPPr>
              <a:defRPr lang="zh-CN"/>
            </a:defPPr>
            <a:lvl2pPr marL="0" lvl="1" indent="0" algn="ctr">
              <a:buNone/>
              <a:defRPr sz="2200">
                <a:solidFill>
                  <a:schemeClr val="bg1"/>
                </a:solidFill>
              </a:defRPr>
            </a:lvl2pPr>
          </a:lstStyle>
          <a:p>
            <a:r>
              <a:rPr lang="zh-CN" altLang="en-US" sz="2200" dirty="0">
                <a:solidFill>
                  <a:schemeClr val="bg1"/>
                </a:solidFill>
              </a:rPr>
              <a:t>编程的本质：把人的计算过程转换为计算机的计算过程</a:t>
            </a:r>
            <a:endParaRPr lang="en-US" altLang="zh-CN" sz="2200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A948C1-320C-4DEC-A90C-8030ADAC9487}"/>
              </a:ext>
            </a:extLst>
          </p:cNvPr>
          <p:cNvSpPr/>
          <p:nvPr/>
        </p:nvSpPr>
        <p:spPr>
          <a:xfrm>
            <a:off x="633364" y="651119"/>
            <a:ext cx="4134465" cy="430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anchor="ctr" anchorCtr="0">
            <a:spAutoFit/>
          </a:bodyPr>
          <a:lstStyle/>
          <a:p>
            <a:pPr marL="0" lvl="1" indent="0" algn="ctr">
              <a:buNone/>
            </a:pPr>
            <a:r>
              <a:rPr lang="zh-CN" altLang="en-US" sz="2200" dirty="0">
                <a:solidFill>
                  <a:schemeClr val="bg1"/>
                </a:solidFill>
              </a:rPr>
              <a:t>计算机是代替人进行计算的工具</a:t>
            </a:r>
            <a:endParaRPr lang="en-US" altLang="zh-CN" sz="22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FC310A-EC1A-4170-B0DA-FD6B0D8921CF}"/>
              </a:ext>
            </a:extLst>
          </p:cNvPr>
          <p:cNvSpPr/>
          <p:nvPr/>
        </p:nvSpPr>
        <p:spPr>
          <a:xfrm>
            <a:off x="633364" y="4059218"/>
            <a:ext cx="7886700" cy="19518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ysClr val="windowText" lastClr="000000"/>
                </a:solidFill>
              </a:rPr>
              <a:t>人是如何计算的？</a:t>
            </a:r>
            <a:endParaRPr lang="en-US" altLang="zh-CN" sz="20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  使用算法进行精确的描述</a:t>
            </a:r>
            <a:endParaRPr lang="en-US" altLang="zh-CN" sz="2000" dirty="0"/>
          </a:p>
          <a:p>
            <a:pPr marL="342900" lvl="1" indent="-342900">
              <a:lnSpc>
                <a:spcPct val="15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ysClr val="windowText" lastClr="000000"/>
                </a:solidFill>
              </a:rPr>
              <a:t>如何转换？</a:t>
            </a:r>
            <a:endParaRPr lang="en-US" altLang="zh-CN" sz="20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  遵循程序设计语言的语法</a:t>
            </a:r>
          </a:p>
        </p:txBody>
      </p:sp>
    </p:spTree>
    <p:extLst>
      <p:ext uri="{BB962C8B-B14F-4D97-AF65-F5344CB8AC3E}">
        <p14:creationId xmlns:p14="http://schemas.microsoft.com/office/powerpoint/2010/main" val="1483298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DDF1C5-136B-4564-817F-0D6A599D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7D287A8-F3CF-49CC-A951-147DF89344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545431"/>
            <a:ext cx="7886700" cy="2226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</a:rPr>
              <a:t>算法</a:t>
            </a:r>
            <a:r>
              <a:rPr lang="en-US" altLang="zh-CN" sz="2400" dirty="0">
                <a:solidFill>
                  <a:srgbClr val="FF0000"/>
                </a:solidFill>
              </a:rPr>
              <a:t>】</a:t>
            </a:r>
            <a:r>
              <a:rPr lang="zh-CN" altLang="zh-CN" sz="2400" dirty="0"/>
              <a:t>求解问题类的、机械的、统一的方法，它由有限个步骤组成，对于问题类中的每个给定的具体问题，机械地执行这些步骤就可以得到问题的答案。</a:t>
            </a:r>
            <a:endParaRPr lang="en-US" altLang="zh-CN" sz="2400" dirty="0"/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人类第一个明确记载的算法：“辗转相除法”求最大公约数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88EC3D1F-D322-4D4A-A605-48190F1D578F}"/>
              </a:ext>
            </a:extLst>
          </p:cNvPr>
          <p:cNvSpPr txBox="1">
            <a:spLocks/>
          </p:cNvSpPr>
          <p:nvPr/>
        </p:nvSpPr>
        <p:spPr>
          <a:xfrm>
            <a:off x="1221388" y="2875175"/>
            <a:ext cx="3520295" cy="2702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/>
              <a:t>算法的特征：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、输入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、输出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、明确性</a:t>
            </a:r>
            <a:r>
              <a:rPr lang="en-US" altLang="zh-CN" sz="2000" dirty="0"/>
              <a:t>/</a:t>
            </a:r>
            <a:r>
              <a:rPr lang="zh-CN" altLang="en-US" sz="2000" dirty="0"/>
              <a:t>确定性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、有限性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 dirty="0"/>
              <a:t>5</a:t>
            </a:r>
            <a:r>
              <a:rPr lang="zh-CN" altLang="en-US" sz="2000" dirty="0"/>
              <a:t>、有效性</a:t>
            </a:r>
            <a:r>
              <a:rPr lang="en-US" altLang="zh-CN" sz="2000" dirty="0"/>
              <a:t>/</a:t>
            </a:r>
            <a:r>
              <a:rPr lang="zh-CN" altLang="en-US" sz="2000" dirty="0"/>
              <a:t>可行性</a:t>
            </a: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C97758C7-E48F-4110-9B77-F8B1C2C074A5}"/>
              </a:ext>
            </a:extLst>
          </p:cNvPr>
          <p:cNvSpPr txBox="1">
            <a:spLocks/>
          </p:cNvSpPr>
          <p:nvPr/>
        </p:nvSpPr>
        <p:spPr>
          <a:xfrm>
            <a:off x="4741683" y="2875175"/>
            <a:ext cx="3355942" cy="19579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/>
              <a:t>算法的三个基本结构：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、顺序结构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、选择结构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、循环结构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273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470C3-26DE-4724-9229-4557945F2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一、基本元素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2DC2D-EA78-4632-B26F-2FAA54CC4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7585" y="3857658"/>
            <a:ext cx="3770361" cy="220377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程序设计概述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语言概述</a:t>
            </a:r>
            <a:endParaRPr lang="en-US" altLang="zh-CN" dirty="0"/>
          </a:p>
          <a:p>
            <a:r>
              <a:rPr lang="zh-CN" altLang="en-US" dirty="0"/>
              <a:t>基本元素介绍</a:t>
            </a:r>
            <a:endParaRPr lang="en-US" altLang="zh-CN" dirty="0"/>
          </a:p>
          <a:p>
            <a:r>
              <a:rPr lang="zh-CN" altLang="en-US" dirty="0"/>
              <a:t>输入输出</a:t>
            </a:r>
          </a:p>
        </p:txBody>
      </p:sp>
    </p:spTree>
    <p:extLst>
      <p:ext uri="{BB962C8B-B14F-4D97-AF65-F5344CB8AC3E}">
        <p14:creationId xmlns:p14="http://schemas.microsoft.com/office/powerpoint/2010/main" val="1559862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DF6DB7-F877-4B1C-90A7-104F3768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724E5D-2CB0-47C7-BFFA-80AD89CB8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87" y="957898"/>
            <a:ext cx="8166380" cy="494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51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基本元素介绍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</a:p>
        </p:txBody>
      </p:sp>
    </p:spTree>
    <p:extLst>
      <p:ext uri="{BB962C8B-B14F-4D97-AF65-F5344CB8AC3E}">
        <p14:creationId xmlns:p14="http://schemas.microsoft.com/office/powerpoint/2010/main" val="1617647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F4A7A1-B63E-4B5E-808A-CA18BD5F9474}"/>
              </a:ext>
            </a:extLst>
          </p:cNvPr>
          <p:cNvSpPr/>
          <p:nvPr/>
        </p:nvSpPr>
        <p:spPr>
          <a:xfrm>
            <a:off x="383560" y="596242"/>
            <a:ext cx="8386235" cy="5386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'''</a:t>
            </a:r>
            <a:endParaRPr lang="zh-CN" altLang="en-US" i="1" dirty="0">
              <a:solidFill>
                <a:srgbClr val="989FB1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这是一个简单的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Python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程序示例，用于展示各个元素</a:t>
            </a:r>
          </a:p>
          <a:p>
            <a:pPr>
              <a:lnSpc>
                <a:spcPct val="120000"/>
              </a:lnSpc>
            </a:pP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程序功能为计算输出身体质量指数，并给出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WHO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标准下的是否正常提示</a:t>
            </a:r>
          </a:p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BMI = 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体重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/(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身高的平方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)</a:t>
            </a:r>
            <a:endParaRPr lang="zh-CN" altLang="en-US" i="1" dirty="0">
              <a:solidFill>
                <a:srgbClr val="989FB1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'''</a:t>
            </a:r>
          </a:p>
          <a:p>
            <a:pPr>
              <a:lnSpc>
                <a:spcPct val="120000"/>
              </a:lnSpc>
            </a:pPr>
            <a:endParaRPr lang="zh-CN" altLang="en-US" i="1" dirty="0">
              <a:solidFill>
                <a:srgbClr val="989FB1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weight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请输入您的体重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(KG):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height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请输入您的身高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(M):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weight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height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989FB1"/>
                </a:solidFill>
                <a:latin typeface="Consolas" panose="020B0609020204030204" pitchFamily="49" charset="0"/>
              </a:rPr>
              <a:t>#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 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计算身体质量指数</a:t>
            </a:r>
            <a:endParaRPr lang="zh-CN" altLang="en-US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您的身体质量指数为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",</a:t>
            </a:r>
            <a:r>
              <a:rPr lang="zh-CN" altLang="en-US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4876D6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989FB1"/>
                </a:solidFill>
                <a:latin typeface="Consolas" panose="020B0609020204030204" pitchFamily="49" charset="0"/>
              </a:rPr>
              <a:t>#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 WHO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标准下，正常的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BMI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指数范围为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18.5~24.9</a:t>
            </a:r>
            <a:endParaRPr lang="zh-CN" altLang="en-US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18.5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24.9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指数在正常范围内，继续保持！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指数不在正常范围内，请注意调整！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程序结束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5715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526C08E-B191-4DE6-9E5F-D58E73416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48" y="1096699"/>
            <a:ext cx="7886700" cy="4394416"/>
          </a:xfrm>
        </p:spPr>
        <p:txBody>
          <a:bodyPr/>
          <a:lstStyle/>
          <a:p>
            <a:r>
              <a:rPr lang="zh-CN" altLang="en-US" dirty="0"/>
              <a:t>标准注释使用</a:t>
            </a:r>
            <a:r>
              <a:rPr lang="en-US" altLang="zh-CN" b="1" dirty="0">
                <a:solidFill>
                  <a:srgbClr val="C00000"/>
                </a:solidFill>
              </a:rPr>
              <a:t>#</a:t>
            </a:r>
            <a:r>
              <a:rPr lang="zh-CN" altLang="en-US" dirty="0"/>
              <a:t>，后面跟上注释</a:t>
            </a:r>
            <a:endParaRPr lang="en-US" altLang="zh-CN" dirty="0"/>
          </a:p>
          <a:p>
            <a:pPr lvl="1"/>
            <a:r>
              <a:rPr lang="zh-CN" altLang="en-US" dirty="0"/>
              <a:t>可以单独一行</a:t>
            </a:r>
            <a:endParaRPr lang="en-US" altLang="zh-CN" dirty="0"/>
          </a:p>
          <a:p>
            <a:pPr lvl="1"/>
            <a:r>
              <a:rPr lang="zh-CN" altLang="en-US" dirty="0"/>
              <a:t>也可以跟在行末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非标准注释使用</a:t>
            </a:r>
            <a:r>
              <a:rPr lang="zh-CN" altLang="en-US" b="1" dirty="0">
                <a:solidFill>
                  <a:srgbClr val="C00000"/>
                </a:solidFill>
              </a:rPr>
              <a:t>三个单引号引号</a:t>
            </a:r>
            <a:r>
              <a:rPr lang="en-US" altLang="zh-CN" b="1" dirty="0">
                <a:solidFill>
                  <a:srgbClr val="C00000"/>
                </a:solidFill>
              </a:rPr>
              <a:t>'''</a:t>
            </a:r>
            <a:r>
              <a:rPr lang="zh-CN" altLang="en-US" b="1" dirty="0">
                <a:solidFill>
                  <a:srgbClr val="C00000"/>
                </a:solidFill>
              </a:rPr>
              <a:t>包围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本质是一个匿名字符串，必须符合正常代码规则</a:t>
            </a:r>
            <a:endParaRPr lang="en-US" altLang="zh-CN" dirty="0"/>
          </a:p>
          <a:p>
            <a:pPr lvl="1"/>
            <a:r>
              <a:rPr lang="zh-CN" altLang="en-US" dirty="0"/>
              <a:t>主要用于大段文字性描述，建议放在文件开始位置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57CC16-21FA-472A-B8DF-144B53BA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2224815-F96A-487C-8F02-1D091BDC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4DEAD6-50ED-4F13-A43B-8BB5BB1BF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幻灯片缩放定位 6">
                <a:extLst>
                  <a:ext uri="{FF2B5EF4-FFF2-40B4-BE49-F238E27FC236}">
                    <a16:creationId xmlns:a16="http://schemas.microsoft.com/office/drawing/2014/main" id="{2164A9B7-9394-44B8-B57B-5A2E4692DDD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0872329"/>
                  </p:ext>
                </p:extLst>
              </p:nvPr>
            </p:nvGraphicFramePr>
            <p:xfrm>
              <a:off x="7059472" y="669501"/>
              <a:ext cx="1759407" cy="1319555"/>
            </p:xfrm>
            <a:graphic>
              <a:graphicData uri="http://schemas.microsoft.com/office/powerpoint/2016/slidezoom">
                <pslz:sldZm>
                  <pslz:sldZmObj sldId="294" cId="3655715729">
                    <pslz:zmPr id="{26F9DE49-0E92-42CB-B648-C196C867240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59407" cy="1319555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幻灯片缩放定位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164A9B7-9394-44B8-B57B-5A2E4692DD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9472" y="669501"/>
                <a:ext cx="1759407" cy="131955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9245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44FED9-E7B9-44C4-AAC3-FB744D491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670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Python</a:t>
            </a:r>
            <a:r>
              <a:rPr lang="zh-CN" altLang="en-US" sz="2400" dirty="0"/>
              <a:t>语言采用</a:t>
            </a:r>
            <a:r>
              <a:rPr lang="zh-CN" altLang="en-US" sz="2400" b="1" dirty="0">
                <a:solidFill>
                  <a:srgbClr val="C00000"/>
                </a:solidFill>
              </a:rPr>
              <a:t>严格</a:t>
            </a:r>
            <a:r>
              <a:rPr lang="zh-CN" altLang="en-US" sz="2400" dirty="0"/>
              <a:t>的“</a:t>
            </a:r>
            <a:r>
              <a:rPr lang="zh-CN" altLang="en-US" sz="2400" b="1" dirty="0">
                <a:solidFill>
                  <a:srgbClr val="C00000"/>
                </a:solidFill>
              </a:rPr>
              <a:t>缩进</a:t>
            </a:r>
            <a:r>
              <a:rPr lang="zh-CN" altLang="en-US" sz="2400" dirty="0"/>
              <a:t>”来表明程序的格式框架。缩进指每一行代码开始前的空白区域，用来表示代码之间的包含和层次关系。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75DE4F4-1F14-4727-B8E2-EBE1A425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5B7EA1-133E-47E2-A74E-09AED408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缩进表示的程序框架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8F61F0-5305-4BE9-B087-586036DF63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29DA47FD-B6F8-42C3-B13B-03267CB84BE1}"/>
              </a:ext>
            </a:extLst>
          </p:cNvPr>
          <p:cNvSpPr txBox="1">
            <a:spLocks/>
          </p:cNvSpPr>
          <p:nvPr/>
        </p:nvSpPr>
        <p:spPr>
          <a:xfrm>
            <a:off x="628650" y="2358572"/>
            <a:ext cx="7886700" cy="20437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/>
              <a:t>只有特定的语句才需要缩进，否则行首不要有空白！</a:t>
            </a:r>
          </a:p>
          <a:p>
            <a:pPr>
              <a:lnSpc>
                <a:spcPct val="100000"/>
              </a:lnSpc>
            </a:pPr>
            <a:r>
              <a:rPr lang="zh-CN" altLang="en-US" sz="2000" dirty="0"/>
              <a:t>缩进使用</a:t>
            </a:r>
            <a:r>
              <a:rPr lang="en-US" altLang="zh-CN" sz="2000" b="1" dirty="0">
                <a:solidFill>
                  <a:srgbClr val="C00000"/>
                </a:solidFill>
              </a:rPr>
              <a:t>TAB</a:t>
            </a:r>
            <a:r>
              <a:rPr lang="zh-CN" altLang="en-US" sz="2000" dirty="0"/>
              <a:t>或者</a:t>
            </a:r>
            <a:r>
              <a:rPr lang="zh-CN" altLang="en-US" sz="2000" b="1" dirty="0">
                <a:solidFill>
                  <a:srgbClr val="C00000"/>
                </a:solidFill>
              </a:rPr>
              <a:t>固定数量的空格</a:t>
            </a:r>
            <a:r>
              <a:rPr lang="en-US" altLang="zh-CN" sz="2000" dirty="0">
                <a:solidFill>
                  <a:sysClr val="windowText" lastClr="000000"/>
                </a:solidFill>
              </a:rPr>
              <a:t>(</a:t>
            </a:r>
            <a:r>
              <a:rPr lang="zh-CN" altLang="en-US" sz="2000" dirty="0">
                <a:solidFill>
                  <a:sysClr val="windowText" lastClr="000000"/>
                </a:solidFill>
              </a:rPr>
              <a:t>一般为四个），</a:t>
            </a:r>
            <a:r>
              <a:rPr lang="zh-CN" altLang="en-US" sz="2000" dirty="0"/>
              <a:t>但同一个文件中必须保持一致，</a:t>
            </a:r>
            <a:r>
              <a:rPr lang="zh-CN" altLang="en-US" sz="2000" b="1" dirty="0">
                <a:solidFill>
                  <a:srgbClr val="C00000"/>
                </a:solidFill>
              </a:rPr>
              <a:t>不能混用</a:t>
            </a:r>
            <a:r>
              <a:rPr lang="zh-CN" altLang="en-US" sz="2000" dirty="0"/>
              <a:t>！</a:t>
            </a:r>
          </a:p>
          <a:p>
            <a:pPr>
              <a:lnSpc>
                <a:spcPct val="100000"/>
              </a:lnSpc>
            </a:pPr>
            <a:r>
              <a:rPr lang="zh-CN" altLang="en-US" sz="2000" dirty="0"/>
              <a:t>缩进行的前一行末尾必须有</a:t>
            </a:r>
            <a:r>
              <a:rPr lang="zh-CN" altLang="en-US" sz="2000" b="1" dirty="0">
                <a:solidFill>
                  <a:srgbClr val="C00000"/>
                </a:solidFill>
              </a:rPr>
              <a:t>冒号</a:t>
            </a:r>
            <a:r>
              <a:rPr lang="en-US" altLang="zh-CN" sz="2000" b="1" dirty="0">
                <a:solidFill>
                  <a:srgbClr val="C00000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zh-CN" altLang="en-US" sz="2000" dirty="0"/>
              <a:t>缩进可以嵌套，表示多层框架逻辑</a:t>
            </a:r>
            <a:endParaRPr lang="zh-CN" altLang="en-US" sz="24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幻灯片缩放定位 10">
                <a:extLst>
                  <a:ext uri="{FF2B5EF4-FFF2-40B4-BE49-F238E27FC236}">
                    <a16:creationId xmlns:a16="http://schemas.microsoft.com/office/drawing/2014/main" id="{B674DE5F-E6E4-4B4E-9DBF-4AAD9815A9B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10885471"/>
                  </p:ext>
                </p:extLst>
              </p:nvPr>
            </p:nvGraphicFramePr>
            <p:xfrm>
              <a:off x="1852779" y="4647060"/>
              <a:ext cx="2286000" cy="1714500"/>
            </p:xfrm>
            <a:graphic>
              <a:graphicData uri="http://schemas.microsoft.com/office/powerpoint/2016/slidezoom">
                <pslz:sldZm>
                  <pslz:sldZmObj sldId="294" cId="3655715729">
                    <pslz:zmPr id="{26F9DE49-0E92-42CB-B648-C196C867240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幻灯片缩放定位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674DE5F-E6E4-4B4E-9DBF-4AAD9815A9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2779" y="4647060"/>
                <a:ext cx="2286000" cy="17145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CCA22040-D93C-4CEA-9F70-4460DE4D0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341" y="4647060"/>
            <a:ext cx="2456092" cy="171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3759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BFDC421-0936-46F5-B51A-42FE8D75C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字面常量</a:t>
            </a:r>
            <a:endParaRPr lang="en-US" altLang="zh-CN" dirty="0"/>
          </a:p>
          <a:p>
            <a:pPr lvl="1"/>
            <a:r>
              <a:rPr lang="zh-CN" altLang="en-US" dirty="0"/>
              <a:t>直接写在代码中的值</a:t>
            </a:r>
            <a:endParaRPr lang="en-US" altLang="zh-CN" dirty="0"/>
          </a:p>
          <a:p>
            <a:pPr lvl="1"/>
            <a:r>
              <a:rPr lang="zh-CN" altLang="en-US" dirty="0"/>
              <a:t>如例子中的</a:t>
            </a:r>
            <a:r>
              <a:rPr lang="en-US" altLang="zh-CN" dirty="0">
                <a:highlight>
                  <a:srgbClr val="C0C0C0"/>
                </a:highlight>
              </a:rPr>
              <a:t>18.5</a:t>
            </a:r>
            <a:r>
              <a:rPr lang="zh-CN" altLang="en-US" dirty="0"/>
              <a:t>、</a:t>
            </a:r>
            <a:r>
              <a:rPr lang="en-US" altLang="zh-CN" dirty="0">
                <a:highlight>
                  <a:srgbClr val="C0C0C0"/>
                </a:highlight>
              </a:rPr>
              <a:t>24.9</a:t>
            </a:r>
            <a:r>
              <a:rPr lang="zh-CN" altLang="en-US" dirty="0"/>
              <a:t>、</a:t>
            </a:r>
            <a:r>
              <a:rPr lang="en-US" altLang="zh-CN" dirty="0">
                <a:highlight>
                  <a:srgbClr val="C0C0C0"/>
                </a:highlight>
              </a:rPr>
              <a:t>"</a:t>
            </a:r>
            <a:r>
              <a:rPr lang="zh-CN" altLang="en-US" dirty="0">
                <a:highlight>
                  <a:srgbClr val="C0C0C0"/>
                </a:highlight>
              </a:rPr>
              <a:t>程序结束</a:t>
            </a:r>
            <a:r>
              <a:rPr lang="en-US" altLang="zh-CN" dirty="0">
                <a:highlight>
                  <a:srgbClr val="C0C0C0"/>
                </a:highlight>
              </a:rPr>
              <a:t>"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变量</a:t>
            </a:r>
            <a:endParaRPr lang="en-US" altLang="zh-CN" dirty="0"/>
          </a:p>
          <a:p>
            <a:pPr lvl="1"/>
            <a:r>
              <a:rPr lang="zh-CN" altLang="en-US" dirty="0"/>
              <a:t>使用赋值语句接收值的可变量，在</a:t>
            </a:r>
            <a:r>
              <a:rPr lang="en-US" altLang="zh-CN" dirty="0"/>
              <a:t>=</a:t>
            </a:r>
            <a:r>
              <a:rPr lang="zh-CN" altLang="en-US" dirty="0"/>
              <a:t>号的左侧</a:t>
            </a:r>
            <a:endParaRPr lang="en-US" altLang="zh-CN" dirty="0"/>
          </a:p>
          <a:p>
            <a:pPr lvl="1"/>
            <a:r>
              <a:rPr lang="zh-CN" altLang="en-US" dirty="0"/>
              <a:t>如例子中的</a:t>
            </a:r>
            <a:r>
              <a:rPr lang="en-US" altLang="zh-CN" dirty="0">
                <a:highlight>
                  <a:srgbClr val="C0C0C0"/>
                </a:highlight>
              </a:rPr>
              <a:t>weight</a:t>
            </a:r>
            <a:r>
              <a:rPr lang="zh-CN" altLang="en-US" dirty="0"/>
              <a:t>、</a:t>
            </a:r>
            <a:r>
              <a:rPr lang="en-US" altLang="zh-CN" dirty="0">
                <a:highlight>
                  <a:srgbClr val="C0C0C0"/>
                </a:highlight>
              </a:rPr>
              <a:t>height</a:t>
            </a:r>
            <a:r>
              <a:rPr lang="zh-CN" altLang="en-US" dirty="0"/>
              <a:t>、</a:t>
            </a:r>
            <a:r>
              <a:rPr lang="en-US" altLang="zh-CN" dirty="0" err="1">
                <a:highlight>
                  <a:srgbClr val="C0C0C0"/>
                </a:highlight>
              </a:rPr>
              <a:t>bmi</a:t>
            </a:r>
            <a:endParaRPr lang="en-US" altLang="zh-CN" dirty="0">
              <a:highlight>
                <a:srgbClr val="C0C0C0"/>
              </a:highlight>
            </a:endParaRPr>
          </a:p>
          <a:p>
            <a:pPr lvl="1"/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区别：</a:t>
            </a:r>
            <a:endParaRPr lang="en-US" altLang="zh-CN" dirty="0"/>
          </a:p>
          <a:p>
            <a:pPr lvl="1"/>
            <a:r>
              <a:rPr lang="zh-CN" altLang="en-US" dirty="0"/>
              <a:t>字面常量的值写死在代码中，无法更改</a:t>
            </a:r>
            <a:endParaRPr lang="en-US" altLang="zh-CN" dirty="0"/>
          </a:p>
          <a:p>
            <a:pPr lvl="1"/>
            <a:r>
              <a:rPr lang="zh-CN" altLang="en-US" dirty="0"/>
              <a:t>变量的内容可以在程序运行中动态的变化</a:t>
            </a:r>
            <a:endParaRPr lang="en-US" altLang="zh-CN" dirty="0"/>
          </a:p>
          <a:p>
            <a:pPr lvl="1"/>
            <a:r>
              <a:rPr lang="zh-CN" altLang="en-US" dirty="0"/>
              <a:t>不管是字面常量还是变量，都具有</a:t>
            </a:r>
            <a:r>
              <a:rPr lang="zh-CN" altLang="en-US" b="1" dirty="0">
                <a:solidFill>
                  <a:srgbClr val="C00000"/>
                </a:solidFill>
              </a:rPr>
              <a:t>类型</a:t>
            </a:r>
            <a:r>
              <a:rPr lang="zh-CN" altLang="en-US" dirty="0"/>
              <a:t>的概念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0C4EC28-0072-463A-B133-F04A7957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E1B1137-9ADE-4D29-9E19-A76D1FF1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字面常量和变量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AE9E63-C432-405A-AA95-7AB032D93C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幻灯片缩放定位 6">
                <a:extLst>
                  <a:ext uri="{FF2B5EF4-FFF2-40B4-BE49-F238E27FC236}">
                    <a16:creationId xmlns:a16="http://schemas.microsoft.com/office/drawing/2014/main" id="{A69C4F0E-4763-4A94-BC32-65C481810AD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65991983"/>
                  </p:ext>
                </p:extLst>
              </p:nvPr>
            </p:nvGraphicFramePr>
            <p:xfrm>
              <a:off x="7059472" y="669501"/>
              <a:ext cx="1759407" cy="1319555"/>
            </p:xfrm>
            <a:graphic>
              <a:graphicData uri="http://schemas.microsoft.com/office/powerpoint/2016/slidezoom">
                <pslz:sldZm>
                  <pslz:sldZmObj sldId="294" cId="3655715729">
                    <pslz:zmPr id="{26F9DE49-0E92-42CB-B648-C196C867240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59407" cy="1319555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幻灯片缩放定位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69C4F0E-4763-4A94-BC32-65C481810A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9472" y="669501"/>
                <a:ext cx="1759407" cy="131955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6383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02BD52-1013-4FE5-AE07-399C7D45D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/>
          <a:p>
            <a:r>
              <a:rPr lang="zh-CN" altLang="en-US" dirty="0"/>
              <a:t>变量必须先定义，再使用</a:t>
            </a:r>
            <a:endParaRPr lang="en-US" altLang="zh-CN" dirty="0"/>
          </a:p>
          <a:p>
            <a:pPr lvl="1"/>
            <a:r>
              <a:rPr lang="zh-CN" altLang="en-US" dirty="0"/>
              <a:t>使用赋值语句进行变量的定义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支持连续赋值和同步赋值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26A5CB-5D77-435B-B064-751689D6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59CB30-9EF1-4A19-B318-D9E1DDC3827E}"/>
              </a:ext>
            </a:extLst>
          </p:cNvPr>
          <p:cNvSpPr txBox="1"/>
          <p:nvPr/>
        </p:nvSpPr>
        <p:spPr>
          <a:xfrm>
            <a:off x="1567839" y="2040329"/>
            <a:ext cx="315718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x = 3</a:t>
            </a:r>
          </a:p>
          <a:p>
            <a:r>
              <a:rPr lang="en-US" altLang="zh-CN" dirty="0"/>
              <a:t>print(x)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FD8152-608E-45C6-94BF-D1D4E0652758}"/>
              </a:ext>
            </a:extLst>
          </p:cNvPr>
          <p:cNvSpPr txBox="1"/>
          <p:nvPr/>
        </p:nvSpPr>
        <p:spPr>
          <a:xfrm>
            <a:off x="5070764" y="2040329"/>
            <a:ext cx="315718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y = x + 1</a:t>
            </a:r>
          </a:p>
          <a:p>
            <a:r>
              <a:rPr lang="en-US" altLang="zh-CN" dirty="0"/>
              <a:t>print(y)</a:t>
            </a:r>
            <a:endParaRPr lang="zh-CN" altLang="en-US" dirty="0"/>
          </a:p>
        </p:txBody>
      </p:sp>
      <p:sp>
        <p:nvSpPr>
          <p:cNvPr id="9" name="check_97186">
            <a:extLst>
              <a:ext uri="{FF2B5EF4-FFF2-40B4-BE49-F238E27FC236}">
                <a16:creationId xmlns:a16="http://schemas.microsoft.com/office/drawing/2014/main" id="{63209C63-7785-43AA-AFAF-0A798BDCCE92}"/>
              </a:ext>
            </a:extLst>
          </p:cNvPr>
          <p:cNvSpPr>
            <a:spLocks noChangeAspect="1"/>
          </p:cNvSpPr>
          <p:nvPr/>
        </p:nvSpPr>
        <p:spPr bwMode="auto">
          <a:xfrm>
            <a:off x="3906113" y="2444758"/>
            <a:ext cx="609685" cy="483804"/>
          </a:xfrm>
          <a:custGeom>
            <a:avLst/>
            <a:gdLst>
              <a:gd name="T0" fmla="*/ 2641 w 3160"/>
              <a:gd name="T1" fmla="*/ 0 h 2511"/>
              <a:gd name="T2" fmla="*/ 1167 w 3160"/>
              <a:gd name="T3" fmla="*/ 1474 h 2511"/>
              <a:gd name="T4" fmla="*/ 519 w 3160"/>
              <a:gd name="T5" fmla="*/ 826 h 2511"/>
              <a:gd name="T6" fmla="*/ 0 w 3160"/>
              <a:gd name="T7" fmla="*/ 1344 h 2511"/>
              <a:gd name="T8" fmla="*/ 1167 w 3160"/>
              <a:gd name="T9" fmla="*/ 2511 h 2511"/>
              <a:gd name="T10" fmla="*/ 3160 w 3160"/>
              <a:gd name="T11" fmla="*/ 519 h 2511"/>
              <a:gd name="T12" fmla="*/ 2641 w 3160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2511">
                <a:moveTo>
                  <a:pt x="2641" y="0"/>
                </a:moveTo>
                <a:lnTo>
                  <a:pt x="1167" y="1474"/>
                </a:lnTo>
                <a:lnTo>
                  <a:pt x="519" y="826"/>
                </a:lnTo>
                <a:lnTo>
                  <a:pt x="0" y="1344"/>
                </a:lnTo>
                <a:lnTo>
                  <a:pt x="1167" y="2511"/>
                </a:lnTo>
                <a:lnTo>
                  <a:pt x="3160" y="519"/>
                </a:lnTo>
                <a:lnTo>
                  <a:pt x="264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10" name="x-mark_1766">
            <a:extLst>
              <a:ext uri="{FF2B5EF4-FFF2-40B4-BE49-F238E27FC236}">
                <a16:creationId xmlns:a16="http://schemas.microsoft.com/office/drawing/2014/main" id="{94E7239E-45F7-4849-A547-B1B95B77BE92}"/>
              </a:ext>
            </a:extLst>
          </p:cNvPr>
          <p:cNvSpPr>
            <a:spLocks noChangeAspect="1"/>
          </p:cNvSpPr>
          <p:nvPr/>
        </p:nvSpPr>
        <p:spPr bwMode="auto">
          <a:xfrm>
            <a:off x="7436334" y="2319926"/>
            <a:ext cx="609685" cy="608636"/>
          </a:xfrm>
          <a:custGeom>
            <a:avLst/>
            <a:gdLst>
              <a:gd name="T0" fmla="*/ 373 w 373"/>
              <a:gd name="T1" fmla="*/ 299 h 373"/>
              <a:gd name="T2" fmla="*/ 261 w 373"/>
              <a:gd name="T3" fmla="*/ 187 h 373"/>
              <a:gd name="T4" fmla="*/ 373 w 373"/>
              <a:gd name="T5" fmla="*/ 75 h 373"/>
              <a:gd name="T6" fmla="*/ 299 w 373"/>
              <a:gd name="T7" fmla="*/ 0 h 373"/>
              <a:gd name="T8" fmla="*/ 187 w 373"/>
              <a:gd name="T9" fmla="*/ 112 h 373"/>
              <a:gd name="T10" fmla="*/ 75 w 373"/>
              <a:gd name="T11" fmla="*/ 0 h 373"/>
              <a:gd name="T12" fmla="*/ 0 w 373"/>
              <a:gd name="T13" fmla="*/ 75 h 373"/>
              <a:gd name="T14" fmla="*/ 112 w 373"/>
              <a:gd name="T15" fmla="*/ 187 h 373"/>
              <a:gd name="T16" fmla="*/ 0 w 373"/>
              <a:gd name="T17" fmla="*/ 299 h 373"/>
              <a:gd name="T18" fmla="*/ 75 w 373"/>
              <a:gd name="T19" fmla="*/ 373 h 373"/>
              <a:gd name="T20" fmla="*/ 187 w 373"/>
              <a:gd name="T21" fmla="*/ 261 h 373"/>
              <a:gd name="T22" fmla="*/ 299 w 373"/>
              <a:gd name="T23" fmla="*/ 373 h 373"/>
              <a:gd name="T24" fmla="*/ 373 w 373"/>
              <a:gd name="T25" fmla="*/ 299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3" h="373">
                <a:moveTo>
                  <a:pt x="373" y="299"/>
                </a:moveTo>
                <a:lnTo>
                  <a:pt x="261" y="187"/>
                </a:lnTo>
                <a:lnTo>
                  <a:pt x="373" y="75"/>
                </a:lnTo>
                <a:lnTo>
                  <a:pt x="299" y="0"/>
                </a:lnTo>
                <a:lnTo>
                  <a:pt x="187" y="112"/>
                </a:lnTo>
                <a:lnTo>
                  <a:pt x="75" y="0"/>
                </a:lnTo>
                <a:lnTo>
                  <a:pt x="0" y="75"/>
                </a:lnTo>
                <a:lnTo>
                  <a:pt x="112" y="187"/>
                </a:lnTo>
                <a:lnTo>
                  <a:pt x="0" y="299"/>
                </a:lnTo>
                <a:lnTo>
                  <a:pt x="75" y="373"/>
                </a:lnTo>
                <a:lnTo>
                  <a:pt x="187" y="261"/>
                </a:lnTo>
                <a:lnTo>
                  <a:pt x="299" y="373"/>
                </a:lnTo>
                <a:lnTo>
                  <a:pt x="373" y="29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A71831-6090-42BE-91E4-A417CEEE784C}"/>
              </a:ext>
            </a:extLst>
          </p:cNvPr>
          <p:cNvSpPr txBox="1"/>
          <p:nvPr/>
        </p:nvSpPr>
        <p:spPr>
          <a:xfrm>
            <a:off x="5070764" y="3099067"/>
            <a:ext cx="3157182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x = 3</a:t>
            </a:r>
          </a:p>
          <a:p>
            <a:r>
              <a:rPr lang="en-US" altLang="zh-CN" dirty="0"/>
              <a:t>x = "hello world"</a:t>
            </a:r>
          </a:p>
          <a:p>
            <a:r>
              <a:rPr lang="en-US" altLang="zh-CN" dirty="0"/>
              <a:t>print(x)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57DB38-FC44-4EB3-85DA-32F53112DEE4}"/>
              </a:ext>
            </a:extLst>
          </p:cNvPr>
          <p:cNvSpPr txBox="1"/>
          <p:nvPr/>
        </p:nvSpPr>
        <p:spPr>
          <a:xfrm>
            <a:off x="7595721" y="3548218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FF0000"/>
                </a:solidFill>
              </a:rPr>
              <a:t>?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F1E9AF-952B-4428-A2C1-12883ABDBC9C}"/>
              </a:ext>
            </a:extLst>
          </p:cNvPr>
          <p:cNvSpPr txBox="1"/>
          <p:nvPr/>
        </p:nvSpPr>
        <p:spPr>
          <a:xfrm>
            <a:off x="1567839" y="3099067"/>
            <a:ext cx="3157182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x = 3</a:t>
            </a:r>
          </a:p>
          <a:p>
            <a:r>
              <a:rPr lang="en-US" altLang="zh-CN" dirty="0"/>
              <a:t>y = x + 1</a:t>
            </a:r>
          </a:p>
          <a:p>
            <a:r>
              <a:rPr lang="en-US" altLang="zh-CN" dirty="0"/>
              <a:t>print(y)</a:t>
            </a:r>
            <a:endParaRPr lang="zh-CN" altLang="en-US" dirty="0"/>
          </a:p>
        </p:txBody>
      </p:sp>
      <p:sp>
        <p:nvSpPr>
          <p:cNvPr id="15" name="check_97186">
            <a:extLst>
              <a:ext uri="{FF2B5EF4-FFF2-40B4-BE49-F238E27FC236}">
                <a16:creationId xmlns:a16="http://schemas.microsoft.com/office/drawing/2014/main" id="{D0620D6A-9E72-42C5-BEDE-C5FB3C273A1B}"/>
              </a:ext>
            </a:extLst>
          </p:cNvPr>
          <p:cNvSpPr>
            <a:spLocks noChangeAspect="1"/>
          </p:cNvSpPr>
          <p:nvPr/>
        </p:nvSpPr>
        <p:spPr bwMode="auto">
          <a:xfrm>
            <a:off x="3983377" y="3760417"/>
            <a:ext cx="609685" cy="483804"/>
          </a:xfrm>
          <a:custGeom>
            <a:avLst/>
            <a:gdLst>
              <a:gd name="T0" fmla="*/ 2641 w 3160"/>
              <a:gd name="T1" fmla="*/ 0 h 2511"/>
              <a:gd name="T2" fmla="*/ 1167 w 3160"/>
              <a:gd name="T3" fmla="*/ 1474 h 2511"/>
              <a:gd name="T4" fmla="*/ 519 w 3160"/>
              <a:gd name="T5" fmla="*/ 826 h 2511"/>
              <a:gd name="T6" fmla="*/ 0 w 3160"/>
              <a:gd name="T7" fmla="*/ 1344 h 2511"/>
              <a:gd name="T8" fmla="*/ 1167 w 3160"/>
              <a:gd name="T9" fmla="*/ 2511 h 2511"/>
              <a:gd name="T10" fmla="*/ 3160 w 3160"/>
              <a:gd name="T11" fmla="*/ 519 h 2511"/>
              <a:gd name="T12" fmla="*/ 2641 w 3160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2511">
                <a:moveTo>
                  <a:pt x="2641" y="0"/>
                </a:moveTo>
                <a:lnTo>
                  <a:pt x="1167" y="1474"/>
                </a:lnTo>
                <a:lnTo>
                  <a:pt x="519" y="826"/>
                </a:lnTo>
                <a:lnTo>
                  <a:pt x="0" y="1344"/>
                </a:lnTo>
                <a:lnTo>
                  <a:pt x="1167" y="2511"/>
                </a:lnTo>
                <a:lnTo>
                  <a:pt x="3160" y="519"/>
                </a:lnTo>
                <a:lnTo>
                  <a:pt x="264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44A9B0-28B1-427D-A274-F502E776BFAB}"/>
              </a:ext>
            </a:extLst>
          </p:cNvPr>
          <p:cNvSpPr txBox="1"/>
          <p:nvPr/>
        </p:nvSpPr>
        <p:spPr>
          <a:xfrm>
            <a:off x="1567839" y="5086754"/>
            <a:ext cx="388742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m = n = 1</a:t>
            </a:r>
          </a:p>
          <a:p>
            <a:r>
              <a:rPr lang="en-US" altLang="zh-CN" dirty="0" err="1"/>
              <a:t>x,y</a:t>
            </a:r>
            <a:r>
              <a:rPr lang="en-US" altLang="zh-CN" dirty="0"/>
              <a:t> = 3,4</a:t>
            </a:r>
          </a:p>
          <a:p>
            <a:r>
              <a:rPr lang="en-US" altLang="zh-CN" dirty="0" err="1"/>
              <a:t>a,b,c</a:t>
            </a:r>
            <a:r>
              <a:rPr lang="en-US" altLang="zh-CN" dirty="0"/>
              <a:t> = </a:t>
            </a:r>
            <a:r>
              <a:rPr lang="en-US" altLang="zh-CN" dirty="0" err="1"/>
              <a:t>x,y,"hello</a:t>
            </a:r>
            <a:r>
              <a:rPr lang="en-US" altLang="zh-CN" dirty="0"/>
              <a:t> world"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FF4DE6-FA76-4F4D-86C6-1D1E20404984}"/>
              </a:ext>
            </a:extLst>
          </p:cNvPr>
          <p:cNvSpPr txBox="1"/>
          <p:nvPr/>
        </p:nvSpPr>
        <p:spPr>
          <a:xfrm>
            <a:off x="6372956" y="4425530"/>
            <a:ext cx="272382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如何交换两个变量的值？</a:t>
            </a:r>
          </a:p>
        </p:txBody>
      </p:sp>
    </p:spTree>
    <p:extLst>
      <p:ext uri="{BB962C8B-B14F-4D97-AF65-F5344CB8AC3E}">
        <p14:creationId xmlns:p14="http://schemas.microsoft.com/office/powerpoint/2010/main" val="263581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/>
      <p:bldP spid="14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6109ECA-EDD5-48C7-A6B4-ED27C15E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F7FD1123-1A95-4B20-ABA6-A83F675AAEBA}"/>
              </a:ext>
            </a:extLst>
          </p:cNvPr>
          <p:cNvSpPr txBox="1">
            <a:spLocks/>
          </p:cNvSpPr>
          <p:nvPr/>
        </p:nvSpPr>
        <p:spPr>
          <a:xfrm>
            <a:off x="742381" y="553599"/>
            <a:ext cx="7886700" cy="28399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变量的名称必须符合一定的规则：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/>
              <a:t>只能由大写</a:t>
            </a:r>
            <a:r>
              <a:rPr lang="zh-CN" altLang="en-US" sz="2000" dirty="0"/>
              <a:t>英文字母、小写英文字母、数字、下划线</a:t>
            </a:r>
            <a:r>
              <a:rPr lang="en-US" altLang="zh-CN" sz="2000" dirty="0"/>
              <a:t>_</a:t>
            </a:r>
            <a:r>
              <a:rPr lang="zh-CN" altLang="en-US" sz="2000" dirty="0"/>
              <a:t>和非</a:t>
            </a:r>
            <a:r>
              <a:rPr lang="en-US" altLang="zh-CN" sz="2000" dirty="0"/>
              <a:t>ASCII</a:t>
            </a:r>
            <a:r>
              <a:rPr lang="zh-CN" altLang="en-US" sz="2000" dirty="0"/>
              <a:t>字符组成，且</a:t>
            </a:r>
            <a:r>
              <a:rPr lang="zh-CN" altLang="en-US" sz="2000" b="1" dirty="0">
                <a:solidFill>
                  <a:srgbClr val="C00000"/>
                </a:solidFill>
              </a:rPr>
              <a:t>不能以数字开头、不能包含标点符号和空格</a:t>
            </a:r>
            <a:r>
              <a:rPr lang="zh-CN" altLang="en-US" sz="2000" dirty="0"/>
              <a:t>。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/>
              <a:t>变量区分大小写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/>
              <a:t>不能使用保留字（关键字）</a:t>
            </a:r>
            <a:endParaRPr lang="en-US" altLang="zh-CN" sz="2000" dirty="0"/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/>
              <a:t>可以使用中文，但是非常不推荐！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E1179B-AD4C-4FDA-8E68-652F0250F3DF}"/>
              </a:ext>
            </a:extLst>
          </p:cNvPr>
          <p:cNvSpPr txBox="1"/>
          <p:nvPr/>
        </p:nvSpPr>
        <p:spPr>
          <a:xfrm>
            <a:off x="5336273" y="3719042"/>
            <a:ext cx="2823209" cy="22467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2000" dirty="0"/>
              <a:t>3team</a:t>
            </a:r>
            <a:endParaRPr lang="zh-CN" altLang="zh-CN" sz="2000" dirty="0"/>
          </a:p>
          <a:p>
            <a:r>
              <a:rPr lang="en-US" altLang="zh-CN" sz="2000" dirty="0"/>
              <a:t>student count</a:t>
            </a:r>
            <a:endParaRPr lang="zh-CN" altLang="zh-CN" sz="2000" dirty="0"/>
          </a:p>
          <a:p>
            <a:r>
              <a:rPr lang="en-US" altLang="zh-CN" sz="2000" dirty="0"/>
              <a:t>class.name</a:t>
            </a:r>
            <a:endParaRPr lang="zh-CN" altLang="zh-CN" sz="2000" dirty="0"/>
          </a:p>
          <a:p>
            <a:r>
              <a:rPr lang="en-US" altLang="zh-CN" sz="2000" dirty="0" err="1"/>
              <a:t>teacher’name</a:t>
            </a:r>
            <a:endParaRPr lang="zh-CN" altLang="zh-CN" sz="2000" dirty="0"/>
          </a:p>
          <a:p>
            <a:r>
              <a:rPr lang="en-US" altLang="zh-CN" sz="2000" dirty="0"/>
              <a:t>“name”</a:t>
            </a:r>
            <a:endParaRPr lang="zh-CN" altLang="zh-CN" sz="2000" dirty="0"/>
          </a:p>
          <a:p>
            <a:r>
              <a:rPr lang="en-US" altLang="zh-CN" sz="2000" dirty="0" err="1"/>
              <a:t>teacher+student</a:t>
            </a:r>
            <a:endParaRPr lang="zh-CN" altLang="zh-CN" sz="2000" dirty="0"/>
          </a:p>
          <a:p>
            <a:r>
              <a:rPr lang="en-US" altLang="zh-CN" sz="2000" dirty="0" err="1"/>
              <a:t>addr@GUANGZHOU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D7B9A2-1141-472A-A921-BA5A4E1F40FB}"/>
              </a:ext>
            </a:extLst>
          </p:cNvPr>
          <p:cNvSpPr txBox="1"/>
          <p:nvPr/>
        </p:nvSpPr>
        <p:spPr>
          <a:xfrm>
            <a:off x="909849" y="3719043"/>
            <a:ext cx="2897875" cy="22467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2000" dirty="0"/>
              <a:t>name</a:t>
            </a:r>
          </a:p>
          <a:p>
            <a:r>
              <a:rPr lang="en-US" altLang="zh-CN" sz="2000" dirty="0" err="1"/>
              <a:t>student_count</a:t>
            </a:r>
            <a:endParaRPr lang="zh-CN" altLang="zh-CN" sz="2000" dirty="0"/>
          </a:p>
          <a:p>
            <a:r>
              <a:rPr lang="en-US" altLang="zh-CN" sz="2000" dirty="0" err="1"/>
              <a:t>studentCount</a:t>
            </a:r>
            <a:endParaRPr lang="en-US" altLang="zh-CN" sz="2000" dirty="0"/>
          </a:p>
          <a:p>
            <a:r>
              <a:rPr lang="en-US" altLang="zh-CN" sz="2000" dirty="0"/>
              <a:t>team3</a:t>
            </a:r>
            <a:endParaRPr lang="zh-CN" altLang="zh-CN" sz="2000" dirty="0"/>
          </a:p>
          <a:p>
            <a:r>
              <a:rPr lang="en-US" altLang="zh-CN" sz="2000" dirty="0"/>
              <a:t>_price_</a:t>
            </a:r>
            <a:endParaRPr lang="zh-CN" altLang="zh-CN" sz="2000" dirty="0"/>
          </a:p>
          <a:p>
            <a:r>
              <a:rPr lang="zh-CN" altLang="en-US" sz="2000" dirty="0"/>
              <a:t>人数</a:t>
            </a:r>
            <a:endParaRPr lang="en-US" altLang="zh-CN" sz="2000" dirty="0"/>
          </a:p>
          <a:p>
            <a:r>
              <a:rPr lang="en-US" altLang="zh-CN" sz="2000" dirty="0"/>
              <a:t>student</a:t>
            </a:r>
            <a:r>
              <a:rPr lang="zh-CN" altLang="en-US" sz="2000" dirty="0"/>
              <a:t>人数</a:t>
            </a:r>
          </a:p>
        </p:txBody>
      </p:sp>
      <p:sp>
        <p:nvSpPr>
          <p:cNvPr id="7" name="check_97186">
            <a:extLst>
              <a:ext uri="{FF2B5EF4-FFF2-40B4-BE49-F238E27FC236}">
                <a16:creationId xmlns:a16="http://schemas.microsoft.com/office/drawing/2014/main" id="{580B3BD7-DE8C-4086-BD64-B05B5816E360}"/>
              </a:ext>
            </a:extLst>
          </p:cNvPr>
          <p:cNvSpPr>
            <a:spLocks noChangeAspect="1"/>
          </p:cNvSpPr>
          <p:nvPr/>
        </p:nvSpPr>
        <p:spPr bwMode="auto">
          <a:xfrm>
            <a:off x="3284519" y="5723909"/>
            <a:ext cx="609685" cy="483804"/>
          </a:xfrm>
          <a:custGeom>
            <a:avLst/>
            <a:gdLst>
              <a:gd name="T0" fmla="*/ 2641 w 3160"/>
              <a:gd name="T1" fmla="*/ 0 h 2511"/>
              <a:gd name="T2" fmla="*/ 1167 w 3160"/>
              <a:gd name="T3" fmla="*/ 1474 h 2511"/>
              <a:gd name="T4" fmla="*/ 519 w 3160"/>
              <a:gd name="T5" fmla="*/ 826 h 2511"/>
              <a:gd name="T6" fmla="*/ 0 w 3160"/>
              <a:gd name="T7" fmla="*/ 1344 h 2511"/>
              <a:gd name="T8" fmla="*/ 1167 w 3160"/>
              <a:gd name="T9" fmla="*/ 2511 h 2511"/>
              <a:gd name="T10" fmla="*/ 3160 w 3160"/>
              <a:gd name="T11" fmla="*/ 519 h 2511"/>
              <a:gd name="T12" fmla="*/ 2641 w 3160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2511">
                <a:moveTo>
                  <a:pt x="2641" y="0"/>
                </a:moveTo>
                <a:lnTo>
                  <a:pt x="1167" y="1474"/>
                </a:lnTo>
                <a:lnTo>
                  <a:pt x="519" y="826"/>
                </a:lnTo>
                <a:lnTo>
                  <a:pt x="0" y="1344"/>
                </a:lnTo>
                <a:lnTo>
                  <a:pt x="1167" y="2511"/>
                </a:lnTo>
                <a:lnTo>
                  <a:pt x="3160" y="519"/>
                </a:lnTo>
                <a:lnTo>
                  <a:pt x="264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8" name="x-mark_1766">
            <a:extLst>
              <a:ext uri="{FF2B5EF4-FFF2-40B4-BE49-F238E27FC236}">
                <a16:creationId xmlns:a16="http://schemas.microsoft.com/office/drawing/2014/main" id="{E337FBCF-4A75-4B6C-BB25-FEA07525D30C}"/>
              </a:ext>
            </a:extLst>
          </p:cNvPr>
          <p:cNvSpPr>
            <a:spLocks noChangeAspect="1"/>
          </p:cNvSpPr>
          <p:nvPr/>
        </p:nvSpPr>
        <p:spPr bwMode="auto">
          <a:xfrm>
            <a:off x="7806477" y="5499213"/>
            <a:ext cx="609685" cy="608636"/>
          </a:xfrm>
          <a:custGeom>
            <a:avLst/>
            <a:gdLst>
              <a:gd name="T0" fmla="*/ 373 w 373"/>
              <a:gd name="T1" fmla="*/ 299 h 373"/>
              <a:gd name="T2" fmla="*/ 261 w 373"/>
              <a:gd name="T3" fmla="*/ 187 h 373"/>
              <a:gd name="T4" fmla="*/ 373 w 373"/>
              <a:gd name="T5" fmla="*/ 75 h 373"/>
              <a:gd name="T6" fmla="*/ 299 w 373"/>
              <a:gd name="T7" fmla="*/ 0 h 373"/>
              <a:gd name="T8" fmla="*/ 187 w 373"/>
              <a:gd name="T9" fmla="*/ 112 h 373"/>
              <a:gd name="T10" fmla="*/ 75 w 373"/>
              <a:gd name="T11" fmla="*/ 0 h 373"/>
              <a:gd name="T12" fmla="*/ 0 w 373"/>
              <a:gd name="T13" fmla="*/ 75 h 373"/>
              <a:gd name="T14" fmla="*/ 112 w 373"/>
              <a:gd name="T15" fmla="*/ 187 h 373"/>
              <a:gd name="T16" fmla="*/ 0 w 373"/>
              <a:gd name="T17" fmla="*/ 299 h 373"/>
              <a:gd name="T18" fmla="*/ 75 w 373"/>
              <a:gd name="T19" fmla="*/ 373 h 373"/>
              <a:gd name="T20" fmla="*/ 187 w 373"/>
              <a:gd name="T21" fmla="*/ 261 h 373"/>
              <a:gd name="T22" fmla="*/ 299 w 373"/>
              <a:gd name="T23" fmla="*/ 373 h 373"/>
              <a:gd name="T24" fmla="*/ 373 w 373"/>
              <a:gd name="T25" fmla="*/ 299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3" h="373">
                <a:moveTo>
                  <a:pt x="373" y="299"/>
                </a:moveTo>
                <a:lnTo>
                  <a:pt x="261" y="187"/>
                </a:lnTo>
                <a:lnTo>
                  <a:pt x="373" y="75"/>
                </a:lnTo>
                <a:lnTo>
                  <a:pt x="299" y="0"/>
                </a:lnTo>
                <a:lnTo>
                  <a:pt x="187" y="112"/>
                </a:lnTo>
                <a:lnTo>
                  <a:pt x="75" y="0"/>
                </a:lnTo>
                <a:lnTo>
                  <a:pt x="0" y="75"/>
                </a:lnTo>
                <a:lnTo>
                  <a:pt x="112" y="187"/>
                </a:lnTo>
                <a:lnTo>
                  <a:pt x="0" y="299"/>
                </a:lnTo>
                <a:lnTo>
                  <a:pt x="75" y="373"/>
                </a:lnTo>
                <a:lnTo>
                  <a:pt x="187" y="261"/>
                </a:lnTo>
                <a:lnTo>
                  <a:pt x="299" y="373"/>
                </a:lnTo>
                <a:lnTo>
                  <a:pt x="373" y="29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C37C1F-995F-46C2-BCC9-2DE3F5753C08}"/>
              </a:ext>
            </a:extLst>
          </p:cNvPr>
          <p:cNvSpPr txBox="1"/>
          <p:nvPr/>
        </p:nvSpPr>
        <p:spPr>
          <a:xfrm>
            <a:off x="5417112" y="2074461"/>
            <a:ext cx="337784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name</a:t>
            </a:r>
            <a:r>
              <a:rPr lang="zh-CN" altLang="en-US" dirty="0"/>
              <a:t>和</a:t>
            </a:r>
            <a:r>
              <a:rPr lang="en-US" altLang="zh-CN" dirty="0"/>
              <a:t>Name</a:t>
            </a:r>
            <a:r>
              <a:rPr lang="zh-CN" altLang="en-US" dirty="0"/>
              <a:t>是两个不同的变量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797656-5480-4BD2-8F33-D8D7B84E0C0C}"/>
              </a:ext>
            </a:extLst>
          </p:cNvPr>
          <p:cNvSpPr txBox="1"/>
          <p:nvPr/>
        </p:nvSpPr>
        <p:spPr>
          <a:xfrm>
            <a:off x="6763635" y="2461130"/>
            <a:ext cx="203132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变量名应清晰易懂</a:t>
            </a:r>
          </a:p>
        </p:txBody>
      </p:sp>
    </p:spTree>
    <p:extLst>
      <p:ext uri="{BB962C8B-B14F-4D97-AF65-F5344CB8AC3E}">
        <p14:creationId xmlns:p14="http://schemas.microsoft.com/office/powerpoint/2010/main" val="348945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4339D40B-1F50-4A69-9FF2-9AB58473E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785613"/>
            <a:ext cx="8133943" cy="102904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保留字（关键字）是</a:t>
            </a:r>
            <a:r>
              <a:rPr lang="en-US" altLang="zh-CN" sz="2400" dirty="0"/>
              <a:t>Python</a:t>
            </a:r>
            <a:r>
              <a:rPr lang="zh-CN" altLang="en-US" sz="2400" dirty="0"/>
              <a:t>解释器内部具有特殊含义的名字，</a:t>
            </a:r>
            <a:r>
              <a:rPr lang="zh-CN" altLang="en-US" sz="2400" dirty="0">
                <a:solidFill>
                  <a:srgbClr val="FF0000"/>
                </a:solidFill>
              </a:rPr>
              <a:t>不得使用关键字作为变量名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C00000"/>
                </a:solidFill>
              </a:rPr>
              <a:t>（需要牢记）</a:t>
            </a:r>
          </a:p>
          <a:p>
            <a:endParaRPr lang="zh-CN" altLang="en-US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9E83DB-3F39-423A-A11E-28BEEF19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BC05E80-0443-431C-BDF4-ECB48BAD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关键字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E68BE5-D685-4DC0-8B4E-C0683BEF59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3AF990-C0C9-45C3-BFC1-42AF92A23CEF}"/>
              </a:ext>
            </a:extLst>
          </p:cNvPr>
          <p:cNvSpPr/>
          <p:nvPr/>
        </p:nvSpPr>
        <p:spPr>
          <a:xfrm>
            <a:off x="7793226" y="2920572"/>
            <a:ext cx="1255594" cy="5888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7171CB-C2AD-421B-8B5F-D838DA0FC8AA}"/>
              </a:ext>
            </a:extLst>
          </p:cNvPr>
          <p:cNvSpPr/>
          <p:nvPr/>
        </p:nvSpPr>
        <p:spPr>
          <a:xfrm>
            <a:off x="2670765" y="4085180"/>
            <a:ext cx="1255594" cy="5888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2CFE80-50BA-4EB4-A0A6-4859DAF9E2EA}"/>
              </a:ext>
            </a:extLst>
          </p:cNvPr>
          <p:cNvSpPr/>
          <p:nvPr/>
        </p:nvSpPr>
        <p:spPr>
          <a:xfrm>
            <a:off x="2670765" y="4683654"/>
            <a:ext cx="1255594" cy="5888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1D5201F-0B0F-4E75-9CCC-8A0D62BE6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177698"/>
              </p:ext>
            </p:extLst>
          </p:nvPr>
        </p:nvGraphicFramePr>
        <p:xfrm>
          <a:off x="90983" y="2331688"/>
          <a:ext cx="8962033" cy="294085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1280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0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13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8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and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assert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async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await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break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class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continue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def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del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elif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else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except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False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finally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for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from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global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if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import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lambda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None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nonlocal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not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or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pass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raise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return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try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while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with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yield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DF31F5CF-0AA9-462B-A027-B1047ECE61F4}"/>
              </a:ext>
            </a:extLst>
          </p:cNvPr>
          <p:cNvSpPr txBox="1"/>
          <p:nvPr/>
        </p:nvSpPr>
        <p:spPr>
          <a:xfrm>
            <a:off x="1045056" y="5652032"/>
            <a:ext cx="669927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</a:rPr>
              <a:t>And</a:t>
            </a:r>
            <a:r>
              <a:rPr lang="zh-CN" altLang="en-US" sz="2000" dirty="0"/>
              <a:t>、</a:t>
            </a:r>
            <a:r>
              <a:rPr lang="en-US" altLang="zh-CN" sz="2000" dirty="0">
                <a:solidFill>
                  <a:srgbClr val="C00000"/>
                </a:solidFill>
              </a:rPr>
              <a:t>TRY</a:t>
            </a:r>
            <a:r>
              <a:rPr lang="zh-CN" altLang="en-US" sz="2000" dirty="0"/>
              <a:t>、</a:t>
            </a:r>
            <a:r>
              <a:rPr lang="en-US" altLang="zh-CN" sz="2000" dirty="0">
                <a:solidFill>
                  <a:srgbClr val="C00000"/>
                </a:solidFill>
              </a:rPr>
              <a:t>true</a:t>
            </a:r>
            <a:r>
              <a:rPr lang="zh-CN" altLang="en-US" sz="2000" dirty="0"/>
              <a:t>、</a:t>
            </a:r>
            <a:r>
              <a:rPr lang="en-US" altLang="zh-CN" sz="2000" dirty="0">
                <a:solidFill>
                  <a:srgbClr val="C00000"/>
                </a:solidFill>
              </a:rPr>
              <a:t>false</a:t>
            </a:r>
            <a:r>
              <a:rPr lang="zh-CN" altLang="en-US" sz="2000" dirty="0"/>
              <a:t>、</a:t>
            </a:r>
            <a:r>
              <a:rPr lang="en-US" altLang="zh-CN" sz="2000" dirty="0">
                <a:solidFill>
                  <a:srgbClr val="C00000"/>
                </a:solidFill>
              </a:rPr>
              <a:t>none</a:t>
            </a:r>
            <a:r>
              <a:rPr lang="zh-CN" altLang="en-US" sz="2000" dirty="0"/>
              <a:t>是否可以作为变量名？</a:t>
            </a:r>
          </a:p>
        </p:txBody>
      </p:sp>
    </p:spTree>
    <p:extLst>
      <p:ext uri="{BB962C8B-B14F-4D97-AF65-F5344CB8AC3E}">
        <p14:creationId xmlns:p14="http://schemas.microsoft.com/office/powerpoint/2010/main" val="8779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DE3B744-724E-4DE2-A4B7-33B356DD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3"/>
            <a:ext cx="7894340" cy="5507865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对特定的数据类型可以进行</a:t>
            </a:r>
            <a:r>
              <a:rPr lang="en-US" altLang="zh-CN" sz="2400" dirty="0"/>
              <a:t>+-</a:t>
            </a:r>
            <a:r>
              <a:rPr lang="zh-CN" altLang="en-US" sz="2400" dirty="0"/>
              <a:t>*</a:t>
            </a:r>
            <a:r>
              <a:rPr lang="en-US" altLang="zh-CN" sz="2400" dirty="0"/>
              <a:t>/</a:t>
            </a:r>
            <a:r>
              <a:rPr lang="zh-CN" altLang="en-US" sz="2400" dirty="0"/>
              <a:t>、比较等操作，这些符号称为</a:t>
            </a:r>
            <a:r>
              <a:rPr lang="zh-CN" altLang="en-US" sz="2400" dirty="0">
                <a:solidFill>
                  <a:srgbClr val="C00000"/>
                </a:solidFill>
              </a:rPr>
              <a:t>操作符</a:t>
            </a:r>
            <a:endParaRPr lang="en-US" altLang="zh-CN" sz="2400" dirty="0"/>
          </a:p>
          <a:p>
            <a:r>
              <a:rPr lang="zh-CN" altLang="en-US" sz="2400" dirty="0"/>
              <a:t>这些操作组合在一起称为</a:t>
            </a:r>
            <a:r>
              <a:rPr lang="zh-CN" altLang="en-US" sz="2400" dirty="0">
                <a:solidFill>
                  <a:srgbClr val="C00000"/>
                </a:solidFill>
              </a:rPr>
              <a:t>表达式</a:t>
            </a:r>
            <a:r>
              <a:rPr lang="zh-CN" altLang="en-US" sz="2400" dirty="0"/>
              <a:t>，表达式一定会有结果，可以赋值给其它变量</a:t>
            </a:r>
            <a:endParaRPr lang="en-US" altLang="zh-CN" sz="2400" dirty="0"/>
          </a:p>
          <a:p>
            <a:pPr lvl="1"/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weight / height**2</a:t>
            </a:r>
          </a:p>
          <a:p>
            <a:pPr lvl="1"/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18.5 &lt;= </a:t>
            </a:r>
            <a:r>
              <a:rPr lang="en-US" altLang="zh-CN" sz="2000" dirty="0" err="1">
                <a:highlight>
                  <a:srgbClr val="C0C0C0"/>
                </a:highlight>
                <a:latin typeface="Consolas" panose="020B0609020204030204" pitchFamily="49" charset="0"/>
              </a:rPr>
              <a:t>bmi</a:t>
            </a:r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 &lt;= 24.9</a:t>
            </a:r>
          </a:p>
          <a:p>
            <a:pPr lvl="1"/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float(input("</a:t>
            </a:r>
            <a:r>
              <a:rPr lang="zh-CN" alt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请输入您的体重</a:t>
            </a:r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(KG): "))</a:t>
            </a:r>
          </a:p>
          <a:p>
            <a:pPr lvl="1"/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函数调用为</a:t>
            </a:r>
            <a:r>
              <a:rPr lang="zh-CN" altLang="en-US" sz="2400" dirty="0">
                <a:highlight>
                  <a:srgbClr val="C0C0C0"/>
                </a:highlight>
                <a:latin typeface="Consolas" panose="020B0609020204030204" pitchFamily="49" charset="0"/>
              </a:rPr>
              <a:t>函数名</a:t>
            </a:r>
            <a:r>
              <a:rPr lang="en-US" altLang="zh-CN" sz="2400" dirty="0"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zh-CN" altLang="en-US" sz="2400" dirty="0">
                <a:highlight>
                  <a:srgbClr val="C0C0C0"/>
                </a:highlight>
                <a:latin typeface="Consolas" panose="020B0609020204030204" pitchFamily="49" charset="0"/>
              </a:rPr>
              <a:t>参数</a:t>
            </a:r>
            <a:r>
              <a:rPr lang="en-US" altLang="zh-CN" sz="2400" dirty="0">
                <a:highlight>
                  <a:srgbClr val="C0C0C0"/>
                </a:highlight>
                <a:latin typeface="Consolas" panose="020B0609020204030204" pitchFamily="49" charset="0"/>
              </a:rPr>
              <a:t>1</a:t>
            </a:r>
            <a:r>
              <a:rPr lang="zh-CN" altLang="en-US" sz="2400" dirty="0">
                <a:highlight>
                  <a:srgbClr val="C0C0C0"/>
                </a:highlight>
                <a:latin typeface="Consolas" panose="020B0609020204030204" pitchFamily="49" charset="0"/>
              </a:rPr>
              <a:t>，参数</a:t>
            </a:r>
            <a:r>
              <a:rPr lang="en-US" altLang="zh-CN" sz="2400" dirty="0">
                <a:highlight>
                  <a:srgbClr val="C0C0C0"/>
                </a:highlight>
                <a:latin typeface="Consolas" panose="020B0609020204030204" pitchFamily="49" charset="0"/>
              </a:rPr>
              <a:t>2</a:t>
            </a:r>
            <a:r>
              <a:rPr lang="zh-CN" altLang="en-US" sz="2400" dirty="0">
                <a:highlight>
                  <a:srgbClr val="C0C0C0"/>
                </a:highlight>
                <a:latin typeface="Consolas" panose="020B0609020204030204" pitchFamily="49" charset="0"/>
              </a:rPr>
              <a:t>，</a:t>
            </a:r>
            <a:r>
              <a:rPr lang="en-US" altLang="zh-CN" sz="2400" dirty="0">
                <a:highlight>
                  <a:srgbClr val="C0C0C0"/>
                </a:highlight>
                <a:latin typeface="Consolas" panose="020B0609020204030204" pitchFamily="49" charset="0"/>
              </a:rPr>
              <a:t>……)</a:t>
            </a:r>
          </a:p>
          <a:p>
            <a:pPr lvl="1"/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print("</a:t>
            </a:r>
            <a:r>
              <a:rPr lang="zh-CN" alt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程序结束</a:t>
            </a:r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")</a:t>
            </a:r>
            <a:endParaRPr lang="en-US" altLang="zh-CN" sz="2000" dirty="0"/>
          </a:p>
          <a:p>
            <a:pPr lvl="1"/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float(input("</a:t>
            </a:r>
            <a:r>
              <a:rPr lang="zh-CN" alt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请输入您的体重</a:t>
            </a:r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(KG): "))</a:t>
            </a:r>
          </a:p>
          <a:p>
            <a:pPr lvl="1"/>
            <a:r>
              <a:rPr lang="zh-CN" altLang="en-US" sz="2000" dirty="0">
                <a:latin typeface="Consolas" panose="020B0609020204030204" pitchFamily="49" charset="0"/>
              </a:rPr>
              <a:t>函数的调用可以嵌套</a:t>
            </a:r>
            <a:endParaRPr lang="zh-CN" altLang="en-US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A7DC0E-D2D2-4017-8F08-DE923B06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D6BB578-7ADD-47E6-869C-86F2548A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操作符、函数调用和表达式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C026C8-5030-4009-BC23-6377E6B0C1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幻灯片缩放定位 5">
                <a:extLst>
                  <a:ext uri="{FF2B5EF4-FFF2-40B4-BE49-F238E27FC236}">
                    <a16:creationId xmlns:a16="http://schemas.microsoft.com/office/drawing/2014/main" id="{240A067F-3002-421E-A8AC-9CBF81C0998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12456961"/>
                  </p:ext>
                </p:extLst>
              </p:nvPr>
            </p:nvGraphicFramePr>
            <p:xfrm>
              <a:off x="7271575" y="4609905"/>
              <a:ext cx="1759407" cy="1319555"/>
            </p:xfrm>
            <a:graphic>
              <a:graphicData uri="http://schemas.microsoft.com/office/powerpoint/2016/slidezoom">
                <pslz:sldZm>
                  <pslz:sldZmObj sldId="294" cId="3655715729">
                    <pslz:zmPr id="{26F9DE49-0E92-42CB-B648-C196C867240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59407" cy="1319555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幻灯片缩放定位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40A067F-3002-421E-A8AC-9CBF81C099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1575" y="4609905"/>
                <a:ext cx="1759407" cy="131955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587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</a:p>
        </p:txBody>
      </p:sp>
    </p:spTree>
    <p:extLst>
      <p:ext uri="{BB962C8B-B14F-4D97-AF65-F5344CB8AC3E}">
        <p14:creationId xmlns:p14="http://schemas.microsoft.com/office/powerpoint/2010/main" val="3992022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3B2090A-AC61-4775-8F4D-BC81EC2DC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847593"/>
          </a:xfrm>
        </p:spPr>
        <p:txBody>
          <a:bodyPr/>
          <a:lstStyle/>
          <a:p>
            <a:r>
              <a:rPr lang="zh-CN" altLang="en-US" dirty="0"/>
              <a:t>分支语句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26733C7-A4FA-4E4C-9F49-9F41E695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DC6EC28-BE4E-492E-9052-32C7105A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if-else</a:t>
            </a:r>
            <a:r>
              <a:rPr lang="zh-CN" altLang="en-US" dirty="0"/>
              <a:t>语句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7102CB-042D-4763-90A7-B3FBF66FB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4377B6-70D4-4033-9B39-6C401263A7AF}"/>
              </a:ext>
            </a:extLst>
          </p:cNvPr>
          <p:cNvSpPr/>
          <p:nvPr/>
        </p:nvSpPr>
        <p:spPr>
          <a:xfrm>
            <a:off x="742373" y="1739892"/>
            <a:ext cx="289166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altLang="zh-CN" sz="2000" dirty="0"/>
              <a:t>……</a:t>
            </a:r>
          </a:p>
          <a:p>
            <a:pPr marL="0" lvl="1"/>
            <a:r>
              <a:rPr lang="en-US" altLang="zh-CN" sz="2000" dirty="0"/>
              <a:t>if </a:t>
            </a:r>
            <a:r>
              <a:rPr lang="zh-CN" altLang="en-US" sz="2000" dirty="0"/>
              <a:t>某条件：</a:t>
            </a:r>
            <a:endParaRPr lang="en-US" altLang="zh-CN" sz="2000" dirty="0"/>
          </a:p>
          <a:p>
            <a:pPr marL="0" lvl="1"/>
            <a:r>
              <a:rPr lang="en-US" altLang="zh-CN" sz="2000" dirty="0"/>
              <a:t>    </a:t>
            </a:r>
            <a:r>
              <a:rPr lang="zh-CN" altLang="en-US" sz="2000" dirty="0"/>
              <a:t>语句</a:t>
            </a:r>
            <a:r>
              <a:rPr lang="en-US" altLang="zh-CN" sz="2000" dirty="0"/>
              <a:t>1</a:t>
            </a:r>
          </a:p>
          <a:p>
            <a:pPr marL="0" lvl="1"/>
            <a:r>
              <a:rPr lang="en-US" altLang="zh-CN" sz="2000" dirty="0"/>
              <a:t>    </a:t>
            </a:r>
            <a:r>
              <a:rPr lang="zh-CN" altLang="en-US" sz="2000" dirty="0"/>
              <a:t>语句</a:t>
            </a:r>
            <a:r>
              <a:rPr lang="en-US" altLang="zh-CN" sz="2000" dirty="0"/>
              <a:t>2</a:t>
            </a:r>
          </a:p>
          <a:p>
            <a:pPr marL="0" lvl="1"/>
            <a:r>
              <a:rPr lang="en-US" altLang="zh-CN" sz="2000" dirty="0"/>
              <a:t>    ……</a:t>
            </a:r>
          </a:p>
          <a:p>
            <a:pPr marL="0" lvl="1"/>
            <a:r>
              <a:rPr lang="en-US" altLang="zh-CN" sz="2000" dirty="0"/>
              <a:t>else:</a:t>
            </a:r>
          </a:p>
          <a:p>
            <a:pPr marL="0" lvl="1"/>
            <a:r>
              <a:rPr lang="en-US" altLang="zh-CN" sz="2000" dirty="0"/>
              <a:t>    </a:t>
            </a:r>
            <a:r>
              <a:rPr lang="zh-CN" altLang="en-US" sz="2000" dirty="0"/>
              <a:t>语句</a:t>
            </a:r>
            <a:r>
              <a:rPr lang="en-US" altLang="zh-CN" sz="2000" dirty="0"/>
              <a:t>3</a:t>
            </a:r>
          </a:p>
          <a:p>
            <a:pPr marL="0" lvl="1"/>
            <a:r>
              <a:rPr lang="en-US" altLang="zh-CN" sz="2000" dirty="0"/>
              <a:t>    </a:t>
            </a:r>
            <a:r>
              <a:rPr lang="zh-CN" altLang="en-US" sz="2000" dirty="0"/>
              <a:t>语句</a:t>
            </a:r>
            <a:r>
              <a:rPr lang="en-US" altLang="zh-CN" sz="2000" dirty="0"/>
              <a:t>4</a:t>
            </a:r>
          </a:p>
          <a:p>
            <a:pPr marL="0" lvl="1"/>
            <a:r>
              <a:rPr lang="en-US" altLang="zh-CN" sz="2000" dirty="0"/>
              <a:t>    ……</a:t>
            </a:r>
          </a:p>
          <a:p>
            <a:pPr marL="0" lvl="1"/>
            <a:r>
              <a:rPr lang="en-US" altLang="zh-CN" sz="2000" dirty="0"/>
              <a:t>……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3D2DA7-B9BD-4676-A87E-A11DE8D011B7}"/>
              </a:ext>
            </a:extLst>
          </p:cNvPr>
          <p:cNvSpPr/>
          <p:nvPr/>
        </p:nvSpPr>
        <p:spPr>
          <a:xfrm>
            <a:off x="3989906" y="1739892"/>
            <a:ext cx="289166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altLang="zh-CN" sz="2000" dirty="0"/>
              <a:t>……</a:t>
            </a:r>
          </a:p>
          <a:p>
            <a:pPr marL="0" lvl="1"/>
            <a:r>
              <a:rPr lang="en-US" altLang="zh-CN" sz="2000" dirty="0"/>
              <a:t>if </a:t>
            </a:r>
            <a:r>
              <a:rPr lang="zh-CN" altLang="en-US" sz="2000" dirty="0"/>
              <a:t>某条件：</a:t>
            </a:r>
            <a:endParaRPr lang="en-US" altLang="zh-CN" sz="2000" dirty="0"/>
          </a:p>
          <a:p>
            <a:pPr marL="0" lvl="1"/>
            <a:r>
              <a:rPr lang="en-US" altLang="zh-CN" sz="2000" dirty="0"/>
              <a:t>    </a:t>
            </a:r>
            <a:r>
              <a:rPr lang="zh-CN" altLang="en-US" sz="2000" dirty="0"/>
              <a:t>语句</a:t>
            </a:r>
            <a:r>
              <a:rPr lang="en-US" altLang="zh-CN" sz="2000" dirty="0"/>
              <a:t>1</a:t>
            </a:r>
          </a:p>
          <a:p>
            <a:pPr marL="0" lvl="1"/>
            <a:r>
              <a:rPr lang="en-US" altLang="zh-CN" sz="2000" dirty="0"/>
              <a:t>    </a:t>
            </a:r>
            <a:r>
              <a:rPr lang="zh-CN" altLang="en-US" sz="2000" dirty="0"/>
              <a:t>语句</a:t>
            </a:r>
            <a:r>
              <a:rPr lang="en-US" altLang="zh-CN" sz="2000" dirty="0"/>
              <a:t>2</a:t>
            </a:r>
          </a:p>
          <a:p>
            <a:pPr marL="0" lvl="1"/>
            <a:r>
              <a:rPr lang="en-US" altLang="zh-CN" sz="2000" dirty="0"/>
              <a:t>    ……</a:t>
            </a:r>
          </a:p>
          <a:p>
            <a:pPr marL="0" lvl="1"/>
            <a:r>
              <a:rPr lang="en-US" altLang="zh-CN" sz="2000" dirty="0"/>
              <a:t>……</a:t>
            </a:r>
            <a:endParaRPr lang="zh-CN" altLang="en-US" sz="20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幻灯片缩放定位 8">
                <a:extLst>
                  <a:ext uri="{FF2B5EF4-FFF2-40B4-BE49-F238E27FC236}">
                    <a16:creationId xmlns:a16="http://schemas.microsoft.com/office/drawing/2014/main" id="{52543F12-5660-4DBA-B8FA-5D26662FF6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53957038"/>
                  </p:ext>
                </p:extLst>
              </p:nvPr>
            </p:nvGraphicFramePr>
            <p:xfrm>
              <a:off x="7271575" y="4609905"/>
              <a:ext cx="1759407" cy="1319555"/>
            </p:xfrm>
            <a:graphic>
              <a:graphicData uri="http://schemas.microsoft.com/office/powerpoint/2016/slidezoom">
                <pslz:sldZm>
                  <pslz:sldZmObj sldId="294" cId="3655715729">
                    <pslz:zmPr id="{26F9DE49-0E92-42CB-B648-C196C867240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59407" cy="1319555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幻灯片缩放定位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2543F12-5660-4DBA-B8FA-5D26662FF6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1575" y="4609905"/>
                <a:ext cx="1759407" cy="131955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5399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7502C2A-9852-48E2-AAB7-C166F888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41F85EE-C9BA-40B0-ABA8-BBC59475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输入、输出语句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C91521-B3A3-4FBB-A7C4-F14B2A39A3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604861FD-C5B1-4FCB-829C-14C109176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644" y="626602"/>
            <a:ext cx="7886700" cy="256437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输入函数格式：</a:t>
            </a:r>
            <a:endParaRPr lang="en-US" altLang="zh-CN" sz="2400" dirty="0"/>
          </a:p>
          <a:p>
            <a:pPr marL="457200" lvl="1" indent="0" algn="ctr">
              <a:buNone/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提示符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zh-CN" altLang="en-US" sz="2000" dirty="0">
                <a:latin typeface="Consolas" panose="020B0609020204030204" pitchFamily="49" charset="0"/>
              </a:rPr>
              <a:t>提示符会显示在控制台上，用于提醒用户输入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input</a:t>
            </a:r>
            <a:r>
              <a:rPr lang="zh-CN" altLang="en-US" sz="2000" dirty="0">
                <a:latin typeface="Consolas" panose="020B0609020204030204" pitchFamily="49" charset="0"/>
              </a:rPr>
              <a:t>函数返回一个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字符串，不能直接进行数学运算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如何把</a:t>
            </a:r>
            <a:r>
              <a:rPr lang="en-US" altLang="zh-CN" sz="2400" dirty="0">
                <a:latin typeface="Consolas" panose="020B0609020204030204" pitchFamily="49" charset="0"/>
              </a:rPr>
              <a:t>input</a:t>
            </a:r>
            <a:r>
              <a:rPr lang="zh-CN" altLang="en-US" sz="2400" dirty="0">
                <a:latin typeface="Consolas" panose="020B0609020204030204" pitchFamily="49" charset="0"/>
              </a:rPr>
              <a:t>函数返回的字符串转成整数或浮点数？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1"/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B17249-D1E1-4226-8E73-7B7050C64E8B}"/>
              </a:ext>
            </a:extLst>
          </p:cNvPr>
          <p:cNvSpPr/>
          <p:nvPr/>
        </p:nvSpPr>
        <p:spPr>
          <a:xfrm>
            <a:off x="794537" y="3383925"/>
            <a:ext cx="31566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s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9C9BE9-0C58-4371-BCE0-9A025CFA751B}"/>
              </a:ext>
            </a:extLst>
          </p:cNvPr>
          <p:cNvSpPr/>
          <p:nvPr/>
        </p:nvSpPr>
        <p:spPr>
          <a:xfrm>
            <a:off x="794537" y="4142350"/>
            <a:ext cx="31566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BF8388-EC45-44F7-8706-7AB7F0826559}"/>
              </a:ext>
            </a:extLst>
          </p:cNvPr>
          <p:cNvSpPr/>
          <p:nvPr/>
        </p:nvSpPr>
        <p:spPr>
          <a:xfrm>
            <a:off x="5005544" y="3383925"/>
            <a:ext cx="340525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s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449845-5B0A-4E1C-AFE5-6EDCEF630B7E}"/>
              </a:ext>
            </a:extLst>
          </p:cNvPr>
          <p:cNvSpPr/>
          <p:nvPr/>
        </p:nvSpPr>
        <p:spPr>
          <a:xfrm>
            <a:off x="5005543" y="4142350"/>
            <a:ext cx="34099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62BFD1E-E01B-4412-BE9D-5C302419A306}"/>
              </a:ext>
            </a:extLst>
          </p:cNvPr>
          <p:cNvSpPr/>
          <p:nvPr/>
        </p:nvSpPr>
        <p:spPr>
          <a:xfrm>
            <a:off x="2963359" y="5698413"/>
            <a:ext cx="32832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F45BA4-2DC1-4C41-9525-EEAABA952E47}"/>
              </a:ext>
            </a:extLst>
          </p:cNvPr>
          <p:cNvSpPr/>
          <p:nvPr/>
        </p:nvSpPr>
        <p:spPr>
          <a:xfrm>
            <a:off x="2963359" y="4874215"/>
            <a:ext cx="32832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s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62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A42521-9E7D-4577-B0B4-CAD60CC0A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68598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输出函数格式：</a:t>
            </a:r>
            <a:endParaRPr lang="en-US" altLang="zh-CN" sz="2400" dirty="0"/>
          </a:p>
          <a:p>
            <a:pPr marL="0" indent="0" algn="ctr">
              <a:buNone/>
            </a:pPr>
            <a:r>
              <a:rPr lang="en-US" altLang="zh-CN" sz="24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4876D6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400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4876D6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2400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4876D6"/>
                </a:solidFill>
                <a:latin typeface="Consolas" panose="020B0609020204030204" pitchFamily="49" charset="0"/>
              </a:rPr>
              <a:t> z</a:t>
            </a:r>
            <a:r>
              <a:rPr lang="en-US" altLang="zh-CN" sz="24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zh-CN" altLang="en-US" sz="2000" dirty="0"/>
              <a:t>在控制台上会分别输出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</a:t>
            </a:r>
            <a:r>
              <a:rPr lang="zh-CN" altLang="en-US" sz="2000" dirty="0"/>
              <a:t>、</a:t>
            </a:r>
            <a:r>
              <a:rPr lang="en-US" altLang="zh-CN" sz="2000" dirty="0"/>
              <a:t>z</a:t>
            </a:r>
            <a:r>
              <a:rPr lang="zh-CN" altLang="en-US" sz="2000" dirty="0"/>
              <a:t>的值，中间用空格分开</a:t>
            </a:r>
            <a:endParaRPr lang="en-US" altLang="zh-CN" sz="2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8DA917C-C853-4D68-B1E6-473FDDD5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DF909F-1226-413D-A6C7-2CA2AF5F1F4A}"/>
              </a:ext>
            </a:extLst>
          </p:cNvPr>
          <p:cNvSpPr/>
          <p:nvPr/>
        </p:nvSpPr>
        <p:spPr>
          <a:xfrm>
            <a:off x="1885921" y="4442981"/>
            <a:ext cx="3200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10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x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的值为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",</a:t>
            </a:r>
            <a:r>
              <a:rPr lang="zh-CN" altLang="en-US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A06E94-F1C5-4B33-B695-ECD4A28566E8}"/>
              </a:ext>
            </a:extLst>
          </p:cNvPr>
          <p:cNvSpPr/>
          <p:nvPr/>
        </p:nvSpPr>
        <p:spPr>
          <a:xfrm>
            <a:off x="5086320" y="4721529"/>
            <a:ext cx="182823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x的值为 10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BD2D1C-BE0E-473C-ABCB-202E2F2B7E9D}"/>
              </a:ext>
            </a:extLst>
          </p:cNvPr>
          <p:cNvSpPr/>
          <p:nvPr/>
        </p:nvSpPr>
        <p:spPr>
          <a:xfrm>
            <a:off x="1442300" y="5380290"/>
            <a:ext cx="36440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a,b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",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 b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",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4876D6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 err="1">
                <a:solidFill>
                  <a:srgbClr val="994CC3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 err="1">
                <a:solidFill>
                  <a:srgbClr val="4876D6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204541-ACA0-40EF-AE43-F09CFD6FA950}"/>
              </a:ext>
            </a:extLst>
          </p:cNvPr>
          <p:cNvSpPr/>
          <p:nvPr/>
        </p:nvSpPr>
        <p:spPr>
          <a:xfrm>
            <a:off x="5086319" y="5657289"/>
            <a:ext cx="182823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3 + 4 = 7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5F6930-7E3D-48D8-8C93-B16C13A99D5A}"/>
              </a:ext>
            </a:extLst>
          </p:cNvPr>
          <p:cNvSpPr/>
          <p:nvPr/>
        </p:nvSpPr>
        <p:spPr>
          <a:xfrm>
            <a:off x="1885921" y="2854564"/>
            <a:ext cx="3200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10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BB9106-9644-4546-8D8F-FB3F14EA2094}"/>
              </a:ext>
            </a:extLst>
          </p:cNvPr>
          <p:cNvSpPr/>
          <p:nvPr/>
        </p:nvSpPr>
        <p:spPr>
          <a:xfrm>
            <a:off x="5086321" y="3131563"/>
            <a:ext cx="182824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536E32-0A76-4825-AC58-F03CD4CF9780}"/>
              </a:ext>
            </a:extLst>
          </p:cNvPr>
          <p:cNvSpPr/>
          <p:nvPr/>
        </p:nvSpPr>
        <p:spPr>
          <a:xfrm>
            <a:off x="1885921" y="3617368"/>
            <a:ext cx="3200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10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0F4B0F-A983-460D-9B3D-8FB6F7EB8952}"/>
              </a:ext>
            </a:extLst>
          </p:cNvPr>
          <p:cNvSpPr/>
          <p:nvPr/>
        </p:nvSpPr>
        <p:spPr>
          <a:xfrm>
            <a:off x="5086320" y="3891268"/>
            <a:ext cx="182823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7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另一个例子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五</a:t>
            </a:r>
          </a:p>
        </p:txBody>
      </p:sp>
    </p:spTree>
    <p:extLst>
      <p:ext uri="{BB962C8B-B14F-4D97-AF65-F5344CB8AC3E}">
        <p14:creationId xmlns:p14="http://schemas.microsoft.com/office/powerpoint/2010/main" val="4095015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1A036B0-FEE5-4C8F-AD10-672BA70B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4"/>
            <a:ext cx="7886700" cy="717962"/>
          </a:xfrm>
        </p:spPr>
        <p:txBody>
          <a:bodyPr/>
          <a:lstStyle/>
          <a:p>
            <a:r>
              <a:rPr lang="zh-CN" altLang="en-US" dirty="0"/>
              <a:t>用户输入他的考试成绩，输出是否及格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6F5207E-A0E0-48D4-A3AD-0513EDA4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8EBBBE-5816-4012-A551-6CB5012FEBD0}"/>
              </a:ext>
            </a:extLst>
          </p:cNvPr>
          <p:cNvSpPr/>
          <p:nvPr/>
        </p:nvSpPr>
        <p:spPr>
          <a:xfrm>
            <a:off x="2121031" y="2184192"/>
            <a:ext cx="5015060" cy="2124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score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请输入你的成绩：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score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60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不及格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及格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666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927FA-385A-4BE0-823B-67BA7B67E4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dirty="0"/>
              <a:t>回顾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DA6CE1-8A32-4BF3-BFC1-A03E8E61F5BC}"/>
              </a:ext>
            </a:extLst>
          </p:cNvPr>
          <p:cNvSpPr txBox="1"/>
          <p:nvPr/>
        </p:nvSpPr>
        <p:spPr>
          <a:xfrm>
            <a:off x="2869149" y="960762"/>
            <a:ext cx="5981550" cy="523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/>
              <a:t>低级编程语言和高级编程语言的概念，编译型语言和解释型语言的概念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/>
              <a:t>计算和算法的概念，算法的特征和三个基本结构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/>
              <a:t>注释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/>
              <a:t>缩进表示的程序框架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/>
              <a:t>变量的概念，变量名的要求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/>
              <a:t>关键字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/>
              <a:t>if-else</a:t>
            </a:r>
            <a:r>
              <a:rPr lang="zh-CN" altLang="en-US" sz="2000" dirty="0"/>
              <a:t>语句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/>
              <a:t>基本的输入输出操作，</a:t>
            </a:r>
            <a:r>
              <a:rPr lang="en-US" altLang="zh-CN" sz="2000" dirty="0"/>
              <a:t>input</a:t>
            </a:r>
            <a:r>
              <a:rPr lang="zh-CN" altLang="en-US" sz="2000" dirty="0"/>
              <a:t>，</a:t>
            </a:r>
            <a:r>
              <a:rPr lang="en-US" altLang="zh-CN" sz="2000" dirty="0"/>
              <a:t>print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6288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4692" y="1916183"/>
            <a:ext cx="6396507" cy="1378485"/>
          </a:xfrm>
        </p:spPr>
        <p:txBody>
          <a:bodyPr anchor="t" anchorCtr="0">
            <a:noAutofit/>
          </a:bodyPr>
          <a:lstStyle/>
          <a:p>
            <a:pPr algn="l"/>
            <a:r>
              <a:rPr lang="zh-CN" altLang="en-US" sz="2800" dirty="0"/>
              <a:t>请查阅课程主页上布置的作业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en-US" altLang="zh-CN" sz="2800" dirty="0">
                <a:hlinkClick r:id="rId2"/>
              </a:rPr>
              <a:t>https://gitee.com/nixius/fc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95892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4447" y="1086540"/>
            <a:ext cx="3775393" cy="569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计算机所执行的指令：</a:t>
            </a:r>
            <a:endParaRPr lang="en-US" altLang="zh-CN" sz="2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53744" y="1638063"/>
            <a:ext cx="6181500" cy="1329829"/>
            <a:chOff x="427629" y="1777143"/>
            <a:chExt cx="6280973" cy="1329829"/>
          </a:xfrm>
        </p:grpSpPr>
        <p:sp>
          <p:nvSpPr>
            <p:cNvPr id="3" name="文本框 2"/>
            <p:cNvSpPr txBox="1"/>
            <p:nvPr/>
          </p:nvSpPr>
          <p:spPr>
            <a:xfrm>
              <a:off x="427629" y="2183642"/>
              <a:ext cx="6280973" cy="9233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111100010110101010100001000</a:t>
              </a:r>
              <a:endParaRPr lang="zh-CN" altLang="zh-CN" dirty="0"/>
            </a:p>
            <a:p>
              <a:r>
                <a:rPr lang="en-US" altLang="zh-CN" dirty="0"/>
                <a:t>1110000001100010100100111011111111011001111</a:t>
              </a:r>
              <a:endParaRPr lang="zh-CN" altLang="zh-CN" dirty="0"/>
            </a:p>
            <a:p>
              <a:r>
                <a:rPr lang="en-US" altLang="zh-CN" dirty="0"/>
                <a:t>111100010010101010111111000</a:t>
              </a:r>
              <a:endParaRPr lang="zh-CN" altLang="zh-CN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215612" y="1777143"/>
              <a:ext cx="2492990" cy="3993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二进制指令（机器码）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998507" y="3211807"/>
            <a:ext cx="5344733" cy="1322670"/>
            <a:chOff x="427629" y="4022535"/>
            <a:chExt cx="5344733" cy="1322670"/>
          </a:xfrm>
        </p:grpSpPr>
        <p:sp>
          <p:nvSpPr>
            <p:cNvPr id="5" name="文本框 4"/>
            <p:cNvSpPr txBox="1"/>
            <p:nvPr/>
          </p:nvSpPr>
          <p:spPr>
            <a:xfrm>
              <a:off x="427629" y="4421875"/>
              <a:ext cx="5344733" cy="9233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MOV EDX,DWORD PTR SS:[EBP+8]</a:t>
              </a:r>
              <a:endParaRPr lang="zh-CN" altLang="zh-CN" dirty="0"/>
            </a:p>
            <a:p>
              <a:r>
                <a:rPr lang="en-US" altLang="zh-CN" dirty="0"/>
                <a:t>ADD EDX,DWORD PTR DS:[EBX*4+7735CFFE]</a:t>
              </a:r>
              <a:endParaRPr lang="zh-CN" altLang="zh-CN" dirty="0"/>
            </a:p>
            <a:p>
              <a:r>
                <a:rPr lang="en-US" altLang="zh-CN" dirty="0"/>
                <a:t>MOV DWORD PTR SS:[EBP-8],EDX</a:t>
              </a:r>
              <a:endParaRPr lang="zh-CN" altLang="zh-CN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664366" y="4022535"/>
              <a:ext cx="1107996" cy="39934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汇编语言</a:t>
              </a:r>
            </a:p>
          </p:txBody>
        </p:sp>
      </p:grpSp>
      <p:sp>
        <p:nvSpPr>
          <p:cNvPr id="11" name="右弧形箭头 10"/>
          <p:cNvSpPr/>
          <p:nvPr/>
        </p:nvSpPr>
        <p:spPr>
          <a:xfrm rot="9736187" flipH="1">
            <a:off x="5224737" y="2086239"/>
            <a:ext cx="743402" cy="178253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5299" y="4933817"/>
            <a:ext cx="7762451" cy="80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</a:rPr>
              <a:t>低级编程语言</a:t>
            </a:r>
            <a:r>
              <a:rPr lang="zh-CN" altLang="en-US" sz="2000" dirty="0"/>
              <a:t>：直接面向计算机硬件，一般指二进制代码或汇编语言，机器相关，不同的机器指令可能不一样。</a:t>
            </a:r>
          </a:p>
        </p:txBody>
      </p:sp>
    </p:spTree>
    <p:extLst>
      <p:ext uri="{BB962C8B-B14F-4D97-AF65-F5344CB8AC3E}">
        <p14:creationId xmlns:p14="http://schemas.microsoft.com/office/powerpoint/2010/main" val="302174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37146" y="1110017"/>
            <a:ext cx="7251511" cy="1569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sum = 0</a:t>
            </a:r>
            <a:endParaRPr lang="zh-CN" altLang="zh-CN" sz="2400" dirty="0"/>
          </a:p>
          <a:p>
            <a:r>
              <a:rPr lang="en-US" altLang="zh-CN" sz="2400" dirty="0"/>
              <a:t>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in range(100):</a:t>
            </a:r>
            <a:endParaRPr lang="zh-CN" altLang="zh-CN" sz="2400" dirty="0"/>
          </a:p>
          <a:p>
            <a:r>
              <a:rPr lang="en-US" altLang="zh-CN" sz="2400" dirty="0"/>
              <a:t>    sum += </a:t>
            </a:r>
            <a:r>
              <a:rPr lang="en-US" altLang="zh-CN" sz="2400" dirty="0" err="1"/>
              <a:t>i</a:t>
            </a:r>
            <a:endParaRPr lang="zh-CN" altLang="zh-CN" sz="2400" dirty="0"/>
          </a:p>
          <a:p>
            <a:r>
              <a:rPr lang="en-US" altLang="zh-CN" sz="2400" dirty="0"/>
              <a:t>print(sum)</a:t>
            </a:r>
            <a:endParaRPr lang="zh-CN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937147" y="3205927"/>
            <a:ext cx="7442578" cy="228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</a:rPr>
              <a:t>高级编程语言</a:t>
            </a:r>
            <a:r>
              <a:rPr lang="zh-CN" altLang="en-US" sz="2000" dirty="0"/>
              <a:t>：近似人类自然语言的方式去编写程序，机器无关，编程方式一致。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zh-CN" sz="2000" dirty="0"/>
              <a:t>不管使用何种方式去控制计算机，计算机最终执行的一定是二进制的指令，因此，高级编程语言编写出的代码，一定要通过某种方式转变为二进制指令，然后才能由计算机去执行。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3704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394B498B-A3A3-495E-9958-9CD0F264C8DC}"/>
              </a:ext>
            </a:extLst>
          </p:cNvPr>
          <p:cNvSpPr/>
          <p:nvPr/>
        </p:nvSpPr>
        <p:spPr>
          <a:xfrm>
            <a:off x="4753119" y="1182292"/>
            <a:ext cx="4163229" cy="5058251"/>
          </a:xfrm>
          <a:prstGeom prst="rect">
            <a:avLst/>
          </a:prstGeom>
          <a:solidFill>
            <a:schemeClr val="accent4">
              <a:lumMod val="50000"/>
              <a:alpha val="10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352FBA-ABED-41CC-BF48-60F0ACF3E026}"/>
              </a:ext>
            </a:extLst>
          </p:cNvPr>
          <p:cNvSpPr/>
          <p:nvPr/>
        </p:nvSpPr>
        <p:spPr>
          <a:xfrm>
            <a:off x="207140" y="1182293"/>
            <a:ext cx="4430845" cy="5058251"/>
          </a:xfrm>
          <a:prstGeom prst="rect">
            <a:avLst/>
          </a:prstGeom>
          <a:solidFill>
            <a:schemeClr val="accent3">
              <a:lumMod val="50000"/>
              <a:alpha val="10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207140" y="1182293"/>
            <a:ext cx="4102875" cy="2779939"/>
          </a:xfrm>
        </p:spPr>
        <p:txBody>
          <a:bodyPr>
            <a:normAutofit/>
          </a:bodyPr>
          <a:lstStyle/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编译型语言</a:t>
            </a:r>
            <a:endParaRPr lang="en-US" altLang="zh-CN" sz="2000" dirty="0"/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zh-CN" sz="1800" dirty="0"/>
              <a:t>需通过编译器将源代码编译成机器码，之后才能执行</a:t>
            </a:r>
            <a:r>
              <a:rPr lang="zh-CN" altLang="en-US" sz="1800" dirty="0"/>
              <a:t>，</a:t>
            </a:r>
            <a:r>
              <a:rPr lang="zh-CN" altLang="zh-CN" sz="1800" dirty="0"/>
              <a:t>一般需经过编、链接</a:t>
            </a:r>
            <a:r>
              <a:rPr lang="zh-CN" altLang="en-US" sz="1800" dirty="0"/>
              <a:t>两个</a:t>
            </a:r>
            <a:r>
              <a:rPr lang="zh-CN" altLang="zh-CN" sz="1800" dirty="0"/>
              <a:t>步骤</a:t>
            </a:r>
            <a:r>
              <a:rPr lang="zh-CN" altLang="en-US" sz="1800" dirty="0"/>
              <a:t>：</a:t>
            </a:r>
            <a:r>
              <a:rPr lang="zh-CN" altLang="zh-CN" sz="1800" dirty="0"/>
              <a:t>编译是把源代码编译成机器码，链接是把各个模块的机器码和依赖库串连起来</a:t>
            </a:r>
            <a:r>
              <a:rPr lang="zh-CN" altLang="zh-CN" sz="1800" dirty="0">
                <a:solidFill>
                  <a:srgbClr val="C00000"/>
                </a:solidFill>
              </a:rPr>
              <a:t>生成可执行文件</a:t>
            </a:r>
            <a:r>
              <a:rPr lang="zh-CN" altLang="zh-CN" sz="1800" dirty="0"/>
              <a:t>。</a:t>
            </a:r>
            <a:endParaRPr lang="en-US" altLang="zh-CN" sz="1800" dirty="0"/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1800" dirty="0"/>
              <a:t>一次生成，到处执行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30224" y="4404441"/>
            <a:ext cx="3408628" cy="1619288"/>
            <a:chOff x="980478" y="3539994"/>
            <a:chExt cx="6815577" cy="2160722"/>
          </a:xfrm>
        </p:grpSpPr>
        <p:sp>
          <p:nvSpPr>
            <p:cNvPr id="7" name="椭圆 6"/>
            <p:cNvSpPr/>
            <p:nvPr/>
          </p:nvSpPr>
          <p:spPr>
            <a:xfrm>
              <a:off x="980478" y="3539994"/>
              <a:ext cx="1386669" cy="75517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源代码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4487820" y="3539994"/>
              <a:ext cx="1386669" cy="75517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目标</a:t>
              </a:r>
              <a:endParaRPr lang="en-US" altLang="zh-CN" sz="1100" dirty="0"/>
            </a:p>
            <a:p>
              <a:pPr algn="ctr"/>
              <a:r>
                <a:rPr lang="zh-CN" altLang="en-US" sz="1100" dirty="0"/>
                <a:t>代码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6409386" y="4945540"/>
              <a:ext cx="1386669" cy="75517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结果</a:t>
              </a:r>
              <a:endParaRPr lang="en-US" altLang="zh-CN" sz="1100" dirty="0"/>
            </a:p>
            <a:p>
              <a:pPr algn="ctr"/>
              <a:r>
                <a:rPr lang="zh-CN" altLang="en-US" sz="1100" dirty="0"/>
                <a:t>输出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2734148" y="4945540"/>
              <a:ext cx="1386669" cy="75517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程序</a:t>
              </a:r>
              <a:endParaRPr lang="en-US" altLang="zh-CN" sz="1100" dirty="0"/>
            </a:p>
            <a:p>
              <a:pPr algn="ctr"/>
              <a:r>
                <a:rPr lang="zh-CN" altLang="en-US" sz="1100" dirty="0"/>
                <a:t>输入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902045" y="3605959"/>
              <a:ext cx="1050877" cy="62324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编译器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655715" y="5011505"/>
              <a:ext cx="1050877" cy="62324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程序</a:t>
              </a:r>
              <a:endParaRPr lang="en-US" altLang="zh-CN" sz="1100" dirty="0"/>
            </a:p>
            <a:p>
              <a:pPr algn="ctr"/>
              <a:r>
                <a:rPr lang="zh-CN" altLang="en-US" sz="1100" dirty="0"/>
                <a:t>执行</a:t>
              </a:r>
            </a:p>
          </p:txBody>
        </p:sp>
        <p:cxnSp>
          <p:nvCxnSpPr>
            <p:cNvPr id="14" name="直接箭头连接符 13"/>
            <p:cNvCxnSpPr>
              <a:stCxn id="7" idx="6"/>
              <a:endCxn id="11" idx="1"/>
            </p:cNvCxnSpPr>
            <p:nvPr/>
          </p:nvCxnSpPr>
          <p:spPr>
            <a:xfrm>
              <a:off x="2367147" y="3917582"/>
              <a:ext cx="534898" cy="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1" idx="3"/>
              <a:endCxn id="8" idx="2"/>
            </p:cNvCxnSpPr>
            <p:nvPr/>
          </p:nvCxnSpPr>
          <p:spPr>
            <a:xfrm flipV="1">
              <a:off x="3952922" y="3917582"/>
              <a:ext cx="534898" cy="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6"/>
              <a:endCxn id="12" idx="1"/>
            </p:cNvCxnSpPr>
            <p:nvPr/>
          </p:nvCxnSpPr>
          <p:spPr>
            <a:xfrm>
              <a:off x="4120817" y="5323128"/>
              <a:ext cx="534898" cy="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4"/>
              <a:endCxn id="12" idx="0"/>
            </p:cNvCxnSpPr>
            <p:nvPr/>
          </p:nvCxnSpPr>
          <p:spPr>
            <a:xfrm flipH="1">
              <a:off x="5181154" y="4295170"/>
              <a:ext cx="1" cy="716335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2" idx="3"/>
              <a:endCxn id="9" idx="2"/>
            </p:cNvCxnSpPr>
            <p:nvPr/>
          </p:nvCxnSpPr>
          <p:spPr>
            <a:xfrm flipV="1">
              <a:off x="5706592" y="5323128"/>
              <a:ext cx="702794" cy="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525186" y="338077"/>
            <a:ext cx="8084264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高级语言编写的代码是如何转变成机器码运行的？</a:t>
            </a:r>
          </a:p>
        </p:txBody>
      </p:sp>
      <p:sp>
        <p:nvSpPr>
          <p:cNvPr id="19" name="内容占位符 1">
            <a:extLst>
              <a:ext uri="{FF2B5EF4-FFF2-40B4-BE49-F238E27FC236}">
                <a16:creationId xmlns:a16="http://schemas.microsoft.com/office/drawing/2014/main" id="{3B01E427-6627-45BD-BC22-C6629EB5ACF9}"/>
              </a:ext>
            </a:extLst>
          </p:cNvPr>
          <p:cNvSpPr txBox="1">
            <a:spLocks/>
          </p:cNvSpPr>
          <p:nvPr/>
        </p:nvSpPr>
        <p:spPr>
          <a:xfrm>
            <a:off x="4813473" y="1212657"/>
            <a:ext cx="4102875" cy="257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解释型语言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1800" dirty="0"/>
              <a:t>解释型语言的程序不需要编译，相比编译型语言省了道工序，解释性语言在</a:t>
            </a:r>
            <a:r>
              <a:rPr lang="zh-CN" altLang="en-US" sz="1800" dirty="0">
                <a:solidFill>
                  <a:srgbClr val="C00000"/>
                </a:solidFill>
              </a:rPr>
              <a:t>运行程序</a:t>
            </a:r>
            <a:r>
              <a:rPr lang="zh-CN" altLang="en-US" sz="1800" dirty="0"/>
              <a:t>的时候才</a:t>
            </a:r>
            <a:r>
              <a:rPr lang="zh-CN" altLang="en-US" sz="1800" dirty="0">
                <a:solidFill>
                  <a:srgbClr val="C00000"/>
                </a:solidFill>
              </a:rPr>
              <a:t>逐行翻译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1800" dirty="0"/>
              <a:t>每用一次，解释一次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1C296B0-478A-4733-AC8F-B30B000F55B5}"/>
              </a:ext>
            </a:extLst>
          </p:cNvPr>
          <p:cNvGrpSpPr/>
          <p:nvPr/>
        </p:nvGrpSpPr>
        <p:grpSpPr>
          <a:xfrm>
            <a:off x="5587557" y="4535238"/>
            <a:ext cx="2554705" cy="1407129"/>
            <a:chOff x="1446663" y="3753132"/>
            <a:chExt cx="4804011" cy="20173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3833470-6513-4DD4-8D7D-1D294806258E}"/>
                </a:ext>
              </a:extLst>
            </p:cNvPr>
            <p:cNvSpPr/>
            <p:nvPr/>
          </p:nvSpPr>
          <p:spPr>
            <a:xfrm>
              <a:off x="1446663" y="3753132"/>
              <a:ext cx="1233788" cy="69499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源代码</a:t>
              </a: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5ECB8C5-0BFE-4614-A5D3-25B20002FC56}"/>
                </a:ext>
              </a:extLst>
            </p:cNvPr>
            <p:cNvSpPr/>
            <p:nvPr/>
          </p:nvSpPr>
          <p:spPr>
            <a:xfrm>
              <a:off x="5016886" y="4457679"/>
              <a:ext cx="1233788" cy="69499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结果</a:t>
              </a:r>
              <a:endParaRPr lang="en-US" altLang="zh-CN" sz="1100" dirty="0"/>
            </a:p>
            <a:p>
              <a:pPr algn="ctr"/>
              <a:r>
                <a:rPr lang="zh-CN" altLang="en-US" sz="1100" dirty="0"/>
                <a:t>输出</a:t>
              </a: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E48337A-19B3-43F2-9689-64A4F2221F0A}"/>
                </a:ext>
              </a:extLst>
            </p:cNvPr>
            <p:cNvSpPr/>
            <p:nvPr/>
          </p:nvSpPr>
          <p:spPr>
            <a:xfrm>
              <a:off x="1446663" y="5075529"/>
              <a:ext cx="1233788" cy="69499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程序</a:t>
              </a:r>
              <a:endParaRPr lang="en-US" altLang="zh-CN" sz="1100" dirty="0"/>
            </a:p>
            <a:p>
              <a:pPr algn="ctr"/>
              <a:r>
                <a:rPr lang="zh-CN" altLang="en-US" sz="1100" dirty="0"/>
                <a:t>输入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296AE68-300A-4FF6-A2AD-A74CB84F456F}"/>
                </a:ext>
              </a:extLst>
            </p:cNvPr>
            <p:cNvSpPr/>
            <p:nvPr/>
          </p:nvSpPr>
          <p:spPr>
            <a:xfrm>
              <a:off x="3457964" y="4518386"/>
              <a:ext cx="935017" cy="57357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解释器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600DD02-87E3-4B8C-820C-F4EF763F457D}"/>
                </a:ext>
              </a:extLst>
            </p:cNvPr>
            <p:cNvCxnSpPr>
              <a:stCxn id="24" idx="6"/>
              <a:endCxn id="27" idx="1"/>
            </p:cNvCxnSpPr>
            <p:nvPr/>
          </p:nvCxnSpPr>
          <p:spPr>
            <a:xfrm>
              <a:off x="2680451" y="4100629"/>
              <a:ext cx="777513" cy="704546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DB1317F-DD49-4083-A03E-308BFCD0DE64}"/>
                </a:ext>
              </a:extLst>
            </p:cNvPr>
            <p:cNvCxnSpPr>
              <a:stCxn id="26" idx="6"/>
              <a:endCxn id="27" idx="1"/>
            </p:cNvCxnSpPr>
            <p:nvPr/>
          </p:nvCxnSpPr>
          <p:spPr>
            <a:xfrm flipV="1">
              <a:off x="2680451" y="4805175"/>
              <a:ext cx="777513" cy="61785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FFB9E6C-09FB-48BF-B5AA-E90099B833F6}"/>
                </a:ext>
              </a:extLst>
            </p:cNvPr>
            <p:cNvCxnSpPr>
              <a:stCxn id="27" idx="3"/>
              <a:endCxn id="25" idx="2"/>
            </p:cNvCxnSpPr>
            <p:nvPr/>
          </p:nvCxnSpPr>
          <p:spPr>
            <a:xfrm>
              <a:off x="4392981" y="4805175"/>
              <a:ext cx="623905" cy="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379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15176" y="763588"/>
            <a:ext cx="8442325" cy="5507037"/>
          </a:xfrm>
        </p:spPr>
        <p:txBody>
          <a:bodyPr>
            <a:normAutofit/>
          </a:bodyPr>
          <a:lstStyle/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编译型语言</a:t>
            </a:r>
            <a:endParaRPr lang="en-US" altLang="zh-CN" dirty="0"/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zh-CN" dirty="0"/>
              <a:t>优点：</a:t>
            </a:r>
            <a:r>
              <a:rPr lang="zh-CN" altLang="en-US" dirty="0"/>
              <a:t>编译过程</a:t>
            </a:r>
            <a:r>
              <a:rPr lang="zh-CN" altLang="zh-CN" dirty="0"/>
              <a:t>优化</a:t>
            </a:r>
            <a:r>
              <a:rPr lang="zh-CN" altLang="en-US" dirty="0"/>
              <a:t>，执行效率高；运行无需额外环境</a:t>
            </a:r>
            <a:r>
              <a:rPr lang="zh-CN" altLang="zh-CN" dirty="0"/>
              <a:t>。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zh-CN" dirty="0"/>
              <a:t>缺点：</a:t>
            </a:r>
            <a:r>
              <a:rPr lang="zh-CN" altLang="en-US" dirty="0"/>
              <a:t>编译时间长；跨平台移植困难</a:t>
            </a:r>
            <a:r>
              <a:rPr lang="zh-CN" altLang="zh-CN" dirty="0"/>
              <a:t>。</a:t>
            </a:r>
            <a:endParaRPr lang="en-US" altLang="zh-CN" dirty="0"/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代表语言：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Pascal</a:t>
            </a:r>
            <a:r>
              <a:rPr lang="zh-CN" altLang="en-US" dirty="0"/>
              <a:t>、</a:t>
            </a:r>
            <a:r>
              <a:rPr lang="en-US" altLang="zh-CN" dirty="0"/>
              <a:t>Swift</a:t>
            </a:r>
          </a:p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解释型语言</a:t>
            </a:r>
            <a:endParaRPr lang="en-US" altLang="zh-CN" dirty="0"/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优点：多平台兼容；部署快。</a:t>
            </a:r>
            <a:endParaRPr lang="en-US" altLang="zh-CN" dirty="0"/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缺点：运行速度较慢；运行时必须有解释器环境。</a:t>
            </a:r>
            <a:endParaRPr lang="en-US" altLang="zh-CN" dirty="0"/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代表语言：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  <a:r>
              <a:rPr lang="zh-CN" altLang="zh-CN" dirty="0"/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Python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7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67" y="699720"/>
            <a:ext cx="1561147" cy="1596821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5932914" y="869079"/>
            <a:ext cx="289328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如何组织他们去实弹射击？</a:t>
            </a:r>
            <a:endParaRPr lang="en-US" altLang="zh-CN" dirty="0"/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不懂俄文</a:t>
            </a:r>
            <a:endParaRPr lang="en-US" altLang="zh-CN" dirty="0"/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不懂俄军组织程序</a:t>
            </a:r>
            <a:endParaRPr lang="en-US" altLang="zh-CN" dirty="0"/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知道大概流程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67" y="4430759"/>
            <a:ext cx="2464236" cy="17750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" b="27007"/>
          <a:stretch/>
        </p:blipFill>
        <p:spPr>
          <a:xfrm>
            <a:off x="212612" y="2217283"/>
            <a:ext cx="1601529" cy="159372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6836003" y="4514025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只懂俄军指令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889960" y="1805426"/>
            <a:ext cx="2392796" cy="10627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1730832" y="1316604"/>
            <a:ext cx="2551924" cy="11067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折角形 16"/>
          <p:cNvSpPr/>
          <p:nvPr/>
        </p:nvSpPr>
        <p:spPr>
          <a:xfrm>
            <a:off x="2417349" y="2294248"/>
            <a:ext cx="1702492" cy="1173513"/>
          </a:xfrm>
          <a:prstGeom prst="foldedCorne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俄文：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 err="1">
                <a:solidFill>
                  <a:schemeClr val="bg1"/>
                </a:solidFill>
              </a:rPr>
              <a:t>XRxT^nqie</a:t>
            </a:r>
            <a:r>
              <a:rPr lang="en-US" altLang="zh-CN" sz="1600" dirty="0">
                <a:solidFill>
                  <a:schemeClr val="bg1"/>
                </a:solidFill>
              </a:rPr>
              <a:t>#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^A6R4&amp;#A0o</a:t>
            </a:r>
          </a:p>
          <a:p>
            <a:r>
              <a:rPr lang="en-US" altLang="zh-CN" sz="1600" dirty="0" err="1">
                <a:solidFill>
                  <a:schemeClr val="bg1"/>
                </a:solidFill>
              </a:rPr>
              <a:t>UYxbwbp</a:t>
            </a:r>
            <a:r>
              <a:rPr lang="en-US" altLang="zh-CN" sz="1600" dirty="0">
                <a:solidFill>
                  <a:schemeClr val="bg1"/>
                </a:solidFill>
              </a:rPr>
              <a:t>@……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940563" y="4698691"/>
            <a:ext cx="1226975" cy="3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折角形 23"/>
          <p:cNvSpPr/>
          <p:nvPr/>
        </p:nvSpPr>
        <p:spPr>
          <a:xfrm>
            <a:off x="5233118" y="2727249"/>
            <a:ext cx="1702492" cy="1173513"/>
          </a:xfrm>
          <a:prstGeom prst="foldedCorne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俄文：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 err="1">
                <a:solidFill>
                  <a:schemeClr val="bg1"/>
                </a:solidFill>
              </a:rPr>
              <a:t>XRxT^nqie</a:t>
            </a:r>
            <a:r>
              <a:rPr lang="en-US" altLang="zh-CN" sz="1600" dirty="0">
                <a:solidFill>
                  <a:schemeClr val="bg1"/>
                </a:solidFill>
              </a:rPr>
              <a:t>#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^A6R4&amp;#A0o</a:t>
            </a:r>
          </a:p>
          <a:p>
            <a:r>
              <a:rPr lang="en-US" altLang="zh-CN" sz="1600" dirty="0" err="1">
                <a:solidFill>
                  <a:schemeClr val="bg1"/>
                </a:solidFill>
              </a:rPr>
              <a:t>UYxbwbp</a:t>
            </a:r>
            <a:r>
              <a:rPr lang="en-US" altLang="zh-CN" sz="1600" dirty="0">
                <a:solidFill>
                  <a:schemeClr val="bg1"/>
                </a:solidFill>
              </a:rPr>
              <a:t>@……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152340" y="2423342"/>
            <a:ext cx="0" cy="18920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折角形 9"/>
          <p:cNvSpPr/>
          <p:nvPr/>
        </p:nvSpPr>
        <p:spPr>
          <a:xfrm>
            <a:off x="2066067" y="631913"/>
            <a:ext cx="1702492" cy="1173513"/>
          </a:xfrm>
          <a:prstGeom prst="foldedCorner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中文：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、检查装备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2</a:t>
            </a:r>
            <a:r>
              <a:rPr lang="zh-CN" altLang="en-US" sz="1600" dirty="0">
                <a:solidFill>
                  <a:schemeClr val="bg1"/>
                </a:solidFill>
              </a:rPr>
              <a:t>、行进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3</a:t>
            </a:r>
            <a:r>
              <a:rPr lang="zh-CN" altLang="en-US" sz="1600" dirty="0">
                <a:solidFill>
                  <a:schemeClr val="bg1"/>
                </a:solidFill>
              </a:rPr>
              <a:t>、射击场</a:t>
            </a:r>
            <a:r>
              <a:rPr lang="en-US" altLang="zh-CN" sz="16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7" name="矩形 26"/>
          <p:cNvSpPr/>
          <p:nvPr/>
        </p:nvSpPr>
        <p:spPr>
          <a:xfrm>
            <a:off x="0" y="4088"/>
            <a:ext cx="9144000" cy="3356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编译型</a:t>
            </a:r>
          </a:p>
        </p:txBody>
      </p:sp>
    </p:spTree>
    <p:extLst>
      <p:ext uri="{BB962C8B-B14F-4D97-AF65-F5344CB8AC3E}">
        <p14:creationId xmlns:p14="http://schemas.microsoft.com/office/powerpoint/2010/main" val="400400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67" y="4393432"/>
            <a:ext cx="2464236" cy="17750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" b="27007"/>
          <a:stretch/>
        </p:blipFill>
        <p:spPr>
          <a:xfrm>
            <a:off x="212612" y="2179956"/>
            <a:ext cx="1601529" cy="159372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6836003" y="4476698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只懂俄军指令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1764502" y="3573617"/>
            <a:ext cx="2518254" cy="15549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1730832" y="1279277"/>
            <a:ext cx="2551924" cy="11067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折角形 9"/>
          <p:cNvSpPr/>
          <p:nvPr/>
        </p:nvSpPr>
        <p:spPr>
          <a:xfrm>
            <a:off x="1534961" y="4014685"/>
            <a:ext cx="2508972" cy="565582"/>
          </a:xfrm>
          <a:prstGeom prst="foldedCorne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俄文：</a:t>
            </a:r>
            <a:r>
              <a:rPr lang="en-US" altLang="zh-CN" sz="1600" dirty="0">
                <a:solidFill>
                  <a:schemeClr val="bg1"/>
                </a:solidFill>
              </a:rPr>
              <a:t>askF$5#DBo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940563" y="4661364"/>
            <a:ext cx="1226975" cy="3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折角形 13"/>
          <p:cNvSpPr/>
          <p:nvPr/>
        </p:nvSpPr>
        <p:spPr>
          <a:xfrm>
            <a:off x="2016013" y="1527376"/>
            <a:ext cx="1978754" cy="445769"/>
          </a:xfrm>
          <a:prstGeom prst="foldedCorner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中文：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、检查装备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67" y="662393"/>
            <a:ext cx="1561147" cy="1596821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文本框 18"/>
          <p:cNvSpPr txBox="1"/>
          <p:nvPr/>
        </p:nvSpPr>
        <p:spPr>
          <a:xfrm>
            <a:off x="5932914" y="831752"/>
            <a:ext cx="289328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如何组织他们去实弹射击？</a:t>
            </a:r>
            <a:endParaRPr lang="en-US" altLang="zh-CN" dirty="0"/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不懂俄文</a:t>
            </a:r>
            <a:endParaRPr lang="en-US" altLang="zh-CN" dirty="0"/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不懂俄军组织程序</a:t>
            </a:r>
            <a:endParaRPr lang="en-US" altLang="zh-CN" dirty="0"/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知道大概流程</a:t>
            </a:r>
          </a:p>
        </p:txBody>
      </p:sp>
      <p:sp>
        <p:nvSpPr>
          <p:cNvPr id="20" name="折角形 19"/>
          <p:cNvSpPr/>
          <p:nvPr/>
        </p:nvSpPr>
        <p:spPr>
          <a:xfrm>
            <a:off x="2016013" y="1527376"/>
            <a:ext cx="1978754" cy="445769"/>
          </a:xfrm>
          <a:prstGeom prst="foldedCorner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中文：</a:t>
            </a:r>
            <a:r>
              <a:rPr lang="en-US" altLang="zh-CN" sz="1600" dirty="0">
                <a:solidFill>
                  <a:schemeClr val="bg1"/>
                </a:solidFill>
              </a:rPr>
              <a:t>2</a:t>
            </a:r>
            <a:r>
              <a:rPr lang="zh-CN" altLang="en-US" sz="1600" dirty="0">
                <a:solidFill>
                  <a:schemeClr val="bg1"/>
                </a:solidFill>
              </a:rPr>
              <a:t>、行进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21" name="折角形 20"/>
          <p:cNvSpPr/>
          <p:nvPr/>
        </p:nvSpPr>
        <p:spPr>
          <a:xfrm>
            <a:off x="1534961" y="4014685"/>
            <a:ext cx="2508972" cy="565582"/>
          </a:xfrm>
          <a:prstGeom prst="foldedCorne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俄文：</a:t>
            </a:r>
            <a:r>
              <a:rPr lang="en-US" altLang="zh-CN" sz="1600" dirty="0">
                <a:solidFill>
                  <a:schemeClr val="bg1"/>
                </a:solidFill>
              </a:rPr>
              <a:t>K#6~Kiq&amp;zaN</a:t>
            </a:r>
          </a:p>
        </p:txBody>
      </p:sp>
      <p:sp>
        <p:nvSpPr>
          <p:cNvPr id="22" name="折角形 21"/>
          <p:cNvSpPr/>
          <p:nvPr/>
        </p:nvSpPr>
        <p:spPr>
          <a:xfrm>
            <a:off x="2016013" y="1527376"/>
            <a:ext cx="1978754" cy="445769"/>
          </a:xfrm>
          <a:prstGeom prst="foldedCorner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中文：</a:t>
            </a:r>
            <a:r>
              <a:rPr lang="en-US" altLang="zh-CN" sz="1600" dirty="0">
                <a:solidFill>
                  <a:schemeClr val="bg1"/>
                </a:solidFill>
              </a:rPr>
              <a:t>3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23" name="折角形 22"/>
          <p:cNvSpPr/>
          <p:nvPr/>
        </p:nvSpPr>
        <p:spPr>
          <a:xfrm>
            <a:off x="1534961" y="4014685"/>
            <a:ext cx="2508972" cy="565582"/>
          </a:xfrm>
          <a:prstGeom prst="foldedCorne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俄文：</a:t>
            </a:r>
            <a:r>
              <a:rPr lang="en-US" altLang="zh-CN" sz="16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4088"/>
            <a:ext cx="9144000" cy="3356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解释型</a:t>
            </a:r>
          </a:p>
        </p:txBody>
      </p:sp>
    </p:spTree>
    <p:extLst>
      <p:ext uri="{BB962C8B-B14F-4D97-AF65-F5344CB8AC3E}">
        <p14:creationId xmlns:p14="http://schemas.microsoft.com/office/powerpoint/2010/main" val="380958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4" grpId="0" animBg="1"/>
      <p:bldP spid="14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1_基础内容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 w="12700">
          <a:solidFill>
            <a:schemeClr val="accent2">
              <a:lumMod val="50000"/>
              <a:alpha val="59000"/>
            </a:schemeClr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模板.potx" id="{3B32AA16-4130-455C-B770-4EA75EDD6C90}" vid="{6C502550-AFF4-42D8-A2CF-1BBD760421C7}"/>
    </a:ext>
  </a:extLst>
</a:theme>
</file>

<file path=ppt/theme/theme2.xml><?xml version="1.0" encoding="utf-8"?>
<a:theme xmlns:a="http://schemas.openxmlformats.org/drawingml/2006/main" name="2_基础内容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 w="12700">
          <a:solidFill>
            <a:schemeClr val="accent2">
              <a:lumMod val="50000"/>
              <a:alpha val="59000"/>
            </a:schemeClr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模板.potx" id="{3B32AA16-4130-455C-B770-4EA75EDD6C90}" vid="{6C502550-AFF4-42D8-A2CF-1BBD760421C7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3619</TotalTime>
  <Words>2498</Words>
  <Application>Microsoft Office PowerPoint</Application>
  <PresentationFormat>全屏显示(4:3)</PresentationFormat>
  <Paragraphs>451</Paragraphs>
  <Slides>36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方正姚体</vt:lpstr>
      <vt:lpstr>华文新魏</vt:lpstr>
      <vt:lpstr>Arial</vt:lpstr>
      <vt:lpstr>Calibri</vt:lpstr>
      <vt:lpstr>Consolas</vt:lpstr>
      <vt:lpstr>Lucida Console</vt:lpstr>
      <vt:lpstr>Times New Roman</vt:lpstr>
      <vt:lpstr>Wingdings</vt:lpstr>
      <vt:lpstr>1_基础内容</vt:lpstr>
      <vt:lpstr>2_基础内容</vt:lpstr>
      <vt:lpstr>第二章 Python简介</vt:lpstr>
      <vt:lpstr>一、基本元素</vt:lpstr>
      <vt:lpstr>程序设计概述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Python语言概述</vt:lpstr>
      <vt:lpstr>PowerPoint 演示文稿</vt:lpstr>
      <vt:lpstr>PowerPoint 演示文稿</vt:lpstr>
      <vt:lpstr>PowerPoint 演示文稿</vt:lpstr>
      <vt:lpstr>PowerPoint 演示文稿</vt:lpstr>
      <vt:lpstr>计算概论</vt:lpstr>
      <vt:lpstr>PowerPoint 演示文稿</vt:lpstr>
      <vt:lpstr>PowerPoint 演示文稿</vt:lpstr>
      <vt:lpstr>PowerPoint 演示文稿</vt:lpstr>
      <vt:lpstr>Python基本元素介绍</vt:lpstr>
      <vt:lpstr>PowerPoint 演示文稿</vt:lpstr>
      <vt:lpstr>注释</vt:lpstr>
      <vt:lpstr>缩进表示的程序框架</vt:lpstr>
      <vt:lpstr>字面常量和变量</vt:lpstr>
      <vt:lpstr>PowerPoint 演示文稿</vt:lpstr>
      <vt:lpstr>PowerPoint 演示文稿</vt:lpstr>
      <vt:lpstr>关键字</vt:lpstr>
      <vt:lpstr>操作符、函数调用和表达式</vt:lpstr>
      <vt:lpstr>if-else语句</vt:lpstr>
      <vt:lpstr>输入、输出语句</vt:lpstr>
      <vt:lpstr>PowerPoint 演示文稿</vt:lpstr>
      <vt:lpstr>另一个例子</vt:lpstr>
      <vt:lpstr>PowerPoint 演示文稿</vt:lpstr>
      <vt:lpstr>PowerPoint 演示文稿</vt:lpstr>
      <vt:lpstr>请查阅课程主页上布置的作业  https://gitee.com/nixius/fc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Guangchao</dc:creator>
  <cp:lastModifiedBy>Tang Guangchao</cp:lastModifiedBy>
  <cp:revision>890</cp:revision>
  <dcterms:created xsi:type="dcterms:W3CDTF">2019-01-14T01:44:25Z</dcterms:created>
  <dcterms:modified xsi:type="dcterms:W3CDTF">2020-02-15T18:57:22Z</dcterms:modified>
</cp:coreProperties>
</file>