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EBD"/>
    <a:srgbClr val="77A5A4"/>
    <a:srgbClr val="6BA42C"/>
    <a:srgbClr val="9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B00F558-DC57-46A4-828D-5403F2B88C83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44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5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3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423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67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13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68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6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8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6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00F558-DC57-46A4-828D-5403F2B88C83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0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.org/sections/small-insurance/small-insurance-newsletter/2021/march/stn-2021-03-mathys/" TargetMode="External"/><Relationship Id="rId2" Type="http://schemas.openxmlformats.org/officeDocument/2006/relationships/hyperlink" Target="https://www.actuaries.org.uk/system/files/documents/pdf/actuaries-excelbut-what-about-their-softwar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litera.com/en/blog/posts/pandas-vs-excel-comparison" TargetMode="External"/><Relationship Id="rId5" Type="http://schemas.openxmlformats.org/officeDocument/2006/relationships/hyperlink" Target="https://www.cambridgespark.com/info/python-vs-excel" TargetMode="External"/><Relationship Id="rId4" Type="http://schemas.openxmlformats.org/officeDocument/2006/relationships/hyperlink" Target="https://www.actuarialpost.co.uk/article/spreadsheets---the-ageing-actuary%E2%80%99s-friend-1526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917-7FCB-F6D6-31BE-84BAAA91E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HOW2 </a:t>
            </a:r>
            <a:r>
              <a:rPr lang="en-GB" dirty="0">
                <a:solidFill>
                  <a:schemeClr val="tx1"/>
                </a:solidFill>
              </a:rPr>
              <a:t>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72C9-D129-BC06-3F5A-48FD3B137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Python as an alternative </a:t>
            </a:r>
          </a:p>
          <a:p>
            <a:r>
              <a:rPr lang="en-GB" dirty="0"/>
              <a:t>to Excel</a:t>
            </a:r>
          </a:p>
        </p:txBody>
      </p:sp>
    </p:spTree>
    <p:extLst>
      <p:ext uri="{BB962C8B-B14F-4D97-AF65-F5344CB8AC3E}">
        <p14:creationId xmlns:p14="http://schemas.microsoft.com/office/powerpoint/2010/main" val="150143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828C-F929-1503-DE70-74632E97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you move away from excel?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B94F7-F793-2D1F-15F8-A48CA9A3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Excel is not built with actuaries in mind</a:t>
            </a:r>
          </a:p>
          <a:p>
            <a:pPr marL="0" indent="0">
              <a:buNone/>
            </a:pPr>
            <a:endParaRPr lang="en-GB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dirty="0"/>
              <a:t> How can you be sure your formulae are correct?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 Excel is computationally inefficient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Make your life easier through automation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024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ADAAC-59B8-6967-641E-044CEE49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87664"/>
            <a:ext cx="9720073" cy="591732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“Reported error rates suggest that the </a:t>
            </a:r>
            <a:r>
              <a:rPr lang="en-GB" sz="1800" dirty="0">
                <a:solidFill>
                  <a:schemeClr val="bg1"/>
                </a:solidFill>
                <a:effectLst/>
                <a:highlight>
                  <a:srgbClr val="C0C0C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confidence that is often placed in spreadsheets is misplaced.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Studies consistently show error rates approaching 100% when measured by spreadsheets, or 10% when measured by unique formulae within each spreadsheet [Pryor A]. A recent study of project financing spreadsheets found errors in all 30 spreadsheets analysed, </a:t>
            </a:r>
            <a:r>
              <a:rPr lang="en-GB" sz="1800" dirty="0">
                <a:solidFill>
                  <a:schemeClr val="bg1"/>
                </a:solidFill>
                <a:effectLst/>
                <a:highlight>
                  <a:srgbClr val="C0C0C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with up to 25% of unique formulae containing errors</a:t>
            </a:r>
            <a:r>
              <a:rPr lang="en-GB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[Lawrence]. The error rates that are typically found are consistent with other data on human errors [Panko]. There is some </a:t>
            </a:r>
            <a:r>
              <a:rPr lang="en-GB" sz="1800" dirty="0">
                <a:solidFill>
                  <a:schemeClr val="bg1"/>
                </a:solidFill>
                <a:effectLst/>
                <a:highlight>
                  <a:srgbClr val="C0C0C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evidence that better development practices, including rigorous code inspection, can help to reduce the number of errors.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Anecdotal evidence suggests that errors in spreadsheets can result in </a:t>
            </a:r>
            <a:r>
              <a:rPr lang="en-GB" sz="1800" dirty="0">
                <a:solidFill>
                  <a:schemeClr val="bg1"/>
                </a:solidFill>
                <a:effectLst/>
                <a:highlight>
                  <a:srgbClr val="C0C0C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large monetary losses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for example, $24m (Canadian) because of a pasting error, $70m (US) due to a modelling error and $1.2bn down to “an honest mistake”.[Pryor B, Eusprig].”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strike="noStrike" dirty="0">
                <a:solidFill>
                  <a:srgbClr val="4472C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Actuaries excel: but what about their software?</a:t>
            </a:r>
            <a:endParaRPr lang="en-GB" sz="700" b="1" dirty="0"/>
          </a:p>
          <a:p>
            <a:pPr>
              <a:spcBef>
                <a:spcPts val="200"/>
              </a:spcBef>
            </a:pPr>
            <a:r>
              <a:rPr lang="en-GB" sz="1600" dirty="0"/>
              <a:t>Other pertinent articles: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500" strike="noStrike" kern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Several Reasons Excel Should Not Be Your Production-Level Actuarial System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500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Spreadsheets - the Ageing Actuary’s Friend</a:t>
            </a:r>
            <a:endParaRPr lang="en-GB" sz="1500" strike="noStrike" dirty="0">
              <a:solidFill>
                <a:srgbClr val="4472C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5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Python vs Excel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500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Pandas vs Excel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5403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B5D-6200-B7E5-AB0A-C85176A6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Introduction to 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52AE2-13E7-9A2E-DE54-51B8BEDB1109}"/>
              </a:ext>
            </a:extLst>
          </p:cNvPr>
          <p:cNvSpPr txBox="1"/>
          <p:nvPr/>
        </p:nvSpPr>
        <p:spPr>
          <a:xfrm>
            <a:off x="7155396" y="2048255"/>
            <a:ext cx="4128117" cy="2209323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Calling the function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var1 = 1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var2 = 33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var3 = exampleFunction(var1, var2)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print(var1)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print(var2)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print(var3)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232D8-0103-EFE9-9C74-1E35541732AF}"/>
              </a:ext>
            </a:extLst>
          </p:cNvPr>
          <p:cNvSpPr txBox="1"/>
          <p:nvPr/>
        </p:nvSpPr>
        <p:spPr>
          <a:xfrm>
            <a:off x="7155396" y="4637299"/>
            <a:ext cx="4128117" cy="1682384"/>
          </a:xfrm>
          <a:prstGeom prst="rect">
            <a:avLst/>
          </a:prstGeom>
          <a:solidFill>
            <a:srgbClr val="77A5A4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Output from the function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Inside function: 3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Inside function: 33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33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78A40B-FE03-6AED-0664-6E6A0A1F568F}"/>
              </a:ext>
            </a:extLst>
          </p:cNvPr>
          <p:cNvSpPr txBox="1"/>
          <p:nvPr/>
        </p:nvSpPr>
        <p:spPr>
          <a:xfrm>
            <a:off x="1024128" y="2052240"/>
            <a:ext cx="5751576" cy="427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PARAMETER</a:t>
            </a:r>
            <a:r>
              <a:rPr lang="en-GB" sz="5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PASSING</a:t>
            </a:r>
            <a:endParaRPr lang="en-GB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ef exampleFunction(actualVar1, actualVar2):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actualVar1 = actualVar1 + 2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print(“inside function: ” + 			str(actualVar1))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print(“inside function: ” + 		       str(actualVar2))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return actualVar1</a:t>
            </a:r>
            <a:endParaRPr lang="en-GB" sz="5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5587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B5D-6200-B7E5-AB0A-C85176A6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D718-C87D-6F05-C9B1-27C0A714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8256"/>
            <a:ext cx="6015865" cy="4224528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>
                <a:ea typeface="Calibri" panose="020F0502020204030204" pitchFamily="34" charset="0"/>
                <a:cs typeface="Times New Roman" panose="02020603050405020304" pitchFamily="18" charset="0"/>
              </a:rPr>
              <a:t>INDENTATION</a:t>
            </a:r>
            <a:endParaRPr lang="en-GB" sz="37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232D8-0103-EFE9-9C74-1E35541732AF}"/>
              </a:ext>
            </a:extLst>
          </p:cNvPr>
          <p:cNvSpPr txBox="1"/>
          <p:nvPr/>
        </p:nvSpPr>
        <p:spPr>
          <a:xfrm>
            <a:off x="2093976" y="2844225"/>
            <a:ext cx="8650223" cy="707886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exampleFunction(actualVar1, actualVar2):</a:t>
            </a: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actualVar1 = actualVar1 + 2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F7288-B4A5-56EC-7301-A8E67E797AB6}"/>
              </a:ext>
            </a:extLst>
          </p:cNvPr>
          <p:cNvSpPr txBox="1"/>
          <p:nvPr/>
        </p:nvSpPr>
        <p:spPr>
          <a:xfrm>
            <a:off x="3191256" y="4072901"/>
            <a:ext cx="7552943" cy="1015663"/>
          </a:xfrm>
          <a:prstGeom prst="rect">
            <a:avLst/>
          </a:prstGeom>
          <a:solidFill>
            <a:srgbClr val="77A5A4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</a:t>
            </a:r>
            <a:r>
              <a:rPr lang="en-GB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 range(3):</a:t>
            </a: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if (</a:t>
            </a:r>
            <a:r>
              <a:rPr lang="en-GB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/ 2) == 1:</a:t>
            </a: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print(</a:t>
            </a:r>
            <a:r>
              <a:rPr lang="en-GB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09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B5D-6200-B7E5-AB0A-C85176A6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D718-C87D-6F05-C9B1-27C0A714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8256"/>
            <a:ext cx="6015865" cy="4224528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>
                <a:solidFill>
                  <a:srgbClr val="6BA42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COMMENTS</a:t>
            </a:r>
            <a:endParaRPr lang="en-GB" sz="3700" b="1" dirty="0">
              <a:solidFill>
                <a:srgbClr val="6BA42C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232D8-0103-EFE9-9C74-1E35541732AF}"/>
              </a:ext>
            </a:extLst>
          </p:cNvPr>
          <p:cNvSpPr txBox="1"/>
          <p:nvPr/>
        </p:nvSpPr>
        <p:spPr>
          <a:xfrm>
            <a:off x="3563112" y="3210431"/>
            <a:ext cx="5065776" cy="1323439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 Single line comment</a:t>
            </a:r>
          </a:p>
          <a:p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“““This is a </a:t>
            </a: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Multi-line comment”””</a:t>
            </a:r>
          </a:p>
        </p:txBody>
      </p:sp>
    </p:spTree>
    <p:extLst>
      <p:ext uri="{BB962C8B-B14F-4D97-AF65-F5344CB8AC3E}">
        <p14:creationId xmlns:p14="http://schemas.microsoft.com/office/powerpoint/2010/main" val="23907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B5D-6200-B7E5-AB0A-C85176A6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D718-C87D-6F05-C9B1-27C0A714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8256"/>
            <a:ext cx="6015865" cy="4224528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VARIABLE NAMING CONVENTION</a:t>
            </a:r>
            <a:r>
              <a:rPr lang="en-GB" sz="3700" b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37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GB" sz="2800" dirty="0"/>
              <a:t>Be consistent</a:t>
            </a:r>
          </a:p>
          <a:p>
            <a:pPr lvl="1"/>
            <a:r>
              <a:rPr lang="en-GB" sz="2800" dirty="0"/>
              <a:t>Be descriptive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BE434-6702-9DBA-C92F-783E03773976}"/>
              </a:ext>
            </a:extLst>
          </p:cNvPr>
          <p:cNvSpPr txBox="1"/>
          <p:nvPr/>
        </p:nvSpPr>
        <p:spPr>
          <a:xfrm>
            <a:off x="5568696" y="2724912"/>
            <a:ext cx="4732020" cy="2554545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Camel Case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underwritingYear</a:t>
            </a:r>
          </a:p>
          <a:p>
            <a:endParaRPr lang="en-GB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GB" sz="20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Snake case</a:t>
            </a:r>
          </a:p>
          <a:p>
            <a:r>
              <a:rPr lang="en-GB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underwriting_year</a:t>
            </a:r>
          </a:p>
          <a:p>
            <a:endParaRPr lang="en-GB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GB" sz="20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Hungarian Notation</a:t>
            </a:r>
          </a:p>
          <a:p>
            <a:r>
              <a:rPr lang="en-GB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sUnderwriting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YoA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9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FB44-AAF1-968E-09C8-2E7F01CE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how2 guide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0A9A-D849-61DA-B9D5-29FBC8F0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modular, and heavily commented step-by-step guide to how you would recreate triangles and </a:t>
            </a:r>
            <a:r>
              <a:rPr lang="en-GB"/>
              <a:t>graphs using pandas.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319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</TotalTime>
  <Words>456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HOW2 guide</vt:lpstr>
      <vt:lpstr>Why should you move away from excel?</vt:lpstr>
      <vt:lpstr>PowerPoint Presentation</vt:lpstr>
      <vt:lpstr>A Brief Introduction to python</vt:lpstr>
      <vt:lpstr>A Brief Introduction to python</vt:lpstr>
      <vt:lpstr>A Brief Introduction to python</vt:lpstr>
      <vt:lpstr>A Brief Introduction to python</vt:lpstr>
      <vt:lpstr>The how2 guide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HOW2 guide</dc:title>
  <dc:creator>Jemima Robinson</dc:creator>
  <cp:lastModifiedBy>Jemima Robinson</cp:lastModifiedBy>
  <cp:revision>9</cp:revision>
  <dcterms:created xsi:type="dcterms:W3CDTF">2022-07-06T13:59:14Z</dcterms:created>
  <dcterms:modified xsi:type="dcterms:W3CDTF">2022-07-06T15:47:41Z</dcterms:modified>
</cp:coreProperties>
</file>