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EBD"/>
    <a:srgbClr val="77A5A4"/>
    <a:srgbClr val="5D8D8C"/>
    <a:srgbClr val="6BA42C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187C2-3B7C-4F5E-B9F0-1F85724503B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E1024-1B4F-464D-BD88-F1D57E23A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E1024-1B4F-464D-BD88-F1D57E23A3C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E1024-1B4F-464D-BD88-F1D57E23A3C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1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E1024-1B4F-464D-BD88-F1D57E23A3C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7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4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2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7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1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8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6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0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sections/small-insurance/small-insurance-newsletter/2021/march/stn-2021-03-mathys/" TargetMode="External"/><Relationship Id="rId7" Type="http://schemas.openxmlformats.org/officeDocument/2006/relationships/hyperlink" Target="https://www.dataquest.io/blog/9-reasons-excel-users-should-consider-learning-programming/" TargetMode="External"/><Relationship Id="rId2" Type="http://schemas.openxmlformats.org/officeDocument/2006/relationships/hyperlink" Target="https://www.actuaries.org.uk/system/files/documents/pdf/actuaries-excelbut-what-about-their-softwa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litera.com/en/blog/posts/pandas-vs-excel-comparison" TargetMode="External"/><Relationship Id="rId5" Type="http://schemas.openxmlformats.org/officeDocument/2006/relationships/hyperlink" Target="https://www.cambridgespark.com/info/python-vs-excel" TargetMode="External"/><Relationship Id="rId4" Type="http://schemas.openxmlformats.org/officeDocument/2006/relationships/hyperlink" Target="https://www.actuarialpost.co.uk/article/spreadsheets---the-ageing-actuary%E2%80%99s-friend-1526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andas/default.asp" TargetMode="External"/><Relationship Id="rId3" Type="http://schemas.openxmlformats.org/officeDocument/2006/relationships/hyperlink" Target="https://wiki.python.org/moin/BeginnersGuide" TargetMode="External"/><Relationship Id="rId7" Type="http://schemas.openxmlformats.org/officeDocument/2006/relationships/hyperlink" Target="https://www.w3schools.com/python" TargetMode="External"/><Relationship Id="rId2" Type="http://schemas.openxmlformats.org/officeDocument/2006/relationships/hyperlink" Target="https://www.jcchouinard.com/pandas-exc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user_guide/index.html#user-guide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docs.python.org/3/tutoria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917-7FCB-F6D6-31BE-84BAAA91E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HOW2 </a:t>
            </a:r>
            <a:r>
              <a:rPr lang="en-GB" dirty="0">
                <a:solidFill>
                  <a:schemeClr val="tx1"/>
                </a:solidFill>
              </a:rPr>
              <a:t>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72C9-D129-BC06-3F5A-48FD3B137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Python as an alternative </a:t>
            </a:r>
          </a:p>
          <a:p>
            <a:r>
              <a:rPr lang="en-GB" dirty="0"/>
              <a:t>to Excel</a:t>
            </a:r>
          </a:p>
        </p:txBody>
      </p:sp>
    </p:spTree>
    <p:extLst>
      <p:ext uri="{BB962C8B-B14F-4D97-AF65-F5344CB8AC3E}">
        <p14:creationId xmlns:p14="http://schemas.microsoft.com/office/powerpoint/2010/main" val="150143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FB44-AAF1-968E-09C8-2E7F01C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how2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0A9A-D849-61DA-B9D5-29FBC8F0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modular, and heavily commented step-by-step guide on how you would recreate triangles and graphs using pandas.</a:t>
            </a:r>
          </a:p>
          <a:p>
            <a:r>
              <a:rPr lang="en-GB" dirty="0"/>
              <a:t>Pandas is a python package created for data manipulation and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1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A79E959-AD9B-FA47-0DBB-BC37110F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3" y="3301516"/>
            <a:ext cx="11239551" cy="1216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D9A5E-D95D-E081-C9C5-858975D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 in Pandas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3766E3-9170-EB57-440A-530A5390525D}"/>
              </a:ext>
            </a:extLst>
          </p:cNvPr>
          <p:cNvCxnSpPr>
            <a:cxnSpLocks/>
          </p:cNvCxnSpPr>
          <p:nvPr/>
        </p:nvCxnSpPr>
        <p:spPr>
          <a:xfrm>
            <a:off x="2916936" y="2644199"/>
            <a:ext cx="0" cy="769298"/>
          </a:xfrm>
          <a:prstGeom prst="straightConnector1">
            <a:avLst/>
          </a:prstGeom>
          <a:ln w="76200">
            <a:solidFill>
              <a:srgbClr val="9CBE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990F7-8893-4291-9D12-5D71EACFEC4E}"/>
              </a:ext>
            </a:extLst>
          </p:cNvPr>
          <p:cNvSpPr txBox="1"/>
          <p:nvPr/>
        </p:nvSpPr>
        <p:spPr>
          <a:xfrm>
            <a:off x="2878932" y="2341667"/>
            <a:ext cx="3931443" cy="400110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Built-in function to create pivot tables</a:t>
            </a:r>
          </a:p>
        </p:txBody>
      </p:sp>
    </p:spTree>
    <p:extLst>
      <p:ext uri="{BB962C8B-B14F-4D97-AF65-F5344CB8AC3E}">
        <p14:creationId xmlns:p14="http://schemas.microsoft.com/office/powerpoint/2010/main" val="195984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D05B0A2-EC94-319F-18E0-0AE3CC9E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23" y="3305678"/>
            <a:ext cx="11239539" cy="1209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D9A5E-D95D-E081-C9C5-858975D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 in Pandas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237775A-5A31-424A-3ABA-E7E62C9930B7}"/>
              </a:ext>
            </a:extLst>
          </p:cNvPr>
          <p:cNvGrpSpPr/>
          <p:nvPr/>
        </p:nvGrpSpPr>
        <p:grpSpPr>
          <a:xfrm>
            <a:off x="3733324" y="1622103"/>
            <a:ext cx="5217001" cy="1796578"/>
            <a:chOff x="3733324" y="1622103"/>
            <a:chExt cx="5217001" cy="179657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3766E3-9170-EB57-440A-530A5390525D}"/>
                </a:ext>
              </a:extLst>
            </p:cNvPr>
            <p:cNvCxnSpPr>
              <a:cxnSpLocks/>
            </p:cNvCxnSpPr>
            <p:nvPr/>
          </p:nvCxnSpPr>
          <p:spPr>
            <a:xfrm>
              <a:off x="3769724" y="1866900"/>
              <a:ext cx="0" cy="1551781"/>
            </a:xfrm>
            <a:prstGeom prst="straightConnector1">
              <a:avLst/>
            </a:prstGeom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E990F7-8893-4291-9D12-5D71EACFEC4E}"/>
                </a:ext>
              </a:extLst>
            </p:cNvPr>
            <p:cNvSpPr txBox="1"/>
            <p:nvPr/>
          </p:nvSpPr>
          <p:spPr>
            <a:xfrm>
              <a:off x="3733324" y="1622103"/>
              <a:ext cx="5217001" cy="400110"/>
            </a:xfrm>
            <a:prstGeom prst="rect">
              <a:avLst/>
            </a:prstGeom>
            <a:solidFill>
              <a:srgbClr val="9CBEBD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The name of the DataFrame to retrieve data from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09829AF-CBC2-75E6-F6EA-8674F88C6D0E}"/>
              </a:ext>
            </a:extLst>
          </p:cNvPr>
          <p:cNvGrpSpPr/>
          <p:nvPr/>
        </p:nvGrpSpPr>
        <p:grpSpPr>
          <a:xfrm>
            <a:off x="5517498" y="2125240"/>
            <a:ext cx="4436127" cy="1293441"/>
            <a:chOff x="5517498" y="2125240"/>
            <a:chExt cx="4436127" cy="129344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33582A-0440-C18D-7C25-D4B13E6EF022}"/>
                </a:ext>
              </a:extLst>
            </p:cNvPr>
            <p:cNvCxnSpPr>
              <a:cxnSpLocks/>
            </p:cNvCxnSpPr>
            <p:nvPr/>
          </p:nvCxnSpPr>
          <p:spPr>
            <a:xfrm>
              <a:off x="5549930" y="2155825"/>
              <a:ext cx="0" cy="1262856"/>
            </a:xfrm>
            <a:prstGeom prst="straightConnector1">
              <a:avLst/>
            </a:prstGeom>
            <a:ln w="76200">
              <a:solidFill>
                <a:srgbClr val="77A5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082AD0-4653-53E1-B726-7BC7625CA956}"/>
                </a:ext>
              </a:extLst>
            </p:cNvPr>
            <p:cNvSpPr txBox="1"/>
            <p:nvPr/>
          </p:nvSpPr>
          <p:spPr>
            <a:xfrm>
              <a:off x="5517498" y="2125240"/>
              <a:ext cx="4436127" cy="400110"/>
            </a:xfrm>
            <a:prstGeom prst="rect">
              <a:avLst/>
            </a:prstGeom>
            <a:solidFill>
              <a:srgbClr val="77A5A4"/>
            </a:solidFill>
            <a:ln>
              <a:solidFill>
                <a:srgbClr val="77A5A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The name of th</a:t>
              </a:r>
              <a:r>
                <a:rPr lang="en-GB" sz="2000" dirty="0">
                  <a:ea typeface="Calibri" panose="020F0502020204030204" pitchFamily="34" charset="0"/>
                  <a:cs typeface="Courier New" panose="02070309020205020404" pitchFamily="49" charset="0"/>
                </a:rPr>
                <a:t>e column to show values for</a:t>
              </a:r>
              <a:endPara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7F2AABB-501D-23ED-FF3A-9407967117FE}"/>
              </a:ext>
            </a:extLst>
          </p:cNvPr>
          <p:cNvGrpSpPr/>
          <p:nvPr/>
        </p:nvGrpSpPr>
        <p:grpSpPr>
          <a:xfrm>
            <a:off x="8377995" y="2628665"/>
            <a:ext cx="2884334" cy="808488"/>
            <a:chOff x="8377995" y="2610193"/>
            <a:chExt cx="2884334" cy="80848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1FADE-0B9B-24A4-8C12-74EBFD48147C}"/>
                </a:ext>
              </a:extLst>
            </p:cNvPr>
            <p:cNvCxnSpPr>
              <a:cxnSpLocks/>
            </p:cNvCxnSpPr>
            <p:nvPr/>
          </p:nvCxnSpPr>
          <p:spPr>
            <a:xfrm>
              <a:off x="8410517" y="2859618"/>
              <a:ext cx="0" cy="559063"/>
            </a:xfrm>
            <a:prstGeom prst="straightConnector1">
              <a:avLst/>
            </a:prstGeom>
            <a:ln w="76200">
              <a:solidFill>
                <a:srgbClr val="5D8D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9CE440-9B62-5047-18DD-7BD81DB2DF49}"/>
                </a:ext>
              </a:extLst>
            </p:cNvPr>
            <p:cNvSpPr txBox="1"/>
            <p:nvPr/>
          </p:nvSpPr>
          <p:spPr>
            <a:xfrm>
              <a:off x="8377995" y="2610193"/>
              <a:ext cx="2884334" cy="400110"/>
            </a:xfrm>
            <a:prstGeom prst="rect">
              <a:avLst/>
            </a:prstGeom>
            <a:solidFill>
              <a:srgbClr val="5D8D8C"/>
            </a:solidFill>
            <a:ln>
              <a:solidFill>
                <a:srgbClr val="5D8D8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The column to be the index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BCF9C67-8BD2-DEA5-05E5-9923B61BC24C}"/>
              </a:ext>
            </a:extLst>
          </p:cNvPr>
          <p:cNvSpPr txBox="1"/>
          <p:nvPr/>
        </p:nvSpPr>
        <p:spPr>
          <a:xfrm>
            <a:off x="2948284" y="5742896"/>
            <a:ext cx="6843128" cy="400110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 values in this column will be the columns in the new pivot table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21BF62C-FE17-2323-EC6C-C3F7CD113C5F}"/>
              </a:ext>
            </a:extLst>
          </p:cNvPr>
          <p:cNvGrpSpPr/>
          <p:nvPr/>
        </p:nvGrpSpPr>
        <p:grpSpPr>
          <a:xfrm>
            <a:off x="5180520" y="3833432"/>
            <a:ext cx="6544477" cy="1795001"/>
            <a:chOff x="5180520" y="3833432"/>
            <a:chExt cx="6544477" cy="1795001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B67AED9-EF3F-46B1-A346-D88D40CD4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3997" y="3833432"/>
              <a:ext cx="0" cy="1654158"/>
            </a:xfrm>
            <a:prstGeom prst="straightConnector1">
              <a:avLst/>
            </a:prstGeom>
            <a:ln w="76200">
              <a:solidFill>
                <a:srgbClr val="77A5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56BB0-5B51-75B1-F366-407DA8BAE96D}"/>
                </a:ext>
              </a:extLst>
            </p:cNvPr>
            <p:cNvSpPr txBox="1"/>
            <p:nvPr/>
          </p:nvSpPr>
          <p:spPr>
            <a:xfrm>
              <a:off x="5180520" y="5228323"/>
              <a:ext cx="6544477" cy="400110"/>
            </a:xfrm>
            <a:prstGeom prst="rect">
              <a:avLst/>
            </a:prstGeom>
            <a:solidFill>
              <a:srgbClr val="77A5A4"/>
            </a:solidFill>
            <a:ln>
              <a:solidFill>
                <a:srgbClr val="77A5A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Sums up values with the same key (means we can have a tota</a:t>
              </a:r>
              <a:r>
                <a:rPr lang="en-GB" sz="2000" dirty="0">
                  <a:ea typeface="Calibri" panose="020F0502020204030204" pitchFamily="34" charset="0"/>
                  <a:cs typeface="Courier New" panose="02070309020205020404" pitchFamily="49" charset="0"/>
                </a:rPr>
                <a:t>l)</a:t>
              </a:r>
              <a:endPara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423F863-CEE1-5C38-6E2A-8E04B772317F}"/>
              </a:ext>
            </a:extLst>
          </p:cNvPr>
          <p:cNvGrpSpPr/>
          <p:nvPr/>
        </p:nvGrpSpPr>
        <p:grpSpPr>
          <a:xfrm>
            <a:off x="6544142" y="3833432"/>
            <a:ext cx="5176379" cy="1282032"/>
            <a:chOff x="6544142" y="3833432"/>
            <a:chExt cx="5176379" cy="12820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63FB811-8F98-E2B1-D877-A4579FD73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4932" y="3833432"/>
              <a:ext cx="0" cy="452818"/>
            </a:xfrm>
            <a:prstGeom prst="straightConnector1">
              <a:avLst/>
            </a:prstGeom>
            <a:ln w="76200">
              <a:solidFill>
                <a:srgbClr val="5D8D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440BBC-86ED-3ABC-6588-7F459D4772C6}"/>
                </a:ext>
              </a:extLst>
            </p:cNvPr>
            <p:cNvSpPr txBox="1"/>
            <p:nvPr/>
          </p:nvSpPr>
          <p:spPr>
            <a:xfrm>
              <a:off x="6544142" y="4715354"/>
              <a:ext cx="5176379" cy="400110"/>
            </a:xfrm>
            <a:prstGeom prst="rect">
              <a:avLst/>
            </a:prstGeom>
            <a:solidFill>
              <a:srgbClr val="5D8D8C"/>
            </a:solidFill>
            <a:ln>
              <a:solidFill>
                <a:srgbClr val="5D8D8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Adds an extra row and column displaying totals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2E9D45-C1C4-8799-46C6-EB5ED3AC1BA1}"/>
              </a:ext>
            </a:extLst>
          </p:cNvPr>
          <p:cNvGrpSpPr/>
          <p:nvPr/>
        </p:nvGrpSpPr>
        <p:grpSpPr>
          <a:xfrm>
            <a:off x="1885950" y="3714750"/>
            <a:ext cx="1134836" cy="2124075"/>
            <a:chOff x="1885950" y="3714750"/>
            <a:chExt cx="1134836" cy="212407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D7DBD2-DBC7-5C79-AADB-23CB876F6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407" y="4095750"/>
              <a:ext cx="0" cy="1743075"/>
            </a:xfrm>
            <a:prstGeom prst="line">
              <a:avLst/>
            </a:prstGeom>
            <a:ln w="76200">
              <a:solidFill>
                <a:srgbClr val="9C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1A57EA-957A-E377-7ADE-AA5175680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5950" y="4095750"/>
              <a:ext cx="1134836" cy="9525"/>
            </a:xfrm>
            <a:prstGeom prst="line">
              <a:avLst/>
            </a:prstGeom>
            <a:ln w="76200">
              <a:solidFill>
                <a:srgbClr val="9C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BA38ABB-92D6-C974-E924-1B3FCC85E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4050" y="3724275"/>
              <a:ext cx="0" cy="381000"/>
            </a:xfrm>
            <a:prstGeom prst="line">
              <a:avLst/>
            </a:prstGeom>
            <a:ln w="76200">
              <a:solidFill>
                <a:srgbClr val="9C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62DEA9B-F465-4F1F-F625-61A2BBA1D94D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50" y="3714750"/>
              <a:ext cx="391811" cy="0"/>
            </a:xfrm>
            <a:prstGeom prst="straightConnector1">
              <a:avLst/>
            </a:prstGeom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DBD6AA-F32F-1405-6575-9C85C3D8FB04}"/>
              </a:ext>
            </a:extLst>
          </p:cNvPr>
          <p:cNvCxnSpPr>
            <a:cxnSpLocks/>
          </p:cNvCxnSpPr>
          <p:nvPr/>
        </p:nvCxnSpPr>
        <p:spPr>
          <a:xfrm flipH="1">
            <a:off x="6539380" y="4276725"/>
            <a:ext cx="2492376" cy="9525"/>
          </a:xfrm>
          <a:prstGeom prst="line">
            <a:avLst/>
          </a:prstGeom>
          <a:ln w="76200">
            <a:solidFill>
              <a:srgbClr val="5D8D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F4F95AC-4592-33B7-1FA2-8DD2A70381CF}"/>
              </a:ext>
            </a:extLst>
          </p:cNvPr>
          <p:cNvCxnSpPr>
            <a:cxnSpLocks/>
          </p:cNvCxnSpPr>
          <p:nvPr/>
        </p:nvCxnSpPr>
        <p:spPr>
          <a:xfrm flipV="1">
            <a:off x="6576651" y="4276725"/>
            <a:ext cx="0" cy="753014"/>
          </a:xfrm>
          <a:prstGeom prst="line">
            <a:avLst/>
          </a:prstGeom>
          <a:ln w="76200">
            <a:solidFill>
              <a:srgbClr val="5D8D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4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9A5E-D95D-E081-C9C5-858975D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 in Pandas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6655E-2F51-1109-7700-D06B2E5F8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898614"/>
            <a:ext cx="4410691" cy="230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00193-6933-2074-142C-B14878FB6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096" y="2898614"/>
            <a:ext cx="3706104" cy="2305372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4161DD1-34C9-954D-9E36-7CFDE7444BD2}"/>
              </a:ext>
            </a:extLst>
          </p:cNvPr>
          <p:cNvSpPr/>
          <p:nvPr/>
        </p:nvSpPr>
        <p:spPr>
          <a:xfrm>
            <a:off x="5971179" y="4073825"/>
            <a:ext cx="76435" cy="813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B057D06-66C6-5F53-6D00-8A4D3C5A0CAA}"/>
              </a:ext>
            </a:extLst>
          </p:cNvPr>
          <p:cNvSpPr/>
          <p:nvPr/>
        </p:nvSpPr>
        <p:spPr>
          <a:xfrm>
            <a:off x="6198240" y="4073825"/>
            <a:ext cx="76435" cy="813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95FD2E7-511A-8E24-D5D5-50EBF8D965DF}"/>
              </a:ext>
            </a:extLst>
          </p:cNvPr>
          <p:cNvSpPr/>
          <p:nvPr/>
        </p:nvSpPr>
        <p:spPr>
          <a:xfrm>
            <a:off x="6425301" y="4073542"/>
            <a:ext cx="76435" cy="8138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5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5C00F5E-7179-0380-29F7-84975D6D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6" y="2830088"/>
            <a:ext cx="9653937" cy="2310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BF1497-F5FE-FD16-75F6-BF1DC869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in pandas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BAA4D-C23C-3940-23DF-5A9833141F2D}"/>
              </a:ext>
            </a:extLst>
          </p:cNvPr>
          <p:cNvGrpSpPr/>
          <p:nvPr/>
        </p:nvGrpSpPr>
        <p:grpSpPr>
          <a:xfrm>
            <a:off x="1352364" y="1617801"/>
            <a:ext cx="6941892" cy="1351736"/>
            <a:chOff x="3724089" y="1379676"/>
            <a:chExt cx="6941892" cy="13517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5D386E-9F95-F99D-4E5B-5534817784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3663" y="1779786"/>
              <a:ext cx="0" cy="951626"/>
            </a:xfrm>
            <a:prstGeom prst="straightConnector1">
              <a:avLst/>
            </a:prstGeom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947D6-38F9-7744-B4DD-044251BE39C2}"/>
                </a:ext>
              </a:extLst>
            </p:cNvPr>
            <p:cNvSpPr txBox="1"/>
            <p:nvPr/>
          </p:nvSpPr>
          <p:spPr>
            <a:xfrm>
              <a:off x="3724089" y="1379676"/>
              <a:ext cx="6941892" cy="400110"/>
            </a:xfrm>
            <a:prstGeom prst="rect">
              <a:avLst/>
            </a:prstGeom>
            <a:solidFill>
              <a:srgbClr val="9CBEBD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Easily remove extraneous columns (we don’t want to plot the Totals)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1A7632-FAB0-8BB6-78CE-9A5D829C509E}"/>
              </a:ext>
            </a:extLst>
          </p:cNvPr>
          <p:cNvCxnSpPr>
            <a:cxnSpLocks/>
          </p:cNvCxnSpPr>
          <p:nvPr/>
        </p:nvCxnSpPr>
        <p:spPr>
          <a:xfrm flipH="1">
            <a:off x="4823310" y="3493238"/>
            <a:ext cx="1183544" cy="0"/>
          </a:xfrm>
          <a:prstGeom prst="straightConnector1">
            <a:avLst/>
          </a:prstGeom>
          <a:ln w="76200">
            <a:solidFill>
              <a:srgbClr val="77A5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140070-CC53-7DBD-398B-67AF38877ADB}"/>
              </a:ext>
            </a:extLst>
          </p:cNvPr>
          <p:cNvSpPr txBox="1"/>
          <p:nvPr/>
        </p:nvSpPr>
        <p:spPr>
          <a:xfrm>
            <a:off x="2156733" y="2190483"/>
            <a:ext cx="8142936" cy="400110"/>
          </a:xfrm>
          <a:prstGeom prst="rect">
            <a:avLst/>
          </a:prstGeom>
          <a:solidFill>
            <a:srgbClr val="77A5A4"/>
          </a:solidFill>
          <a:ln>
            <a:solidFill>
              <a:srgbClr val="77A5A4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ea typeface="Calibri" panose="020F0502020204030204" pitchFamily="34" charset="0"/>
                <a:cs typeface="Courier New" panose="02070309020205020404" pitchFamily="49" charset="0"/>
              </a:rPr>
              <a:t>Create the graph (transpose the DataFrame so the correct columns are plotted</a:t>
            </a:r>
            <a:endParaRPr lang="en-GB" sz="2000" dirty="0"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124FBE-59B0-D2B1-29FA-1156662FC83D}"/>
              </a:ext>
            </a:extLst>
          </p:cNvPr>
          <p:cNvGrpSpPr/>
          <p:nvPr/>
        </p:nvGrpSpPr>
        <p:grpSpPr>
          <a:xfrm>
            <a:off x="1345360" y="4998171"/>
            <a:ext cx="3177064" cy="1544533"/>
            <a:chOff x="6586675" y="3483379"/>
            <a:chExt cx="3177064" cy="1544533"/>
          </a:xfrm>
          <a:solidFill>
            <a:srgbClr val="9CBEBD"/>
          </a:solidFill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46F628C-7A2F-3446-531D-4DDFB0069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6307" y="3483379"/>
              <a:ext cx="0" cy="1460995"/>
            </a:xfrm>
            <a:prstGeom prst="straightConnector1">
              <a:avLst/>
            </a:prstGeom>
            <a:grpFill/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0F3D84-D56F-6541-5C62-C57391E06FF3}"/>
                </a:ext>
              </a:extLst>
            </p:cNvPr>
            <p:cNvSpPr txBox="1"/>
            <p:nvPr/>
          </p:nvSpPr>
          <p:spPr>
            <a:xfrm>
              <a:off x="6586675" y="4627802"/>
              <a:ext cx="3177064" cy="400110"/>
            </a:xfrm>
            <a:prstGeom prst="rect">
              <a:avLst/>
            </a:prstGeom>
            <a:grpFill/>
            <a:ln>
              <a:solidFill>
                <a:srgbClr val="9CBE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Display the graph we plotted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085075-4877-E245-04EE-1CF39B3E377D}"/>
              </a:ext>
            </a:extLst>
          </p:cNvPr>
          <p:cNvCxnSpPr>
            <a:cxnSpLocks/>
          </p:cNvCxnSpPr>
          <p:nvPr/>
        </p:nvCxnSpPr>
        <p:spPr>
          <a:xfrm>
            <a:off x="6006854" y="2496899"/>
            <a:ext cx="0" cy="1033701"/>
          </a:xfrm>
          <a:prstGeom prst="line">
            <a:avLst/>
          </a:prstGeom>
          <a:ln w="76200">
            <a:solidFill>
              <a:srgbClr val="77A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7942C8-2038-1CA1-C7CA-B65457B85729}"/>
              </a:ext>
            </a:extLst>
          </p:cNvPr>
          <p:cNvSpPr txBox="1"/>
          <p:nvPr/>
        </p:nvSpPr>
        <p:spPr>
          <a:xfrm>
            <a:off x="1725722" y="5510237"/>
            <a:ext cx="6157360" cy="400110"/>
          </a:xfrm>
          <a:prstGeom prst="rect">
            <a:avLst/>
          </a:prstGeom>
          <a:solidFill>
            <a:srgbClr val="77A5A4"/>
          </a:solidFill>
          <a:ln>
            <a:solidFill>
              <a:srgbClr val="77A5A4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ea typeface="Calibri" panose="020F0502020204030204" pitchFamily="34" charset="0"/>
                <a:cs typeface="Courier New" panose="02070309020205020404" pitchFamily="49" charset="0"/>
              </a:rPr>
              <a:t>A function to improve the formatting of values on the y axis</a:t>
            </a:r>
            <a:endParaRPr lang="en-GB" sz="2000" dirty="0"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C1ABED-C8A6-20BD-476C-EF099BD32A48}"/>
              </a:ext>
            </a:extLst>
          </p:cNvPr>
          <p:cNvCxnSpPr>
            <a:cxnSpLocks/>
          </p:cNvCxnSpPr>
          <p:nvPr/>
        </p:nvCxnSpPr>
        <p:spPr>
          <a:xfrm flipH="1">
            <a:off x="5209173" y="4245159"/>
            <a:ext cx="2641048" cy="0"/>
          </a:xfrm>
          <a:prstGeom prst="straightConnector1">
            <a:avLst/>
          </a:prstGeom>
          <a:ln w="76200">
            <a:solidFill>
              <a:srgbClr val="77A5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853951-F40A-C477-8CD5-DD6614850C3E}"/>
              </a:ext>
            </a:extLst>
          </p:cNvPr>
          <p:cNvCxnSpPr>
            <a:cxnSpLocks/>
          </p:cNvCxnSpPr>
          <p:nvPr/>
        </p:nvCxnSpPr>
        <p:spPr>
          <a:xfrm>
            <a:off x="6638925" y="4245159"/>
            <a:ext cx="0" cy="326841"/>
          </a:xfrm>
          <a:prstGeom prst="straightConnector1">
            <a:avLst/>
          </a:prstGeom>
          <a:ln w="76200">
            <a:solidFill>
              <a:srgbClr val="77A5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478675-AC42-6E60-561B-4171D1E6334D}"/>
              </a:ext>
            </a:extLst>
          </p:cNvPr>
          <p:cNvCxnSpPr>
            <a:cxnSpLocks/>
          </p:cNvCxnSpPr>
          <p:nvPr/>
        </p:nvCxnSpPr>
        <p:spPr>
          <a:xfrm>
            <a:off x="7850221" y="4207669"/>
            <a:ext cx="0" cy="1346823"/>
          </a:xfrm>
          <a:prstGeom prst="line">
            <a:avLst/>
          </a:prstGeom>
          <a:ln w="76200">
            <a:solidFill>
              <a:srgbClr val="77A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400118-FA9D-EBD2-8483-B07D0F42E9EF}"/>
              </a:ext>
            </a:extLst>
          </p:cNvPr>
          <p:cNvGrpSpPr/>
          <p:nvPr/>
        </p:nvGrpSpPr>
        <p:grpSpPr>
          <a:xfrm flipV="1">
            <a:off x="8308425" y="3985095"/>
            <a:ext cx="2508583" cy="2202991"/>
            <a:chOff x="8377995" y="2610193"/>
            <a:chExt cx="2508583" cy="220299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B62050-42E3-4E86-D1A5-F08E459EC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995" y="2859618"/>
              <a:ext cx="32522" cy="1953566"/>
            </a:xfrm>
            <a:prstGeom prst="straightConnector1">
              <a:avLst/>
            </a:prstGeom>
            <a:ln w="76200">
              <a:solidFill>
                <a:srgbClr val="5D8D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E42811-6D2C-C25B-10CD-D9CFACBD83C3}"/>
                </a:ext>
              </a:extLst>
            </p:cNvPr>
            <p:cNvSpPr txBox="1"/>
            <p:nvPr/>
          </p:nvSpPr>
          <p:spPr>
            <a:xfrm flipV="1">
              <a:off x="8377995" y="2610193"/>
              <a:ext cx="2508583" cy="400110"/>
            </a:xfrm>
            <a:prstGeom prst="rect">
              <a:avLst/>
            </a:prstGeom>
            <a:solidFill>
              <a:srgbClr val="5D8D8C"/>
            </a:solidFill>
            <a:ln>
              <a:solidFill>
                <a:srgbClr val="5D8D8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Add titles to the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96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1497-F5FE-FD16-75F6-BF1DC869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in 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9181E-7643-1075-EE99-12646AA2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827505"/>
            <a:ext cx="6280419" cy="44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3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828C-F929-1503-DE70-74632E9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you move away from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94F7-F793-2D1F-15F8-A48CA9A3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Excel is not built with actuaries in mind</a:t>
            </a:r>
          </a:p>
          <a:p>
            <a:pPr marL="0" indent="0">
              <a:buNone/>
            </a:pP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/>
              <a:t> How can you be sure your formulae are correct?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 Excel is computationally inefficient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Make your life easier through automation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024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968EE7-104F-9098-A57F-A19C8E4E01D8}"/>
              </a:ext>
            </a:extLst>
          </p:cNvPr>
          <p:cNvSpPr/>
          <p:nvPr/>
        </p:nvSpPr>
        <p:spPr>
          <a:xfrm>
            <a:off x="7416800" y="3078018"/>
            <a:ext cx="1987550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9CEB6-C257-E0EF-3A54-AC84CA92533C}"/>
              </a:ext>
            </a:extLst>
          </p:cNvPr>
          <p:cNvSpPr/>
          <p:nvPr/>
        </p:nvSpPr>
        <p:spPr>
          <a:xfrm>
            <a:off x="1161531" y="2538340"/>
            <a:ext cx="4648142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7AF346-A076-5194-939F-4ECDA9FCCFFF}"/>
              </a:ext>
            </a:extLst>
          </p:cNvPr>
          <p:cNvSpPr/>
          <p:nvPr/>
        </p:nvSpPr>
        <p:spPr>
          <a:xfrm>
            <a:off x="4454065" y="2233540"/>
            <a:ext cx="6204410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DFC5A-8DC6-6A9C-7D3F-5FB40E5BD92B}"/>
              </a:ext>
            </a:extLst>
          </p:cNvPr>
          <p:cNvSpPr/>
          <p:nvPr/>
        </p:nvSpPr>
        <p:spPr>
          <a:xfrm>
            <a:off x="1161531" y="1945409"/>
            <a:ext cx="1513089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88E94-103E-4CFD-55E6-36087FDEEEFB}"/>
              </a:ext>
            </a:extLst>
          </p:cNvPr>
          <p:cNvSpPr/>
          <p:nvPr/>
        </p:nvSpPr>
        <p:spPr>
          <a:xfrm>
            <a:off x="6586971" y="1640609"/>
            <a:ext cx="3265054" cy="245341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9A0398-5128-02A4-8AD5-1722E1AB5BC5}"/>
              </a:ext>
            </a:extLst>
          </p:cNvPr>
          <p:cNvSpPr/>
          <p:nvPr/>
        </p:nvSpPr>
        <p:spPr>
          <a:xfrm>
            <a:off x="4664364" y="748145"/>
            <a:ext cx="5504872" cy="267855"/>
          </a:xfrm>
          <a:prstGeom prst="rect">
            <a:avLst/>
          </a:prstGeom>
          <a:solidFill>
            <a:srgbClr val="9C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DAAC-59B8-6967-641E-044CEE49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87664"/>
            <a:ext cx="9720073" cy="59173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“Reported error rates suggest that the 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confidence that is often placed in spreadsheets is misplaced.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Studies consistently show error rates approaching 100% when measured by spreadsheets, or 10% when measured by unique formulae within each spreadsheet [Pryor A]. A recent study of project financing spreadsheets found errors in all 30 spreadsheets analysed, 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up to 25% of unique formulae containing errors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[Lawrence]. The error rates that are typically found are consistent with other data on human errors [Panko]. There is some 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evidence that better development practices, including rigorous code inspection, can help to reduce the number of errors.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Anecdotal evidence suggests that errors in spreadsheets can result in 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large monetary losses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for example, $24m (Canadian) because of a pasting error, $70m (US) due to a modelling error and $1.2bn down to “an honest mistake”.[Pryor B, </a:t>
            </a:r>
            <a:r>
              <a:rPr lang="en-GB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Eusprig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strike="noStrike" dirty="0">
                <a:solidFill>
                  <a:srgbClr val="4472C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Actuaries excel: but what about their software?</a:t>
            </a:r>
            <a:endParaRPr lang="en-GB" sz="700" b="1" dirty="0"/>
          </a:p>
          <a:p>
            <a:pPr>
              <a:spcBef>
                <a:spcPts val="200"/>
              </a:spcBef>
            </a:pPr>
            <a:r>
              <a:rPr lang="en-GB" sz="1600" dirty="0"/>
              <a:t>Other pertinent articles: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kern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Several Reasons Excel Should Not Be Your Production-Level Actuarial System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Spreadsheets - the Ageing Actuary’s Friend</a:t>
            </a:r>
            <a:endParaRPr lang="en-GB" sz="1500" strike="noStrike" dirty="0">
              <a:solidFill>
                <a:srgbClr val="4472C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Python vs Excel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Pandas vs Excel</a:t>
            </a: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600" dirty="0">
                <a:hlinkClick r:id="rId7"/>
              </a:rPr>
              <a:t>9 Reasons Excel Users Should Consider Learning Programming  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540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52AE2-13E7-9A2E-DE54-51B8BEDB1109}"/>
              </a:ext>
            </a:extLst>
          </p:cNvPr>
          <p:cNvSpPr txBox="1"/>
          <p:nvPr/>
        </p:nvSpPr>
        <p:spPr>
          <a:xfrm>
            <a:off x="7155396" y="2048255"/>
            <a:ext cx="4128117" cy="2209323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Calling the function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var1 = 1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var2 = 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var3 = exampleFunction(var1, var2)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print(var1)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print(var2)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7155396" y="4637299"/>
            <a:ext cx="4128117" cy="1682384"/>
          </a:xfrm>
          <a:prstGeom prst="rect">
            <a:avLst/>
          </a:prstGeom>
          <a:solidFill>
            <a:srgbClr val="77A5A4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Output from the function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Inside function: 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Inside function: 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8A40B-FE03-6AED-0664-6E6A0A1F568F}"/>
              </a:ext>
            </a:extLst>
          </p:cNvPr>
          <p:cNvSpPr txBox="1"/>
          <p:nvPr/>
        </p:nvSpPr>
        <p:spPr>
          <a:xfrm>
            <a:off x="1024128" y="2052240"/>
            <a:ext cx="5751576" cy="42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PARAMETER</a:t>
            </a:r>
            <a:r>
              <a:rPr lang="en-GB" sz="5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PASSING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ef exampleFunction(actualVar1, actualVar2):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actualVar1 = actualVar1 + 2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print(“inside function: ” + 			str(actualVar1))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print(“inside function: ” + 		       str(actualVar2))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actualVar1</a:t>
            </a:r>
            <a:endParaRPr lang="en-GB" sz="5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587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GB" sz="3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2093976" y="2844225"/>
            <a:ext cx="8650223" cy="707886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exampleFunction(actualVar1, actualVar2):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actualVar1 = actualVar1 + 2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F7288-B4A5-56EC-7301-A8E67E797AB6}"/>
              </a:ext>
            </a:extLst>
          </p:cNvPr>
          <p:cNvSpPr txBox="1"/>
          <p:nvPr/>
        </p:nvSpPr>
        <p:spPr>
          <a:xfrm>
            <a:off x="3191256" y="4072901"/>
            <a:ext cx="7552943" cy="1015663"/>
          </a:xfrm>
          <a:prstGeom prst="rect">
            <a:avLst/>
          </a:prstGeom>
          <a:solidFill>
            <a:srgbClr val="77A5A4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range(3):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if (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 2) == 1: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print(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09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solidFill>
                  <a:srgbClr val="6BA42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COMMENTS</a:t>
            </a:r>
            <a:endParaRPr lang="en-GB" sz="3700" b="1" dirty="0">
              <a:solidFill>
                <a:srgbClr val="6BA42C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3563112" y="3210431"/>
            <a:ext cx="5065776" cy="1323439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Single line comment</a:t>
            </a:r>
          </a:p>
          <a:p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“““This is a 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Multi-line comment”””</a:t>
            </a:r>
          </a:p>
        </p:txBody>
      </p:sp>
    </p:spTree>
    <p:extLst>
      <p:ext uri="{BB962C8B-B14F-4D97-AF65-F5344CB8AC3E}">
        <p14:creationId xmlns:p14="http://schemas.microsoft.com/office/powerpoint/2010/main" val="23907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NAMING CONVENTION</a:t>
            </a:r>
            <a:r>
              <a:rPr lang="en-GB" sz="3700" b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2800" dirty="0"/>
              <a:t>Be consistent</a:t>
            </a:r>
          </a:p>
          <a:p>
            <a:pPr lvl="1"/>
            <a:r>
              <a:rPr lang="en-GB" sz="2800" dirty="0"/>
              <a:t>Be descriptive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E434-6702-9DBA-C92F-783E03773976}"/>
              </a:ext>
            </a:extLst>
          </p:cNvPr>
          <p:cNvSpPr txBox="1"/>
          <p:nvPr/>
        </p:nvSpPr>
        <p:spPr>
          <a:xfrm>
            <a:off x="5568696" y="2724912"/>
            <a:ext cx="4732020" cy="2554545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Camel Case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underwritingYear</a:t>
            </a:r>
          </a:p>
          <a:p>
            <a:endParaRPr lang="en-GB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Snake case</a:t>
            </a:r>
          </a:p>
          <a:p>
            <a:r>
              <a:rPr lang="en-GB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underwriting_year</a:t>
            </a:r>
          </a:p>
          <a:p>
            <a:endParaRPr lang="en-GB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Hungarian Notation</a:t>
            </a:r>
          </a:p>
          <a:p>
            <a:r>
              <a:rPr lang="en-GB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sUnderwriting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YoA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9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A230-C7D8-1FD6-6ACA-319B311A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4073-8FD5-0102-B0D3-86A414DE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Google things!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Other people will have likely had the same issues – Stack Overflow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Functions aren’t always intuitive - Refer to the documentation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Talk yourself through your code – understand what you are writing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82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F6E8-135A-9950-9185-431448AC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45A3-32BA-7DAE-9985-BD814B25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b="1" i="0" u="none" strike="noStrike" dirty="0">
                <a:solidFill>
                  <a:srgbClr val="5D5D5D"/>
                </a:solidFill>
                <a:effectLst/>
                <a:hlinkClick r:id="rId2"/>
              </a:rPr>
              <a:t> 18 Pandas Functions to Replace Excel with Python (and be happy forever)</a:t>
            </a:r>
            <a:endParaRPr lang="en-GB" sz="2400" b="1" i="0" u="none" strike="noStrike" dirty="0">
              <a:solidFill>
                <a:srgbClr val="5D5D5D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rgbClr val="5D5D5D"/>
                </a:solidFill>
              </a:rPr>
              <a:t> </a:t>
            </a:r>
            <a:r>
              <a:rPr lang="en-GB" sz="2400" b="1" dirty="0">
                <a:solidFill>
                  <a:srgbClr val="5D5D5D"/>
                </a:solidFill>
                <a:hlinkClick r:id="rId3"/>
              </a:rPr>
              <a:t>Python Beginners Guide</a:t>
            </a:r>
            <a:endParaRPr lang="en-GB" sz="2400" b="1" dirty="0">
              <a:solidFill>
                <a:srgbClr val="5D5D5D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rgbClr val="5D5D5D"/>
                </a:solidFill>
                <a:hlinkClick r:id="rId4"/>
              </a:rPr>
              <a:t> Python Tutorial</a:t>
            </a:r>
            <a:endParaRPr lang="en-GB" sz="2400" b="1" dirty="0">
              <a:solidFill>
                <a:srgbClr val="5D5D5D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b="1" i="0" dirty="0">
                <a:solidFill>
                  <a:srgbClr val="5D5D5D"/>
                </a:solidFill>
                <a:effectLst/>
              </a:rPr>
              <a:t> </a:t>
            </a:r>
            <a:r>
              <a:rPr lang="en-GB" sz="2400" b="1" i="0" dirty="0">
                <a:solidFill>
                  <a:srgbClr val="5D5D5D"/>
                </a:solidFill>
                <a:effectLst/>
                <a:hlinkClick r:id="rId5"/>
              </a:rPr>
              <a:t>Stack Overflow</a:t>
            </a:r>
            <a:endParaRPr lang="en-GB" sz="2400" b="1" dirty="0">
              <a:solidFill>
                <a:srgbClr val="5D5D5D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b="1" i="0" dirty="0">
                <a:solidFill>
                  <a:srgbClr val="5D5D5D"/>
                </a:solidFill>
                <a:effectLst/>
              </a:rPr>
              <a:t> </a:t>
            </a:r>
            <a:r>
              <a:rPr lang="en-GB" sz="2400" b="1" i="0" dirty="0">
                <a:solidFill>
                  <a:srgbClr val="5D5D5D"/>
                </a:solidFill>
                <a:effectLst/>
                <a:hlinkClick r:id="rId6"/>
              </a:rPr>
              <a:t>Pandas User Guide </a:t>
            </a:r>
            <a:endParaRPr lang="en-GB" sz="2400" b="1" i="0" dirty="0">
              <a:solidFill>
                <a:srgbClr val="5D5D5D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rgbClr val="5D5D5D"/>
                </a:solidFill>
              </a:rPr>
              <a:t> </a:t>
            </a:r>
            <a:r>
              <a:rPr lang="en-GB" sz="2400" b="1" dirty="0">
                <a:solidFill>
                  <a:srgbClr val="5D5D5D"/>
                </a:solidFill>
                <a:hlinkClick r:id="rId7"/>
              </a:rPr>
              <a:t>W3Schools Python Tutorial</a:t>
            </a:r>
            <a:endParaRPr lang="en-GB" sz="2400" b="1" dirty="0">
              <a:solidFill>
                <a:srgbClr val="5D5D5D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b="1" dirty="0"/>
              <a:t> </a:t>
            </a:r>
            <a:r>
              <a:rPr lang="en-GB" sz="2400" b="1" dirty="0">
                <a:hlinkClick r:id="rId8"/>
              </a:rPr>
              <a:t>W3Schools Pandas Tutorial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52013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395</TotalTime>
  <Words>693</Words>
  <Application>Microsoft Office PowerPoint</Application>
  <PresentationFormat>Widescreen</PresentationFormat>
  <Paragraphs>106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Tw Cen MT</vt:lpstr>
      <vt:lpstr>Tw Cen MT Condensed</vt:lpstr>
      <vt:lpstr>Wingdings 3</vt:lpstr>
      <vt:lpstr>Integral</vt:lpstr>
      <vt:lpstr>HOW2 guide</vt:lpstr>
      <vt:lpstr>Why should you move away from excel?</vt:lpstr>
      <vt:lpstr>PowerPoint Presentation</vt:lpstr>
      <vt:lpstr>A Brief Introduction to python syntax</vt:lpstr>
      <vt:lpstr>A Brief Introduction to python syntax</vt:lpstr>
      <vt:lpstr>A Brief Introduction to python syntax</vt:lpstr>
      <vt:lpstr>A Brief Introduction to python</vt:lpstr>
      <vt:lpstr>How to program</vt:lpstr>
      <vt:lpstr>Useful resources</vt:lpstr>
      <vt:lpstr>The how2 guide </vt:lpstr>
      <vt:lpstr>Triangles in Pandas</vt:lpstr>
      <vt:lpstr>Triangles in Pandas</vt:lpstr>
      <vt:lpstr>Triangles in Pandas</vt:lpstr>
      <vt:lpstr>Graphs in pandas</vt:lpstr>
      <vt:lpstr>Graphs in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HOW2 guide</dc:title>
  <dc:creator>Jemima Robinson</dc:creator>
  <cp:lastModifiedBy>Jemima Robinson</cp:lastModifiedBy>
  <cp:revision>48</cp:revision>
  <dcterms:created xsi:type="dcterms:W3CDTF">2022-07-06T13:59:14Z</dcterms:created>
  <dcterms:modified xsi:type="dcterms:W3CDTF">2022-07-07T14:54:31Z</dcterms:modified>
</cp:coreProperties>
</file>