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DB7B2E3-A294-4E52-A56B-A534E50E7755}">
  <a:tblStyle styleId="{CDB7B2E3-A294-4E52-A56B-A534E50E7755}"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3" d="100"/>
          <a:sy n="113" d="100"/>
        </p:scale>
        <p:origin x="-74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40948045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lvl="0">
              <a:spcBef>
                <a:spcPts val="0"/>
              </a:spcBef>
              <a:buNone/>
            </a:pPr>
            <a:r>
              <a:rPr lang="en"/>
              <a:t>System Diagram</a:t>
            </a:r>
          </a:p>
          <a:p>
            <a:pPr lvl="0">
              <a:spcBef>
                <a:spcPts val="0"/>
              </a:spcBef>
              <a:buNone/>
            </a:pPr>
            <a:r>
              <a:rPr lang="en" sz="2400"/>
              <a:t>Bloomberg LP</a:t>
            </a:r>
          </a:p>
          <a:p>
            <a:pPr lvl="0">
              <a:spcBef>
                <a:spcPts val="0"/>
              </a:spcBef>
              <a:buNone/>
            </a:pPr>
            <a:endParaRPr sz="2400"/>
          </a:p>
          <a:p>
            <a:pPr lvl="0">
              <a:spcBef>
                <a:spcPts val="0"/>
              </a:spcBef>
              <a:buNone/>
            </a:pPr>
            <a:r>
              <a:rPr lang="en" sz="1400">
                <a:solidFill>
                  <a:srgbClr val="222222"/>
                </a:solidFill>
                <a:highlight>
                  <a:srgbClr val="FFFFFF"/>
                </a:highlight>
              </a:rPr>
              <a:t>How might we help students enrolling for college find the best available scholarships that match their area of expertise, grades and interest</a:t>
            </a:r>
            <a:r>
              <a:rPr lang="en" sz="140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lvl="0" rtl="0">
              <a:spcBef>
                <a:spcPts val="0"/>
              </a:spcBef>
              <a:buNone/>
            </a:pPr>
            <a:r>
              <a:rPr lang="en"/>
              <a:t>Current State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p:nvPr/>
        </p:nvSpPr>
        <p:spPr>
          <a:xfrm>
            <a:off x="173400" y="103475"/>
            <a:ext cx="1462500" cy="664800"/>
          </a:xfrm>
          <a:prstGeom prst="roundRect">
            <a:avLst>
              <a:gd name="adj" fmla="val 16667"/>
            </a:avLst>
          </a:prstGeom>
          <a:solidFill>
            <a:srgbClr val="FFE59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Students</a:t>
            </a:r>
          </a:p>
        </p:txBody>
      </p:sp>
      <p:sp>
        <p:nvSpPr>
          <p:cNvPr id="65" name="Shape 65"/>
          <p:cNvSpPr/>
          <p:nvPr/>
        </p:nvSpPr>
        <p:spPr>
          <a:xfrm>
            <a:off x="5890975" y="103475"/>
            <a:ext cx="1462500" cy="664800"/>
          </a:xfrm>
          <a:prstGeom prst="roundRect">
            <a:avLst>
              <a:gd name="adj" fmla="val 16667"/>
            </a:avLst>
          </a:prstGeom>
          <a:solidFill>
            <a:srgbClr val="FFE59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Scholarship Providers</a:t>
            </a:r>
          </a:p>
        </p:txBody>
      </p:sp>
      <p:sp>
        <p:nvSpPr>
          <p:cNvPr id="66" name="Shape 66"/>
          <p:cNvSpPr/>
          <p:nvPr/>
        </p:nvSpPr>
        <p:spPr>
          <a:xfrm>
            <a:off x="1087787" y="2294600"/>
            <a:ext cx="1462500" cy="664800"/>
          </a:xfrm>
          <a:prstGeom prst="roundRect">
            <a:avLst>
              <a:gd name="adj" fmla="val 16667"/>
            </a:avLst>
          </a:prstGeom>
          <a:solidFill>
            <a:srgbClr val="A2C4C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Scholarship Searching</a:t>
            </a:r>
          </a:p>
        </p:txBody>
      </p:sp>
      <p:sp>
        <p:nvSpPr>
          <p:cNvPr id="67" name="Shape 67"/>
          <p:cNvSpPr/>
          <p:nvPr/>
        </p:nvSpPr>
        <p:spPr>
          <a:xfrm>
            <a:off x="5890987" y="1151600"/>
            <a:ext cx="1462500" cy="664800"/>
          </a:xfrm>
          <a:prstGeom prst="roundRect">
            <a:avLst>
              <a:gd name="adj" fmla="val 16667"/>
            </a:avLst>
          </a:prstGeom>
          <a:solidFill>
            <a:srgbClr val="A2C4C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Donor Relationship Management</a:t>
            </a:r>
          </a:p>
        </p:txBody>
      </p:sp>
      <p:sp>
        <p:nvSpPr>
          <p:cNvPr id="68" name="Shape 68"/>
          <p:cNvSpPr/>
          <p:nvPr/>
        </p:nvSpPr>
        <p:spPr>
          <a:xfrm>
            <a:off x="1087787" y="3266525"/>
            <a:ext cx="1462500" cy="664800"/>
          </a:xfrm>
          <a:prstGeom prst="roundRect">
            <a:avLst>
              <a:gd name="adj" fmla="val 16667"/>
            </a:avLst>
          </a:prstGeom>
          <a:solidFill>
            <a:srgbClr val="A2C4C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Applying</a:t>
            </a:r>
          </a:p>
        </p:txBody>
      </p:sp>
      <p:sp>
        <p:nvSpPr>
          <p:cNvPr id="69" name="Shape 69"/>
          <p:cNvSpPr/>
          <p:nvPr/>
        </p:nvSpPr>
        <p:spPr>
          <a:xfrm>
            <a:off x="1087787" y="4349575"/>
            <a:ext cx="1462500" cy="664800"/>
          </a:xfrm>
          <a:prstGeom prst="roundRect">
            <a:avLst>
              <a:gd name="adj" fmla="val 16667"/>
            </a:avLst>
          </a:prstGeom>
          <a:solidFill>
            <a:srgbClr val="A2C4C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Decision Receipt</a:t>
            </a:r>
          </a:p>
        </p:txBody>
      </p:sp>
      <p:sp>
        <p:nvSpPr>
          <p:cNvPr id="70" name="Shape 70"/>
          <p:cNvSpPr/>
          <p:nvPr/>
        </p:nvSpPr>
        <p:spPr>
          <a:xfrm>
            <a:off x="5890962" y="2123525"/>
            <a:ext cx="1462500" cy="664800"/>
          </a:xfrm>
          <a:prstGeom prst="roundRect">
            <a:avLst>
              <a:gd name="adj" fmla="val 16667"/>
            </a:avLst>
          </a:prstGeom>
          <a:solidFill>
            <a:srgbClr val="A2C4C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Scholarship Posting</a:t>
            </a:r>
          </a:p>
        </p:txBody>
      </p:sp>
      <p:sp>
        <p:nvSpPr>
          <p:cNvPr id="71" name="Shape 71"/>
          <p:cNvSpPr/>
          <p:nvPr/>
        </p:nvSpPr>
        <p:spPr>
          <a:xfrm>
            <a:off x="5890987" y="3095450"/>
            <a:ext cx="1462500" cy="664800"/>
          </a:xfrm>
          <a:prstGeom prst="roundRect">
            <a:avLst>
              <a:gd name="adj" fmla="val 16667"/>
            </a:avLst>
          </a:prstGeom>
          <a:solidFill>
            <a:srgbClr val="A2C4C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Candidate Review</a:t>
            </a:r>
          </a:p>
        </p:txBody>
      </p:sp>
      <p:sp>
        <p:nvSpPr>
          <p:cNvPr id="72" name="Shape 72"/>
          <p:cNvSpPr/>
          <p:nvPr/>
        </p:nvSpPr>
        <p:spPr>
          <a:xfrm>
            <a:off x="5890962" y="3986475"/>
            <a:ext cx="1462500" cy="664800"/>
          </a:xfrm>
          <a:prstGeom prst="roundRect">
            <a:avLst>
              <a:gd name="adj" fmla="val 16667"/>
            </a:avLst>
          </a:prstGeom>
          <a:solidFill>
            <a:srgbClr val="A2C4C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Decision Notification</a:t>
            </a:r>
          </a:p>
        </p:txBody>
      </p:sp>
      <p:cxnSp>
        <p:nvCxnSpPr>
          <p:cNvPr id="73" name="Shape 73"/>
          <p:cNvCxnSpPr>
            <a:stCxn id="70" idx="1"/>
            <a:endCxn id="66" idx="3"/>
          </p:cNvCxnSpPr>
          <p:nvPr/>
        </p:nvCxnSpPr>
        <p:spPr>
          <a:xfrm flipH="1">
            <a:off x="2550162" y="2455925"/>
            <a:ext cx="3340800" cy="171000"/>
          </a:xfrm>
          <a:prstGeom prst="straightConnector1">
            <a:avLst/>
          </a:prstGeom>
          <a:noFill/>
          <a:ln w="9525" cap="flat" cmpd="sng">
            <a:solidFill>
              <a:srgbClr val="595959"/>
            </a:solidFill>
            <a:prstDash val="solid"/>
            <a:round/>
            <a:headEnd type="none" w="lg" len="lg"/>
            <a:tailEnd type="triangle" w="lg" len="lg"/>
          </a:ln>
        </p:spPr>
      </p:cxnSp>
      <p:cxnSp>
        <p:nvCxnSpPr>
          <p:cNvPr id="74" name="Shape 74"/>
          <p:cNvCxnSpPr>
            <a:stCxn id="66" idx="2"/>
            <a:endCxn id="68" idx="0"/>
          </p:cNvCxnSpPr>
          <p:nvPr/>
        </p:nvCxnSpPr>
        <p:spPr>
          <a:xfrm>
            <a:off x="1819037" y="2959400"/>
            <a:ext cx="0" cy="307200"/>
          </a:xfrm>
          <a:prstGeom prst="straightConnector1">
            <a:avLst/>
          </a:prstGeom>
          <a:noFill/>
          <a:ln w="9525" cap="flat" cmpd="sng">
            <a:solidFill>
              <a:srgbClr val="595959"/>
            </a:solidFill>
            <a:prstDash val="solid"/>
            <a:round/>
            <a:headEnd type="none" w="lg" len="lg"/>
            <a:tailEnd type="triangle" w="lg" len="lg"/>
          </a:ln>
        </p:spPr>
      </p:cxnSp>
      <p:cxnSp>
        <p:nvCxnSpPr>
          <p:cNvPr id="75" name="Shape 75"/>
          <p:cNvCxnSpPr>
            <a:stCxn id="68" idx="3"/>
            <a:endCxn id="71" idx="1"/>
          </p:cNvCxnSpPr>
          <p:nvPr/>
        </p:nvCxnSpPr>
        <p:spPr>
          <a:xfrm rot="10800000" flipH="1">
            <a:off x="2550287" y="3427925"/>
            <a:ext cx="3340800" cy="171000"/>
          </a:xfrm>
          <a:prstGeom prst="straightConnector1">
            <a:avLst/>
          </a:prstGeom>
          <a:noFill/>
          <a:ln w="9525" cap="flat" cmpd="sng">
            <a:solidFill>
              <a:srgbClr val="595959"/>
            </a:solidFill>
            <a:prstDash val="solid"/>
            <a:round/>
            <a:headEnd type="none" w="lg" len="lg"/>
            <a:tailEnd type="triangle" w="lg" len="lg"/>
          </a:ln>
        </p:spPr>
      </p:cxnSp>
      <p:cxnSp>
        <p:nvCxnSpPr>
          <p:cNvPr id="76" name="Shape 76"/>
          <p:cNvCxnSpPr>
            <a:stCxn id="71" idx="2"/>
            <a:endCxn id="72" idx="0"/>
          </p:cNvCxnSpPr>
          <p:nvPr/>
        </p:nvCxnSpPr>
        <p:spPr>
          <a:xfrm>
            <a:off x="6622237" y="3760250"/>
            <a:ext cx="0" cy="226200"/>
          </a:xfrm>
          <a:prstGeom prst="straightConnector1">
            <a:avLst/>
          </a:prstGeom>
          <a:noFill/>
          <a:ln w="9525" cap="flat" cmpd="sng">
            <a:solidFill>
              <a:srgbClr val="595959"/>
            </a:solidFill>
            <a:prstDash val="solid"/>
            <a:round/>
            <a:headEnd type="none" w="lg" len="lg"/>
            <a:tailEnd type="triangle" w="lg" len="lg"/>
          </a:ln>
        </p:spPr>
      </p:cxnSp>
      <p:cxnSp>
        <p:nvCxnSpPr>
          <p:cNvPr id="77" name="Shape 77"/>
          <p:cNvCxnSpPr>
            <a:stCxn id="72" idx="1"/>
            <a:endCxn id="69" idx="3"/>
          </p:cNvCxnSpPr>
          <p:nvPr/>
        </p:nvCxnSpPr>
        <p:spPr>
          <a:xfrm flipH="1">
            <a:off x="2550162" y="4318875"/>
            <a:ext cx="3340800" cy="363000"/>
          </a:xfrm>
          <a:prstGeom prst="straightConnector1">
            <a:avLst/>
          </a:prstGeom>
          <a:noFill/>
          <a:ln w="9525" cap="flat" cmpd="sng">
            <a:solidFill>
              <a:srgbClr val="595959"/>
            </a:solidFill>
            <a:prstDash val="solid"/>
            <a:round/>
            <a:headEnd type="none" w="lg" len="lg"/>
            <a:tailEnd type="triangle" w="lg" len="lg"/>
          </a:ln>
        </p:spPr>
      </p:cxnSp>
      <p:cxnSp>
        <p:nvCxnSpPr>
          <p:cNvPr id="78" name="Shape 78"/>
          <p:cNvCxnSpPr>
            <a:endCxn id="70" idx="0"/>
          </p:cNvCxnSpPr>
          <p:nvPr/>
        </p:nvCxnSpPr>
        <p:spPr>
          <a:xfrm>
            <a:off x="6622212" y="1816325"/>
            <a:ext cx="0" cy="307200"/>
          </a:xfrm>
          <a:prstGeom prst="straightConnector1">
            <a:avLst/>
          </a:prstGeom>
          <a:noFill/>
          <a:ln w="9525" cap="flat" cmpd="sng">
            <a:solidFill>
              <a:srgbClr val="595959"/>
            </a:solidFill>
            <a:prstDash val="solid"/>
            <a:round/>
            <a:headEnd type="none" w="lg" len="lg"/>
            <a:tailEnd type="triangle" w="lg" len="lg"/>
          </a:ln>
        </p:spPr>
      </p:cxnSp>
      <p:sp>
        <p:nvSpPr>
          <p:cNvPr id="79" name="Shape 79"/>
          <p:cNvSpPr/>
          <p:nvPr/>
        </p:nvSpPr>
        <p:spPr>
          <a:xfrm>
            <a:off x="7681650" y="1026100"/>
            <a:ext cx="531900" cy="307200"/>
          </a:xfrm>
          <a:prstGeom prst="roundRect">
            <a:avLst>
              <a:gd name="adj" fmla="val 16667"/>
            </a:avLst>
          </a:prstGeom>
          <a:solidFill>
            <a:srgbClr val="FFE59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endParaRPr/>
          </a:p>
        </p:txBody>
      </p:sp>
      <p:sp>
        <p:nvSpPr>
          <p:cNvPr id="80" name="Shape 80"/>
          <p:cNvSpPr/>
          <p:nvPr/>
        </p:nvSpPr>
        <p:spPr>
          <a:xfrm>
            <a:off x="7681650" y="1509125"/>
            <a:ext cx="531900" cy="307200"/>
          </a:xfrm>
          <a:prstGeom prst="roundRect">
            <a:avLst>
              <a:gd name="adj" fmla="val 16667"/>
            </a:avLst>
          </a:prstGeom>
          <a:solidFill>
            <a:srgbClr val="A2C4C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endParaRPr/>
          </a:p>
        </p:txBody>
      </p:sp>
      <p:sp>
        <p:nvSpPr>
          <p:cNvPr id="81" name="Shape 81"/>
          <p:cNvSpPr txBox="1"/>
          <p:nvPr/>
        </p:nvSpPr>
        <p:spPr>
          <a:xfrm>
            <a:off x="8225850" y="970300"/>
            <a:ext cx="709200" cy="363000"/>
          </a:xfrm>
          <a:prstGeom prst="rect">
            <a:avLst/>
          </a:prstGeom>
          <a:noFill/>
          <a:ln>
            <a:noFill/>
          </a:ln>
        </p:spPr>
        <p:txBody>
          <a:bodyPr wrap="square" lIns="91425" tIns="91425" rIns="91425" bIns="91425" anchor="t" anchorCtr="0">
            <a:noAutofit/>
          </a:bodyPr>
          <a:lstStyle/>
          <a:p>
            <a:pPr lvl="0" rtl="0">
              <a:spcBef>
                <a:spcPts val="0"/>
              </a:spcBef>
              <a:buNone/>
            </a:pPr>
            <a:r>
              <a:rPr lang="en"/>
              <a:t>Actor</a:t>
            </a:r>
          </a:p>
        </p:txBody>
      </p:sp>
      <p:sp>
        <p:nvSpPr>
          <p:cNvPr id="82" name="Shape 82"/>
          <p:cNvSpPr txBox="1"/>
          <p:nvPr/>
        </p:nvSpPr>
        <p:spPr>
          <a:xfrm>
            <a:off x="8213550" y="1481225"/>
            <a:ext cx="861600" cy="363000"/>
          </a:xfrm>
          <a:prstGeom prst="rect">
            <a:avLst/>
          </a:prstGeom>
          <a:noFill/>
          <a:ln>
            <a:noFill/>
          </a:ln>
        </p:spPr>
        <p:txBody>
          <a:bodyPr wrap="square" lIns="91425" tIns="91425" rIns="91425" bIns="91425" anchor="t" anchorCtr="0">
            <a:noAutofit/>
          </a:bodyPr>
          <a:lstStyle/>
          <a:p>
            <a:pPr lvl="0" rtl="0">
              <a:spcBef>
                <a:spcPts val="0"/>
              </a:spcBef>
              <a:buNone/>
            </a:pPr>
            <a:r>
              <a:rPr lang="en"/>
              <a:t>Process</a:t>
            </a:r>
          </a:p>
        </p:txBody>
      </p:sp>
      <p:sp>
        <p:nvSpPr>
          <p:cNvPr id="83" name="Shape 83"/>
          <p:cNvSpPr/>
          <p:nvPr/>
        </p:nvSpPr>
        <p:spPr>
          <a:xfrm>
            <a:off x="2083875" y="99175"/>
            <a:ext cx="1462500" cy="664800"/>
          </a:xfrm>
          <a:prstGeom prst="roundRect">
            <a:avLst>
              <a:gd name="adj" fmla="val 16667"/>
            </a:avLst>
          </a:prstGeom>
          <a:solidFill>
            <a:srgbClr val="FFE59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Prior Educational Institutions</a:t>
            </a:r>
          </a:p>
        </p:txBody>
      </p:sp>
      <p:cxnSp>
        <p:nvCxnSpPr>
          <p:cNvPr id="84" name="Shape 84"/>
          <p:cNvCxnSpPr/>
          <p:nvPr/>
        </p:nvCxnSpPr>
        <p:spPr>
          <a:xfrm>
            <a:off x="958425" y="922300"/>
            <a:ext cx="822600" cy="1174200"/>
          </a:xfrm>
          <a:prstGeom prst="straightConnector1">
            <a:avLst/>
          </a:prstGeom>
          <a:noFill/>
          <a:ln w="9525" cap="flat" cmpd="sng">
            <a:solidFill>
              <a:schemeClr val="dk2"/>
            </a:solidFill>
            <a:prstDash val="dot"/>
            <a:round/>
            <a:headEnd type="none" w="lg" len="lg"/>
            <a:tailEnd type="none" w="lg" len="lg"/>
          </a:ln>
        </p:spPr>
      </p:cxnSp>
      <p:cxnSp>
        <p:nvCxnSpPr>
          <p:cNvPr id="85" name="Shape 85"/>
          <p:cNvCxnSpPr/>
          <p:nvPr/>
        </p:nvCxnSpPr>
        <p:spPr>
          <a:xfrm flipH="1">
            <a:off x="1804925" y="890350"/>
            <a:ext cx="1022400" cy="1166100"/>
          </a:xfrm>
          <a:prstGeom prst="straightConnector1">
            <a:avLst/>
          </a:prstGeom>
          <a:noFill/>
          <a:ln w="9525" cap="flat" cmpd="sng">
            <a:solidFill>
              <a:schemeClr val="dk2"/>
            </a:solidFill>
            <a:prstDash val="dot"/>
            <a:round/>
            <a:headEnd type="none" w="lg" len="lg"/>
            <a:tailEnd type="none" w="lg" len="lg"/>
          </a:ln>
        </p:spPr>
      </p:cxnSp>
      <p:cxnSp>
        <p:nvCxnSpPr>
          <p:cNvPr id="86" name="Shape 86"/>
          <p:cNvCxnSpPr/>
          <p:nvPr/>
        </p:nvCxnSpPr>
        <p:spPr>
          <a:xfrm flipH="1">
            <a:off x="6622150" y="846100"/>
            <a:ext cx="6900" cy="229200"/>
          </a:xfrm>
          <a:prstGeom prst="straightConnector1">
            <a:avLst/>
          </a:prstGeom>
          <a:noFill/>
          <a:ln w="9525" cap="flat" cmpd="sng">
            <a:solidFill>
              <a:schemeClr val="dk2"/>
            </a:solidFill>
            <a:prstDash val="dot"/>
            <a:round/>
            <a:headEnd type="none" w="lg" len="lg"/>
            <a:tailEnd type="none" w="lg" len="lg"/>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lvl="0" rtl="0">
              <a:spcBef>
                <a:spcPts val="0"/>
              </a:spcBef>
              <a:buNone/>
            </a:pPr>
            <a:r>
              <a:rPr lang="en"/>
              <a:t>Wedges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p:nvPr/>
        </p:nvSpPr>
        <p:spPr>
          <a:xfrm>
            <a:off x="173400" y="103475"/>
            <a:ext cx="1462500" cy="664800"/>
          </a:xfrm>
          <a:prstGeom prst="roundRect">
            <a:avLst>
              <a:gd name="adj" fmla="val 16667"/>
            </a:avLst>
          </a:prstGeom>
          <a:solidFill>
            <a:srgbClr val="FFE59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Students</a:t>
            </a:r>
          </a:p>
        </p:txBody>
      </p:sp>
      <p:sp>
        <p:nvSpPr>
          <p:cNvPr id="97" name="Shape 97"/>
          <p:cNvSpPr/>
          <p:nvPr/>
        </p:nvSpPr>
        <p:spPr>
          <a:xfrm>
            <a:off x="5890975" y="103475"/>
            <a:ext cx="1462500" cy="664800"/>
          </a:xfrm>
          <a:prstGeom prst="roundRect">
            <a:avLst>
              <a:gd name="adj" fmla="val 16667"/>
            </a:avLst>
          </a:prstGeom>
          <a:solidFill>
            <a:srgbClr val="FFE59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Scholarship Providers</a:t>
            </a:r>
          </a:p>
        </p:txBody>
      </p:sp>
      <p:sp>
        <p:nvSpPr>
          <p:cNvPr id="98" name="Shape 98"/>
          <p:cNvSpPr/>
          <p:nvPr/>
        </p:nvSpPr>
        <p:spPr>
          <a:xfrm>
            <a:off x="1087787" y="2294600"/>
            <a:ext cx="1462500" cy="664800"/>
          </a:xfrm>
          <a:prstGeom prst="roundRect">
            <a:avLst>
              <a:gd name="adj" fmla="val 16667"/>
            </a:avLst>
          </a:prstGeom>
          <a:solidFill>
            <a:srgbClr val="A2C4C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Scholarship Searching</a:t>
            </a:r>
          </a:p>
        </p:txBody>
      </p:sp>
      <p:sp>
        <p:nvSpPr>
          <p:cNvPr id="99" name="Shape 99"/>
          <p:cNvSpPr/>
          <p:nvPr/>
        </p:nvSpPr>
        <p:spPr>
          <a:xfrm>
            <a:off x="5890987" y="1151600"/>
            <a:ext cx="1462500" cy="664800"/>
          </a:xfrm>
          <a:prstGeom prst="roundRect">
            <a:avLst>
              <a:gd name="adj" fmla="val 16667"/>
            </a:avLst>
          </a:prstGeom>
          <a:solidFill>
            <a:srgbClr val="A2C4C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Donor Relationship Management</a:t>
            </a:r>
          </a:p>
        </p:txBody>
      </p:sp>
      <p:sp>
        <p:nvSpPr>
          <p:cNvPr id="100" name="Shape 100"/>
          <p:cNvSpPr/>
          <p:nvPr/>
        </p:nvSpPr>
        <p:spPr>
          <a:xfrm>
            <a:off x="1087787" y="3266525"/>
            <a:ext cx="1462500" cy="664800"/>
          </a:xfrm>
          <a:prstGeom prst="roundRect">
            <a:avLst>
              <a:gd name="adj" fmla="val 16667"/>
            </a:avLst>
          </a:prstGeom>
          <a:solidFill>
            <a:srgbClr val="A2C4C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Applying</a:t>
            </a:r>
          </a:p>
        </p:txBody>
      </p:sp>
      <p:sp>
        <p:nvSpPr>
          <p:cNvPr id="101" name="Shape 101"/>
          <p:cNvSpPr/>
          <p:nvPr/>
        </p:nvSpPr>
        <p:spPr>
          <a:xfrm>
            <a:off x="1087787" y="4349575"/>
            <a:ext cx="1462500" cy="664800"/>
          </a:xfrm>
          <a:prstGeom prst="roundRect">
            <a:avLst>
              <a:gd name="adj" fmla="val 16667"/>
            </a:avLst>
          </a:prstGeom>
          <a:solidFill>
            <a:srgbClr val="A2C4C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Decision Receipt</a:t>
            </a:r>
          </a:p>
        </p:txBody>
      </p:sp>
      <p:sp>
        <p:nvSpPr>
          <p:cNvPr id="102" name="Shape 102"/>
          <p:cNvSpPr/>
          <p:nvPr/>
        </p:nvSpPr>
        <p:spPr>
          <a:xfrm>
            <a:off x="5890962" y="2123525"/>
            <a:ext cx="1462500" cy="664800"/>
          </a:xfrm>
          <a:prstGeom prst="roundRect">
            <a:avLst>
              <a:gd name="adj" fmla="val 16667"/>
            </a:avLst>
          </a:prstGeom>
          <a:solidFill>
            <a:srgbClr val="A2C4C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Scholarship Posting</a:t>
            </a:r>
          </a:p>
        </p:txBody>
      </p:sp>
      <p:sp>
        <p:nvSpPr>
          <p:cNvPr id="103" name="Shape 103"/>
          <p:cNvSpPr/>
          <p:nvPr/>
        </p:nvSpPr>
        <p:spPr>
          <a:xfrm>
            <a:off x="5890987" y="3095450"/>
            <a:ext cx="1462500" cy="664800"/>
          </a:xfrm>
          <a:prstGeom prst="roundRect">
            <a:avLst>
              <a:gd name="adj" fmla="val 16667"/>
            </a:avLst>
          </a:prstGeom>
          <a:solidFill>
            <a:srgbClr val="A2C4C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Candidate Review</a:t>
            </a:r>
          </a:p>
        </p:txBody>
      </p:sp>
      <p:sp>
        <p:nvSpPr>
          <p:cNvPr id="104" name="Shape 104"/>
          <p:cNvSpPr/>
          <p:nvPr/>
        </p:nvSpPr>
        <p:spPr>
          <a:xfrm>
            <a:off x="5890962" y="3986475"/>
            <a:ext cx="1462500" cy="664800"/>
          </a:xfrm>
          <a:prstGeom prst="roundRect">
            <a:avLst>
              <a:gd name="adj" fmla="val 16667"/>
            </a:avLst>
          </a:prstGeom>
          <a:solidFill>
            <a:srgbClr val="A2C4C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Decision Notification</a:t>
            </a:r>
          </a:p>
        </p:txBody>
      </p:sp>
      <p:cxnSp>
        <p:nvCxnSpPr>
          <p:cNvPr id="105" name="Shape 105"/>
          <p:cNvCxnSpPr>
            <a:stCxn id="102" idx="1"/>
            <a:endCxn id="98" idx="3"/>
          </p:cNvCxnSpPr>
          <p:nvPr/>
        </p:nvCxnSpPr>
        <p:spPr>
          <a:xfrm flipH="1">
            <a:off x="2550162" y="2455925"/>
            <a:ext cx="3340800" cy="171000"/>
          </a:xfrm>
          <a:prstGeom prst="straightConnector1">
            <a:avLst/>
          </a:prstGeom>
          <a:noFill/>
          <a:ln w="9525" cap="flat" cmpd="sng">
            <a:solidFill>
              <a:srgbClr val="595959"/>
            </a:solidFill>
            <a:prstDash val="solid"/>
            <a:round/>
            <a:headEnd type="none" w="lg" len="lg"/>
            <a:tailEnd type="triangle" w="lg" len="lg"/>
          </a:ln>
        </p:spPr>
      </p:cxnSp>
      <p:cxnSp>
        <p:nvCxnSpPr>
          <p:cNvPr id="106" name="Shape 106"/>
          <p:cNvCxnSpPr>
            <a:stCxn id="98" idx="2"/>
            <a:endCxn id="100" idx="0"/>
          </p:cNvCxnSpPr>
          <p:nvPr/>
        </p:nvCxnSpPr>
        <p:spPr>
          <a:xfrm>
            <a:off x="1819037" y="2959400"/>
            <a:ext cx="0" cy="307200"/>
          </a:xfrm>
          <a:prstGeom prst="straightConnector1">
            <a:avLst/>
          </a:prstGeom>
          <a:noFill/>
          <a:ln w="9525" cap="flat" cmpd="sng">
            <a:solidFill>
              <a:srgbClr val="595959"/>
            </a:solidFill>
            <a:prstDash val="solid"/>
            <a:round/>
            <a:headEnd type="none" w="lg" len="lg"/>
            <a:tailEnd type="triangle" w="lg" len="lg"/>
          </a:ln>
        </p:spPr>
      </p:cxnSp>
      <p:cxnSp>
        <p:nvCxnSpPr>
          <p:cNvPr id="107" name="Shape 107"/>
          <p:cNvCxnSpPr>
            <a:stCxn id="100" idx="3"/>
            <a:endCxn id="103" idx="1"/>
          </p:cNvCxnSpPr>
          <p:nvPr/>
        </p:nvCxnSpPr>
        <p:spPr>
          <a:xfrm rot="10800000" flipH="1">
            <a:off x="2550287" y="3427925"/>
            <a:ext cx="3340800" cy="171000"/>
          </a:xfrm>
          <a:prstGeom prst="straightConnector1">
            <a:avLst/>
          </a:prstGeom>
          <a:noFill/>
          <a:ln w="9525" cap="flat" cmpd="sng">
            <a:solidFill>
              <a:srgbClr val="595959"/>
            </a:solidFill>
            <a:prstDash val="solid"/>
            <a:round/>
            <a:headEnd type="none" w="lg" len="lg"/>
            <a:tailEnd type="triangle" w="lg" len="lg"/>
          </a:ln>
        </p:spPr>
      </p:cxnSp>
      <p:cxnSp>
        <p:nvCxnSpPr>
          <p:cNvPr id="108" name="Shape 108"/>
          <p:cNvCxnSpPr>
            <a:stCxn id="103" idx="2"/>
            <a:endCxn id="104" idx="0"/>
          </p:cNvCxnSpPr>
          <p:nvPr/>
        </p:nvCxnSpPr>
        <p:spPr>
          <a:xfrm>
            <a:off x="6622237" y="3760250"/>
            <a:ext cx="0" cy="226200"/>
          </a:xfrm>
          <a:prstGeom prst="straightConnector1">
            <a:avLst/>
          </a:prstGeom>
          <a:noFill/>
          <a:ln w="9525" cap="flat" cmpd="sng">
            <a:solidFill>
              <a:srgbClr val="595959"/>
            </a:solidFill>
            <a:prstDash val="solid"/>
            <a:round/>
            <a:headEnd type="none" w="lg" len="lg"/>
            <a:tailEnd type="triangle" w="lg" len="lg"/>
          </a:ln>
        </p:spPr>
      </p:cxnSp>
      <p:cxnSp>
        <p:nvCxnSpPr>
          <p:cNvPr id="109" name="Shape 109"/>
          <p:cNvCxnSpPr>
            <a:stCxn id="104" idx="1"/>
            <a:endCxn id="101" idx="3"/>
          </p:cNvCxnSpPr>
          <p:nvPr/>
        </p:nvCxnSpPr>
        <p:spPr>
          <a:xfrm flipH="1">
            <a:off x="2550162" y="4318875"/>
            <a:ext cx="3340800" cy="363000"/>
          </a:xfrm>
          <a:prstGeom prst="straightConnector1">
            <a:avLst/>
          </a:prstGeom>
          <a:noFill/>
          <a:ln w="9525" cap="flat" cmpd="sng">
            <a:solidFill>
              <a:srgbClr val="595959"/>
            </a:solidFill>
            <a:prstDash val="solid"/>
            <a:round/>
            <a:headEnd type="none" w="lg" len="lg"/>
            <a:tailEnd type="triangle" w="lg" len="lg"/>
          </a:ln>
        </p:spPr>
      </p:cxnSp>
      <p:cxnSp>
        <p:nvCxnSpPr>
          <p:cNvPr id="110" name="Shape 110"/>
          <p:cNvCxnSpPr>
            <a:endCxn id="102" idx="0"/>
          </p:cNvCxnSpPr>
          <p:nvPr/>
        </p:nvCxnSpPr>
        <p:spPr>
          <a:xfrm>
            <a:off x="6622212" y="1816325"/>
            <a:ext cx="0" cy="307200"/>
          </a:xfrm>
          <a:prstGeom prst="straightConnector1">
            <a:avLst/>
          </a:prstGeom>
          <a:noFill/>
          <a:ln w="9525" cap="flat" cmpd="sng">
            <a:solidFill>
              <a:srgbClr val="595959"/>
            </a:solidFill>
            <a:prstDash val="solid"/>
            <a:round/>
            <a:headEnd type="none" w="lg" len="lg"/>
            <a:tailEnd type="triangle" w="lg" len="lg"/>
          </a:ln>
        </p:spPr>
      </p:cxnSp>
      <p:sp>
        <p:nvSpPr>
          <p:cNvPr id="111" name="Shape 111"/>
          <p:cNvSpPr/>
          <p:nvPr/>
        </p:nvSpPr>
        <p:spPr>
          <a:xfrm>
            <a:off x="7681650" y="1026100"/>
            <a:ext cx="531900" cy="307200"/>
          </a:xfrm>
          <a:prstGeom prst="roundRect">
            <a:avLst>
              <a:gd name="adj" fmla="val 16667"/>
            </a:avLst>
          </a:prstGeom>
          <a:solidFill>
            <a:srgbClr val="FFE59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endParaRPr/>
          </a:p>
        </p:txBody>
      </p:sp>
      <p:sp>
        <p:nvSpPr>
          <p:cNvPr id="112" name="Shape 112"/>
          <p:cNvSpPr/>
          <p:nvPr/>
        </p:nvSpPr>
        <p:spPr>
          <a:xfrm>
            <a:off x="7681650" y="1509125"/>
            <a:ext cx="531900" cy="307200"/>
          </a:xfrm>
          <a:prstGeom prst="roundRect">
            <a:avLst>
              <a:gd name="adj" fmla="val 16667"/>
            </a:avLst>
          </a:prstGeom>
          <a:solidFill>
            <a:srgbClr val="A2C4C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endParaRPr/>
          </a:p>
        </p:txBody>
      </p:sp>
      <p:sp>
        <p:nvSpPr>
          <p:cNvPr id="113" name="Shape 113"/>
          <p:cNvSpPr txBox="1"/>
          <p:nvPr/>
        </p:nvSpPr>
        <p:spPr>
          <a:xfrm>
            <a:off x="8225850" y="970300"/>
            <a:ext cx="709200" cy="363000"/>
          </a:xfrm>
          <a:prstGeom prst="rect">
            <a:avLst/>
          </a:prstGeom>
          <a:noFill/>
          <a:ln>
            <a:noFill/>
          </a:ln>
        </p:spPr>
        <p:txBody>
          <a:bodyPr wrap="square" lIns="91425" tIns="91425" rIns="91425" bIns="91425" anchor="t" anchorCtr="0">
            <a:noAutofit/>
          </a:bodyPr>
          <a:lstStyle/>
          <a:p>
            <a:pPr lvl="0" rtl="0">
              <a:spcBef>
                <a:spcPts val="0"/>
              </a:spcBef>
              <a:buNone/>
            </a:pPr>
            <a:r>
              <a:rPr lang="en"/>
              <a:t>Actor</a:t>
            </a:r>
          </a:p>
        </p:txBody>
      </p:sp>
      <p:sp>
        <p:nvSpPr>
          <p:cNvPr id="114" name="Shape 114"/>
          <p:cNvSpPr txBox="1"/>
          <p:nvPr/>
        </p:nvSpPr>
        <p:spPr>
          <a:xfrm>
            <a:off x="8213550" y="1481225"/>
            <a:ext cx="861600" cy="363000"/>
          </a:xfrm>
          <a:prstGeom prst="rect">
            <a:avLst/>
          </a:prstGeom>
          <a:noFill/>
          <a:ln>
            <a:noFill/>
          </a:ln>
        </p:spPr>
        <p:txBody>
          <a:bodyPr wrap="square" lIns="91425" tIns="91425" rIns="91425" bIns="91425" anchor="t" anchorCtr="0">
            <a:noAutofit/>
          </a:bodyPr>
          <a:lstStyle/>
          <a:p>
            <a:pPr lvl="0" rtl="0">
              <a:spcBef>
                <a:spcPts val="0"/>
              </a:spcBef>
              <a:buNone/>
            </a:pPr>
            <a:r>
              <a:rPr lang="en"/>
              <a:t>Process</a:t>
            </a:r>
          </a:p>
        </p:txBody>
      </p:sp>
      <p:sp>
        <p:nvSpPr>
          <p:cNvPr id="115" name="Shape 115"/>
          <p:cNvSpPr/>
          <p:nvPr/>
        </p:nvSpPr>
        <p:spPr>
          <a:xfrm>
            <a:off x="7681650" y="2075225"/>
            <a:ext cx="531900" cy="307200"/>
          </a:xfrm>
          <a:prstGeom prst="roundRect">
            <a:avLst>
              <a:gd name="adj" fmla="val 16667"/>
            </a:avLst>
          </a:prstGeom>
          <a:solidFill>
            <a:srgbClr val="DD7E6B"/>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endParaRPr/>
          </a:p>
        </p:txBody>
      </p:sp>
      <p:sp>
        <p:nvSpPr>
          <p:cNvPr id="116" name="Shape 116"/>
          <p:cNvSpPr txBox="1"/>
          <p:nvPr/>
        </p:nvSpPr>
        <p:spPr>
          <a:xfrm>
            <a:off x="8213550" y="2047325"/>
            <a:ext cx="861600" cy="363000"/>
          </a:xfrm>
          <a:prstGeom prst="rect">
            <a:avLst/>
          </a:prstGeom>
          <a:noFill/>
          <a:ln>
            <a:noFill/>
          </a:ln>
        </p:spPr>
        <p:txBody>
          <a:bodyPr wrap="square" lIns="91425" tIns="91425" rIns="91425" bIns="91425" anchor="t" anchorCtr="0">
            <a:noAutofit/>
          </a:bodyPr>
          <a:lstStyle/>
          <a:p>
            <a:pPr lvl="0" rtl="0">
              <a:spcBef>
                <a:spcPts val="0"/>
              </a:spcBef>
              <a:buNone/>
            </a:pPr>
            <a:r>
              <a:rPr lang="en"/>
              <a:t>Wedge</a:t>
            </a:r>
          </a:p>
        </p:txBody>
      </p:sp>
      <p:sp>
        <p:nvSpPr>
          <p:cNvPr id="117" name="Shape 117"/>
          <p:cNvSpPr/>
          <p:nvPr/>
        </p:nvSpPr>
        <p:spPr>
          <a:xfrm flipH="1">
            <a:off x="1668600" y="2626925"/>
            <a:ext cx="1462500" cy="363000"/>
          </a:xfrm>
          <a:prstGeom prst="rtTriangle">
            <a:avLst/>
          </a:prstGeom>
          <a:solidFill>
            <a:srgbClr val="DD7E6B"/>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sz="1000"/>
              <a:t>Indexing</a:t>
            </a:r>
          </a:p>
        </p:txBody>
      </p:sp>
      <p:sp>
        <p:nvSpPr>
          <p:cNvPr id="118" name="Shape 118"/>
          <p:cNvSpPr/>
          <p:nvPr/>
        </p:nvSpPr>
        <p:spPr>
          <a:xfrm flipH="1">
            <a:off x="1544550" y="3598923"/>
            <a:ext cx="1710600" cy="432600"/>
          </a:xfrm>
          <a:prstGeom prst="rtTriangle">
            <a:avLst/>
          </a:prstGeom>
          <a:solidFill>
            <a:srgbClr val="DD7E6B"/>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sz="1000"/>
              <a:t>Relevance</a:t>
            </a:r>
          </a:p>
        </p:txBody>
      </p:sp>
      <p:sp>
        <p:nvSpPr>
          <p:cNvPr id="119" name="Shape 119"/>
          <p:cNvSpPr/>
          <p:nvPr/>
        </p:nvSpPr>
        <p:spPr>
          <a:xfrm>
            <a:off x="2083875" y="99175"/>
            <a:ext cx="1462500" cy="664800"/>
          </a:xfrm>
          <a:prstGeom prst="roundRect">
            <a:avLst>
              <a:gd name="adj" fmla="val 16667"/>
            </a:avLst>
          </a:prstGeom>
          <a:solidFill>
            <a:srgbClr val="FFE599"/>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Prior Educational Institutions</a:t>
            </a:r>
          </a:p>
        </p:txBody>
      </p:sp>
      <p:sp>
        <p:nvSpPr>
          <p:cNvPr id="120" name="Shape 120"/>
          <p:cNvSpPr/>
          <p:nvPr/>
        </p:nvSpPr>
        <p:spPr>
          <a:xfrm>
            <a:off x="5284275" y="1509125"/>
            <a:ext cx="1592400" cy="536400"/>
          </a:xfrm>
          <a:prstGeom prst="rtTriangle">
            <a:avLst/>
          </a:prstGeom>
          <a:solidFill>
            <a:srgbClr val="DD7E6B"/>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sz="1000"/>
              <a:t>Data Analysis</a:t>
            </a:r>
          </a:p>
        </p:txBody>
      </p:sp>
      <p:sp>
        <p:nvSpPr>
          <p:cNvPr id="121" name="Shape 121"/>
          <p:cNvSpPr/>
          <p:nvPr/>
        </p:nvSpPr>
        <p:spPr>
          <a:xfrm>
            <a:off x="5284275" y="2520437"/>
            <a:ext cx="1592400" cy="363000"/>
          </a:xfrm>
          <a:prstGeom prst="rtTriangle">
            <a:avLst/>
          </a:prstGeom>
          <a:solidFill>
            <a:srgbClr val="DD7E6B"/>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sz="1000"/>
              <a:t>GUI</a:t>
            </a:r>
          </a:p>
        </p:txBody>
      </p:sp>
      <p:sp>
        <p:nvSpPr>
          <p:cNvPr id="122" name="Shape 122"/>
          <p:cNvSpPr/>
          <p:nvPr/>
        </p:nvSpPr>
        <p:spPr>
          <a:xfrm>
            <a:off x="5284275" y="3471512"/>
            <a:ext cx="1592400" cy="363000"/>
          </a:xfrm>
          <a:prstGeom prst="rtTriangle">
            <a:avLst/>
          </a:prstGeom>
          <a:solidFill>
            <a:srgbClr val="DD7E6B"/>
          </a:solidFill>
          <a:ln w="9525" cap="flat" cmpd="sng">
            <a:solidFill>
              <a:srgbClr val="595959"/>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sz="1000"/>
              <a:t>Art. Intel</a:t>
            </a:r>
          </a:p>
        </p:txBody>
      </p:sp>
      <p:cxnSp>
        <p:nvCxnSpPr>
          <p:cNvPr id="123" name="Shape 123"/>
          <p:cNvCxnSpPr/>
          <p:nvPr/>
        </p:nvCxnSpPr>
        <p:spPr>
          <a:xfrm>
            <a:off x="958425" y="922300"/>
            <a:ext cx="822600" cy="1174200"/>
          </a:xfrm>
          <a:prstGeom prst="straightConnector1">
            <a:avLst/>
          </a:prstGeom>
          <a:noFill/>
          <a:ln w="9525" cap="flat" cmpd="sng">
            <a:solidFill>
              <a:schemeClr val="dk2"/>
            </a:solidFill>
            <a:prstDash val="dot"/>
            <a:round/>
            <a:headEnd type="none" w="lg" len="lg"/>
            <a:tailEnd type="none" w="lg" len="lg"/>
          </a:ln>
        </p:spPr>
      </p:cxnSp>
      <p:cxnSp>
        <p:nvCxnSpPr>
          <p:cNvPr id="124" name="Shape 124"/>
          <p:cNvCxnSpPr/>
          <p:nvPr/>
        </p:nvCxnSpPr>
        <p:spPr>
          <a:xfrm flipH="1">
            <a:off x="1804925" y="890350"/>
            <a:ext cx="1022400" cy="1166100"/>
          </a:xfrm>
          <a:prstGeom prst="straightConnector1">
            <a:avLst/>
          </a:prstGeom>
          <a:noFill/>
          <a:ln w="9525" cap="flat" cmpd="sng">
            <a:solidFill>
              <a:schemeClr val="dk2"/>
            </a:solidFill>
            <a:prstDash val="dot"/>
            <a:round/>
            <a:headEnd type="none" w="lg" len="lg"/>
            <a:tailEnd type="none" w="lg" len="lg"/>
          </a:ln>
        </p:spPr>
      </p:cxnSp>
      <p:cxnSp>
        <p:nvCxnSpPr>
          <p:cNvPr id="125" name="Shape 125"/>
          <p:cNvCxnSpPr/>
          <p:nvPr/>
        </p:nvCxnSpPr>
        <p:spPr>
          <a:xfrm flipH="1">
            <a:off x="6622150" y="846100"/>
            <a:ext cx="6900" cy="229200"/>
          </a:xfrm>
          <a:prstGeom prst="straightConnector1">
            <a:avLst/>
          </a:prstGeom>
          <a:noFill/>
          <a:ln w="9525" cap="flat" cmpd="sng">
            <a:solidFill>
              <a:schemeClr val="dk2"/>
            </a:solidFill>
            <a:prstDash val="dot"/>
            <a:round/>
            <a:headEnd type="none" w="lg" len="lg"/>
            <a:tailEnd type="none" w="lg" len="lg"/>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User Stories</a:t>
            </a:r>
          </a:p>
        </p:txBody>
      </p:sp>
      <p:graphicFrame>
        <p:nvGraphicFramePr>
          <p:cNvPr id="131" name="Shape 131"/>
          <p:cNvGraphicFramePr/>
          <p:nvPr/>
        </p:nvGraphicFramePr>
        <p:xfrm>
          <a:off x="480850" y="1058775"/>
          <a:ext cx="8291500" cy="4046160"/>
        </p:xfrm>
        <a:graphic>
          <a:graphicData uri="http://schemas.openxmlformats.org/drawingml/2006/table">
            <a:tbl>
              <a:tblPr>
                <a:noFill/>
                <a:tableStyleId>{CDB7B2E3-A294-4E52-A56B-A534E50E7755}</a:tableStyleId>
              </a:tblPr>
              <a:tblGrid>
                <a:gridCol w="4145750"/>
                <a:gridCol w="4145750"/>
              </a:tblGrid>
              <a:tr h="1867950">
                <a:tc>
                  <a:txBody>
                    <a:bodyPr/>
                    <a:lstStyle/>
                    <a:p>
                      <a:pPr lvl="0" rtl="0">
                        <a:lnSpc>
                          <a:spcPct val="115000"/>
                        </a:lnSpc>
                        <a:spcBef>
                          <a:spcPts val="0"/>
                        </a:spcBef>
                        <a:spcAft>
                          <a:spcPts val="1600"/>
                        </a:spcAft>
                        <a:buNone/>
                      </a:pPr>
                      <a:r>
                        <a:rPr lang="en">
                          <a:solidFill>
                            <a:schemeClr val="dk2"/>
                          </a:solidFill>
                        </a:rPr>
                        <a:t>As a </a:t>
                      </a:r>
                      <a:r>
                        <a:rPr lang="en" b="1">
                          <a:solidFill>
                            <a:schemeClr val="dk2"/>
                          </a:solidFill>
                        </a:rPr>
                        <a:t>potential student</a:t>
                      </a:r>
                      <a:r>
                        <a:rPr lang="en">
                          <a:solidFill>
                            <a:schemeClr val="dk2"/>
                          </a:solidFill>
                        </a:rPr>
                        <a:t>, I would like to be matched with the right scholarships that fit my interest, area of expertise and grades to order to have a higher chance of obtaining some financial aid. I would like to know my likelihood of obtaining these scholarships that I may apply for so I re-focus my effort if needed.</a:t>
                      </a:r>
                    </a:p>
                  </a:txBody>
                  <a:tcPr marL="91425" marR="91425" marT="91425" marB="91425">
                    <a:lnR w="9525" cap="flat" cmpd="sng">
                      <a:solidFill>
                        <a:srgbClr val="666666"/>
                      </a:solidFill>
                      <a:prstDash val="solid"/>
                      <a:round/>
                      <a:headEnd type="none" w="med" len="med"/>
                      <a:tailEnd type="none" w="med" len="med"/>
                    </a:lnR>
                  </a:tcPr>
                </a:tc>
                <a:tc>
                  <a:txBody>
                    <a:bodyPr/>
                    <a:lstStyle/>
                    <a:p>
                      <a:pPr lvl="0" rtl="0">
                        <a:lnSpc>
                          <a:spcPct val="115000"/>
                        </a:lnSpc>
                        <a:spcBef>
                          <a:spcPts val="0"/>
                        </a:spcBef>
                        <a:buNone/>
                      </a:pPr>
                      <a:r>
                        <a:rPr lang="en">
                          <a:solidFill>
                            <a:schemeClr val="dk2"/>
                          </a:solidFill>
                        </a:rPr>
                        <a:t>As a</a:t>
                      </a:r>
                      <a:r>
                        <a:rPr lang="en" b="1">
                          <a:solidFill>
                            <a:schemeClr val="dk2"/>
                          </a:solidFill>
                        </a:rPr>
                        <a:t> potential student </a:t>
                      </a:r>
                      <a:r>
                        <a:rPr lang="en">
                          <a:solidFill>
                            <a:schemeClr val="dk2"/>
                          </a:solidFill>
                        </a:rPr>
                        <a:t>who has special need, I wish there is a database covers as much scholarships as possible, so that it’s more likely for me to find out proper scholarships meeting my need. That would be better if system can generate and submit my application automatically.  At least, there should be some tips to instruct me to finish the application.</a:t>
                      </a:r>
                    </a:p>
                  </a:txBody>
                  <a:tcPr marL="91425" marR="91425" marT="91425" marB="91425">
                    <a:lnL w="9525" cap="flat" cmpd="sng">
                      <a:solidFill>
                        <a:srgbClr val="666666"/>
                      </a:solidFill>
                      <a:prstDash val="solid"/>
                      <a:round/>
                      <a:headEnd type="none" w="med" len="med"/>
                      <a:tailEnd type="none" w="med" len="med"/>
                    </a:lnL>
                    <a:lnR w="9525" cap="flat" cmpd="sng">
                      <a:solidFill>
                        <a:srgbClr val="666666"/>
                      </a:solidFill>
                      <a:prstDash val="solid"/>
                      <a:round/>
                      <a:headEnd type="none" w="med" len="med"/>
                      <a:tailEnd type="none" w="med" len="med"/>
                    </a:lnR>
                    <a:lnT w="9525" cap="flat" cmpd="sng">
                      <a:solidFill>
                        <a:srgbClr val="666666"/>
                      </a:solidFill>
                      <a:prstDash val="solid"/>
                      <a:round/>
                      <a:headEnd type="none" w="med" len="med"/>
                      <a:tailEnd type="none" w="med" len="med"/>
                    </a:lnT>
                    <a:lnB w="9525" cap="flat" cmpd="sng">
                      <a:solidFill>
                        <a:srgbClr val="666666"/>
                      </a:solidFill>
                      <a:prstDash val="solid"/>
                      <a:round/>
                      <a:headEnd type="none" w="med" len="med"/>
                      <a:tailEnd type="none" w="med" len="med"/>
                    </a:lnB>
                  </a:tcPr>
                </a:tc>
              </a:tr>
              <a:tr h="1867950">
                <a:tc>
                  <a:txBody>
                    <a:bodyPr/>
                    <a:lstStyle/>
                    <a:p>
                      <a:pPr lvl="0">
                        <a:lnSpc>
                          <a:spcPct val="115000"/>
                        </a:lnSpc>
                        <a:spcBef>
                          <a:spcPts val="0"/>
                        </a:spcBef>
                        <a:buNone/>
                      </a:pPr>
                      <a:r>
                        <a:rPr lang="en">
                          <a:solidFill>
                            <a:schemeClr val="dk2"/>
                          </a:solidFill>
                        </a:rPr>
                        <a:t>As a </a:t>
                      </a:r>
                      <a:r>
                        <a:rPr lang="en" b="1">
                          <a:solidFill>
                            <a:schemeClr val="dk2"/>
                          </a:solidFill>
                        </a:rPr>
                        <a:t>scholarship manager in university</a:t>
                      </a:r>
                      <a:r>
                        <a:rPr lang="en">
                          <a:solidFill>
                            <a:schemeClr val="dk2"/>
                          </a:solidFill>
                        </a:rPr>
                        <a:t>, I would like to manage all available scholarships in one system, with which I could easily spread the information, collect the application and finally allocate the scholarship quickly.  I also hope the system to do the candidate evaluation and generate an overall report.</a:t>
                      </a:r>
                    </a:p>
                  </a:txBody>
                  <a:tcPr marL="91425" marR="91425" marT="91425" marB="91425"/>
                </a:tc>
                <a:tc>
                  <a:txBody>
                    <a:bodyPr/>
                    <a:lstStyle/>
                    <a:p>
                      <a:pPr lvl="0" rtl="0">
                        <a:spcBef>
                          <a:spcPts val="0"/>
                        </a:spcBef>
                        <a:buNone/>
                      </a:pPr>
                      <a:r>
                        <a:rPr lang="en">
                          <a:solidFill>
                            <a:schemeClr val="dk2"/>
                          </a:solidFill>
                        </a:rPr>
                        <a:t>As a </a:t>
                      </a:r>
                      <a:r>
                        <a:rPr lang="en" b="1">
                          <a:solidFill>
                            <a:schemeClr val="dk2"/>
                          </a:solidFill>
                        </a:rPr>
                        <a:t>scholarship provider,</a:t>
                      </a:r>
                      <a:r>
                        <a:rPr lang="en">
                          <a:solidFill>
                            <a:schemeClr val="dk2"/>
                          </a:solidFill>
                        </a:rPr>
                        <a:t> I would like to set up a scholarship with simple formalities. I do not has enough time on the trivial spreading and selecting process. I would like to quickly and accurately find the right students to apply to the scholarship that I am offering based on their educational, demographic and geographic background. </a:t>
                      </a:r>
                    </a:p>
                  </a:txBody>
                  <a:tcPr marL="91425" marR="91425" marT="91425" marB="91425">
                    <a:lnT w="9525" cap="flat" cmpd="sng">
                      <a:solidFill>
                        <a:srgbClr val="666666"/>
                      </a:solidFill>
                      <a:prstDash val="solid"/>
                      <a:round/>
                      <a:headEnd type="none" w="med" len="med"/>
                      <a:tailEnd type="none" w="med" len="med"/>
                    </a:lnT>
                  </a:tcPr>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331</Words>
  <Application>Microsoft Office PowerPoint</Application>
  <PresentationFormat>On-screen Show (16:9)</PresentationFormat>
  <Paragraphs>41</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Simple Light</vt:lpstr>
      <vt:lpstr>System Diagram Bloomberg LP  How might we help students enrolling for college find the best available scholarships that match their area of expertise, grades and interest?</vt:lpstr>
      <vt:lpstr>Current State</vt:lpstr>
      <vt:lpstr>PowerPoint Presentation</vt:lpstr>
      <vt:lpstr>Wedges</vt:lpstr>
      <vt:lpstr>PowerPoint Presentation</vt:lpstr>
      <vt:lpstr>User Stories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Diagram Bloomberg LP  How might we help students enrolling for college find the best available scholarships that match their area of expertise, grades and interest?</dc:title>
  <dc:creator>Kaditya Naidu</dc:creator>
  <cp:lastModifiedBy>Kaditya Naidu</cp:lastModifiedBy>
  <cp:revision>1</cp:revision>
  <dcterms:modified xsi:type="dcterms:W3CDTF">2017-09-08T22:29:17Z</dcterms:modified>
</cp:coreProperties>
</file>