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8" r:id="rId5"/>
    <p:sldId id="304" r:id="rId6"/>
    <p:sldId id="275" r:id="rId8"/>
    <p:sldId id="328" r:id="rId9"/>
    <p:sldId id="284" r:id="rId10"/>
    <p:sldId id="282" r:id="rId11"/>
    <p:sldId id="305" r:id="rId12"/>
    <p:sldId id="310" r:id="rId13"/>
    <p:sldId id="306" r:id="rId14"/>
    <p:sldId id="311" r:id="rId15"/>
    <p:sldId id="313" r:id="rId16"/>
    <p:sldId id="283" r:id="rId17"/>
    <p:sldId id="32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2F2F2"/>
    <a:srgbClr val="F3F3F3"/>
    <a:srgbClr val="F4F4F4"/>
    <a:srgbClr val="F0F0F0"/>
    <a:srgbClr val="8EE7CC"/>
    <a:srgbClr val="E8E8E8"/>
    <a:srgbClr val="E7E7E7"/>
    <a:srgbClr val="CDD1E7"/>
    <a:srgbClr val="8EC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7422" autoAdjust="0"/>
  </p:normalViewPr>
  <p:slideViewPr>
    <p:cSldViewPr snapToGrid="0" showGuides="1">
      <p:cViewPr varScale="1">
        <p:scale>
          <a:sx n="96" d="100"/>
          <a:sy n="96" d="100"/>
        </p:scale>
        <p:origin x="408" y="176"/>
      </p:cViewPr>
      <p:guideLst>
        <p:guide orient="horz" pos="2363"/>
        <p:guide pos="2325"/>
        <p:guide pos="5330"/>
        <p:guide pos="5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A9F20-B6E6-4892-ADA3-D4180E288D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E8CC1-529C-4C55-AC7D-6F1CFD3B71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4333875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809011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7858740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6000"/>
                </a:schemeClr>
              </a:gs>
              <a:gs pos="84000">
                <a:schemeClr val="bg1">
                  <a:lumMod val="87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6847684" y="958944"/>
            <a:ext cx="1319773" cy="1408359"/>
          </a:xfrm>
          <a:custGeom>
            <a:avLst/>
            <a:gdLst>
              <a:gd name="connsiteX0" fmla="*/ 489452 w 1319773"/>
              <a:gd name="connsiteY0" fmla="*/ 0 h 1408359"/>
              <a:gd name="connsiteX1" fmla="*/ 1240358 w 1319773"/>
              <a:gd name="connsiteY1" fmla="*/ 270624 h 1408359"/>
              <a:gd name="connsiteX2" fmla="*/ 1319773 w 1319773"/>
              <a:gd name="connsiteY2" fmla="*/ 942000 h 1408359"/>
              <a:gd name="connsiteX3" fmla="*/ 830321 w 1319773"/>
              <a:gd name="connsiteY3" fmla="*/ 1408359 h 1408359"/>
              <a:gd name="connsiteX4" fmla="*/ 79416 w 1319773"/>
              <a:gd name="connsiteY4" fmla="*/ 1137735 h 1408359"/>
              <a:gd name="connsiteX5" fmla="*/ 0 w 1319773"/>
              <a:gd name="connsiteY5" fmla="*/ 466358 h 14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773" h="1408359">
                <a:moveTo>
                  <a:pt x="489452" y="0"/>
                </a:moveTo>
                <a:lnTo>
                  <a:pt x="1240358" y="270624"/>
                </a:lnTo>
                <a:lnTo>
                  <a:pt x="1319773" y="942000"/>
                </a:lnTo>
                <a:lnTo>
                  <a:pt x="830321" y="1408359"/>
                </a:lnTo>
                <a:lnTo>
                  <a:pt x="79416" y="1137735"/>
                </a:lnTo>
                <a:lnTo>
                  <a:pt x="0" y="466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8500777" y="1636630"/>
            <a:ext cx="2218466" cy="2554371"/>
          </a:xfrm>
          <a:custGeom>
            <a:avLst/>
            <a:gdLst>
              <a:gd name="connsiteX0" fmla="*/ 1126798 w 2218466"/>
              <a:gd name="connsiteY0" fmla="*/ 0 h 2554371"/>
              <a:gd name="connsiteX1" fmla="*/ 2218466 w 2218466"/>
              <a:gd name="connsiteY1" fmla="*/ 641701 h 2554371"/>
              <a:gd name="connsiteX2" fmla="*/ 2214290 w 2218466"/>
              <a:gd name="connsiteY2" fmla="*/ 1928882 h 2554371"/>
              <a:gd name="connsiteX3" fmla="*/ 1099242 w 2218466"/>
              <a:gd name="connsiteY3" fmla="*/ 2554371 h 2554371"/>
              <a:gd name="connsiteX4" fmla="*/ 1084440 w 2218466"/>
              <a:gd name="connsiteY4" fmla="*/ 2554371 h 2554371"/>
              <a:gd name="connsiteX5" fmla="*/ 0 w 2218466"/>
              <a:gd name="connsiteY5" fmla="*/ 1916918 h 2554371"/>
              <a:gd name="connsiteX6" fmla="*/ 4175 w 2218466"/>
              <a:gd name="connsiteY6" fmla="*/ 629738 h 25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8466" h="2554371">
                <a:moveTo>
                  <a:pt x="1126798" y="0"/>
                </a:moveTo>
                <a:lnTo>
                  <a:pt x="2218466" y="641701"/>
                </a:lnTo>
                <a:lnTo>
                  <a:pt x="2214290" y="1928882"/>
                </a:lnTo>
                <a:lnTo>
                  <a:pt x="1099242" y="2554371"/>
                </a:lnTo>
                <a:lnTo>
                  <a:pt x="1084440" y="2554371"/>
                </a:lnTo>
                <a:lnTo>
                  <a:pt x="0" y="1916918"/>
                </a:lnTo>
                <a:lnTo>
                  <a:pt x="4175" y="629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7107450" y="4107692"/>
            <a:ext cx="1790006" cy="1678573"/>
          </a:xfrm>
          <a:custGeom>
            <a:avLst/>
            <a:gdLst>
              <a:gd name="connsiteX0" fmla="*/ 1231299 w 1790006"/>
              <a:gd name="connsiteY0" fmla="*/ 0 h 1678573"/>
              <a:gd name="connsiteX1" fmla="*/ 1790006 w 1790006"/>
              <a:gd name="connsiteY1" fmla="*/ 705151 h 1678573"/>
              <a:gd name="connsiteX2" fmla="*/ 1462568 w 1790006"/>
              <a:gd name="connsiteY2" fmla="*/ 1543109 h 1678573"/>
              <a:gd name="connsiteX3" fmla="*/ 558707 w 1790006"/>
              <a:gd name="connsiteY3" fmla="*/ 1678573 h 1678573"/>
              <a:gd name="connsiteX4" fmla="*/ 0 w 1790006"/>
              <a:gd name="connsiteY4" fmla="*/ 973424 h 1678573"/>
              <a:gd name="connsiteX5" fmla="*/ 327438 w 1790006"/>
              <a:gd name="connsiteY5" fmla="*/ 135464 h 167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0006" h="1678573">
                <a:moveTo>
                  <a:pt x="1231299" y="0"/>
                </a:moveTo>
                <a:lnTo>
                  <a:pt x="1790006" y="705151"/>
                </a:lnTo>
                <a:lnTo>
                  <a:pt x="1462568" y="1543109"/>
                </a:lnTo>
                <a:lnTo>
                  <a:pt x="558707" y="1678573"/>
                </a:lnTo>
                <a:lnTo>
                  <a:pt x="0" y="973424"/>
                </a:lnTo>
                <a:lnTo>
                  <a:pt x="327438" y="1354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1"/>
          </p:nvPr>
        </p:nvSpPr>
        <p:spPr>
          <a:xfrm>
            <a:off x="10699305" y="761118"/>
            <a:ext cx="1016757" cy="1053477"/>
          </a:xfrm>
          <a:custGeom>
            <a:avLst/>
            <a:gdLst>
              <a:gd name="connsiteX0" fmla="*/ 396047 w 1016757"/>
              <a:gd name="connsiteY0" fmla="*/ 0 h 1053477"/>
              <a:gd name="connsiteX1" fmla="*/ 907265 w 1016757"/>
              <a:gd name="connsiteY1" fmla="*/ 164852 h 1053477"/>
              <a:gd name="connsiteX2" fmla="*/ 1016757 w 1016757"/>
              <a:gd name="connsiteY2" fmla="*/ 690676 h 1053477"/>
              <a:gd name="connsiteX3" fmla="*/ 620710 w 1016757"/>
              <a:gd name="connsiteY3" fmla="*/ 1053477 h 1053477"/>
              <a:gd name="connsiteX4" fmla="*/ 109492 w 1016757"/>
              <a:gd name="connsiteY4" fmla="*/ 888625 h 1053477"/>
              <a:gd name="connsiteX5" fmla="*/ 0 w 1016757"/>
              <a:gd name="connsiteY5" fmla="*/ 362802 h 105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757" h="1053477">
                <a:moveTo>
                  <a:pt x="396047" y="0"/>
                </a:moveTo>
                <a:lnTo>
                  <a:pt x="907265" y="164852"/>
                </a:lnTo>
                <a:lnTo>
                  <a:pt x="1016757" y="690676"/>
                </a:lnTo>
                <a:lnTo>
                  <a:pt x="620710" y="1053477"/>
                </a:lnTo>
                <a:lnTo>
                  <a:pt x="109492" y="888625"/>
                </a:lnTo>
                <a:lnTo>
                  <a:pt x="0" y="3628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11034020" y="3976907"/>
            <a:ext cx="1415024" cy="1341848"/>
          </a:xfrm>
          <a:custGeom>
            <a:avLst/>
            <a:gdLst>
              <a:gd name="connsiteX0" fmla="*/ 974153 w 1415024"/>
              <a:gd name="connsiteY0" fmla="*/ 0 h 1341848"/>
              <a:gd name="connsiteX1" fmla="*/ 1415024 w 1415024"/>
              <a:gd name="connsiteY1" fmla="*/ 553583 h 1341848"/>
              <a:gd name="connsiteX2" fmla="*/ 1176465 w 1415024"/>
              <a:gd name="connsiteY2" fmla="*/ 1219850 h 1341848"/>
              <a:gd name="connsiteX3" fmla="*/ 440871 w 1415024"/>
              <a:gd name="connsiteY3" fmla="*/ 1341848 h 1341848"/>
              <a:gd name="connsiteX4" fmla="*/ 0 w 1415024"/>
              <a:gd name="connsiteY4" fmla="*/ 788265 h 1341848"/>
              <a:gd name="connsiteX5" fmla="*/ 238559 w 1415024"/>
              <a:gd name="connsiteY5" fmla="*/ 121999 h 13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024" h="1341848">
                <a:moveTo>
                  <a:pt x="974153" y="0"/>
                </a:moveTo>
                <a:lnTo>
                  <a:pt x="1415024" y="553583"/>
                </a:lnTo>
                <a:lnTo>
                  <a:pt x="1176465" y="1219850"/>
                </a:lnTo>
                <a:lnTo>
                  <a:pt x="440871" y="1341848"/>
                </a:lnTo>
                <a:lnTo>
                  <a:pt x="0" y="788265"/>
                </a:lnTo>
                <a:lnTo>
                  <a:pt x="238559" y="121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7000"/>
                </a:schemeClr>
              </a:gs>
              <a:gs pos="84000">
                <a:schemeClr val="bg1">
                  <a:lumMod val="93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滴形 4"/>
          <p:cNvSpPr/>
          <p:nvPr/>
        </p:nvSpPr>
        <p:spPr>
          <a:xfrm rot="18856644">
            <a:off x="9223502" y="2701381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89" y="1711773"/>
            <a:ext cx="574222" cy="574222"/>
          </a:xfrm>
          <a:prstGeom prst="rect">
            <a:avLst/>
          </a:prstGeom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33" name="椭圆 32"/>
          <p:cNvSpPr/>
          <p:nvPr/>
        </p:nvSpPr>
        <p:spPr>
          <a:xfrm>
            <a:off x="674475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619341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951127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054313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28899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03208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36387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2073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352516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227102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330288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662074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3666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86844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泪滴形 1"/>
          <p:cNvSpPr/>
          <p:nvPr/>
        </p:nvSpPr>
        <p:spPr>
          <a:xfrm rot="18856644">
            <a:off x="2044827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/>
          <p:cNvSpPr/>
          <p:nvPr/>
        </p:nvSpPr>
        <p:spPr>
          <a:xfrm rot="18856644">
            <a:off x="4435955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泪滴形 28"/>
          <p:cNvSpPr/>
          <p:nvPr/>
        </p:nvSpPr>
        <p:spPr>
          <a:xfrm rot="18856644">
            <a:off x="6827083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 rot="18856644">
            <a:off x="3240391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/>
          <p:cNvSpPr/>
          <p:nvPr/>
        </p:nvSpPr>
        <p:spPr>
          <a:xfrm rot="18856644">
            <a:off x="5631519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 rot="18856644">
            <a:off x="8022647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92307" y="3044280"/>
            <a:ext cx="761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知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72147" y="3044280"/>
            <a:ext cx="792995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识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78999" y="3044280"/>
            <a:ext cx="761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83435" y="3044280"/>
            <a:ext cx="761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库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65563" y="3044280"/>
            <a:ext cx="779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理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70127" y="3044280"/>
            <a:ext cx="761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系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05" y="4969510"/>
            <a:ext cx="3729355" cy="9220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冯凯 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指导老师：刘连山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山东科技大学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72182" y="3044915"/>
            <a:ext cx="761546" cy="762000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统</a:t>
            </a:r>
            <a:endParaRPr lang="zh-CN" altLang="en-US" sz="44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系统特色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082716" y="4614902"/>
            <a:ext cx="1546456" cy="1354953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375148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737295" y="1734271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93617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20397" y="3445714"/>
            <a:ext cx="554020" cy="485415"/>
            <a:chOff x="5620397" y="3445714"/>
            <a:chExt cx="554020" cy="485415"/>
          </a:xfrm>
        </p:grpSpPr>
        <p:sp>
          <p:nvSpPr>
            <p:cNvPr id="19" name="六边形 18"/>
            <p:cNvSpPr/>
            <p:nvPr/>
          </p:nvSpPr>
          <p:spPr>
            <a:xfrm>
              <a:off x="5620397" y="3445714"/>
              <a:ext cx="554020" cy="485414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19194" y="3445715"/>
              <a:ext cx="334766" cy="4854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888480" y="2215515"/>
            <a:ext cx="396176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zh-CN" altLang="en-US" sz="24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8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利用基于用户的协同过滤方法，实现了给不同用户推荐他们各自可能感兴趣的内容这一特色功能，可以使用户快速的找到自己感兴趣的内容。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image0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414780"/>
            <a:ext cx="4936490" cy="4029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ldLvl="0" animBg="1"/>
      <p:bldP spid="23" grpId="0" bldLvl="0" animBg="1"/>
      <p:bldP spid="17" grpId="0" bldLvl="0" animBg="1"/>
      <p:bldP spid="18" grpId="0" bldLvl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系统特色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082716" y="4614902"/>
            <a:ext cx="1546456" cy="1354953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375148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737295" y="1734271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93617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20397" y="3445714"/>
            <a:ext cx="554020" cy="485415"/>
            <a:chOff x="5620397" y="3445714"/>
            <a:chExt cx="554020" cy="485415"/>
          </a:xfrm>
        </p:grpSpPr>
        <p:sp>
          <p:nvSpPr>
            <p:cNvPr id="19" name="六边形 18"/>
            <p:cNvSpPr/>
            <p:nvPr/>
          </p:nvSpPr>
          <p:spPr>
            <a:xfrm>
              <a:off x="5620397" y="3445714"/>
              <a:ext cx="554020" cy="485414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19194" y="3445715"/>
              <a:ext cx="334766" cy="4854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912100" y="3223260"/>
            <a:ext cx="301688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全文检索</a:t>
            </a:r>
            <a:endParaRPr lang="zh-CN" altLang="en-US" sz="24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8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对知识信息进行存储，在系统中实现了全文检索的功能，用户可以在很短的时间内准确的找到自己想要的内容。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C:\Users\Lyanee\Desktop\tupian\QQ图片20160613214652.pngQQ图片2016061321465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67180" y="876300"/>
            <a:ext cx="2515235" cy="56235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ldLvl="0" animBg="1"/>
      <p:bldP spid="23" grpId="0" bldLvl="0" animBg="1"/>
      <p:bldP spid="17" grpId="0" bldLvl="0" animBg="1"/>
      <p:bldP spid="18" grpId="0" bldLvl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7406" y="864404"/>
            <a:ext cx="6590030" cy="5116195"/>
            <a:chOff x="3967646" y="878374"/>
            <a:chExt cx="6590030" cy="5116195"/>
          </a:xfrm>
        </p:grpSpPr>
        <p:sp>
          <p:nvSpPr>
            <p:cNvPr id="10" name="文本框 9"/>
            <p:cNvSpPr txBox="1"/>
            <p:nvPr/>
          </p:nvSpPr>
          <p:spPr>
            <a:xfrm>
              <a:off x="3967646" y="878374"/>
              <a:ext cx="2621280" cy="511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8497B0"/>
                  </a:solidFill>
                  <a:latin typeface="Kozuka Mincho Pro H" pitchFamily="18" charset="-128"/>
                  <a:ea typeface="Kozuka Mincho Pro H" pitchFamily="18" charset="-128"/>
                </a:rPr>
                <a:t>5</a:t>
              </a:r>
              <a:endParaRPr lang="en-US" altLang="zh-CN" sz="30000" dirty="0" smtClean="0">
                <a:solidFill>
                  <a:srgbClr val="8497B0"/>
                </a:solidFill>
                <a:latin typeface="Kozuka Mincho Pro H" pitchFamily="18" charset="-128"/>
                <a:ea typeface="Kozuka Mincho Pro H" pitchFamily="18" charset="-128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48263" y="2139056"/>
              <a:ext cx="5177809" cy="2200150"/>
              <a:chOff x="4305782" y="2128782"/>
              <a:chExt cx="5177809" cy="220015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48657" y="2232922"/>
                <a:ext cx="4890135" cy="1979295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661191" y="2653834"/>
              <a:ext cx="4896485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spc="2000" dirty="0" smtClean="0">
                  <a:solidFill>
                    <a:srgbClr val="8497B0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产品展示</a:t>
              </a:r>
              <a:endParaRPr lang="zh-CN" altLang="en-US" sz="6000" spc="2000" dirty="0" smtClean="0">
                <a:solidFill>
                  <a:srgbClr val="8497B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421380" y="2970530"/>
            <a:ext cx="5745480" cy="82994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8735" y="1920240"/>
            <a:ext cx="7428865" cy="2798445"/>
            <a:chOff x="5966" y="4054"/>
            <a:chExt cx="7141" cy="2690"/>
          </a:xfrm>
        </p:grpSpPr>
        <p:sp>
          <p:nvSpPr>
            <p:cNvPr id="2" name="椭圆 1"/>
            <p:cNvSpPr/>
            <p:nvPr/>
          </p:nvSpPr>
          <p:spPr>
            <a:xfrm>
              <a:off x="5966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9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74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9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89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94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99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0467" y="4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0856" y="4054"/>
              <a:ext cx="691" cy="691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500" y="6054"/>
              <a:ext cx="691" cy="691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82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87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92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97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02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07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12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117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22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2799" y="6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966" y="47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966" y="5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966" y="57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799" y="47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2799" y="52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2799" y="5746"/>
              <a:ext cx="309" cy="309"/>
            </a:xfrm>
            <a:prstGeom prst="ellipse">
              <a:avLst/>
            </a:prstGeom>
            <a:gradFill>
              <a:gsLst>
                <a:gs pos="0">
                  <a:srgbClr val="8EE7CC"/>
                </a:gs>
                <a:gs pos="100000">
                  <a:srgbClr val="8EE7CC">
                    <a:alpha val="34000"/>
                  </a:srgb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1143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94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20203" y="3424815"/>
            <a:ext cx="422031" cy="422031"/>
            <a:chOff x="2856077" y="2212611"/>
            <a:chExt cx="422031" cy="422031"/>
          </a:xfrm>
        </p:grpSpPr>
        <p:sp>
          <p:nvSpPr>
            <p:cNvPr id="45" name="椭圆 44"/>
            <p:cNvSpPr/>
            <p:nvPr/>
          </p:nvSpPr>
          <p:spPr>
            <a:xfrm>
              <a:off x="2856077" y="221261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879380" y="225462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34818" y="228157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103116" y="3451165"/>
            <a:ext cx="422031" cy="422031"/>
            <a:chOff x="6119007" y="2238961"/>
            <a:chExt cx="422031" cy="422031"/>
          </a:xfrm>
        </p:grpSpPr>
        <p:sp>
          <p:nvSpPr>
            <p:cNvPr id="66" name="椭圆 65"/>
            <p:cNvSpPr/>
            <p:nvPr/>
          </p:nvSpPr>
          <p:spPr>
            <a:xfrm>
              <a:off x="6119007" y="223896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43112" y="228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72613" y="226530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2212" y="1459291"/>
            <a:ext cx="1770380" cy="1960859"/>
            <a:chOff x="922212" y="1459291"/>
            <a:chExt cx="1770380" cy="1960859"/>
          </a:xfrm>
        </p:grpSpPr>
        <p:sp>
          <p:nvSpPr>
            <p:cNvPr id="75" name="Freeform 5"/>
            <p:cNvSpPr/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086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2212" y="1652301"/>
              <a:ext cx="1770380" cy="9531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系统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介绍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87773" y="1459291"/>
            <a:ext cx="1327942" cy="1960859"/>
            <a:chOff x="5487773" y="1459291"/>
            <a:chExt cx="1327942" cy="1960859"/>
          </a:xfrm>
        </p:grpSpPr>
        <p:sp>
          <p:nvSpPr>
            <p:cNvPr id="76" name="Freeform 5"/>
            <p:cNvSpPr/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741022" y="1958053"/>
              <a:ext cx="868680" cy="3683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技术栈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32338" y="1459291"/>
            <a:ext cx="1327942" cy="1960859"/>
            <a:chOff x="9832338" y="1459291"/>
            <a:chExt cx="1327942" cy="1960859"/>
          </a:xfrm>
        </p:grpSpPr>
        <p:sp>
          <p:nvSpPr>
            <p:cNvPr id="77" name="Freeform 5"/>
            <p:cNvSpPr/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065786" y="1624043"/>
              <a:ext cx="894080" cy="944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产品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展示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0134" y="3899545"/>
            <a:ext cx="1761984" cy="2601772"/>
            <a:chOff x="3070134" y="3899545"/>
            <a:chExt cx="1761984" cy="2601772"/>
          </a:xfrm>
        </p:grpSpPr>
        <p:sp>
          <p:nvSpPr>
            <p:cNvPr id="71" name="Freeform 5"/>
            <p:cNvSpPr/>
            <p:nvPr/>
          </p:nvSpPr>
          <p:spPr bwMode="auto">
            <a:xfrm rot="10800000">
              <a:off x="3070134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0800000">
              <a:off x="3233987" y="4927519"/>
              <a:ext cx="1429314" cy="1426799"/>
            </a:xfrm>
            <a:prstGeom prst="ellipse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483628" y="5163909"/>
              <a:ext cx="894080" cy="9531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系统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架构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7376" y="3899545"/>
            <a:ext cx="1761984" cy="2601772"/>
            <a:chOff x="7457376" y="3899545"/>
            <a:chExt cx="1761984" cy="2601772"/>
          </a:xfrm>
        </p:grpSpPr>
        <p:sp>
          <p:nvSpPr>
            <p:cNvPr id="72" name="Freeform 5"/>
            <p:cNvSpPr/>
            <p:nvPr/>
          </p:nvSpPr>
          <p:spPr bwMode="auto">
            <a:xfrm rot="10800000">
              <a:off x="7457376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 rot="10800000">
              <a:off x="7623711" y="4927519"/>
              <a:ext cx="1429314" cy="1426799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8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877056" y="5168671"/>
              <a:ext cx="894080" cy="944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系统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特色</a:t>
              </a:r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7406" y="864404"/>
            <a:ext cx="6620510" cy="4708981"/>
            <a:chOff x="3967646" y="878374"/>
            <a:chExt cx="6620510" cy="4708981"/>
          </a:xfrm>
        </p:grpSpPr>
        <p:sp>
          <p:nvSpPr>
            <p:cNvPr id="10" name="文本框 9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8497B0"/>
                  </a:solidFill>
                  <a:latin typeface="Kozuka Mincho Pro H" pitchFamily="18" charset="-128"/>
                  <a:ea typeface="Kozuka Mincho Pro H" pitchFamily="18" charset="-128"/>
                </a:rPr>
                <a:t>1</a:t>
              </a:r>
              <a:endParaRPr lang="en-US" altLang="zh-CN" sz="30000" dirty="0" smtClean="0">
                <a:solidFill>
                  <a:srgbClr val="8497B0"/>
                </a:solidFill>
                <a:latin typeface="Kozuka Mincho Pro H" pitchFamily="18" charset="-128"/>
                <a:ea typeface="Kozuka Mincho Pro H" pitchFamily="18" charset="-128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48263" y="2139056"/>
              <a:ext cx="5177809" cy="2200150"/>
              <a:chOff x="4305782" y="2128782"/>
              <a:chExt cx="5177809" cy="220015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48657" y="2232922"/>
                <a:ext cx="4890135" cy="1979295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691671" y="2653834"/>
              <a:ext cx="489648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spc="2000" dirty="0" smtClean="0">
                  <a:solidFill>
                    <a:srgbClr val="8497B0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系统介绍</a:t>
              </a:r>
              <a:endParaRPr lang="zh-CN" altLang="en-US" sz="5400" spc="2000" dirty="0" smtClean="0">
                <a:solidFill>
                  <a:srgbClr val="8497B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系统介绍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082716" y="4614902"/>
            <a:ext cx="1546456" cy="1354953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375148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737295" y="1734271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93617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20397" y="3445714"/>
            <a:ext cx="554020" cy="485415"/>
            <a:chOff x="5620397" y="3445714"/>
            <a:chExt cx="554020" cy="485415"/>
          </a:xfrm>
        </p:grpSpPr>
        <p:sp>
          <p:nvSpPr>
            <p:cNvPr id="19" name="六边形 18"/>
            <p:cNvSpPr/>
            <p:nvPr/>
          </p:nvSpPr>
          <p:spPr>
            <a:xfrm>
              <a:off x="5620397" y="3445714"/>
              <a:ext cx="554020" cy="485414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19194" y="3445715"/>
              <a:ext cx="334766" cy="4854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71905" y="1149350"/>
            <a:ext cx="92335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管理系统选择在java平台上采用B/S结构进行开发，基于ssm的架构模式，使用mysql数据库进行信息的存储，检索使用基于Lucene的搜索服务器Elasticsearch进行提供全文搜索，极大的提高了大数据量下的检索速度。系统还根据用户的不同行为习惯进行分析，采用User-CF的协同过滤算法提取出用户可能感兴趣的内容，然后对不同用户进行有针对性的内容推荐。系统还提供了后台管理界面，可以对系统的“知识”进行管理；也可以对用户进行管理，包括添加、删除和密码修改;管理员还可以对用户自己添加的“知识”进行审核，根据内容决定是否通过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ldLvl="0" animBg="1"/>
      <p:bldP spid="23" grpId="0" bldLvl="0" animBg="1"/>
      <p:bldP spid="17" grpId="0" bldLvl="0" animBg="1"/>
      <p:bldP spid="18" grpId="0" bldLvl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7406" y="864404"/>
            <a:ext cx="6590030" cy="5116195"/>
            <a:chOff x="3967646" y="878374"/>
            <a:chExt cx="6590030" cy="5116195"/>
          </a:xfrm>
        </p:grpSpPr>
        <p:sp>
          <p:nvSpPr>
            <p:cNvPr id="10" name="文本框 9"/>
            <p:cNvSpPr txBox="1"/>
            <p:nvPr/>
          </p:nvSpPr>
          <p:spPr>
            <a:xfrm>
              <a:off x="3967646" y="878374"/>
              <a:ext cx="2621280" cy="511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8497B0"/>
                  </a:solidFill>
                  <a:latin typeface="Kozuka Mincho Pro H" pitchFamily="18" charset="-128"/>
                  <a:ea typeface="Kozuka Mincho Pro H" pitchFamily="18" charset="-128"/>
                </a:rPr>
                <a:t>2</a:t>
              </a:r>
              <a:endParaRPr lang="en-US" altLang="zh-CN" sz="30000" dirty="0" smtClean="0">
                <a:solidFill>
                  <a:srgbClr val="8497B0"/>
                </a:solidFill>
                <a:latin typeface="Kozuka Mincho Pro H" pitchFamily="18" charset="-128"/>
                <a:ea typeface="Kozuka Mincho Pro H" pitchFamily="18" charset="-128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48263" y="2139056"/>
              <a:ext cx="5177809" cy="2200150"/>
              <a:chOff x="4305782" y="2128782"/>
              <a:chExt cx="5177809" cy="220015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48657" y="2232922"/>
                <a:ext cx="4890135" cy="1979295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661191" y="2653834"/>
              <a:ext cx="489648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spc="2000" dirty="0" smtClean="0">
                  <a:solidFill>
                    <a:srgbClr val="8497B0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  <a:sym typeface="+mn-ea"/>
                </a:rPr>
                <a:t>系统架构图</a:t>
              </a:r>
              <a:endParaRPr lang="zh-CN" altLang="en-US" sz="5400" spc="2000" dirty="0" smtClean="0">
                <a:solidFill>
                  <a:srgbClr val="8497B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2087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系统架构图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4" name="图片 3" descr="绘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335" y="782320"/>
            <a:ext cx="5248275" cy="5675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7406" y="864404"/>
            <a:ext cx="6590030" cy="5116195"/>
            <a:chOff x="3967646" y="878374"/>
            <a:chExt cx="6590030" cy="5116195"/>
          </a:xfrm>
        </p:grpSpPr>
        <p:sp>
          <p:nvSpPr>
            <p:cNvPr id="10" name="文本框 9"/>
            <p:cNvSpPr txBox="1"/>
            <p:nvPr/>
          </p:nvSpPr>
          <p:spPr>
            <a:xfrm>
              <a:off x="3967646" y="878374"/>
              <a:ext cx="2621280" cy="511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8497B0"/>
                  </a:solidFill>
                  <a:latin typeface="Kozuka Mincho Pro H" pitchFamily="18" charset="-128"/>
                  <a:ea typeface="Kozuka Mincho Pro H" pitchFamily="18" charset="-128"/>
                </a:rPr>
                <a:t>3</a:t>
              </a:r>
              <a:endParaRPr lang="en-US" altLang="zh-CN" sz="30000" dirty="0" smtClean="0">
                <a:solidFill>
                  <a:srgbClr val="8497B0"/>
                </a:solidFill>
                <a:latin typeface="Kozuka Mincho Pro H" pitchFamily="18" charset="-128"/>
                <a:ea typeface="Kozuka Mincho Pro H" pitchFamily="18" charset="-128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48263" y="2139056"/>
              <a:ext cx="5177809" cy="2200150"/>
              <a:chOff x="4305782" y="2128782"/>
              <a:chExt cx="5177809" cy="220015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48657" y="2232922"/>
                <a:ext cx="4890135" cy="1979295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661191" y="2653834"/>
              <a:ext cx="489648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spc="1000" dirty="0" smtClean="0">
                  <a:solidFill>
                    <a:srgbClr val="8497B0"/>
                  </a:solidFill>
                  <a:uFillTx/>
                  <a:latin typeface="汉仪菱心体简" charset="0"/>
                  <a:ea typeface="汉仪菱心体简" panose="02010609000101010101" pitchFamily="49" charset="-122"/>
                </a:rPr>
                <a:t>技术栈</a:t>
              </a:r>
              <a:endParaRPr lang="zh-CN" altLang="en-US" sz="4800" spc="1000" dirty="0" smtClean="0">
                <a:solidFill>
                  <a:srgbClr val="8497B0"/>
                </a:solidFill>
                <a:uFillTx/>
                <a:latin typeface="汉仪菱心体简" charset="0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"/>
          <p:cNvSpPr/>
          <p:nvPr/>
        </p:nvSpPr>
        <p:spPr>
          <a:xfrm>
            <a:off x="5398518" y="1432208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等腰三角形 2"/>
          <p:cNvSpPr/>
          <p:nvPr/>
        </p:nvSpPr>
        <p:spPr>
          <a:xfrm rot="2700000">
            <a:off x="6664364" y="1956539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等腰三角形 2"/>
          <p:cNvSpPr/>
          <p:nvPr/>
        </p:nvSpPr>
        <p:spPr>
          <a:xfrm rot="5400000">
            <a:off x="7188695" y="3222385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等腰三角形 2"/>
          <p:cNvSpPr/>
          <p:nvPr/>
        </p:nvSpPr>
        <p:spPr>
          <a:xfrm rot="8100000">
            <a:off x="6664364" y="4488231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C0504D">
                  <a:lumMod val="75000"/>
                  <a:shade val="30000"/>
                  <a:satMod val="115000"/>
                </a:srgbClr>
              </a:gs>
              <a:gs pos="50000">
                <a:srgbClr val="C0504D">
                  <a:lumMod val="75000"/>
                  <a:shade val="67500"/>
                  <a:satMod val="115000"/>
                </a:srgbClr>
              </a:gs>
              <a:gs pos="100000">
                <a:srgbClr val="C0504D">
                  <a:lumMod val="75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等腰三角形 2"/>
          <p:cNvSpPr/>
          <p:nvPr/>
        </p:nvSpPr>
        <p:spPr>
          <a:xfrm rot="10800000">
            <a:off x="5398518" y="5012562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7030A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等腰三角形 2"/>
          <p:cNvSpPr/>
          <p:nvPr/>
        </p:nvSpPr>
        <p:spPr>
          <a:xfrm rot="13500000">
            <a:off x="4132672" y="4488231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等腰三角形 2"/>
          <p:cNvSpPr/>
          <p:nvPr/>
        </p:nvSpPr>
        <p:spPr>
          <a:xfrm rot="16200000">
            <a:off x="3608342" y="3222385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等腰三角形 2"/>
          <p:cNvSpPr/>
          <p:nvPr/>
        </p:nvSpPr>
        <p:spPr>
          <a:xfrm rot="18900000">
            <a:off x="4132672" y="1956539"/>
            <a:ext cx="976628" cy="1172174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gradFill flip="none" rotWithShape="1">
            <a:gsLst>
              <a:gs pos="0">
                <a:srgbClr val="C0504D">
                  <a:lumMod val="75000"/>
                  <a:shade val="30000"/>
                  <a:satMod val="115000"/>
                </a:srgbClr>
              </a:gs>
              <a:gs pos="50000">
                <a:srgbClr val="C0504D">
                  <a:lumMod val="75000"/>
                  <a:shade val="67500"/>
                  <a:satMod val="115000"/>
                </a:srgbClr>
              </a:gs>
              <a:gs pos="100000">
                <a:srgbClr val="C0504D">
                  <a:lumMod val="75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06169" y="3631806"/>
            <a:ext cx="110473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9758" y="3478277"/>
            <a:ext cx="1451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ffmpey，mencoder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0432" y="5544924"/>
            <a:ext cx="149110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openoffice，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flexpaper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64138" y="6184737"/>
            <a:ext cx="1893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Mahout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59704" y="5544671"/>
            <a:ext cx="15841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63096" y="3631694"/>
            <a:ext cx="151216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1149" y="1743141"/>
            <a:ext cx="15841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JSP，JSTL，EL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3870" y="784225"/>
            <a:ext cx="1330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PDFBox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92179" y="1743100"/>
            <a:ext cx="15947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-63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word分词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4" name="椭圆 13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5035633" y="325146"/>
            <a:ext cx="1554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技术栈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0175" y="624840"/>
            <a:ext cx="1432560" cy="11887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实现了提取</a:t>
            </a:r>
            <a:r>
              <a:rPr lang="en-US" altLang="zh-CN" b="1" dirty="0" smtClean="0">
                <a:latin typeface="仿宋" panose="02010609060101010101" charset="-122"/>
                <a:ea typeface="仿宋" panose="02010609060101010101" charset="-122"/>
              </a:rPr>
              <a:t>office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b="1" dirty="0" smtClean="0">
                <a:latin typeface="仿宋" panose="02010609060101010101" charset="-122"/>
                <a:ea typeface="仿宋" panose="02010609060101010101" charset="-122"/>
              </a:rPr>
              <a:t>PDF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的文本内容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2645" y="1783080"/>
            <a:ext cx="1779270" cy="3657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系统前端技术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06560" y="3705225"/>
            <a:ext cx="1754505" cy="3657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系统逻辑控制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43900" y="5551805"/>
            <a:ext cx="2081530" cy="3657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实现全文检索功能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3515" y="6184900"/>
            <a:ext cx="1291590" cy="64008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系统推荐知识功能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76095" y="5538470"/>
            <a:ext cx="1490345" cy="11887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对</a:t>
            </a:r>
            <a:r>
              <a:rPr lang="en-US" altLang="zh-CN" b="1" dirty="0" smtClean="0">
                <a:latin typeface="仿宋" panose="02010609060101010101" charset="-122"/>
                <a:ea typeface="仿宋" panose="02010609060101010101" charset="-122"/>
              </a:rPr>
              <a:t>office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1" dirty="0" smtClean="0">
                <a:latin typeface="仿宋" panose="02010609060101010101" charset="-122"/>
                <a:ea typeface="仿宋" panose="02010609060101010101" charset="-122"/>
              </a:rPr>
              <a:t>pdf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等进行格式转换和预览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2370" y="3481070"/>
            <a:ext cx="1437640" cy="914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对视频进行格式转换和预览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76095" y="1463040"/>
            <a:ext cx="1793875" cy="914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p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</a:rPr>
              <a:t>对知识信息进行分词，计算知识的相似度</a:t>
            </a:r>
            <a:endParaRPr lang="zh-CN" altLang="en-US" b="1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7406" y="864404"/>
            <a:ext cx="6590030" cy="5116195"/>
            <a:chOff x="3967646" y="878374"/>
            <a:chExt cx="6590030" cy="5116195"/>
          </a:xfrm>
        </p:grpSpPr>
        <p:sp>
          <p:nvSpPr>
            <p:cNvPr id="10" name="文本框 9"/>
            <p:cNvSpPr txBox="1"/>
            <p:nvPr/>
          </p:nvSpPr>
          <p:spPr>
            <a:xfrm>
              <a:off x="3967646" y="878374"/>
              <a:ext cx="2621280" cy="511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8497B0"/>
                  </a:solidFill>
                  <a:latin typeface="Kozuka Mincho Pro H" pitchFamily="18" charset="-128"/>
                  <a:ea typeface="Kozuka Mincho Pro H" pitchFamily="18" charset="-128"/>
                </a:rPr>
                <a:t>4</a:t>
              </a:r>
              <a:endParaRPr lang="en-US" altLang="zh-CN" sz="30000" dirty="0" smtClean="0">
                <a:solidFill>
                  <a:srgbClr val="8497B0"/>
                </a:solidFill>
                <a:latin typeface="Kozuka Mincho Pro H" pitchFamily="18" charset="-128"/>
                <a:ea typeface="Kozuka Mincho Pro H" pitchFamily="18" charset="-128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48263" y="2139056"/>
              <a:ext cx="5177809" cy="2200150"/>
              <a:chOff x="4305782" y="2128782"/>
              <a:chExt cx="5177809" cy="220015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48657" y="2232922"/>
                <a:ext cx="4890135" cy="1979295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661191" y="2653834"/>
              <a:ext cx="4896485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spc="2000" dirty="0" smtClean="0">
                  <a:solidFill>
                    <a:srgbClr val="8497B0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系统特色</a:t>
              </a:r>
              <a:endParaRPr lang="zh-CN" altLang="en-US" sz="6000" spc="2000" dirty="0" smtClean="0">
                <a:solidFill>
                  <a:srgbClr val="8497B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rthographicFront"/>
          <a:lightRig rig="threePt" dir="t"/>
        </a:scene3d>
        <a:sp3d>
          <a:bevelT w="114300" prst="hardEdge"/>
        </a:sp3d>
      </a:spPr>
      <a:bodyPr wrap="squar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宽屏</PresentationFormat>
  <Paragraphs>121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方正兰亭刊黑_GBK</vt:lpstr>
      <vt:lpstr>汉仪菱心体简</vt:lpstr>
      <vt:lpstr>Agency FB</vt:lpstr>
      <vt:lpstr>苹方 常规</vt:lpstr>
      <vt:lpstr>Kozuka Mincho Pro H</vt:lpstr>
      <vt:lpstr>Calibri</vt:lpstr>
      <vt:lpstr>仿宋</vt:lpstr>
      <vt:lpstr>汉仪菱心体简</vt:lpstr>
      <vt:lpstr>等线</vt:lpstr>
      <vt:lpstr>Segoe Print</vt:lpstr>
      <vt:lpstr>黑体</vt:lpstr>
      <vt:lpstr>Malgun Gothic</vt:lpstr>
      <vt:lpstr>MS Mincho</vt:lpstr>
      <vt:lpstr>等线 Light</vt:lpstr>
      <vt:lpstr>Office 主题​​</vt:lpstr>
      <vt:lpstr>2_Office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蒋妹妹</dc:creator>
  <cp:lastModifiedBy>FK</cp:lastModifiedBy>
  <cp:revision>193</cp:revision>
  <dcterms:created xsi:type="dcterms:W3CDTF">2016-05-07T09:39:00Z</dcterms:created>
  <dcterms:modified xsi:type="dcterms:W3CDTF">2017-06-09T12:05:23Z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