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79" r:id="rId3"/>
    <p:sldId id="257" r:id="rId4"/>
    <p:sldId id="283" r:id="rId5"/>
    <p:sldId id="270" r:id="rId6"/>
    <p:sldId id="269" r:id="rId7"/>
    <p:sldId id="271" r:id="rId8"/>
    <p:sldId id="286" r:id="rId9"/>
    <p:sldId id="278" r:id="rId10"/>
    <p:sldId id="287" r:id="rId11"/>
    <p:sldId id="277" r:id="rId12"/>
    <p:sldId id="272" r:id="rId13"/>
    <p:sldId id="267" r:id="rId14"/>
    <p:sldId id="268"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p:scale>
          <a:sx n="84" d="100"/>
          <a:sy n="84"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86A47F0-492D-4A69-98C0-7466972BCDC2}" type="datetimeFigureOut">
              <a:rPr lang="en-US" smtClean="0"/>
              <a:t>5/8/2017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1432449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6A47F0-492D-4A69-98C0-7466972BCD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150972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6A47F0-492D-4A69-98C0-7466972BCD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5444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6A47F0-492D-4A69-98C0-7466972BCD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65789-A956-4F08-9D3D-2A53C4362FA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4648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6A47F0-492D-4A69-98C0-7466972BCD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1974920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86A47F0-492D-4A69-98C0-7466972BCDC2}" type="datetimeFigureOut">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284031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86A47F0-492D-4A69-98C0-7466972BCDC2}" type="datetimeFigureOut">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622417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A47F0-492D-4A69-98C0-7466972BCDC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48448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A47F0-492D-4A69-98C0-7466972BCDC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21500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A47F0-492D-4A69-98C0-7466972BCDC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2303757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6A47F0-492D-4A69-98C0-7466972BCDC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2350694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6A47F0-492D-4A69-98C0-7466972BCD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537747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6A47F0-492D-4A69-98C0-7466972BCDC2}" type="datetimeFigureOut">
              <a:rPr lang="en-US" smtClean="0"/>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1013234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6A47F0-492D-4A69-98C0-7466972BCDC2}" type="datetimeFigureOut">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2860994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A47F0-492D-4A69-98C0-7466972BCDC2}" type="datetimeFigureOut">
              <a:rPr lang="en-US" smtClean="0"/>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2837176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6A47F0-492D-4A69-98C0-7466972BCD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162697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6A47F0-492D-4A69-98C0-7466972BCD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365789-A956-4F08-9D3D-2A53C4362FA1}" type="slidenum">
              <a:rPr lang="en-US" smtClean="0"/>
              <a:t>‹#›</a:t>
            </a:fld>
            <a:endParaRPr lang="en-US"/>
          </a:p>
        </p:txBody>
      </p:sp>
    </p:spTree>
    <p:extLst>
      <p:ext uri="{BB962C8B-B14F-4D97-AF65-F5344CB8AC3E}">
        <p14:creationId xmlns:p14="http://schemas.microsoft.com/office/powerpoint/2010/main" val="3189228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6A47F0-492D-4A69-98C0-7466972BCDC2}" type="datetimeFigureOut">
              <a:rPr lang="en-US" smtClean="0"/>
              <a:t>5/8/2017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365789-A956-4F08-9D3D-2A53C4362FA1}" type="slidenum">
              <a:rPr lang="en-US" smtClean="0"/>
              <a:t>‹#›</a:t>
            </a:fld>
            <a:endParaRPr lang="en-US"/>
          </a:p>
        </p:txBody>
      </p:sp>
    </p:spTree>
    <p:extLst>
      <p:ext uri="{BB962C8B-B14F-4D97-AF65-F5344CB8AC3E}">
        <p14:creationId xmlns:p14="http://schemas.microsoft.com/office/powerpoint/2010/main" val="3807915051"/>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hing&#10;&#10;Description generated with very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511" y="757740"/>
            <a:ext cx="4156710" cy="415671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ctrTitle"/>
          </p:nvPr>
        </p:nvSpPr>
        <p:spPr>
          <a:xfrm>
            <a:off x="1348011" y="1662404"/>
            <a:ext cx="7124780" cy="1803776"/>
          </a:xfrm>
        </p:spPr>
        <p:txBody>
          <a:bodyPr>
            <a:normAutofit/>
          </a:bodyPr>
          <a:lstStyle/>
          <a:p>
            <a:pPr algn="l">
              <a:lnSpc>
                <a:spcPct val="80000"/>
              </a:lnSpc>
            </a:pPr>
            <a:r>
              <a:rPr lang="en-US" sz="5000" dirty="0"/>
              <a:t>Cardiotocography</a:t>
            </a:r>
            <a:br>
              <a:rPr lang="en-US" sz="5000" dirty="0"/>
            </a:br>
            <a:endParaRPr lang="en-US" sz="5000" dirty="0"/>
          </a:p>
        </p:txBody>
      </p:sp>
      <p:sp>
        <p:nvSpPr>
          <p:cNvPr id="3" name="Subtitle 2"/>
          <p:cNvSpPr>
            <a:spLocks noGrp="1"/>
          </p:cNvSpPr>
          <p:nvPr>
            <p:ph type="subTitle" idx="1"/>
          </p:nvPr>
        </p:nvSpPr>
        <p:spPr>
          <a:xfrm>
            <a:off x="1976661" y="3387849"/>
            <a:ext cx="6710139" cy="1658740"/>
          </a:xfrm>
        </p:spPr>
        <p:txBody>
          <a:bodyPr>
            <a:normAutofit/>
          </a:bodyPr>
          <a:lstStyle/>
          <a:p>
            <a:pPr algn="l"/>
            <a:r>
              <a:rPr lang="en-US" sz="2600" dirty="0">
                <a:solidFill>
                  <a:srgbClr val="FFFF00"/>
                </a:solidFill>
              </a:rPr>
              <a:t>Evaluating fetal status to avoid surgical intervention</a:t>
            </a:r>
          </a:p>
          <a:p>
            <a:pPr algn="l"/>
            <a:endParaRPr lang="en-US" sz="2600" dirty="0"/>
          </a:p>
        </p:txBody>
      </p:sp>
      <p:sp>
        <p:nvSpPr>
          <p:cNvPr id="5" name="TextBox 4"/>
          <p:cNvSpPr txBox="1"/>
          <p:nvPr/>
        </p:nvSpPr>
        <p:spPr>
          <a:xfrm>
            <a:off x="7703820" y="5394960"/>
            <a:ext cx="4400630" cy="923330"/>
          </a:xfrm>
          <a:prstGeom prst="rect">
            <a:avLst/>
          </a:prstGeom>
          <a:noFill/>
        </p:spPr>
        <p:txBody>
          <a:bodyPr wrap="square" rtlCol="0">
            <a:spAutoFit/>
          </a:bodyPr>
          <a:lstStyle/>
          <a:p>
            <a:r>
              <a:rPr lang="en-US" dirty="0" err="1"/>
              <a:t>Firasath</a:t>
            </a:r>
            <a:r>
              <a:rPr lang="en-US" dirty="0"/>
              <a:t> Ali Khan</a:t>
            </a:r>
          </a:p>
          <a:p>
            <a:r>
              <a:rPr lang="en-US" dirty="0"/>
              <a:t>ADM Project</a:t>
            </a:r>
          </a:p>
          <a:p>
            <a:endParaRPr lang="en-US" dirty="0"/>
          </a:p>
        </p:txBody>
      </p:sp>
    </p:spTree>
    <p:extLst>
      <p:ext uri="{BB962C8B-B14F-4D97-AF65-F5344CB8AC3E}">
        <p14:creationId xmlns:p14="http://schemas.microsoft.com/office/powerpoint/2010/main" val="48491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713" y="109234"/>
            <a:ext cx="9905998" cy="1478570"/>
          </a:xfrm>
          <a:solidFill>
            <a:schemeClr val="bg1">
              <a:lumMod val="75000"/>
              <a:lumOff val="25000"/>
            </a:schemeClr>
          </a:solidFill>
        </p:spPr>
        <p:txBody>
          <a:bodyPr>
            <a:normAutofit/>
          </a:bodyPr>
          <a:lstStyle/>
          <a:p>
            <a:r>
              <a:rPr lang="en-US" sz="4400" dirty="0">
                <a:solidFill>
                  <a:schemeClr val="tx2">
                    <a:lumMod val="20000"/>
                    <a:lumOff val="80000"/>
                  </a:schemeClr>
                </a:solidFill>
              </a:rPr>
              <a:t>Bagging Model</a:t>
            </a:r>
          </a:p>
        </p:txBody>
      </p:sp>
      <p:sp>
        <p:nvSpPr>
          <p:cNvPr id="3" name="Content Placeholder 2"/>
          <p:cNvSpPr>
            <a:spLocks noGrp="1"/>
          </p:cNvSpPr>
          <p:nvPr>
            <p:ph idx="1"/>
          </p:nvPr>
        </p:nvSpPr>
        <p:spPr>
          <a:xfrm>
            <a:off x="592773" y="2089758"/>
            <a:ext cx="4676457" cy="4413912"/>
          </a:xfrm>
        </p:spPr>
        <p:txBody>
          <a:bodyPr>
            <a:noAutofit/>
          </a:bodyPr>
          <a:lstStyle/>
          <a:p>
            <a:r>
              <a:rPr lang="en-US" sz="2600" dirty="0">
                <a:latin typeface="Arial" panose="020B0604020202020204" pitchFamily="34" charset="0"/>
                <a:cs typeface="Arial" panose="020B0604020202020204" pitchFamily="34" charset="0"/>
              </a:rPr>
              <a:t>I have taken all my Independent variables at each split.</a:t>
            </a:r>
          </a:p>
          <a:p>
            <a:pPr marL="0" indent="0">
              <a:buNone/>
            </a:pPr>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Out of Bag error is 6.18%. </a:t>
            </a:r>
          </a:p>
        </p:txBody>
      </p:sp>
      <p:pic>
        <p:nvPicPr>
          <p:cNvPr id="4" name="Picture 3"/>
          <p:cNvPicPr/>
          <p:nvPr/>
        </p:nvPicPr>
        <p:blipFill rotWithShape="1">
          <a:blip r:embed="rId2"/>
          <a:srcRect t="4915" b="4944"/>
          <a:stretch/>
        </p:blipFill>
        <p:spPr>
          <a:xfrm>
            <a:off x="5269230" y="1680210"/>
            <a:ext cx="6583680" cy="5044154"/>
          </a:xfrm>
          <a:prstGeom prst="rect">
            <a:avLst/>
          </a:prstGeom>
          <a:ln>
            <a:solidFill>
              <a:schemeClr val="bg1"/>
            </a:solidFill>
          </a:ln>
        </p:spPr>
      </p:pic>
    </p:spTree>
    <p:extLst>
      <p:ext uri="{BB962C8B-B14F-4D97-AF65-F5344CB8AC3E}">
        <p14:creationId xmlns:p14="http://schemas.microsoft.com/office/powerpoint/2010/main" val="2291755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49888"/>
            <a:ext cx="9905998" cy="1478570"/>
          </a:xfrm>
          <a:solidFill>
            <a:schemeClr val="bg1">
              <a:lumMod val="75000"/>
              <a:lumOff val="25000"/>
            </a:schemeClr>
          </a:solidFill>
        </p:spPr>
        <p:txBody>
          <a:bodyPr>
            <a:normAutofit/>
          </a:bodyPr>
          <a:lstStyle/>
          <a:p>
            <a:r>
              <a:rPr lang="en-US" sz="4400" dirty="0">
                <a:solidFill>
                  <a:schemeClr val="tx2">
                    <a:lumMod val="20000"/>
                    <a:lumOff val="80000"/>
                  </a:schemeClr>
                </a:solidFill>
              </a:rPr>
              <a:t>RandomForest</a:t>
            </a:r>
          </a:p>
        </p:txBody>
      </p:sp>
      <p:sp>
        <p:nvSpPr>
          <p:cNvPr id="3" name="Content Placeholder 2"/>
          <p:cNvSpPr>
            <a:spLocks noGrp="1"/>
          </p:cNvSpPr>
          <p:nvPr>
            <p:ph idx="1"/>
          </p:nvPr>
        </p:nvSpPr>
        <p:spPr>
          <a:xfrm>
            <a:off x="514350" y="2049494"/>
            <a:ext cx="4434839" cy="4297680"/>
          </a:xfrm>
        </p:spPr>
        <p:txBody>
          <a:bodyPr>
            <a:normAutofit/>
          </a:bodyPr>
          <a:lstStyle/>
          <a:p>
            <a:r>
              <a:rPr lang="en-US" dirty="0">
                <a:latin typeface="Arial" panose="020B0604020202020204" pitchFamily="34" charset="0"/>
                <a:cs typeface="Arial" panose="020B0604020202020204" pitchFamily="34" charset="0"/>
              </a:rPr>
              <a:t>Tried different parameters when choosing for randomforest.</a:t>
            </a:r>
          </a:p>
          <a:p>
            <a:pPr lvl="1"/>
            <a:r>
              <a:rPr lang="en-US" sz="24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mtry</a:t>
            </a:r>
            <a:r>
              <a:rPr lang="en-US" sz="2200" dirty="0">
                <a:latin typeface="Arial" panose="020B0604020202020204" pitchFamily="34" charset="0"/>
                <a:cs typeface="Arial" panose="020B0604020202020204" pitchFamily="34" charset="0"/>
              </a:rPr>
              <a:t> - 3, 4, 6, 7 and </a:t>
            </a:r>
          </a:p>
          <a:p>
            <a:pPr lvl="1"/>
            <a:r>
              <a:rPr lang="en-US" sz="2200" dirty="0">
                <a:latin typeface="Arial" panose="020B0604020202020204" pitchFamily="34" charset="0"/>
                <a:cs typeface="Arial" panose="020B0604020202020204" pitchFamily="34" charset="0"/>
              </a:rPr>
              <a:t>trees - 350, 400, 600 and 700.</a:t>
            </a:r>
          </a:p>
          <a:p>
            <a:r>
              <a:rPr lang="en-US" dirty="0">
                <a:latin typeface="Arial" panose="020B0604020202020204" pitchFamily="34" charset="0"/>
                <a:cs typeface="Arial" panose="020B0604020202020204" pitchFamily="34" charset="0"/>
              </a:rPr>
              <a:t>Out of Bag error rate is 5.29%</a:t>
            </a:r>
          </a:p>
        </p:txBody>
      </p:sp>
      <p:sp>
        <p:nvSpPr>
          <p:cNvPr id="6" name="AutoShape 2" descr="Displaying image.png"/>
          <p:cNvSpPr>
            <a:spLocks noChangeAspect="1" noChangeArrowheads="1"/>
          </p:cNvSpPr>
          <p:nvPr/>
        </p:nvSpPr>
        <p:spPr bwMode="auto">
          <a:xfrm>
            <a:off x="3992880" y="3276600"/>
            <a:ext cx="2255520" cy="22555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rotWithShape="1">
          <a:blip r:embed="rId2"/>
          <a:srcRect l="4698" t="30242" r="37901" b="12840"/>
          <a:stretch/>
        </p:blipFill>
        <p:spPr>
          <a:xfrm>
            <a:off x="4949190" y="1804689"/>
            <a:ext cx="6981825" cy="4787290"/>
          </a:xfrm>
          <a:prstGeom prst="rect">
            <a:avLst/>
          </a:prstGeom>
          <a:pattFill prst="pct5">
            <a:fgClr>
              <a:schemeClr val="bg1">
                <a:lumMod val="75000"/>
                <a:lumOff val="25000"/>
              </a:schemeClr>
            </a:fgClr>
            <a:bgClr>
              <a:schemeClr val="bg1"/>
            </a:bgClr>
          </a:pattFill>
          <a:ln>
            <a:solidFill>
              <a:schemeClr val="bg1"/>
            </a:solidFill>
          </a:ln>
        </p:spPr>
      </p:pic>
    </p:spTree>
    <p:extLst>
      <p:ext uri="{BB962C8B-B14F-4D97-AF65-F5344CB8AC3E}">
        <p14:creationId xmlns:p14="http://schemas.microsoft.com/office/powerpoint/2010/main" val="2615175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1377206" y="1451610"/>
            <a:ext cx="9585760" cy="4789170"/>
          </a:xfrm>
          <a:prstGeom prst="rect">
            <a:avLst/>
          </a:prstGeom>
        </p:spPr>
      </p:pic>
      <p:sp>
        <p:nvSpPr>
          <p:cNvPr id="2" name="Title 1"/>
          <p:cNvSpPr>
            <a:spLocks noGrp="1"/>
          </p:cNvSpPr>
          <p:nvPr>
            <p:ph type="title"/>
          </p:nvPr>
        </p:nvSpPr>
        <p:spPr>
          <a:xfrm>
            <a:off x="2863106" y="197798"/>
            <a:ext cx="6589504" cy="1096331"/>
          </a:xfrm>
        </p:spPr>
        <p:txBody>
          <a:bodyPr>
            <a:noAutofit/>
          </a:bodyPr>
          <a:lstStyle/>
          <a:p>
            <a:r>
              <a:rPr lang="en-US" sz="4200" dirty="0">
                <a:solidFill>
                  <a:schemeClr val="accent1">
                    <a:lumMod val="20000"/>
                    <a:lumOff val="80000"/>
                  </a:schemeClr>
                </a:solidFill>
              </a:rPr>
              <a:t>c</a:t>
            </a:r>
            <a:r>
              <a:rPr lang="en-US" sz="4200" cap="none" dirty="0">
                <a:solidFill>
                  <a:schemeClr val="accent1">
                    <a:lumMod val="20000"/>
                    <a:lumOff val="80000"/>
                  </a:schemeClr>
                </a:solidFill>
              </a:rPr>
              <a:t>omparing Accuracy models</a:t>
            </a:r>
            <a:r>
              <a:rPr lang="en-US" sz="4200" dirty="0">
                <a:solidFill>
                  <a:schemeClr val="accent1">
                    <a:lumMod val="20000"/>
                    <a:lumOff val="80000"/>
                  </a:schemeClr>
                </a:solidFill>
              </a:rPr>
              <a:t> </a:t>
            </a:r>
          </a:p>
        </p:txBody>
      </p:sp>
    </p:spTree>
    <p:extLst>
      <p:ext uri="{BB962C8B-B14F-4D97-AF65-F5344CB8AC3E}">
        <p14:creationId xmlns:p14="http://schemas.microsoft.com/office/powerpoint/2010/main" val="40161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solidFill>
                  <a:schemeClr val="accent1">
                    <a:lumMod val="20000"/>
                    <a:lumOff val="80000"/>
                  </a:schemeClr>
                </a:solidFill>
              </a:rPr>
              <a:t>Preferred Model</a:t>
            </a:r>
          </a:p>
        </p:txBody>
      </p:sp>
      <p:sp>
        <p:nvSpPr>
          <p:cNvPr id="3" name="Content Placeholder 2"/>
          <p:cNvSpPr>
            <a:spLocks noGrp="1"/>
          </p:cNvSpPr>
          <p:nvPr>
            <p:ph idx="1"/>
          </p:nvPr>
        </p:nvSpPr>
        <p:spPr/>
        <p:txBody>
          <a:bodyPr>
            <a:normAutofit/>
          </a:bodyPr>
          <a:lstStyle/>
          <a:p>
            <a:r>
              <a:rPr lang="en-US" sz="3000" dirty="0"/>
              <a:t>Bagging Model</a:t>
            </a:r>
          </a:p>
        </p:txBody>
      </p:sp>
      <p:pic>
        <p:nvPicPr>
          <p:cNvPr id="4" name="Picture 3"/>
          <p:cNvPicPr>
            <a:picLocks noChangeAspect="1"/>
          </p:cNvPicPr>
          <p:nvPr/>
        </p:nvPicPr>
        <p:blipFill>
          <a:blip r:embed="rId2"/>
          <a:stretch>
            <a:fillRect/>
          </a:stretch>
        </p:blipFill>
        <p:spPr>
          <a:xfrm>
            <a:off x="6298882" y="1928654"/>
            <a:ext cx="3571875" cy="3314700"/>
          </a:xfrm>
          <a:prstGeom prst="rect">
            <a:avLst/>
          </a:prstGeom>
        </p:spPr>
      </p:pic>
    </p:spTree>
    <p:extLst>
      <p:ext uri="{BB962C8B-B14F-4D97-AF65-F5344CB8AC3E}">
        <p14:creationId xmlns:p14="http://schemas.microsoft.com/office/powerpoint/2010/main" val="1862125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293" y="195608"/>
            <a:ext cx="9905998" cy="1478570"/>
          </a:xfrm>
        </p:spPr>
        <p:txBody>
          <a:bodyPr>
            <a:normAutofit/>
          </a:bodyPr>
          <a:lstStyle/>
          <a:p>
            <a:r>
              <a:rPr lang="en-US" sz="4200" dirty="0">
                <a:solidFill>
                  <a:schemeClr val="accent1">
                    <a:lumMod val="20000"/>
                    <a:lumOff val="80000"/>
                  </a:schemeClr>
                </a:solidFill>
              </a:rPr>
              <a:t>Recommendations</a:t>
            </a:r>
          </a:p>
        </p:txBody>
      </p:sp>
      <p:sp>
        <p:nvSpPr>
          <p:cNvPr id="3" name="Content Placeholder 2"/>
          <p:cNvSpPr>
            <a:spLocks noGrp="1"/>
          </p:cNvSpPr>
          <p:nvPr>
            <p:ph idx="1"/>
          </p:nvPr>
        </p:nvSpPr>
        <p:spPr>
          <a:xfrm>
            <a:off x="1244282" y="1674178"/>
            <a:ext cx="9905999" cy="3541714"/>
          </a:xfrm>
        </p:spPr>
        <p:txBody>
          <a:bodyPr>
            <a:noAutofit/>
          </a:bodyPr>
          <a:lstStyle/>
          <a:p>
            <a:r>
              <a:rPr lang="en-US" sz="2000" dirty="0">
                <a:latin typeface="Arial" panose="020B0604020202020204" pitchFamily="34" charset="0"/>
                <a:cs typeface="Arial" panose="020B0604020202020204" pitchFamily="34" charset="0"/>
              </a:rPr>
              <a:t>The correct determination of state of fetus is especially important for early intervention of required cases, i.e. fetal distress or preventing unnecessary surgeries. </a:t>
            </a:r>
          </a:p>
          <a:p>
            <a:r>
              <a:rPr lang="en-US" sz="2000" dirty="0">
                <a:latin typeface="Arial" panose="020B0604020202020204" pitchFamily="34" charset="0"/>
                <a:cs typeface="Arial" panose="020B0604020202020204" pitchFamily="34" charset="0"/>
              </a:rPr>
              <a:t>Most people are often prone to make mistakes during analysis or, possibly, when trying to establish relationships between multiple features. This makes it difficult for them to find solutions to certain problems. The discussed models can be successfully applied to these problems.</a:t>
            </a:r>
          </a:p>
          <a:p>
            <a:r>
              <a:rPr lang="en-US" sz="2000" dirty="0">
                <a:latin typeface="Arial" panose="020B0604020202020204" pitchFamily="34" charset="0"/>
                <a:cs typeface="Arial" panose="020B0604020202020204" pitchFamily="34" charset="0"/>
              </a:rPr>
              <a:t>These models can also aid in improving the efficiency of systems and the designs of machines.</a:t>
            </a:r>
          </a:p>
          <a:p>
            <a:r>
              <a:rPr lang="en-US" sz="2000" dirty="0">
                <a:latin typeface="Arial" panose="020B0604020202020204" pitchFamily="34" charset="0"/>
                <a:cs typeface="Arial" panose="020B0604020202020204" pitchFamily="34" charset="0"/>
              </a:rPr>
              <a:t>Variables such as - Percentage of time with abnormally short and abnormally long term Variability (ASTV and ALTV), Uterine contractions (UC) are Important and Doctors need to be more careful when looking at their readings.</a:t>
            </a:r>
          </a:p>
        </p:txBody>
      </p:sp>
    </p:spTree>
    <p:extLst>
      <p:ext uri="{BB962C8B-B14F-4D97-AF65-F5344CB8AC3E}">
        <p14:creationId xmlns:p14="http://schemas.microsoft.com/office/powerpoint/2010/main" val="1851059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51760" y="943896"/>
            <a:ext cx="6502043" cy="5201634"/>
          </a:xfrm>
          <a:prstGeom prst="rect">
            <a:avLst/>
          </a:prstGeom>
        </p:spPr>
      </p:pic>
    </p:spTree>
    <p:extLst>
      <p:ext uri="{BB962C8B-B14F-4D97-AF65-F5344CB8AC3E}">
        <p14:creationId xmlns:p14="http://schemas.microsoft.com/office/powerpoint/2010/main" val="2489955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2"/>
          <a:stretch>
            <a:fillRect/>
          </a:stretch>
        </p:blipFill>
        <p:spPr>
          <a:xfrm>
            <a:off x="6045448" y="474906"/>
            <a:ext cx="5849372" cy="3059220"/>
          </a:xfrm>
          <a:prstGeom prst="rect">
            <a:avLst/>
          </a:prstGeom>
          <a:ln>
            <a:solidFill>
              <a:schemeClr val="bg2"/>
            </a:solidFill>
          </a:ln>
        </p:spPr>
      </p:pic>
      <p:sp>
        <p:nvSpPr>
          <p:cNvPr id="2" name="Title 1"/>
          <p:cNvSpPr>
            <a:spLocks noGrp="1"/>
          </p:cNvSpPr>
          <p:nvPr>
            <p:ph type="title"/>
          </p:nvPr>
        </p:nvSpPr>
        <p:spPr>
          <a:xfrm>
            <a:off x="1255856" y="659541"/>
            <a:ext cx="6204984" cy="1344975"/>
          </a:xfrm>
        </p:spPr>
        <p:txBody>
          <a:bodyPr>
            <a:noAutofit/>
          </a:bodyPr>
          <a:lstStyle/>
          <a:p>
            <a:r>
              <a:rPr lang="en-US" sz="4400" dirty="0">
                <a:solidFill>
                  <a:schemeClr val="accent1">
                    <a:lumMod val="20000"/>
                    <a:lumOff val="80000"/>
                  </a:schemeClr>
                </a:solidFill>
              </a:rPr>
              <a:t>Introduction</a:t>
            </a:r>
          </a:p>
        </p:txBody>
      </p:sp>
      <p:sp>
        <p:nvSpPr>
          <p:cNvPr id="10" name="Content Placeholder 9"/>
          <p:cNvSpPr>
            <a:spLocks noGrp="1"/>
          </p:cNvSpPr>
          <p:nvPr>
            <p:ph idx="1"/>
          </p:nvPr>
        </p:nvSpPr>
        <p:spPr>
          <a:xfrm>
            <a:off x="399406" y="2004516"/>
            <a:ext cx="5646042" cy="3939084"/>
          </a:xfrm>
        </p:spPr>
        <p:txBody>
          <a:bodyPr>
            <a:normAutofit lnSpcReduction="10000"/>
          </a:bodyPr>
          <a:lstStyle/>
          <a:p>
            <a:r>
              <a:rPr lang="en-US" sz="2800" dirty="0"/>
              <a:t>It is the most common diagnostic technique to evaluate maternal and fetal well-being during pregnancy and before delivery. </a:t>
            </a:r>
          </a:p>
          <a:p>
            <a:endParaRPr lang="en-US" sz="2400" dirty="0"/>
          </a:p>
          <a:p>
            <a:pPr lvl="1"/>
            <a:r>
              <a:rPr lang="en-US" sz="2400" dirty="0">
                <a:solidFill>
                  <a:schemeClr val="accent1">
                    <a:lumMod val="60000"/>
                    <a:lumOff val="40000"/>
                  </a:schemeClr>
                </a:solidFill>
              </a:rPr>
              <a:t>Cardio - Fetal Heart beat.</a:t>
            </a:r>
          </a:p>
          <a:p>
            <a:pPr lvl="1"/>
            <a:r>
              <a:rPr lang="en-US" sz="2400" dirty="0">
                <a:solidFill>
                  <a:schemeClr val="accent1">
                    <a:lumMod val="60000"/>
                    <a:lumOff val="40000"/>
                  </a:schemeClr>
                </a:solidFill>
              </a:rPr>
              <a:t>Toco - Uterine contractions.</a:t>
            </a:r>
          </a:p>
          <a:p>
            <a:pPr lvl="1"/>
            <a:r>
              <a:rPr lang="en-US" sz="2400" dirty="0">
                <a:solidFill>
                  <a:schemeClr val="accent1">
                    <a:lumMod val="60000"/>
                    <a:lumOff val="40000"/>
                  </a:schemeClr>
                </a:solidFill>
              </a:rPr>
              <a:t>Graphy - Recording.</a:t>
            </a:r>
          </a:p>
          <a:p>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500" y="3943629"/>
            <a:ext cx="3645993" cy="258151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03252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5995" y="1926399"/>
            <a:ext cx="5210344" cy="2223080"/>
          </a:xfrm>
          <a:prstGeom prst="rect">
            <a:avLst/>
          </a:prstGeom>
          <a:ln>
            <a:solidFill>
              <a:schemeClr val="bg1"/>
            </a:solidFill>
          </a:ln>
        </p:spPr>
      </p:pic>
      <p:sp>
        <p:nvSpPr>
          <p:cNvPr id="2" name="Title 1"/>
          <p:cNvSpPr>
            <a:spLocks noGrp="1"/>
          </p:cNvSpPr>
          <p:nvPr>
            <p:ph type="title"/>
          </p:nvPr>
        </p:nvSpPr>
        <p:spPr>
          <a:xfrm>
            <a:off x="1668750" y="505888"/>
            <a:ext cx="5966490" cy="1049235"/>
          </a:xfrm>
        </p:spPr>
        <p:txBody>
          <a:bodyPr>
            <a:noAutofit/>
          </a:bodyPr>
          <a:lstStyle/>
          <a:p>
            <a:r>
              <a:rPr lang="en-US" sz="4200" dirty="0">
                <a:solidFill>
                  <a:schemeClr val="accent1">
                    <a:lumMod val="20000"/>
                    <a:lumOff val="80000"/>
                  </a:schemeClr>
                </a:solidFill>
              </a:rPr>
              <a:t>CARDIOTOCOGRAM</a:t>
            </a:r>
          </a:p>
        </p:txBody>
      </p:sp>
      <p:sp>
        <p:nvSpPr>
          <p:cNvPr id="3" name="Content Placeholder 2"/>
          <p:cNvSpPr>
            <a:spLocks noGrp="1"/>
          </p:cNvSpPr>
          <p:nvPr>
            <p:ph idx="1"/>
          </p:nvPr>
        </p:nvSpPr>
        <p:spPr>
          <a:xfrm>
            <a:off x="582741" y="1926399"/>
            <a:ext cx="6153254" cy="5189254"/>
          </a:xfrm>
        </p:spPr>
        <p:txBody>
          <a:bodyPr>
            <a:noAutofit/>
          </a:bodyPr>
          <a:lstStyle/>
          <a:p>
            <a:pPr>
              <a:lnSpc>
                <a:spcPct val="100000"/>
              </a:lnSpc>
            </a:pPr>
            <a:r>
              <a:rPr lang="en-US" sz="1800" dirty="0">
                <a:latin typeface="Arial" panose="020B0604020202020204" pitchFamily="34" charset="0"/>
                <a:cs typeface="Arial" panose="020B0604020202020204" pitchFamily="34" charset="0"/>
              </a:rPr>
              <a:t>Device used to record cardiotocograph is called cardiotocogram (CTG).</a:t>
            </a:r>
          </a:p>
          <a:p>
            <a:pPr>
              <a:lnSpc>
                <a:spcPct val="100000"/>
              </a:lnSpc>
            </a:pPr>
            <a:r>
              <a:rPr lang="en-US" sz="1800" dirty="0">
                <a:latin typeface="Arial" panose="020B0604020202020204" pitchFamily="34" charset="0"/>
                <a:cs typeface="Arial" panose="020B0604020202020204" pitchFamily="34" charset="0"/>
              </a:rPr>
              <a:t>The interpretation of the information provided by CTG is not standardized. </a:t>
            </a:r>
          </a:p>
          <a:p>
            <a:pPr>
              <a:lnSpc>
                <a:spcPct val="100000"/>
              </a:lnSpc>
            </a:pPr>
            <a:r>
              <a:rPr lang="en-US" sz="1800" dirty="0">
                <a:latin typeface="Arial" panose="020B0604020202020204" pitchFamily="34" charset="0"/>
                <a:cs typeface="Arial" panose="020B0604020202020204" pitchFamily="34" charset="0"/>
              </a:rPr>
              <a:t>CTG is used to monitor uterine contractions and four fetal heart rate features:</a:t>
            </a:r>
          </a:p>
          <a:p>
            <a:pPr marL="0" indent="0">
              <a:lnSpc>
                <a:spcPct val="100000"/>
              </a:lnSpc>
              <a:buNone/>
            </a:pPr>
            <a:r>
              <a:rPr lang="en-US" sz="1800" dirty="0">
                <a:latin typeface="Arial" panose="020B0604020202020204" pitchFamily="34" charset="0"/>
                <a:cs typeface="Arial" panose="020B0604020202020204" pitchFamily="34" charset="0"/>
              </a:rPr>
              <a:t>	- Baseline heart rate- Baseline abnormalities in    	the heart rate (Brady or Tachycardia).</a:t>
            </a:r>
          </a:p>
          <a:p>
            <a:pPr marL="0" indent="0">
              <a:lnSpc>
                <a:spcPct val="100000"/>
              </a:lnSpc>
              <a:buNone/>
            </a:pPr>
            <a:r>
              <a:rPr lang="en-US" sz="1800" dirty="0">
                <a:latin typeface="Arial" panose="020B0604020202020204" pitchFamily="34" charset="0"/>
                <a:cs typeface="Arial" panose="020B0604020202020204" pitchFamily="34" charset="0"/>
              </a:rPr>
              <a:t>	- Variability.</a:t>
            </a:r>
          </a:p>
          <a:p>
            <a:pPr marL="0" indent="0">
              <a:lnSpc>
                <a:spcPct val="100000"/>
              </a:lnSpc>
              <a:buNone/>
            </a:pPr>
            <a:r>
              <a:rPr lang="en-US" sz="1800" dirty="0">
                <a:latin typeface="Arial" panose="020B0604020202020204" pitchFamily="34" charset="0"/>
                <a:cs typeface="Arial" panose="020B0604020202020204" pitchFamily="34" charset="0"/>
              </a:rPr>
              <a:t>	- Accelerations and decelerations.</a:t>
            </a:r>
          </a:p>
          <a:p>
            <a:pPr marL="0" indent="0">
              <a:lnSpc>
                <a:spcPct val="100000"/>
              </a:lnSpc>
              <a:buNone/>
            </a:pPr>
            <a:r>
              <a:rPr lang="en-US" sz="1800" dirty="0">
                <a:latin typeface="Arial" panose="020B0604020202020204" pitchFamily="34" charset="0"/>
                <a:cs typeface="Arial" panose="020B0604020202020204" pitchFamily="34" charset="0"/>
              </a:rPr>
              <a:t>	- Response to stimuli .</a:t>
            </a:r>
          </a:p>
        </p:txBody>
      </p:sp>
      <p:pic>
        <p:nvPicPr>
          <p:cNvPr id="5" name="Picture 4"/>
          <p:cNvPicPr>
            <a:picLocks noChangeAspect="1"/>
          </p:cNvPicPr>
          <p:nvPr/>
        </p:nvPicPr>
        <p:blipFill>
          <a:blip r:embed="rId3"/>
          <a:stretch>
            <a:fillRect/>
          </a:stretch>
        </p:blipFill>
        <p:spPr>
          <a:xfrm>
            <a:off x="6735995" y="4448110"/>
            <a:ext cx="2581275" cy="1771650"/>
          </a:xfrm>
          <a:prstGeom prst="rect">
            <a:avLst/>
          </a:prstGeom>
          <a:ln>
            <a:solidFill>
              <a:schemeClr val="bg1"/>
            </a:solidFill>
          </a:ln>
        </p:spPr>
      </p:pic>
    </p:spTree>
    <p:extLst>
      <p:ext uri="{BB962C8B-B14F-4D97-AF65-F5344CB8AC3E}">
        <p14:creationId xmlns:p14="http://schemas.microsoft.com/office/powerpoint/2010/main" val="4107794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083" y="367058"/>
            <a:ext cx="9905998" cy="1478570"/>
          </a:xfrm>
        </p:spPr>
        <p:txBody>
          <a:bodyPr>
            <a:normAutofit/>
          </a:bodyPr>
          <a:lstStyle/>
          <a:p>
            <a:r>
              <a:rPr lang="en-US" sz="4200" dirty="0">
                <a:solidFill>
                  <a:schemeClr val="accent1">
                    <a:lumMod val="20000"/>
                    <a:lumOff val="80000"/>
                  </a:schemeClr>
                </a:solidFill>
              </a:rPr>
              <a:t>Steps USED to analyze data</a:t>
            </a:r>
          </a:p>
        </p:txBody>
      </p:sp>
      <p:sp>
        <p:nvSpPr>
          <p:cNvPr id="3" name="Content Placeholder 2"/>
          <p:cNvSpPr>
            <a:spLocks noGrp="1"/>
          </p:cNvSpPr>
          <p:nvPr>
            <p:ph idx="1"/>
          </p:nvPr>
        </p:nvSpPr>
        <p:spPr/>
        <p:txBody>
          <a:bodyPr/>
          <a:lstStyle/>
          <a:p>
            <a:endParaRPr lang="en-US"/>
          </a:p>
        </p:txBody>
      </p:sp>
      <p:pic>
        <p:nvPicPr>
          <p:cNvPr id="4" name="Content Placeholder 4"/>
          <p:cNvPicPr>
            <a:picLocks noChangeAspect="1"/>
          </p:cNvPicPr>
          <p:nvPr/>
        </p:nvPicPr>
        <p:blipFill rotWithShape="1">
          <a:blip r:embed="rId2"/>
          <a:srcRect l="10326" t="22901" r="6965" b="40159"/>
          <a:stretch/>
        </p:blipFill>
        <p:spPr>
          <a:xfrm>
            <a:off x="680809" y="1670218"/>
            <a:ext cx="11037196" cy="4662152"/>
          </a:xfrm>
          <a:prstGeom prst="rect">
            <a:avLst/>
          </a:prstGeom>
          <a:ln>
            <a:solidFill>
              <a:schemeClr val="bg2"/>
            </a:solidFill>
          </a:ln>
        </p:spPr>
      </p:pic>
    </p:spTree>
    <p:extLst>
      <p:ext uri="{BB962C8B-B14F-4D97-AF65-F5344CB8AC3E}">
        <p14:creationId xmlns:p14="http://schemas.microsoft.com/office/powerpoint/2010/main" val="826116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542" y="311351"/>
            <a:ext cx="10515600" cy="937533"/>
          </a:xfrm>
        </p:spPr>
        <p:txBody>
          <a:bodyPr>
            <a:normAutofit/>
          </a:bodyPr>
          <a:lstStyle/>
          <a:p>
            <a:r>
              <a:rPr lang="en-US" sz="4200" dirty="0">
                <a:solidFill>
                  <a:schemeClr val="accent1">
                    <a:lumMod val="20000"/>
                    <a:lumOff val="80000"/>
                  </a:schemeClr>
                </a:solidFill>
              </a:rPr>
              <a:t>About the Data</a:t>
            </a:r>
          </a:p>
        </p:txBody>
      </p:sp>
      <p:sp>
        <p:nvSpPr>
          <p:cNvPr id="7" name="Content Placeholder 6"/>
          <p:cNvSpPr>
            <a:spLocks noGrp="1"/>
          </p:cNvSpPr>
          <p:nvPr>
            <p:ph idx="1"/>
          </p:nvPr>
        </p:nvSpPr>
        <p:spPr>
          <a:xfrm>
            <a:off x="3966210" y="1311280"/>
            <a:ext cx="9731182" cy="2815806"/>
          </a:xfrm>
        </p:spPr>
        <p:txBody>
          <a:bodyPr>
            <a:normAutofit/>
          </a:bodyPr>
          <a:lstStyle/>
          <a:p>
            <a:pPr marL="0" indent="0">
              <a:buNone/>
            </a:pPr>
            <a:r>
              <a:rPr lang="en-US" sz="2600" dirty="0">
                <a:solidFill>
                  <a:schemeClr val="accent3">
                    <a:lumMod val="75000"/>
                  </a:schemeClr>
                </a:solidFill>
              </a:rPr>
              <a:t>  Metrics considered by obstetricians for NSP classification</a:t>
            </a:r>
          </a:p>
        </p:txBody>
      </p:sp>
      <p:sp>
        <p:nvSpPr>
          <p:cNvPr id="5" name="Rectangle 4"/>
          <p:cNvSpPr/>
          <p:nvPr/>
        </p:nvSpPr>
        <p:spPr>
          <a:xfrm>
            <a:off x="728638" y="1524052"/>
            <a:ext cx="3458153" cy="3046988"/>
          </a:xfrm>
          <a:prstGeom prst="rect">
            <a:avLst/>
          </a:prstGeom>
        </p:spPr>
        <p:txBody>
          <a:bodyPr wrap="square">
            <a:spAutoFit/>
          </a:bodyPr>
          <a:lstStyle/>
          <a:p>
            <a:r>
              <a:rPr lang="en-US" sz="2400" dirty="0"/>
              <a:t>The dataset includes a total of 2126 samples and 40 attributes. The output was classified by 3 expert Obstetricians and a consensus classification label was assigned to each of them. </a:t>
            </a:r>
          </a:p>
        </p:txBody>
      </p:sp>
      <p:graphicFrame>
        <p:nvGraphicFramePr>
          <p:cNvPr id="9" name="Content Placeholder 3"/>
          <p:cNvGraphicFramePr>
            <a:graphicFrameLocks/>
          </p:cNvGraphicFramePr>
          <p:nvPr>
            <p:extLst>
              <p:ext uri="{D42A27DB-BD31-4B8C-83A1-F6EECF244321}">
                <p14:modId xmlns:p14="http://schemas.microsoft.com/office/powerpoint/2010/main" val="658813470"/>
              </p:ext>
            </p:extLst>
          </p:nvPr>
        </p:nvGraphicFramePr>
        <p:xfrm>
          <a:off x="649427" y="4547220"/>
          <a:ext cx="4126230" cy="1737360"/>
        </p:xfrm>
        <a:graphic>
          <a:graphicData uri="http://schemas.openxmlformats.org/drawingml/2006/table">
            <a:tbl>
              <a:tblPr firstRow="1" bandRow="1">
                <a:tableStyleId>{5C22544A-7EE6-4342-B048-85BDC9FD1C3A}</a:tableStyleId>
              </a:tblPr>
              <a:tblGrid>
                <a:gridCol w="1375410">
                  <a:extLst>
                    <a:ext uri="{9D8B030D-6E8A-4147-A177-3AD203B41FA5}">
                      <a16:colId xmlns:a16="http://schemas.microsoft.com/office/drawing/2014/main" val="20000"/>
                    </a:ext>
                  </a:extLst>
                </a:gridCol>
                <a:gridCol w="1375410">
                  <a:extLst>
                    <a:ext uri="{9D8B030D-6E8A-4147-A177-3AD203B41FA5}">
                      <a16:colId xmlns:a16="http://schemas.microsoft.com/office/drawing/2014/main" val="20001"/>
                    </a:ext>
                  </a:extLst>
                </a:gridCol>
                <a:gridCol w="1375410">
                  <a:extLst>
                    <a:ext uri="{9D8B030D-6E8A-4147-A177-3AD203B41FA5}">
                      <a16:colId xmlns:a16="http://schemas.microsoft.com/office/drawing/2014/main" val="20002"/>
                    </a:ext>
                  </a:extLst>
                </a:gridCol>
              </a:tblGrid>
              <a:tr h="300514">
                <a:tc>
                  <a:txBody>
                    <a:bodyPr/>
                    <a:lstStyle/>
                    <a:p>
                      <a:r>
                        <a:rPr lang="en-US" dirty="0" err="1">
                          <a:solidFill>
                            <a:schemeClr val="accent1">
                              <a:lumMod val="50000"/>
                            </a:schemeClr>
                          </a:solidFill>
                        </a:rPr>
                        <a:t>S.No</a:t>
                      </a:r>
                      <a:endParaRPr lang="en-US" dirty="0">
                        <a:solidFill>
                          <a:schemeClr val="accent1">
                            <a:lumMod val="50000"/>
                          </a:schemeClr>
                        </a:solidFill>
                      </a:endParaRPr>
                    </a:p>
                  </a:txBody>
                  <a:tcPr>
                    <a:solidFill>
                      <a:schemeClr val="accent6">
                        <a:lumMod val="40000"/>
                        <a:lumOff val="60000"/>
                      </a:schemeClr>
                    </a:solidFill>
                  </a:tcPr>
                </a:tc>
                <a:tc>
                  <a:txBody>
                    <a:bodyPr/>
                    <a:lstStyle/>
                    <a:p>
                      <a:r>
                        <a:rPr lang="en-US" dirty="0">
                          <a:solidFill>
                            <a:schemeClr val="accent1">
                              <a:lumMod val="50000"/>
                            </a:schemeClr>
                          </a:solidFill>
                        </a:rPr>
                        <a:t>Class Values</a:t>
                      </a:r>
                    </a:p>
                  </a:txBody>
                  <a:tcPr>
                    <a:solidFill>
                      <a:schemeClr val="accent6">
                        <a:lumMod val="40000"/>
                        <a:lumOff val="60000"/>
                      </a:schemeClr>
                    </a:solidFill>
                  </a:tcPr>
                </a:tc>
                <a:tc>
                  <a:txBody>
                    <a:bodyPr/>
                    <a:lstStyle/>
                    <a:p>
                      <a:r>
                        <a:rPr lang="en-US" dirty="0">
                          <a:solidFill>
                            <a:schemeClr val="accent1">
                              <a:lumMod val="50000"/>
                            </a:schemeClr>
                          </a:solidFill>
                        </a:rPr>
                        <a:t>Class Description</a:t>
                      </a:r>
                    </a:p>
                  </a:txBody>
                  <a:tcPr>
                    <a:solidFill>
                      <a:schemeClr val="accent6">
                        <a:lumMod val="40000"/>
                        <a:lumOff val="60000"/>
                      </a:schemeClr>
                    </a:solidFill>
                  </a:tcPr>
                </a:tc>
                <a:extLst>
                  <a:ext uri="{0D108BD9-81ED-4DB2-BD59-A6C34878D82A}">
                    <a16:rowId xmlns:a16="http://schemas.microsoft.com/office/drawing/2014/main" val="10000"/>
                  </a:ext>
                </a:extLst>
              </a:tr>
              <a:tr h="300514">
                <a:tc>
                  <a:txBody>
                    <a:bodyPr/>
                    <a:lstStyle/>
                    <a:p>
                      <a:r>
                        <a:rPr lang="en-US" dirty="0"/>
                        <a:t>1</a:t>
                      </a:r>
                    </a:p>
                  </a:txBody>
                  <a:tcPr>
                    <a:solidFill>
                      <a:schemeClr val="accent6">
                        <a:lumMod val="40000"/>
                        <a:lumOff val="60000"/>
                      </a:schemeClr>
                    </a:solidFill>
                  </a:tcPr>
                </a:tc>
                <a:tc>
                  <a:txBody>
                    <a:bodyPr/>
                    <a:lstStyle/>
                    <a:p>
                      <a:r>
                        <a:rPr lang="en-US" dirty="0"/>
                        <a:t>N</a:t>
                      </a:r>
                    </a:p>
                  </a:txBody>
                  <a:tcPr>
                    <a:solidFill>
                      <a:schemeClr val="accent6">
                        <a:lumMod val="40000"/>
                        <a:lumOff val="60000"/>
                      </a:schemeClr>
                    </a:solidFill>
                  </a:tcPr>
                </a:tc>
                <a:tc>
                  <a:txBody>
                    <a:bodyPr/>
                    <a:lstStyle/>
                    <a:p>
                      <a:r>
                        <a:rPr lang="en-US" dirty="0">
                          <a:highlight>
                            <a:srgbClr val="00FFFF"/>
                          </a:highlight>
                        </a:rPr>
                        <a:t>Normal</a:t>
                      </a:r>
                    </a:p>
                  </a:txBody>
                  <a:tcPr>
                    <a:solidFill>
                      <a:schemeClr val="accent6">
                        <a:lumMod val="40000"/>
                        <a:lumOff val="60000"/>
                      </a:schemeClr>
                    </a:solidFill>
                  </a:tcPr>
                </a:tc>
                <a:extLst>
                  <a:ext uri="{0D108BD9-81ED-4DB2-BD59-A6C34878D82A}">
                    <a16:rowId xmlns:a16="http://schemas.microsoft.com/office/drawing/2014/main" val="10001"/>
                  </a:ext>
                </a:extLst>
              </a:tr>
              <a:tr h="300514">
                <a:tc>
                  <a:txBody>
                    <a:bodyPr/>
                    <a:lstStyle/>
                    <a:p>
                      <a:r>
                        <a:rPr lang="en-US" dirty="0"/>
                        <a:t>2</a:t>
                      </a:r>
                    </a:p>
                  </a:txBody>
                  <a:tcPr>
                    <a:solidFill>
                      <a:schemeClr val="accent6">
                        <a:lumMod val="40000"/>
                        <a:lumOff val="60000"/>
                      </a:schemeClr>
                    </a:solidFill>
                  </a:tcPr>
                </a:tc>
                <a:tc>
                  <a:txBody>
                    <a:bodyPr/>
                    <a:lstStyle/>
                    <a:p>
                      <a:r>
                        <a:rPr lang="en-US" dirty="0"/>
                        <a:t>S</a:t>
                      </a:r>
                    </a:p>
                  </a:txBody>
                  <a:tcPr>
                    <a:solidFill>
                      <a:schemeClr val="accent6">
                        <a:lumMod val="40000"/>
                        <a:lumOff val="60000"/>
                      </a:schemeClr>
                    </a:solidFill>
                  </a:tcPr>
                </a:tc>
                <a:tc>
                  <a:txBody>
                    <a:bodyPr/>
                    <a:lstStyle/>
                    <a:p>
                      <a:r>
                        <a:rPr lang="en-US" dirty="0">
                          <a:highlight>
                            <a:srgbClr val="00FFFF"/>
                          </a:highlight>
                        </a:rPr>
                        <a:t>Suspect</a:t>
                      </a:r>
                    </a:p>
                  </a:txBody>
                  <a:tcPr>
                    <a:solidFill>
                      <a:schemeClr val="accent6">
                        <a:lumMod val="40000"/>
                        <a:lumOff val="60000"/>
                      </a:schemeClr>
                    </a:solidFill>
                  </a:tcPr>
                </a:tc>
                <a:extLst>
                  <a:ext uri="{0D108BD9-81ED-4DB2-BD59-A6C34878D82A}">
                    <a16:rowId xmlns:a16="http://schemas.microsoft.com/office/drawing/2014/main" val="10002"/>
                  </a:ext>
                </a:extLst>
              </a:tr>
              <a:tr h="300514">
                <a:tc>
                  <a:txBody>
                    <a:bodyPr/>
                    <a:lstStyle/>
                    <a:p>
                      <a:r>
                        <a:rPr lang="en-US" dirty="0"/>
                        <a:t>3</a:t>
                      </a:r>
                    </a:p>
                  </a:txBody>
                  <a:tcPr>
                    <a:solidFill>
                      <a:schemeClr val="accent6">
                        <a:lumMod val="40000"/>
                        <a:lumOff val="60000"/>
                      </a:schemeClr>
                    </a:solidFill>
                  </a:tcPr>
                </a:tc>
                <a:tc>
                  <a:txBody>
                    <a:bodyPr/>
                    <a:lstStyle/>
                    <a:p>
                      <a:r>
                        <a:rPr lang="en-US" dirty="0"/>
                        <a:t>P</a:t>
                      </a:r>
                    </a:p>
                  </a:txBody>
                  <a:tcPr>
                    <a:solidFill>
                      <a:schemeClr val="accent6">
                        <a:lumMod val="40000"/>
                        <a:lumOff val="60000"/>
                      </a:schemeClr>
                    </a:solidFill>
                  </a:tcPr>
                </a:tc>
                <a:tc>
                  <a:txBody>
                    <a:bodyPr/>
                    <a:lstStyle/>
                    <a:p>
                      <a:r>
                        <a:rPr lang="en-US" dirty="0">
                          <a:highlight>
                            <a:srgbClr val="00FFFF"/>
                          </a:highlight>
                        </a:rPr>
                        <a:t>Pathological</a:t>
                      </a:r>
                    </a:p>
                  </a:txBody>
                  <a:tcP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pic>
        <p:nvPicPr>
          <p:cNvPr id="8" name="Picture 2" descr="http://file.scirp.org/Html/5-9101464/49f668a8-6095-403f-a79a-bbb3ef7c337a.jp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85305" y="1896241"/>
            <a:ext cx="6977254" cy="453003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8609" y="6488668"/>
            <a:ext cx="10104121" cy="369332"/>
          </a:xfrm>
          <a:prstGeom prst="rect">
            <a:avLst/>
          </a:prstGeom>
          <a:noFill/>
        </p:spPr>
        <p:txBody>
          <a:bodyPr wrap="square" rtlCol="0">
            <a:spAutoFit/>
          </a:bodyPr>
          <a:lstStyle/>
          <a:p>
            <a:r>
              <a:rPr lang="en-US" dirty="0"/>
              <a:t>Source: http://archive.ics.uci.edu/ml/datasets/Cardiotocography?iframe=true&amp;width=100%&amp;height=100%</a:t>
            </a:r>
          </a:p>
        </p:txBody>
      </p:sp>
    </p:spTree>
    <p:extLst>
      <p:ext uri="{BB962C8B-B14F-4D97-AF65-F5344CB8AC3E}">
        <p14:creationId xmlns:p14="http://schemas.microsoft.com/office/powerpoint/2010/main" val="1647965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solidFill>
                  <a:schemeClr val="accent1">
                    <a:lumMod val="20000"/>
                    <a:lumOff val="80000"/>
                  </a:schemeClr>
                </a:solidFill>
              </a:rPr>
              <a:t>Statement of the problem</a:t>
            </a:r>
          </a:p>
        </p:txBody>
      </p:sp>
      <p:sp>
        <p:nvSpPr>
          <p:cNvPr id="4" name="Content Placeholder 2"/>
          <p:cNvSpPr>
            <a:spLocks noGrp="1"/>
          </p:cNvSpPr>
          <p:nvPr>
            <p:ph idx="1"/>
          </p:nvPr>
        </p:nvSpPr>
        <p:spPr>
          <a:xfrm>
            <a:off x="838200" y="1791335"/>
            <a:ext cx="10515600" cy="4351338"/>
          </a:xfrm>
        </p:spPr>
        <p:txBody>
          <a:bodyPr>
            <a:noAutofit/>
          </a:bodyPr>
          <a:lstStyle/>
          <a:p>
            <a:r>
              <a:rPr lang="en-US" sz="2200" dirty="0">
                <a:latin typeface="Arial" panose="020B0604020202020204" pitchFamily="34" charset="0"/>
                <a:cs typeface="Arial" panose="020B0604020202020204" pitchFamily="34" charset="0"/>
              </a:rPr>
              <a:t>An improper CTG measure could suggest possibility of having</a:t>
            </a:r>
          </a:p>
          <a:p>
            <a:pPr marL="0" indent="0">
              <a:buNone/>
            </a:pPr>
            <a:r>
              <a:rPr lang="en-US" sz="2200" dirty="0">
                <a:latin typeface="Arial" panose="020B0604020202020204" pitchFamily="34" charset="0"/>
                <a:cs typeface="Arial" panose="020B0604020202020204" pitchFamily="34" charset="0"/>
              </a:rPr>
              <a:t> to deliver through Caesarean section. Hence to ensure </a:t>
            </a:r>
          </a:p>
          <a:p>
            <a:pPr marL="0" indent="0">
              <a:buNone/>
            </a:pPr>
            <a:r>
              <a:rPr lang="en-US" sz="2200" dirty="0">
                <a:latin typeface="Arial" panose="020B0604020202020204" pitchFamily="34" charset="0"/>
                <a:cs typeface="Arial" panose="020B0604020202020204" pitchFamily="34" charset="0"/>
              </a:rPr>
              <a:t>accurate prediction of fetal well-being the CTG needs to be appropriately interpreted.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Abstract : Assessing cardiotocography is crucial in that it leads to identifying fetuses which suffer from lack of oxygen, i.e. hypoxia. This situation is defined as fetal distress and requires fetal intervention in order to prevent fetus death or other neurological disease caused by hypoxia.</a:t>
            </a:r>
          </a:p>
          <a:p>
            <a:pPr marL="0" indent="0">
              <a:buNone/>
            </a:pP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8859837" y="215265"/>
            <a:ext cx="2490787" cy="2483609"/>
          </a:xfrm>
          <a:prstGeom prst="rect">
            <a:avLst/>
          </a:prstGeom>
        </p:spPr>
      </p:pic>
    </p:spTree>
    <p:extLst>
      <p:ext uri="{BB962C8B-B14F-4D97-AF65-F5344CB8AC3E}">
        <p14:creationId xmlns:p14="http://schemas.microsoft.com/office/powerpoint/2010/main" val="1280794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1">
                    <a:lumMod val="20000"/>
                    <a:lumOff val="80000"/>
                  </a:schemeClr>
                </a:solidFill>
              </a:rPr>
              <a:t>Data Analysis</a:t>
            </a:r>
          </a:p>
        </p:txBody>
      </p:sp>
      <p:sp>
        <p:nvSpPr>
          <p:cNvPr id="3" name="Content Placeholder 2"/>
          <p:cNvSpPr>
            <a:spLocks noGrp="1"/>
          </p:cNvSpPr>
          <p:nvPr>
            <p:ph idx="1"/>
          </p:nvPr>
        </p:nvSpPr>
        <p:spPr>
          <a:xfrm>
            <a:off x="1141412" y="2249486"/>
            <a:ext cx="5990907" cy="4322763"/>
          </a:xfrm>
        </p:spPr>
        <p:txBody>
          <a:bodyPr>
            <a:noAutofit/>
          </a:bodyPr>
          <a:lstStyle/>
          <a:p>
            <a:r>
              <a:rPr lang="en-US" sz="2600" dirty="0">
                <a:latin typeface="Arial" panose="020B0604020202020204" pitchFamily="34" charset="0"/>
                <a:cs typeface="Arial" panose="020B0604020202020204" pitchFamily="34" charset="0"/>
              </a:rPr>
              <a:t>Data pre-processing: Removing  variables such as date, filename, class , text etc.</a:t>
            </a:r>
          </a:p>
          <a:p>
            <a:pPr marL="0" indent="0">
              <a:buNone/>
            </a:pPr>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Models Created:</a:t>
            </a:r>
          </a:p>
          <a:p>
            <a:pPr marL="0" indent="0">
              <a:buNone/>
            </a:pPr>
            <a:r>
              <a:rPr lang="en-US" sz="2600" dirty="0">
                <a:latin typeface="Arial" panose="020B0604020202020204" pitchFamily="34" charset="0"/>
                <a:cs typeface="Arial" panose="020B0604020202020204" pitchFamily="34" charset="0"/>
              </a:rPr>
              <a:t>	Decision tree, Multinomial 	regression, Bagging and 	Randomforest</a:t>
            </a:r>
          </a:p>
          <a:p>
            <a:endParaRPr lang="en-US" sz="2600" dirty="0">
              <a:latin typeface="Arial" panose="020B0604020202020204" pitchFamily="34" charset="0"/>
              <a:cs typeface="Arial" panose="020B0604020202020204" pitchFamily="34" charset="0"/>
            </a:endParaRPr>
          </a:p>
        </p:txBody>
      </p:sp>
      <p:pic>
        <p:nvPicPr>
          <p:cNvPr id="5122"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2319" y="1565910"/>
            <a:ext cx="4619136" cy="369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77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8811" y="348928"/>
            <a:ext cx="5816439" cy="1182692"/>
          </a:xfrm>
          <a:solidFill>
            <a:schemeClr val="bg1">
              <a:lumMod val="75000"/>
              <a:lumOff val="25000"/>
            </a:schemeClr>
          </a:solidFill>
        </p:spPr>
        <p:txBody>
          <a:bodyPr>
            <a:normAutofit/>
          </a:bodyPr>
          <a:lstStyle/>
          <a:p>
            <a:r>
              <a:rPr lang="en-US" sz="4400" dirty="0"/>
              <a:t>Decision Tree</a:t>
            </a:r>
          </a:p>
        </p:txBody>
      </p:sp>
      <p:sp>
        <p:nvSpPr>
          <p:cNvPr id="3" name="Content Placeholder 2"/>
          <p:cNvSpPr>
            <a:spLocks noGrp="1"/>
          </p:cNvSpPr>
          <p:nvPr>
            <p:ph idx="1"/>
          </p:nvPr>
        </p:nvSpPr>
        <p:spPr>
          <a:xfrm>
            <a:off x="662959" y="1798811"/>
            <a:ext cx="4008101" cy="4020458"/>
          </a:xfrm>
        </p:spPr>
        <p:txBody>
          <a:bodyPr anchor="ctr">
            <a:normAutofit/>
          </a:bodyPr>
          <a:lstStyle/>
          <a:p>
            <a:r>
              <a:rPr lang="en-US" sz="2600" dirty="0">
                <a:latin typeface="Arial" panose="020B0604020202020204" pitchFamily="34" charset="0"/>
                <a:cs typeface="Arial" panose="020B0604020202020204" pitchFamily="34" charset="0"/>
              </a:rPr>
              <a:t>After Pruning with cp value.</a:t>
            </a:r>
          </a:p>
          <a:p>
            <a:r>
              <a:rPr lang="en-US" sz="2600" dirty="0">
                <a:latin typeface="Arial" panose="020B0604020202020204" pitchFamily="34" charset="0"/>
                <a:cs typeface="Arial" panose="020B0604020202020204" pitchFamily="34" charset="0"/>
              </a:rPr>
              <a:t>Validated using k-fold cross validation.</a:t>
            </a:r>
          </a:p>
          <a:p>
            <a:endParaRPr lang="en-US" sz="2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2"/>
          <a:srcRect l="5616" t="26617" r="41674" b="13746"/>
          <a:stretch/>
        </p:blipFill>
        <p:spPr>
          <a:xfrm>
            <a:off x="5234940" y="2058799"/>
            <a:ext cx="5909310" cy="3760470"/>
          </a:xfrm>
          <a:prstGeom prst="rect">
            <a:avLst/>
          </a:prstGeom>
          <a:ln>
            <a:solidFill>
              <a:schemeClr val="bg1"/>
            </a:solidFill>
          </a:ln>
        </p:spPr>
      </p:pic>
    </p:spTree>
    <p:extLst>
      <p:ext uri="{BB962C8B-B14F-4D97-AF65-F5344CB8AC3E}">
        <p14:creationId xmlns:p14="http://schemas.microsoft.com/office/powerpoint/2010/main" val="2397054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75000"/>
              <a:lumOff val="25000"/>
              <a:alpha val="64000"/>
            </a:schemeClr>
          </a:solidFill>
        </p:spPr>
        <p:txBody>
          <a:bodyPr>
            <a:normAutofit/>
          </a:bodyPr>
          <a:lstStyle/>
          <a:p>
            <a:r>
              <a:rPr lang="en-US" sz="4400" dirty="0">
                <a:solidFill>
                  <a:schemeClr val="tx2">
                    <a:lumMod val="20000"/>
                    <a:lumOff val="80000"/>
                  </a:schemeClr>
                </a:solidFill>
              </a:rPr>
              <a:t>Multinomial regression</a:t>
            </a:r>
          </a:p>
        </p:txBody>
      </p:sp>
      <p:sp>
        <p:nvSpPr>
          <p:cNvPr id="3" name="Content Placeholder 2"/>
          <p:cNvSpPr>
            <a:spLocks noGrp="1"/>
          </p:cNvSpPr>
          <p:nvPr>
            <p:ph idx="1"/>
          </p:nvPr>
        </p:nvSpPr>
        <p:spPr/>
        <p:txBody>
          <a:bodyPr/>
          <a:lstStyle/>
          <a:p>
            <a:r>
              <a:rPr lang="en-US" sz="2600" dirty="0">
                <a:latin typeface="Arial" panose="020B0604020202020204" pitchFamily="34" charset="0"/>
                <a:cs typeface="Arial" panose="020B0604020202020204" pitchFamily="34" charset="0"/>
              </a:rPr>
              <a:t>To predict the nominal output variables.</a:t>
            </a:r>
          </a:p>
          <a:p>
            <a:r>
              <a:rPr lang="en-US" sz="2600" dirty="0">
                <a:latin typeface="Arial" panose="020B0604020202020204" pitchFamily="34" charset="0"/>
                <a:cs typeface="Arial" panose="020B0604020202020204" pitchFamily="34" charset="0"/>
              </a:rPr>
              <a:t>Misclassification error 9.4%</a:t>
            </a:r>
          </a:p>
          <a:p>
            <a:endParaRPr lang="en-US" dirty="0"/>
          </a:p>
        </p:txBody>
      </p:sp>
      <p:pic>
        <p:nvPicPr>
          <p:cNvPr id="4" name="Picture 3"/>
          <p:cNvPicPr/>
          <p:nvPr/>
        </p:nvPicPr>
        <p:blipFill rotWithShape="1">
          <a:blip r:embed="rId2"/>
          <a:srcRect t="-589" r="74872" b="82117"/>
          <a:stretch/>
        </p:blipFill>
        <p:spPr>
          <a:xfrm>
            <a:off x="2948940" y="3588068"/>
            <a:ext cx="5646420" cy="2481262"/>
          </a:xfrm>
          <a:prstGeom prst="rect">
            <a:avLst/>
          </a:prstGeom>
          <a:ln>
            <a:solidFill>
              <a:schemeClr val="bg1"/>
            </a:solidFill>
          </a:ln>
        </p:spPr>
      </p:pic>
    </p:spTree>
    <p:extLst>
      <p:ext uri="{BB962C8B-B14F-4D97-AF65-F5344CB8AC3E}">
        <p14:creationId xmlns:p14="http://schemas.microsoft.com/office/powerpoint/2010/main" val="2438436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2683</TotalTime>
  <Words>513</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Cardiotocography </vt:lpstr>
      <vt:lpstr>Introduction</vt:lpstr>
      <vt:lpstr>CARDIOTOCOGRAM</vt:lpstr>
      <vt:lpstr>Steps USED to analyze data</vt:lpstr>
      <vt:lpstr>About the Data</vt:lpstr>
      <vt:lpstr>Statement of the problem</vt:lpstr>
      <vt:lpstr>Data Analysis</vt:lpstr>
      <vt:lpstr>Decision Tree</vt:lpstr>
      <vt:lpstr>Multinomial regression</vt:lpstr>
      <vt:lpstr>Bagging Model</vt:lpstr>
      <vt:lpstr>RandomForest</vt:lpstr>
      <vt:lpstr>comparing Accuracy models </vt:lpstr>
      <vt:lpstr>Preferred Model</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Dr.Firasat Khan</dc:creator>
  <cp:lastModifiedBy>rooksana sultana</cp:lastModifiedBy>
  <cp:revision>187</cp:revision>
  <dcterms:created xsi:type="dcterms:W3CDTF">2017-05-05T16:26:27Z</dcterms:created>
  <dcterms:modified xsi:type="dcterms:W3CDTF">2017-05-08T21:24:27Z</dcterms:modified>
</cp:coreProperties>
</file>