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8" r:id="rId7"/>
    <p:sldId id="260" r:id="rId8"/>
    <p:sldId id="262" r:id="rId9"/>
    <p:sldId id="263" r:id="rId10"/>
    <p:sldId id="264" r:id="rId11"/>
    <p:sldId id="267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>
      <p:cViewPr varScale="1">
        <p:scale>
          <a:sx n="121" d="100"/>
          <a:sy n="121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47A4D-328E-D6EB-8C10-E039AD77F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C35F4-88DC-24A4-6430-B70670F40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30C35-6869-1A4C-739B-A72E01AD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AA6B-DE3D-F447-B40E-C036926A1CAA}" type="datetimeFigureOut">
              <a:rPr lang="en-DE" smtClean="0"/>
              <a:t>06.02.25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5F5C8-F76B-D101-9F9F-18ED8A4F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F6290-74D6-7757-51D3-3361FB58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FE11-AE6F-B34A-BE9F-B38EF73398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379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1778-B833-0A49-6648-BC22C944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93CDE-2637-8936-E098-16BF381A1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8002-63A6-E1EF-ADE3-B2BC7B79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AA6B-DE3D-F447-B40E-C036926A1CAA}" type="datetimeFigureOut">
              <a:rPr lang="en-DE" smtClean="0"/>
              <a:t>06.02.25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8FAB-A715-8085-A1E3-B1F0D7CB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D4EE0-377E-A6C6-9F63-F49B59FD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FE11-AE6F-B34A-BE9F-B38EF73398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342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63F58-858B-4274-4446-31BDBBF50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1A7F9-B059-1294-501A-085F19A8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8E95-6AA1-7322-3485-5057661B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AA6B-DE3D-F447-B40E-C036926A1CAA}" type="datetimeFigureOut">
              <a:rPr lang="en-DE" smtClean="0"/>
              <a:t>06.02.25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B4E11-8A7E-0CE1-CE85-DEE65119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402F-7E48-E497-3892-FA92ED48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FE11-AE6F-B34A-BE9F-B38EF73398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255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2028-F8B0-D6C5-59A2-63F1E723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698C-B6C1-627B-D131-1C704592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0666-F028-21FE-9AC3-D092B1F4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AA6B-DE3D-F447-B40E-C036926A1CAA}" type="datetimeFigureOut">
              <a:rPr lang="en-DE" smtClean="0"/>
              <a:t>06.02.25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6C1F-AD2F-F5E8-F747-F1704DA2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6803D-E8D9-76B4-31E6-ABCE2010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FE11-AE6F-B34A-BE9F-B38EF73398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552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21EC-8523-03D6-4E29-CF1C2C44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54B1-A1CE-A63B-429A-23BB573D6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61AC-4213-389A-530D-7DEEE0BC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AA6B-DE3D-F447-B40E-C036926A1CAA}" type="datetimeFigureOut">
              <a:rPr lang="en-DE" smtClean="0"/>
              <a:t>06.02.25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C094-50D8-9D90-46F7-B7F252A7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130AC-F467-BD98-7ACC-219C1725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FE11-AE6F-B34A-BE9F-B38EF73398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6CA67-0B46-388A-55C0-BA3DEAA1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7BBA-FD20-76BA-441E-4847F0821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7D3BF-ECA8-46B9-4354-51BAFBD01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B630F-2FD3-E9CF-30B4-F757B32B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AA6B-DE3D-F447-B40E-C036926A1CAA}" type="datetimeFigureOut">
              <a:rPr lang="en-DE" smtClean="0"/>
              <a:t>06.02.25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9FAD6-2BE8-53B9-7C9E-C0A4520F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B8A67-27E5-7762-610F-76ABD52A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FE11-AE6F-B34A-BE9F-B38EF73398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156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3895-C7EA-2E59-29B0-3031A77C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F2C94-1111-D528-D8BD-12CAE1224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FF72D-F54B-22CF-36DB-F2F7E578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EB60E-1EFC-55CB-A49B-71CBBF908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AA859-7ABB-1BA4-16A5-0EFC05F2F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51BCF-CEF0-D753-1353-3C2E1DDC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AA6B-DE3D-F447-B40E-C036926A1CAA}" type="datetimeFigureOut">
              <a:rPr lang="en-DE" smtClean="0"/>
              <a:t>06.02.25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F0E6D-F676-9CF5-8A40-A2FE4C1F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54D0D-8D9C-CCCC-818A-65DD7B7B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FE11-AE6F-B34A-BE9F-B38EF73398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201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C3E4-8566-B2D1-3ABF-273F0CD0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78E17-8E71-54DD-1487-78D88CB9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AA6B-DE3D-F447-B40E-C036926A1CAA}" type="datetimeFigureOut">
              <a:rPr lang="en-DE" smtClean="0"/>
              <a:t>06.02.25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76AF3-F470-4E37-45A1-70728E2B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24A83-630C-CB00-3C8C-93559E8E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FE11-AE6F-B34A-BE9F-B38EF73398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35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4065E-A0E0-F16D-9E5A-01624B16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AA6B-DE3D-F447-B40E-C036926A1CAA}" type="datetimeFigureOut">
              <a:rPr lang="en-DE" smtClean="0"/>
              <a:t>06.02.25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EFDC3-63FF-D84A-2EC5-1FC47C1F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0428A-D1F1-4A96-3EC0-D154E1B5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FE11-AE6F-B34A-BE9F-B38EF73398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38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7208-BCC0-080D-3C07-60920D11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E68B-CD4A-BAE3-9011-D7028E9E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17153-6FDD-1D47-4A07-4DE9F061B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23062-04B9-1876-46B6-9EBDBBF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AA6B-DE3D-F447-B40E-C036926A1CAA}" type="datetimeFigureOut">
              <a:rPr lang="en-DE" smtClean="0"/>
              <a:t>06.02.25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68569-0516-C63B-4502-42FD5B6A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6BB1-4324-4399-7CA0-1F12956E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FE11-AE6F-B34A-BE9F-B38EF73398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422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2C2E-E7D7-47F9-757D-DD298B1B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1DEFB-AD4E-FD4A-4419-EE387B74B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08303-0159-3612-C347-4E0B52807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4F450-DF50-390C-34D5-2E75D9AE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AA6B-DE3D-F447-B40E-C036926A1CAA}" type="datetimeFigureOut">
              <a:rPr lang="en-DE" smtClean="0"/>
              <a:t>06.02.25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9244C-0E78-E85E-1789-D57C70B5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6DE61-92CD-0ADC-5C69-ADC79058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7FE11-AE6F-B34A-BE9F-B38EF73398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51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1F2C2-D71B-5080-47D3-985A39C6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5C333-7818-AB7C-0F1D-6BDD7DA3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8235-8A5F-321F-9CAC-8252A7A28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3AA6B-DE3D-F447-B40E-C036926A1CAA}" type="datetimeFigureOut">
              <a:rPr lang="en-DE" smtClean="0"/>
              <a:t>06.02.25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E5034-6EA5-98AE-C167-C64286B0B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3B00D-B80B-F328-D938-FC26334DD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7FE11-AE6F-B34A-BE9F-B38EF73398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283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ode.com/docs/guides/modify-file-permissions-with-chmo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use-the-cli-beginner-gui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use-the-cli-beginner-guid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4833-2D6B-2026-4F81-B98D39BC5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Command line interface (CLI)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7D3AD-DEA1-0AC2-27B9-C9D3D9E7B9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Barcoding MSc course 2025</a:t>
            </a:r>
          </a:p>
        </p:txBody>
      </p:sp>
    </p:spTree>
    <p:extLst>
      <p:ext uri="{BB962C8B-B14F-4D97-AF65-F5344CB8AC3E}">
        <p14:creationId xmlns:p14="http://schemas.microsoft.com/office/powerpoint/2010/main" val="419229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876E-4CD6-EA19-8F67-AB42CF2D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Permissions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F0C49-31BB-AA38-59DF-5C9F9A345FEB}"/>
              </a:ext>
            </a:extLst>
          </p:cNvPr>
          <p:cNvSpPr txBox="1"/>
          <p:nvPr/>
        </p:nvSpPr>
        <p:spPr>
          <a:xfrm>
            <a:off x="331650" y="2413337"/>
            <a:ext cx="52501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</a:t>
            </a:r>
            <a:r>
              <a:rPr lang="en-GB" dirty="0" err="1"/>
              <a:t>rw</a:t>
            </a:r>
            <a:r>
              <a:rPr lang="en-GB" dirty="0"/>
              <a:t>-r--r--</a:t>
            </a:r>
          </a:p>
          <a:p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Explanation:</a:t>
            </a:r>
          </a:p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 = file</a:t>
            </a:r>
          </a:p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rw- = read, write permission for owner</a:t>
            </a:r>
          </a:p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r-- = read permission for group</a:t>
            </a:r>
          </a:p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r-- = read permission for other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E627A-0496-6354-8384-1C28069D6D3C}"/>
              </a:ext>
            </a:extLst>
          </p:cNvPr>
          <p:cNvSpPr txBox="1"/>
          <p:nvPr/>
        </p:nvSpPr>
        <p:spPr>
          <a:xfrm>
            <a:off x="6610197" y="1859339"/>
            <a:ext cx="42370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Possible values for columns 1: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 = file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d = directory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l = symbolic link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Possible values for the rest: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 = read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 = write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 = execute</a:t>
            </a:r>
            <a:endParaRPr lang="en-DE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5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E148-64F4-F9F1-5818-78D37972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Changing permissions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5B6A1-BAB6-88A9-5067-04D682967FFD}"/>
              </a:ext>
            </a:extLst>
          </p:cNvPr>
          <p:cNvSpPr txBox="1"/>
          <p:nvPr/>
        </p:nvSpPr>
        <p:spPr>
          <a:xfrm>
            <a:off x="838200" y="2070538"/>
            <a:ext cx="48702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General usage of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WHO[+,-,=]PERMISSIONS FILENAME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Example to add permission 1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g+w,o-rw,a+x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~/example-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file.txt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Example to add permission 2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750 ~/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example.txt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Example to remove permission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g-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rx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o+rx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example.txt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E68FF-2D65-9479-A97E-6871959F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925" y="688975"/>
            <a:ext cx="2997200" cy="580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4B24D7-B7AC-5AFB-03FE-0E7AE9F2733B}"/>
              </a:ext>
            </a:extLst>
          </p:cNvPr>
          <p:cNvSpPr txBox="1"/>
          <p:nvPr/>
        </p:nvSpPr>
        <p:spPr>
          <a:xfrm>
            <a:off x="9469821" y="6447393"/>
            <a:ext cx="2081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/>
              <a:t>s</a:t>
            </a:r>
            <a:r>
              <a:rPr lang="en-DE" sz="1200" i="1" dirty="0"/>
              <a:t>ource: </a:t>
            </a:r>
            <a:r>
              <a:rPr lang="en-GB" sz="1200" i="1" dirty="0">
                <a:hlinkClick r:id="rId3"/>
              </a:rPr>
              <a:t>linode.com</a:t>
            </a:r>
            <a:r>
              <a:rPr lang="en-DE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360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9FD9-DEAD-FC55-CC45-C68CE082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Navigating the file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83C63-C9DF-97DD-6C77-C292C041B119}"/>
              </a:ext>
            </a:extLst>
          </p:cNvPr>
          <p:cNvSpPr txBox="1"/>
          <p:nvPr/>
        </p:nvSpPr>
        <p:spPr>
          <a:xfrm>
            <a:off x="838200" y="2119047"/>
            <a:ext cx="30973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Where am I?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Where could I go?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DE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  <a:p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How can I move there?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cd input/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Special cases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9139C-6C91-265C-537B-C74F03567430}"/>
              </a:ext>
            </a:extLst>
          </p:cNvPr>
          <p:cNvSpPr txBox="1"/>
          <p:nvPr/>
        </p:nvSpPr>
        <p:spPr>
          <a:xfrm>
            <a:off x="5541580" y="2119047"/>
            <a:ext cx="665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Searching function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find ./ -type f –name *.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Find python scripts</a:t>
            </a:r>
          </a:p>
        </p:txBody>
      </p:sp>
    </p:spTree>
    <p:extLst>
      <p:ext uri="{BB962C8B-B14F-4D97-AF65-F5344CB8AC3E}">
        <p14:creationId xmlns:p14="http://schemas.microsoft.com/office/powerpoint/2010/main" val="35615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8811-DE41-29AF-F9CA-128F05E3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Note on paths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E47B0-FFB9-E993-A068-D4BFE7D44826}"/>
              </a:ext>
            </a:extLst>
          </p:cNvPr>
          <p:cNvSpPr txBox="1"/>
          <p:nvPr/>
        </p:nvSpPr>
        <p:spPr>
          <a:xfrm>
            <a:off x="838200" y="1690688"/>
            <a:ext cx="550343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One can use absolute paths: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ls /Users/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ferenc.kagan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/Documents/Projects/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Or one can use relative paths: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ls ../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ls ./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One can combine multiple relative paths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ls ../../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Root directory encoding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ls /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Home directory encoding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ls ~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D5B27-5D03-5CDE-BE35-A37C98B08DF2}"/>
              </a:ext>
            </a:extLst>
          </p:cNvPr>
          <p:cNvSpPr txBox="1"/>
          <p:nvPr/>
        </p:nvSpPr>
        <p:spPr>
          <a:xfrm>
            <a:off x="7340112" y="1690688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Symbolic links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ln –s ~/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example_file.txt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./</a:t>
            </a:r>
          </a:p>
        </p:txBody>
      </p:sp>
    </p:spTree>
    <p:extLst>
      <p:ext uri="{BB962C8B-B14F-4D97-AF65-F5344CB8AC3E}">
        <p14:creationId xmlns:p14="http://schemas.microsoft.com/office/powerpoint/2010/main" val="94849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89A-EB38-9549-097C-A5D79E1B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File handling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FB0A5-DA2E-1523-979D-F25C6D835FDD}"/>
              </a:ext>
            </a:extLst>
          </p:cNvPr>
          <p:cNvSpPr txBox="1"/>
          <p:nvPr/>
        </p:nvSpPr>
        <p:spPr>
          <a:xfrm>
            <a:off x="375745" y="1869364"/>
            <a:ext cx="62116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Copying files or directories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cp ~/exmaple1.txt ./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cp ~/*.csv ../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cp –r ~/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example_directory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 ./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Moving and renaming files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mv ~/example1.txt ./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mv example1.txt example1_renamed.txt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mv ~/*.csv data/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mv –n example1.txt data/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-n to prevent overwriting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9DD65-875D-6D5D-E9F5-C2BD65F49E3A}"/>
              </a:ext>
            </a:extLst>
          </p:cNvPr>
          <p:cNvSpPr txBox="1"/>
          <p:nvPr/>
        </p:nvSpPr>
        <p:spPr>
          <a:xfrm>
            <a:off x="5980386" y="1869363"/>
            <a:ext cx="62116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Removing files or directories</a:t>
            </a:r>
          </a:p>
          <a:p>
            <a:r>
              <a:rPr lang="en-DE" dirty="0">
                <a:latin typeface="Consolas" panose="020B0609020204030204" pitchFamily="49" charset="0"/>
                <a:cs typeface="Consolas" panose="020B0609020204030204" pitchFamily="49" charset="0"/>
              </a:rPr>
              <a:t>rm bad_file.txt</a:t>
            </a:r>
          </a:p>
          <a:p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rm –r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bad_directory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Creating files/directories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touch example1.txt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example_directory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048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6D2C-D185-7996-29FB-B619DEA0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File interactions – viewing whole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12E49-9EAF-F686-2E7D-F3E880771970}"/>
              </a:ext>
            </a:extLst>
          </p:cNvPr>
          <p:cNvSpPr txBox="1"/>
          <p:nvPr/>
        </p:nvSpPr>
        <p:spPr>
          <a:xfrm>
            <a:off x="504497" y="188671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out file content in the terminal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cat example1.txt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file content interactively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less example1.txt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Combine files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cat example1.txt example2.txt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combined.txt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4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1A773-67A1-8F45-F6F7-CACD3C171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CDCF-B7B5-413D-4D77-87F6AF43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File interactions – viewing parts of file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AF94B-7A01-4E0A-5654-17FC74C4F2F9}"/>
              </a:ext>
            </a:extLst>
          </p:cNvPr>
          <p:cNvSpPr txBox="1"/>
          <p:nvPr/>
        </p:nvSpPr>
        <p:spPr>
          <a:xfrm>
            <a:off x="504497" y="188671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View start/end of file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head –n10 example1.txt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tail –n10 example1.txt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Filter rows of the file for viewing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grep “pattern to search” example1.txt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Filter columns of the file for viewing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cut –f2 example1.tsv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1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3AE06-3476-EB9A-3C24-DFA745518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42B4-982A-CE2B-74FA-C9B91936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File interactions – manipulating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BC4B3-579D-7097-C2AA-93A79EA00323}"/>
              </a:ext>
            </a:extLst>
          </p:cNvPr>
          <p:cNvSpPr txBox="1"/>
          <p:nvPr/>
        </p:nvSpPr>
        <p:spPr>
          <a:xfrm>
            <a:off x="504496" y="1886718"/>
            <a:ext cx="67476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Sort file content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example1.txt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–r example1.txt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Remove duplicate rows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example1.txt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Replace text pattern</a:t>
            </a:r>
          </a:p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sed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“s/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toReplace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ReplacedText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/g” example1.txt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4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7CFE-4202-C48B-A40F-9C69640B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Stiching commands together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DEFDB-765C-4F83-697F-4F99358E523C}"/>
              </a:ext>
            </a:extLst>
          </p:cNvPr>
          <p:cNvSpPr txBox="1"/>
          <p:nvPr/>
        </p:nvSpPr>
        <p:spPr>
          <a:xfrm>
            <a:off x="554420" y="1902372"/>
            <a:ext cx="6779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>
                    <a:lumMod val="65000"/>
                  </a:schemeClr>
                </a:solidFill>
              </a:rPr>
              <a:t># Redirecting output</a:t>
            </a:r>
          </a:p>
          <a:p>
            <a:r>
              <a:rPr lang="en-GB" dirty="0"/>
              <a:t>head –n5 example1.txt &gt; example1_head.txt</a:t>
            </a:r>
          </a:p>
          <a:p>
            <a:endParaRPr lang="en-GB" dirty="0"/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# Redirecting input</a:t>
            </a:r>
          </a:p>
          <a:p>
            <a:r>
              <a:rPr lang="en-GB" dirty="0"/>
              <a:t>tail –n5 &lt; example1.txt</a:t>
            </a:r>
          </a:p>
          <a:p>
            <a:endParaRPr lang="en-GB" dirty="0"/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# Combining redirections</a:t>
            </a:r>
          </a:p>
          <a:p>
            <a:r>
              <a:rPr lang="en-GB" dirty="0"/>
              <a:t>head –n5 &lt; example1.txt &gt; example1_head.txt</a:t>
            </a:r>
          </a:p>
          <a:p>
            <a:endParaRPr lang="en-GB" dirty="0"/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# Stitching command together (piping)</a:t>
            </a:r>
          </a:p>
          <a:p>
            <a:r>
              <a:rPr lang="en-GB" dirty="0"/>
              <a:t> head –n5 example1.txt | tail –n 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375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72184-B0FC-95D0-4223-2E270AF8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Wrap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538245-8E99-3CF6-8460-3784DEBE3A95}"/>
              </a:ext>
            </a:extLst>
          </p:cNvPr>
          <p:cNvSpPr txBox="1"/>
          <p:nvPr/>
        </p:nvSpPr>
        <p:spPr>
          <a:xfrm>
            <a:off x="1135117" y="1828800"/>
            <a:ext cx="9659007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DE" u="sng" dirty="0"/>
              <a:t>Exercise</a:t>
            </a:r>
            <a:r>
              <a:rPr lang="en-DE" dirty="0"/>
              <a:t>:</a:t>
            </a:r>
          </a:p>
          <a:p>
            <a:pPr>
              <a:lnSpc>
                <a:spcPct val="150000"/>
              </a:lnSpc>
            </a:pPr>
            <a:endParaRPr lang="en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DE" dirty="0"/>
              <a:t>Create new directory and copy your file there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</a:t>
            </a:r>
            <a:r>
              <a:rPr lang="en-DE" dirty="0"/>
              <a:t>hange working directory to you created directory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DE" dirty="0"/>
              <a:t>Remove original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DE" dirty="0"/>
              <a:t>Rename new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DE" dirty="0"/>
              <a:t>Filter rows from new file for “apple”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DE" dirty="0"/>
              <a:t>Reverse the filtering for “pie”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DE" dirty="0"/>
              <a:t>Extract only counts from the file and sort them, remove duplicates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DE" dirty="0"/>
              <a:t>Replace all bananas to apples</a:t>
            </a:r>
          </a:p>
          <a:p>
            <a:pPr>
              <a:lnSpc>
                <a:spcPct val="150000"/>
              </a:lnSpc>
            </a:pPr>
            <a:endParaRPr lang="en-DE" dirty="0"/>
          </a:p>
          <a:p>
            <a:pPr>
              <a:lnSpc>
                <a:spcPct val="150000"/>
              </a:lnSpc>
            </a:pPr>
            <a:endParaRPr lang="en-DE" dirty="0"/>
          </a:p>
          <a:p>
            <a:pPr>
              <a:lnSpc>
                <a:spcPct val="150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7494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9C3E-F952-2736-8EDC-F44BC4C4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580EE-2A26-2418-BB12-7EB8B9483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690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F9F6-8207-B0DA-C2CD-FC2E86E6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The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53EE3-178F-1D75-9A18-E675A72396DD}"/>
              </a:ext>
            </a:extLst>
          </p:cNvPr>
          <p:cNvSpPr txBox="1"/>
          <p:nvPr/>
        </p:nvSpPr>
        <p:spPr>
          <a:xfrm>
            <a:off x="462455" y="1808405"/>
            <a:ext cx="6316719" cy="4666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DE" sz="2000" dirty="0"/>
              <a:t>Early days of computer usage: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DE" dirty="0"/>
              <a:t>Interactions were done by using </a:t>
            </a:r>
            <a:r>
              <a:rPr lang="en-DE" b="1" dirty="0"/>
              <a:t>commands</a:t>
            </a:r>
            <a:r>
              <a:rPr lang="en-DE" dirty="0"/>
              <a:t> (words)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DE" dirty="0"/>
              <a:t>No way to visually navigate folder (</a:t>
            </a:r>
            <a:r>
              <a:rPr lang="en-DE" b="1" dirty="0"/>
              <a:t>no graphycal user interface </a:t>
            </a:r>
            <a:r>
              <a:rPr lang="en-DE" dirty="0"/>
              <a:t>– GUI available)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endParaRPr lang="en-DE" dirty="0"/>
          </a:p>
          <a:p>
            <a:pPr>
              <a:lnSpc>
                <a:spcPct val="150000"/>
              </a:lnSpc>
            </a:pPr>
            <a:r>
              <a:rPr lang="en-DE" u="sng" dirty="0"/>
              <a:t>Aliases</a:t>
            </a:r>
            <a:r>
              <a:rPr lang="en-DE" dirty="0"/>
              <a:t>: command line prompt, terminal</a:t>
            </a:r>
          </a:p>
          <a:p>
            <a:pPr>
              <a:lnSpc>
                <a:spcPct val="150000"/>
              </a:lnSpc>
            </a:pPr>
            <a:endParaRPr lang="en-DE" dirty="0"/>
          </a:p>
          <a:p>
            <a:pPr>
              <a:lnSpc>
                <a:spcPct val="150000"/>
              </a:lnSpc>
            </a:pPr>
            <a:r>
              <a:rPr lang="en-DE" u="sng" dirty="0"/>
              <a:t>Features</a:t>
            </a:r>
            <a:r>
              <a:rPr lang="en-DE" dirty="0"/>
              <a:t>: text based, every operation system (OS) has access to it</a:t>
            </a:r>
          </a:p>
          <a:p>
            <a:pPr>
              <a:lnSpc>
                <a:spcPct val="150000"/>
              </a:lnSpc>
            </a:pPr>
            <a:endParaRPr lang="en-DE" dirty="0"/>
          </a:p>
          <a:p>
            <a:pPr>
              <a:lnSpc>
                <a:spcPct val="150000"/>
              </a:lnSpc>
            </a:pPr>
            <a:r>
              <a:rPr lang="en-DE" u="sng" dirty="0"/>
              <a:t>Interpreters</a:t>
            </a:r>
            <a:r>
              <a:rPr lang="en-DE" dirty="0"/>
              <a:t>: Bash, Zsh, PowerShell</a:t>
            </a:r>
          </a:p>
          <a:p>
            <a:pPr>
              <a:lnSpc>
                <a:spcPct val="150000"/>
              </a:lnSpc>
            </a:pP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F1577-6487-A50B-B51F-EB30441F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829" y="524381"/>
            <a:ext cx="5084379" cy="3201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909E98-7365-F439-8803-C41486D5FDE8}"/>
              </a:ext>
            </a:extLst>
          </p:cNvPr>
          <p:cNvSpPr txBox="1"/>
          <p:nvPr/>
        </p:nvSpPr>
        <p:spPr>
          <a:xfrm>
            <a:off x="10133832" y="3608174"/>
            <a:ext cx="188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i="1" dirty="0"/>
              <a:t>s</a:t>
            </a:r>
            <a:r>
              <a:rPr lang="en-DE" sz="1200" i="1" dirty="0"/>
              <a:t>ource: </a:t>
            </a:r>
            <a:r>
              <a:rPr lang="en-GB" sz="1200" i="1" dirty="0">
                <a:hlinkClick r:id="rId3"/>
              </a:rPr>
              <a:t>freecodecamp.com</a:t>
            </a:r>
            <a:r>
              <a:rPr lang="en-DE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052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0DA25E-0637-FCC1-DFD5-64608BFE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5793"/>
            <a:ext cx="7772400" cy="44278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F8570-78E5-2A0F-AD3F-541A89BC289B}"/>
              </a:ext>
            </a:extLst>
          </p:cNvPr>
          <p:cNvSpPr txBox="1"/>
          <p:nvPr/>
        </p:nvSpPr>
        <p:spPr>
          <a:xfrm>
            <a:off x="8094824" y="5841489"/>
            <a:ext cx="188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i="1" dirty="0"/>
              <a:t>s</a:t>
            </a:r>
            <a:r>
              <a:rPr lang="en-DE" sz="1200" i="1" dirty="0"/>
              <a:t>ource: </a:t>
            </a:r>
            <a:r>
              <a:rPr lang="en-GB" sz="1200" i="1" dirty="0">
                <a:hlinkClick r:id="rId3"/>
              </a:rPr>
              <a:t>freecodecamp.com</a:t>
            </a:r>
            <a:r>
              <a:rPr lang="en-DE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316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DD714A-57AE-F194-D334-1EF84C780A8C}"/>
              </a:ext>
            </a:extLst>
          </p:cNvPr>
          <p:cNvSpPr/>
          <p:nvPr/>
        </p:nvSpPr>
        <p:spPr>
          <a:xfrm>
            <a:off x="5550276" y="2585545"/>
            <a:ext cx="3761890" cy="3962400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BA8D6F-6E10-2B5E-CF16-97C73B9FAD59}"/>
              </a:ext>
            </a:extLst>
          </p:cNvPr>
          <p:cNvSpPr/>
          <p:nvPr/>
        </p:nvSpPr>
        <p:spPr>
          <a:xfrm>
            <a:off x="1826750" y="2585545"/>
            <a:ext cx="3523016" cy="3962400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CA7A0-91A5-E734-45DC-3E5DA9FA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The basics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01204-3E02-EE93-059F-1BA9A9B0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855" y="2836860"/>
            <a:ext cx="8900686" cy="2047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2C4CD-83EB-EFD7-0825-5298EBDA868E}"/>
              </a:ext>
            </a:extLst>
          </p:cNvPr>
          <p:cNvSpPr txBox="1"/>
          <p:nvPr/>
        </p:nvSpPr>
        <p:spPr>
          <a:xfrm>
            <a:off x="2572984" y="1986455"/>
            <a:ext cx="352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C000"/>
                </a:solidFill>
              </a:rPr>
              <a:t>conda</a:t>
            </a:r>
            <a:r>
              <a:rPr lang="en-GB" dirty="0">
                <a:solidFill>
                  <a:srgbClr val="FFC000"/>
                </a:solidFill>
              </a:rPr>
              <a:t> environment currently in use</a:t>
            </a:r>
            <a:endParaRPr lang="en-DE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50382-EC99-A9F3-A0F2-E38A7456A28F}"/>
              </a:ext>
            </a:extLst>
          </p:cNvPr>
          <p:cNvSpPr txBox="1"/>
          <p:nvPr/>
        </p:nvSpPr>
        <p:spPr>
          <a:xfrm>
            <a:off x="2063232" y="518074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user</a:t>
            </a:r>
            <a:endParaRPr lang="en-DE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A8D61-89EC-BA58-F0FE-21654858B24C}"/>
              </a:ext>
            </a:extLst>
          </p:cNvPr>
          <p:cNvSpPr txBox="1"/>
          <p:nvPr/>
        </p:nvSpPr>
        <p:spPr>
          <a:xfrm>
            <a:off x="4416886" y="5180742"/>
            <a:ext cx="16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current location</a:t>
            </a:r>
            <a:endParaRPr lang="en-DE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827EE-114D-1237-4A62-984F89180130}"/>
              </a:ext>
            </a:extLst>
          </p:cNvPr>
          <p:cNvSpPr txBox="1"/>
          <p:nvPr/>
        </p:nvSpPr>
        <p:spPr>
          <a:xfrm>
            <a:off x="7311784" y="6049097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Tab 2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CFE82-33B1-A7EB-0F84-C22302F394FA}"/>
              </a:ext>
            </a:extLst>
          </p:cNvPr>
          <p:cNvSpPr txBox="1"/>
          <p:nvPr/>
        </p:nvSpPr>
        <p:spPr>
          <a:xfrm>
            <a:off x="3228515" y="6030507"/>
            <a:ext cx="68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Tab 1</a:t>
            </a:r>
            <a:endParaRPr lang="en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E9040FF6-9B51-7149-2290-12510AF9E06F}"/>
              </a:ext>
            </a:extLst>
          </p:cNvPr>
          <p:cNvSpPr/>
          <p:nvPr/>
        </p:nvSpPr>
        <p:spPr>
          <a:xfrm rot="13506361">
            <a:off x="2770314" y="2195805"/>
            <a:ext cx="241839" cy="1261246"/>
          </a:xfrm>
          <a:prstGeom prst="up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750780EF-C929-E6A4-5B7F-9BE614FE53A0}"/>
              </a:ext>
            </a:extLst>
          </p:cNvPr>
          <p:cNvSpPr/>
          <p:nvPr/>
        </p:nvSpPr>
        <p:spPr>
          <a:xfrm rot="1220327">
            <a:off x="2667205" y="3473503"/>
            <a:ext cx="250410" cy="1817562"/>
          </a:xfrm>
          <a:prstGeom prst="up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6900AA36-9F3A-B14F-DD2F-57955FA5FF9A}"/>
              </a:ext>
            </a:extLst>
          </p:cNvPr>
          <p:cNvSpPr/>
          <p:nvPr/>
        </p:nvSpPr>
        <p:spPr>
          <a:xfrm rot="20287050">
            <a:off x="4649180" y="3486411"/>
            <a:ext cx="259877" cy="1677942"/>
          </a:xfrm>
          <a:prstGeom prst="up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96D89C-42D9-F311-2BC1-429575646767}"/>
              </a:ext>
            </a:extLst>
          </p:cNvPr>
          <p:cNvSpPr/>
          <p:nvPr/>
        </p:nvSpPr>
        <p:spPr>
          <a:xfrm>
            <a:off x="199698" y="2996652"/>
            <a:ext cx="5159832" cy="66215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83BE3D-B577-42E1-55AF-B1F60798F133}"/>
              </a:ext>
            </a:extLst>
          </p:cNvPr>
          <p:cNvSpPr txBox="1"/>
          <p:nvPr/>
        </p:nvSpPr>
        <p:spPr>
          <a:xfrm>
            <a:off x="373216" y="3117312"/>
            <a:ext cx="95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prompt</a:t>
            </a:r>
          </a:p>
        </p:txBody>
      </p:sp>
    </p:spTree>
    <p:extLst>
      <p:ext uri="{BB962C8B-B14F-4D97-AF65-F5344CB8AC3E}">
        <p14:creationId xmlns:p14="http://schemas.microsoft.com/office/powerpoint/2010/main" val="96737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9" grpId="0"/>
      <p:bldP spid="10" grpId="0"/>
      <p:bldP spid="18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E146-CECF-1B5E-E0DE-C0965834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Shell good-to-knows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50397-ECF2-8B4D-61AD-F7155B369015}"/>
              </a:ext>
            </a:extLst>
          </p:cNvPr>
          <p:cNvSpPr txBox="1"/>
          <p:nvPr/>
        </p:nvSpPr>
        <p:spPr>
          <a:xfrm>
            <a:off x="354724" y="1785766"/>
            <a:ext cx="58989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Consolas" panose="020B0609020204030204" pitchFamily="49" charset="0"/>
                <a:cs typeface="Consolas" panose="020B0609020204030204" pitchFamily="49" charset="0"/>
              </a:rPr>
              <a:t>Shortcuts</a:t>
            </a:r>
          </a:p>
          <a:p>
            <a:endParaRPr lang="en-GB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Ctrl+r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Reverse search through your command history. Kinda like pushing the </a:t>
            </a:r>
            <a:r>
              <a:rPr lang="en-GB" i="1" dirty="0">
                <a:latin typeface="Consolas" panose="020B0609020204030204" pitchFamily="49" charset="0"/>
                <a:cs typeface="Consolas" panose="020B0609020204030204" pitchFamily="49" charset="0"/>
              </a:rPr>
              <a:t>up arrow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with search.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Ctrl+c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kill/interrupt the current running process. 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Ctrl+d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Close your current terminal. Same as typing exit but way shorter.</a:t>
            </a:r>
          </a:p>
          <a:p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Ctrl+a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Move the cursor to the beginning of the line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Ctrl+e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: Move the cursor to the end of the 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8C56F-D9BF-8155-8BE8-F86AEA4DF25D}"/>
              </a:ext>
            </a:extLst>
          </p:cNvPr>
          <p:cNvSpPr txBox="1"/>
          <p:nvPr/>
        </p:nvSpPr>
        <p:spPr>
          <a:xfrm>
            <a:off x="6726621" y="1785766"/>
            <a:ext cx="5425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Consolas" panose="020B0609020204030204" pitchFamily="49" charset="0"/>
                <a:cs typeface="Consolas" panose="020B0609020204030204" pitchFamily="49" charset="0"/>
              </a:rPr>
              <a:t>Extensions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Brace expansion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$echo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el,il,al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}l 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spell spill spall</a:t>
            </a:r>
          </a:p>
          <a:p>
            <a:endParaRPr lang="en-GB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Glob patterns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*.txt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Match all txt files</a:t>
            </a:r>
          </a:p>
          <a:p>
            <a:endParaRPr lang="en-GB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sales202?.csv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Match this decade's sales data files</a:t>
            </a:r>
          </a:p>
        </p:txBody>
      </p:sp>
    </p:spTree>
    <p:extLst>
      <p:ext uri="{BB962C8B-B14F-4D97-AF65-F5344CB8AC3E}">
        <p14:creationId xmlns:p14="http://schemas.microsoft.com/office/powerpoint/2010/main" val="9282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3D27524-DEE1-1F8E-4052-5165373545A9}"/>
              </a:ext>
            </a:extLst>
          </p:cNvPr>
          <p:cNvSpPr txBox="1">
            <a:spLocks/>
          </p:cNvSpPr>
          <p:nvPr/>
        </p:nvSpPr>
        <p:spPr>
          <a:xfrm>
            <a:off x="990600" y="971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The basics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B08DE-489D-1739-947D-7C4703BC1B51}"/>
              </a:ext>
            </a:extLst>
          </p:cNvPr>
          <p:cNvSpPr txBox="1"/>
          <p:nvPr/>
        </p:nvSpPr>
        <p:spPr>
          <a:xfrm>
            <a:off x="1072055" y="1695942"/>
            <a:ext cx="88497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Who is using the terminal?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DE" dirty="0">
                <a:latin typeface="Consolas" panose="020B0609020204030204" pitchFamily="49" charset="0"/>
                <a:cs typeface="Consolas" panose="020B0609020204030204" pitchFamily="49" charset="0"/>
              </a:rPr>
              <a:t>hoami</a:t>
            </a:r>
          </a:p>
          <a:p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Where am I located?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DE" dirty="0">
                <a:latin typeface="Consolas" panose="020B0609020204030204" pitchFamily="49" charset="0"/>
                <a:cs typeface="Consolas" panose="020B0609020204030204" pitchFamily="49" charset="0"/>
              </a:rPr>
              <a:t>wd</a:t>
            </a:r>
          </a:p>
          <a:p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What is present in my current location?</a:t>
            </a:r>
          </a:p>
          <a:p>
            <a:r>
              <a:rPr lang="en-DE" dirty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</a:p>
          <a:p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D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Get help for command usage</a:t>
            </a:r>
          </a:p>
          <a:p>
            <a:r>
              <a:rPr lang="en-DE" dirty="0">
                <a:latin typeface="Consolas" panose="020B0609020204030204" pitchFamily="49" charset="0"/>
                <a:cs typeface="Consolas" panose="020B0609020204030204" pitchFamily="49" charset="0"/>
              </a:rPr>
              <a:t>man 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37B57-BB27-DFF2-E8FC-6B0E7E9AA533}"/>
              </a:ext>
            </a:extLst>
          </p:cNvPr>
          <p:cNvSpPr txBox="1"/>
          <p:nvPr/>
        </p:nvSpPr>
        <p:spPr>
          <a:xfrm>
            <a:off x="1072055" y="5412828"/>
            <a:ext cx="6505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u="sng" dirty="0"/>
              <a:t>General syntax of a command</a:t>
            </a:r>
            <a:r>
              <a:rPr lang="en-DE" dirty="0"/>
              <a:t>:</a:t>
            </a:r>
          </a:p>
          <a:p>
            <a:endParaRPr lang="en-DE" dirty="0"/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DE" dirty="0">
                <a:latin typeface="Consolas" panose="020B0609020204030204" pitchFamily="49" charset="0"/>
                <a:cs typeface="Consolas" panose="020B0609020204030204" pitchFamily="49" charset="0"/>
              </a:rPr>
              <a:t>ommand [OPTIONS] arguments</a:t>
            </a:r>
          </a:p>
        </p:txBody>
      </p:sp>
    </p:spTree>
    <p:extLst>
      <p:ext uri="{BB962C8B-B14F-4D97-AF65-F5344CB8AC3E}">
        <p14:creationId xmlns:p14="http://schemas.microsoft.com/office/powerpoint/2010/main" val="85257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F14CF-BE0A-BB45-8BDE-8409A893D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BB8A4D-C937-4EFD-CD54-461BB286FA78}"/>
              </a:ext>
            </a:extLst>
          </p:cNvPr>
          <p:cNvSpPr txBox="1">
            <a:spLocks/>
          </p:cNvSpPr>
          <p:nvPr/>
        </p:nvSpPr>
        <p:spPr>
          <a:xfrm>
            <a:off x="990600" y="971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The 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A0584-DE9D-273B-ED7E-375B35DBFF97}"/>
              </a:ext>
            </a:extLst>
          </p:cNvPr>
          <p:cNvSpPr txBox="1"/>
          <p:nvPr/>
        </p:nvSpPr>
        <p:spPr>
          <a:xfrm>
            <a:off x="1177159" y="2543503"/>
            <a:ext cx="965900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DE" u="sng" dirty="0"/>
              <a:t>Exercise</a:t>
            </a:r>
            <a:r>
              <a:rPr lang="en-DE" dirty="0"/>
              <a:t>:</a:t>
            </a:r>
          </a:p>
          <a:p>
            <a:pPr>
              <a:lnSpc>
                <a:spcPct val="150000"/>
              </a:lnSpc>
            </a:pPr>
            <a:endParaRPr lang="en-DE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DE" dirty="0"/>
              <a:t>Print out the content of your current location in a long format.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DE" dirty="0"/>
              <a:t>Add to it a print out in a human readable format (i.e. size of the file should be human readable).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DE" dirty="0"/>
              <a:t>Add to it a sorting according to time.</a:t>
            </a:r>
          </a:p>
          <a:p>
            <a:pPr marL="342900" indent="-342900">
              <a:buFont typeface="+mj-lt"/>
              <a:buAutoNum type="arabicPeriod"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algn="r"/>
            <a:r>
              <a:rPr lang="en-DE" sz="1400" u="sng" dirty="0"/>
              <a:t>Hint</a:t>
            </a:r>
            <a:r>
              <a:rPr lang="en-DE" sz="1400" dirty="0"/>
              <a:t>: use the man</a:t>
            </a:r>
          </a:p>
        </p:txBody>
      </p:sp>
    </p:spTree>
    <p:extLst>
      <p:ext uri="{BB962C8B-B14F-4D97-AF65-F5344CB8AC3E}">
        <p14:creationId xmlns:p14="http://schemas.microsoft.com/office/powerpoint/2010/main" val="138268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927A-2D8C-6C05-D5F5-703C7F0B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The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A292E-6D8C-C140-9F62-24C2E6F2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10" b="5769"/>
          <a:stretch/>
        </p:blipFill>
        <p:spPr>
          <a:xfrm>
            <a:off x="1820918" y="3195145"/>
            <a:ext cx="7772400" cy="11561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F0AB533-9FC0-034C-151D-1132BF48264E}"/>
              </a:ext>
            </a:extLst>
          </p:cNvPr>
          <p:cNvSpPr/>
          <p:nvPr/>
        </p:nvSpPr>
        <p:spPr>
          <a:xfrm>
            <a:off x="1820918" y="3510455"/>
            <a:ext cx="1069427" cy="98797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F5923-E863-5687-A22F-C8E32489DA12}"/>
              </a:ext>
            </a:extLst>
          </p:cNvPr>
          <p:cNvSpPr/>
          <p:nvPr/>
        </p:nvSpPr>
        <p:spPr>
          <a:xfrm>
            <a:off x="2948152" y="3510453"/>
            <a:ext cx="294290" cy="987973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C0660-2E6E-EB03-D844-ECD1B1308BA9}"/>
              </a:ext>
            </a:extLst>
          </p:cNvPr>
          <p:cNvSpPr/>
          <p:nvPr/>
        </p:nvSpPr>
        <p:spPr>
          <a:xfrm>
            <a:off x="7346731" y="3563003"/>
            <a:ext cx="1008993" cy="98797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7B4F-0045-F281-E84D-CF06E27D81D0}"/>
              </a:ext>
            </a:extLst>
          </p:cNvPr>
          <p:cNvSpPr/>
          <p:nvPr/>
        </p:nvSpPr>
        <p:spPr>
          <a:xfrm>
            <a:off x="4708634" y="3563004"/>
            <a:ext cx="609599" cy="987973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F9B51D-2A7B-FA19-1FE0-CFA03A22F01B}"/>
              </a:ext>
            </a:extLst>
          </p:cNvPr>
          <p:cNvSpPr/>
          <p:nvPr/>
        </p:nvSpPr>
        <p:spPr>
          <a:xfrm>
            <a:off x="5563205" y="3563003"/>
            <a:ext cx="426006" cy="98797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6DDBD-232C-9DDA-4F8D-D75D2F26B71E}"/>
              </a:ext>
            </a:extLst>
          </p:cNvPr>
          <p:cNvSpPr/>
          <p:nvPr/>
        </p:nvSpPr>
        <p:spPr>
          <a:xfrm>
            <a:off x="6094877" y="3563003"/>
            <a:ext cx="1251854" cy="987973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82668-6C91-A2D7-8864-3EB76A585904}"/>
              </a:ext>
            </a:extLst>
          </p:cNvPr>
          <p:cNvSpPr txBox="1"/>
          <p:nvPr/>
        </p:nvSpPr>
        <p:spPr>
          <a:xfrm rot="18932186">
            <a:off x="1286576" y="475551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dirty="0"/>
              <a:t>permissions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0F2B1-84A7-E09E-1CC8-2335D2ED81F7}"/>
              </a:ext>
            </a:extLst>
          </p:cNvPr>
          <p:cNvSpPr txBox="1"/>
          <p:nvPr/>
        </p:nvSpPr>
        <p:spPr>
          <a:xfrm rot="18932186">
            <a:off x="2502805" y="4629068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dirty="0">
                <a:solidFill>
                  <a:srgbClr val="4472C4"/>
                </a:solidFill>
              </a:rPr>
              <a:t># links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704364-95A5-E223-BDAE-C4C2B0D4F5C2}"/>
              </a:ext>
            </a:extLst>
          </p:cNvPr>
          <p:cNvSpPr txBox="1"/>
          <p:nvPr/>
        </p:nvSpPr>
        <p:spPr>
          <a:xfrm rot="18932186">
            <a:off x="3502616" y="462906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dirty="0"/>
              <a:t>user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DA37FB-5489-1426-0B69-94019F3C9454}"/>
              </a:ext>
            </a:extLst>
          </p:cNvPr>
          <p:cNvSpPr/>
          <p:nvPr/>
        </p:nvSpPr>
        <p:spPr>
          <a:xfrm>
            <a:off x="3328191" y="3563003"/>
            <a:ext cx="1249062" cy="98797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4DB901-9152-70CB-D353-F5A3C3FF815F}"/>
              </a:ext>
            </a:extLst>
          </p:cNvPr>
          <p:cNvSpPr txBox="1"/>
          <p:nvPr/>
        </p:nvSpPr>
        <p:spPr>
          <a:xfrm rot="18932186">
            <a:off x="4487712" y="4652830"/>
            <a:ext cx="7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dirty="0">
                <a:solidFill>
                  <a:srgbClr val="4472C4"/>
                </a:solidFill>
              </a:rPr>
              <a:t>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AC06A-F066-B193-ADE8-9904B5A118EB}"/>
              </a:ext>
            </a:extLst>
          </p:cNvPr>
          <p:cNvSpPr txBox="1"/>
          <p:nvPr/>
        </p:nvSpPr>
        <p:spPr>
          <a:xfrm rot="18932186">
            <a:off x="5406649" y="4652829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dirty="0"/>
              <a:t>size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2DF75-5010-26B7-8570-DDA2529FB152}"/>
              </a:ext>
            </a:extLst>
          </p:cNvPr>
          <p:cNvSpPr txBox="1"/>
          <p:nvPr/>
        </p:nvSpPr>
        <p:spPr>
          <a:xfrm rot="18932186">
            <a:off x="5925703" y="4762489"/>
            <a:ext cx="116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4472C4"/>
                </a:solidFill>
              </a:rPr>
              <a:t>d</a:t>
            </a:r>
            <a:r>
              <a:rPr lang="en-DE" dirty="0">
                <a:solidFill>
                  <a:srgbClr val="4472C4"/>
                </a:solidFill>
              </a:rPr>
              <a:t>ate modified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4DB9-E949-5F08-08EB-734CCD421098}"/>
              </a:ext>
            </a:extLst>
          </p:cNvPr>
          <p:cNvSpPr txBox="1"/>
          <p:nvPr/>
        </p:nvSpPr>
        <p:spPr>
          <a:xfrm rot="18932186">
            <a:off x="7035196" y="4872731"/>
            <a:ext cx="1161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name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935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954</Words>
  <Application>Microsoft Macintosh PowerPoint</Application>
  <PresentationFormat>Widescreen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Command line interface (CLI) introduction</vt:lpstr>
      <vt:lpstr>Introduction</vt:lpstr>
      <vt:lpstr>The basics</vt:lpstr>
      <vt:lpstr>PowerPoint Presentation</vt:lpstr>
      <vt:lpstr>The basics</vt:lpstr>
      <vt:lpstr>Shell good-to-knows</vt:lpstr>
      <vt:lpstr>PowerPoint Presentation</vt:lpstr>
      <vt:lpstr>PowerPoint Presentation</vt:lpstr>
      <vt:lpstr>The basics</vt:lpstr>
      <vt:lpstr>Permissions</vt:lpstr>
      <vt:lpstr>Changing permissions</vt:lpstr>
      <vt:lpstr>Navigating the file system</vt:lpstr>
      <vt:lpstr>Note on paths</vt:lpstr>
      <vt:lpstr>File handling</vt:lpstr>
      <vt:lpstr>File interactions – viewing whole file</vt:lpstr>
      <vt:lpstr>File interactions – viewing parts of file </vt:lpstr>
      <vt:lpstr>File interactions – manipulating content</vt:lpstr>
      <vt:lpstr>Stiching commands together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Kagan, Ferenc</dc:creator>
  <cp:lastModifiedBy>Kagan, Ferenc</cp:lastModifiedBy>
  <cp:revision>25</cp:revision>
  <dcterms:created xsi:type="dcterms:W3CDTF">2025-02-04T11:06:11Z</dcterms:created>
  <dcterms:modified xsi:type="dcterms:W3CDTF">2025-02-06T09:10:04Z</dcterms:modified>
</cp:coreProperties>
</file>