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0279975" cy="4280852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27" name="PlaceHolder 2"/>
          <p:cNvSpPr>
            <a:spLocks noGrp="1"/>
          </p:cNvSpPr>
          <p:nvPr>
            <p:ph type="body"/>
          </p:nvPr>
        </p:nvSpPr>
        <p:spPr>
          <a:xfrm>
            <a:off x="4542120" y="24258240"/>
            <a:ext cx="21195720" cy="5218200"/>
          </a:xfrm>
          <a:prstGeom prst="rect">
            <a:avLst/>
          </a:prstGeom>
        </p:spPr>
        <p:txBody>
          <a:bodyPr lIns="0" rIns="0" tIns="0" bIns="0"/>
          <a:p>
            <a:endParaRPr/>
          </a:p>
        </p:txBody>
      </p:sp>
      <p:sp>
        <p:nvSpPr>
          <p:cNvPr id="28" name="PlaceHolder 3"/>
          <p:cNvSpPr>
            <a:spLocks noGrp="1"/>
          </p:cNvSpPr>
          <p:nvPr>
            <p:ph type="body"/>
          </p:nvPr>
        </p:nvSpPr>
        <p:spPr>
          <a:xfrm>
            <a:off x="4542120" y="29972520"/>
            <a:ext cx="21195720" cy="52182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30" name="PlaceHolder 2"/>
          <p:cNvSpPr>
            <a:spLocks noGrp="1"/>
          </p:cNvSpPr>
          <p:nvPr>
            <p:ph type="body"/>
          </p:nvPr>
        </p:nvSpPr>
        <p:spPr>
          <a:xfrm>
            <a:off x="4542120" y="24258240"/>
            <a:ext cx="10343160" cy="5218200"/>
          </a:xfrm>
          <a:prstGeom prst="rect">
            <a:avLst/>
          </a:prstGeom>
        </p:spPr>
        <p:txBody>
          <a:bodyPr lIns="0" rIns="0" tIns="0" bIns="0"/>
          <a:p>
            <a:endParaRPr/>
          </a:p>
        </p:txBody>
      </p:sp>
      <p:sp>
        <p:nvSpPr>
          <p:cNvPr id="31" name="PlaceHolder 3"/>
          <p:cNvSpPr>
            <a:spLocks noGrp="1"/>
          </p:cNvSpPr>
          <p:nvPr>
            <p:ph type="body"/>
          </p:nvPr>
        </p:nvSpPr>
        <p:spPr>
          <a:xfrm>
            <a:off x="15402960" y="24258240"/>
            <a:ext cx="10343160" cy="5218200"/>
          </a:xfrm>
          <a:prstGeom prst="rect">
            <a:avLst/>
          </a:prstGeom>
        </p:spPr>
        <p:txBody>
          <a:bodyPr lIns="0" rIns="0" tIns="0" bIns="0"/>
          <a:p>
            <a:endParaRPr/>
          </a:p>
        </p:txBody>
      </p:sp>
      <p:sp>
        <p:nvSpPr>
          <p:cNvPr id="32" name="PlaceHolder 4"/>
          <p:cNvSpPr>
            <a:spLocks noGrp="1"/>
          </p:cNvSpPr>
          <p:nvPr>
            <p:ph type="body"/>
          </p:nvPr>
        </p:nvSpPr>
        <p:spPr>
          <a:xfrm>
            <a:off x="15402960" y="29972520"/>
            <a:ext cx="10343160" cy="5218200"/>
          </a:xfrm>
          <a:prstGeom prst="rect">
            <a:avLst/>
          </a:prstGeom>
        </p:spPr>
        <p:txBody>
          <a:bodyPr lIns="0" rIns="0" tIns="0" bIns="0"/>
          <a:p>
            <a:endParaRPr/>
          </a:p>
        </p:txBody>
      </p:sp>
      <p:sp>
        <p:nvSpPr>
          <p:cNvPr id="33" name="PlaceHolder 5"/>
          <p:cNvSpPr>
            <a:spLocks noGrp="1"/>
          </p:cNvSpPr>
          <p:nvPr>
            <p:ph type="body"/>
          </p:nvPr>
        </p:nvSpPr>
        <p:spPr>
          <a:xfrm>
            <a:off x="4542120" y="29972520"/>
            <a:ext cx="10343160" cy="52182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35" name="PlaceHolder 2"/>
          <p:cNvSpPr>
            <a:spLocks noGrp="1"/>
          </p:cNvSpPr>
          <p:nvPr>
            <p:ph type="body"/>
          </p:nvPr>
        </p:nvSpPr>
        <p:spPr>
          <a:xfrm>
            <a:off x="4542120" y="24258240"/>
            <a:ext cx="21195720" cy="10939680"/>
          </a:xfrm>
          <a:prstGeom prst="rect">
            <a:avLst/>
          </a:prstGeom>
        </p:spPr>
        <p:txBody>
          <a:bodyPr lIns="0" rIns="0" tIns="0" bIns="0"/>
          <a:p>
            <a:endParaRPr/>
          </a:p>
        </p:txBody>
      </p:sp>
      <p:sp>
        <p:nvSpPr>
          <p:cNvPr id="36" name="PlaceHolder 3"/>
          <p:cNvSpPr>
            <a:spLocks noGrp="1"/>
          </p:cNvSpPr>
          <p:nvPr>
            <p:ph type="body"/>
          </p:nvPr>
        </p:nvSpPr>
        <p:spPr>
          <a:xfrm>
            <a:off x="4542120" y="24258240"/>
            <a:ext cx="21195720" cy="10939680"/>
          </a:xfrm>
          <a:prstGeom prst="rect">
            <a:avLst/>
          </a:prstGeom>
        </p:spPr>
        <p:txBody>
          <a:bodyPr lIns="0" rIns="0" tIns="0" bIns="0"/>
          <a:p>
            <a:endParaRPr/>
          </a:p>
        </p:txBody>
      </p:sp>
      <p:pic>
        <p:nvPicPr>
          <p:cNvPr id="37" name="" descr=""/>
          <p:cNvPicPr/>
          <p:nvPr/>
        </p:nvPicPr>
        <p:blipFill>
          <a:blip r:embed="rId2"/>
          <a:stretch/>
        </p:blipFill>
        <p:spPr>
          <a:xfrm>
            <a:off x="8284320" y="24258240"/>
            <a:ext cx="13710960" cy="10939680"/>
          </a:xfrm>
          <a:prstGeom prst="rect">
            <a:avLst/>
          </a:prstGeom>
          <a:ln>
            <a:noFill/>
          </a:ln>
        </p:spPr>
      </p:pic>
      <p:pic>
        <p:nvPicPr>
          <p:cNvPr id="38" name="" descr=""/>
          <p:cNvPicPr/>
          <p:nvPr/>
        </p:nvPicPr>
        <p:blipFill>
          <a:blip r:embed="rId3"/>
          <a:stretch/>
        </p:blipFill>
        <p:spPr>
          <a:xfrm>
            <a:off x="8284320" y="24258240"/>
            <a:ext cx="13710960" cy="109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6" name="PlaceHolder 2"/>
          <p:cNvSpPr>
            <a:spLocks noGrp="1"/>
          </p:cNvSpPr>
          <p:nvPr>
            <p:ph type="subTitle"/>
          </p:nvPr>
        </p:nvSpPr>
        <p:spPr>
          <a:xfrm>
            <a:off x="4542120" y="24258240"/>
            <a:ext cx="21195720" cy="109396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8" name="PlaceHolder 2"/>
          <p:cNvSpPr>
            <a:spLocks noGrp="1"/>
          </p:cNvSpPr>
          <p:nvPr>
            <p:ph type="body"/>
          </p:nvPr>
        </p:nvSpPr>
        <p:spPr>
          <a:xfrm>
            <a:off x="4542120" y="24258240"/>
            <a:ext cx="21195720" cy="109396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10" name="PlaceHolder 2"/>
          <p:cNvSpPr>
            <a:spLocks noGrp="1"/>
          </p:cNvSpPr>
          <p:nvPr>
            <p:ph type="body"/>
          </p:nvPr>
        </p:nvSpPr>
        <p:spPr>
          <a:xfrm>
            <a:off x="4542120" y="24258240"/>
            <a:ext cx="10343160" cy="10939680"/>
          </a:xfrm>
          <a:prstGeom prst="rect">
            <a:avLst/>
          </a:prstGeom>
        </p:spPr>
        <p:txBody>
          <a:bodyPr lIns="0" rIns="0" tIns="0" bIns="0"/>
          <a:p>
            <a:endParaRPr/>
          </a:p>
        </p:txBody>
      </p:sp>
      <p:sp>
        <p:nvSpPr>
          <p:cNvPr id="11" name="PlaceHolder 3"/>
          <p:cNvSpPr>
            <a:spLocks noGrp="1"/>
          </p:cNvSpPr>
          <p:nvPr>
            <p:ph type="body"/>
          </p:nvPr>
        </p:nvSpPr>
        <p:spPr>
          <a:xfrm>
            <a:off x="15402960" y="24258240"/>
            <a:ext cx="10343160" cy="109396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70880" y="13298400"/>
            <a:ext cx="25737480" cy="42534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15" name="PlaceHolder 2"/>
          <p:cNvSpPr>
            <a:spLocks noGrp="1"/>
          </p:cNvSpPr>
          <p:nvPr>
            <p:ph type="body"/>
          </p:nvPr>
        </p:nvSpPr>
        <p:spPr>
          <a:xfrm>
            <a:off x="4542120" y="24258240"/>
            <a:ext cx="10343160" cy="5218200"/>
          </a:xfrm>
          <a:prstGeom prst="rect">
            <a:avLst/>
          </a:prstGeom>
        </p:spPr>
        <p:txBody>
          <a:bodyPr lIns="0" rIns="0" tIns="0" bIns="0"/>
          <a:p>
            <a:endParaRPr/>
          </a:p>
        </p:txBody>
      </p:sp>
      <p:sp>
        <p:nvSpPr>
          <p:cNvPr id="16" name="PlaceHolder 3"/>
          <p:cNvSpPr>
            <a:spLocks noGrp="1"/>
          </p:cNvSpPr>
          <p:nvPr>
            <p:ph type="body"/>
          </p:nvPr>
        </p:nvSpPr>
        <p:spPr>
          <a:xfrm>
            <a:off x="4542120" y="29972520"/>
            <a:ext cx="10343160" cy="5218200"/>
          </a:xfrm>
          <a:prstGeom prst="rect">
            <a:avLst/>
          </a:prstGeom>
        </p:spPr>
        <p:txBody>
          <a:bodyPr lIns="0" rIns="0" tIns="0" bIns="0"/>
          <a:p>
            <a:endParaRPr/>
          </a:p>
        </p:txBody>
      </p:sp>
      <p:sp>
        <p:nvSpPr>
          <p:cNvPr id="17" name="PlaceHolder 4"/>
          <p:cNvSpPr>
            <a:spLocks noGrp="1"/>
          </p:cNvSpPr>
          <p:nvPr>
            <p:ph type="body"/>
          </p:nvPr>
        </p:nvSpPr>
        <p:spPr>
          <a:xfrm>
            <a:off x="15402960" y="24258240"/>
            <a:ext cx="10343160" cy="109396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19" name="PlaceHolder 2"/>
          <p:cNvSpPr>
            <a:spLocks noGrp="1"/>
          </p:cNvSpPr>
          <p:nvPr>
            <p:ph type="body"/>
          </p:nvPr>
        </p:nvSpPr>
        <p:spPr>
          <a:xfrm>
            <a:off x="4542120" y="24258240"/>
            <a:ext cx="10343160" cy="10939680"/>
          </a:xfrm>
          <a:prstGeom prst="rect">
            <a:avLst/>
          </a:prstGeom>
        </p:spPr>
        <p:txBody>
          <a:bodyPr lIns="0" rIns="0" tIns="0" bIns="0"/>
          <a:p>
            <a:endParaRPr/>
          </a:p>
        </p:txBody>
      </p:sp>
      <p:sp>
        <p:nvSpPr>
          <p:cNvPr id="20" name="PlaceHolder 3"/>
          <p:cNvSpPr>
            <a:spLocks noGrp="1"/>
          </p:cNvSpPr>
          <p:nvPr>
            <p:ph type="body"/>
          </p:nvPr>
        </p:nvSpPr>
        <p:spPr>
          <a:xfrm>
            <a:off x="15402960" y="24258240"/>
            <a:ext cx="10343160" cy="5218200"/>
          </a:xfrm>
          <a:prstGeom prst="rect">
            <a:avLst/>
          </a:prstGeom>
        </p:spPr>
        <p:txBody>
          <a:bodyPr lIns="0" rIns="0" tIns="0" bIns="0"/>
          <a:p>
            <a:endParaRPr/>
          </a:p>
        </p:txBody>
      </p:sp>
      <p:sp>
        <p:nvSpPr>
          <p:cNvPr id="21" name="PlaceHolder 4"/>
          <p:cNvSpPr>
            <a:spLocks noGrp="1"/>
          </p:cNvSpPr>
          <p:nvPr>
            <p:ph type="body"/>
          </p:nvPr>
        </p:nvSpPr>
        <p:spPr>
          <a:xfrm>
            <a:off x="15402960" y="29972520"/>
            <a:ext cx="10343160" cy="52182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70880" y="13298400"/>
            <a:ext cx="25737480" cy="9175680"/>
          </a:xfrm>
          <a:prstGeom prst="rect">
            <a:avLst/>
          </a:prstGeom>
        </p:spPr>
        <p:txBody>
          <a:bodyPr lIns="0" rIns="0" tIns="0" bIns="0" anchor="ctr"/>
          <a:p>
            <a:endParaRPr/>
          </a:p>
        </p:txBody>
      </p:sp>
      <p:sp>
        <p:nvSpPr>
          <p:cNvPr id="23" name="PlaceHolder 2"/>
          <p:cNvSpPr>
            <a:spLocks noGrp="1"/>
          </p:cNvSpPr>
          <p:nvPr>
            <p:ph type="body"/>
          </p:nvPr>
        </p:nvSpPr>
        <p:spPr>
          <a:xfrm>
            <a:off x="4542120" y="24258240"/>
            <a:ext cx="10343160" cy="5218200"/>
          </a:xfrm>
          <a:prstGeom prst="rect">
            <a:avLst/>
          </a:prstGeom>
        </p:spPr>
        <p:txBody>
          <a:bodyPr lIns="0" rIns="0" tIns="0" bIns="0"/>
          <a:p>
            <a:endParaRPr/>
          </a:p>
        </p:txBody>
      </p:sp>
      <p:sp>
        <p:nvSpPr>
          <p:cNvPr id="24" name="PlaceHolder 3"/>
          <p:cNvSpPr>
            <a:spLocks noGrp="1"/>
          </p:cNvSpPr>
          <p:nvPr>
            <p:ph type="body"/>
          </p:nvPr>
        </p:nvSpPr>
        <p:spPr>
          <a:xfrm>
            <a:off x="15402960" y="24258240"/>
            <a:ext cx="10343160" cy="5218200"/>
          </a:xfrm>
          <a:prstGeom prst="rect">
            <a:avLst/>
          </a:prstGeom>
        </p:spPr>
        <p:txBody>
          <a:bodyPr lIns="0" rIns="0" tIns="0" bIns="0"/>
          <a:p>
            <a:endParaRPr/>
          </a:p>
        </p:txBody>
      </p:sp>
      <p:sp>
        <p:nvSpPr>
          <p:cNvPr id="25" name="PlaceHolder 4"/>
          <p:cNvSpPr>
            <a:spLocks noGrp="1"/>
          </p:cNvSpPr>
          <p:nvPr>
            <p:ph type="body"/>
          </p:nvPr>
        </p:nvSpPr>
        <p:spPr>
          <a:xfrm>
            <a:off x="4542120" y="29972520"/>
            <a:ext cx="21195720" cy="52182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70880" y="13298400"/>
            <a:ext cx="25737480" cy="9175680"/>
          </a:xfrm>
          <a:prstGeom prst="rect">
            <a:avLst/>
          </a:prstGeom>
        </p:spPr>
        <p:txBody>
          <a:bodyPr lIns="417600" rIns="417600" tIns="208800" bIns="208800"/>
          <a:p>
            <a:pPr algn="ctr">
              <a:lnSpc>
                <a:spcPct val="100000"/>
              </a:lnSpc>
            </a:pPr>
            <a:r>
              <a:rPr lang="de-DE" sz="20100" strike="noStrike">
                <a:solidFill>
                  <a:srgbClr val="262626"/>
                </a:solidFill>
                <a:latin typeface="Arial"/>
              </a:rPr>
              <a:t>Titelmasterformat durch Klicken bearbeiten</a:t>
            </a:r>
            <a:endParaRPr/>
          </a:p>
        </p:txBody>
      </p:sp>
      <p:sp>
        <p:nvSpPr>
          <p:cNvPr id="1" name="PlaceHolder 2"/>
          <p:cNvSpPr>
            <a:spLocks noGrp="1"/>
          </p:cNvSpPr>
          <p:nvPr>
            <p:ph type="subTitle"/>
          </p:nvPr>
        </p:nvSpPr>
        <p:spPr>
          <a:xfrm>
            <a:off x="4542120" y="24258240"/>
            <a:ext cx="21195720" cy="10939680"/>
          </a:xfrm>
          <a:prstGeom prst="rect">
            <a:avLst/>
          </a:prstGeom>
        </p:spPr>
        <p:txBody>
          <a:bodyPr lIns="417600" rIns="417600" tIns="208800" bIns="208800"/>
          <a:p>
            <a:pPr algn="ctr">
              <a:lnSpc>
                <a:spcPct val="100000"/>
              </a:lnSpc>
            </a:pPr>
            <a:r>
              <a:rPr lang="de-DE" sz="14600" strike="noStrike">
                <a:solidFill>
                  <a:srgbClr val="8d8d8d"/>
                </a:solidFill>
                <a:latin typeface="Arial"/>
              </a:rPr>
              <a:t>Formatvorlage des Untertitelmasters durch Klicken bearbeiten</a:t>
            </a:r>
            <a:endParaRPr/>
          </a:p>
        </p:txBody>
      </p:sp>
      <p:sp>
        <p:nvSpPr>
          <p:cNvPr id="2" name="PlaceHolder 3"/>
          <p:cNvSpPr>
            <a:spLocks noGrp="1"/>
          </p:cNvSpPr>
          <p:nvPr>
            <p:ph type="dt"/>
          </p:nvPr>
        </p:nvSpPr>
        <p:spPr>
          <a:xfrm>
            <a:off x="1514160" y="39677040"/>
            <a:ext cx="7065000" cy="2278800"/>
          </a:xfrm>
          <a:prstGeom prst="rect">
            <a:avLst/>
          </a:prstGeom>
        </p:spPr>
        <p:txBody>
          <a:bodyPr lIns="417600" rIns="417600" tIns="208800" bIns="208800"/>
          <a:p>
            <a:pPr>
              <a:lnSpc>
                <a:spcPct val="100000"/>
              </a:lnSpc>
            </a:pPr>
            <a:r>
              <a:rPr lang="de-DE" sz="8200" strike="noStrike">
                <a:solidFill>
                  <a:srgbClr val="262626"/>
                </a:solidFill>
                <a:latin typeface="Arial"/>
              </a:rPr>
              <a:t>05.07.16</a:t>
            </a:r>
            <a:endParaRPr/>
          </a:p>
        </p:txBody>
      </p:sp>
      <p:sp>
        <p:nvSpPr>
          <p:cNvPr id="3" name="PlaceHolder 4"/>
          <p:cNvSpPr>
            <a:spLocks noGrp="1"/>
          </p:cNvSpPr>
          <p:nvPr>
            <p:ph type="ftr"/>
          </p:nvPr>
        </p:nvSpPr>
        <p:spPr>
          <a:xfrm>
            <a:off x="10345680" y="39677040"/>
            <a:ext cx="9588240" cy="2278800"/>
          </a:xfrm>
          <a:prstGeom prst="rect">
            <a:avLst/>
          </a:prstGeom>
        </p:spPr>
        <p:txBody>
          <a:bodyPr lIns="417600" rIns="417600" tIns="208800" bIns="208800"/>
          <a:p>
            <a:endParaRPr/>
          </a:p>
        </p:txBody>
      </p:sp>
      <p:sp>
        <p:nvSpPr>
          <p:cNvPr id="4" name="PlaceHolder 5"/>
          <p:cNvSpPr>
            <a:spLocks noGrp="1"/>
          </p:cNvSpPr>
          <p:nvPr>
            <p:ph type="sldNum"/>
          </p:nvPr>
        </p:nvSpPr>
        <p:spPr>
          <a:xfrm>
            <a:off x="21700800" y="39677040"/>
            <a:ext cx="7065000" cy="2278800"/>
          </a:xfrm>
          <a:prstGeom prst="rect">
            <a:avLst/>
          </a:prstGeom>
        </p:spPr>
        <p:txBody>
          <a:bodyPr lIns="417600" rIns="417600" tIns="208800" bIns="208800"/>
          <a:p>
            <a:pPr>
              <a:lnSpc>
                <a:spcPct val="100000"/>
              </a:lnSpc>
            </a:pPr>
            <a:fld id="{1D2C3601-83B0-4E5D-BE46-A5307F53B5B7}" type="slidenum">
              <a:rPr lang="de-DE" sz="8200" strike="noStrike">
                <a:solidFill>
                  <a:srgbClr val="262626"/>
                </a:solidFill>
                <a:latin typeface="Arial"/>
              </a:rPr>
              <a:t>&lt;Foliennummer&gt;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8176680" y="1314000"/>
            <a:ext cx="20212200" cy="5727960"/>
          </a:xfrm>
          <a:prstGeom prst="rect">
            <a:avLst/>
          </a:prstGeom>
          <a:noFill/>
          <a:ln>
            <a:noFill/>
          </a:ln>
        </p:spPr>
        <p:style>
          <a:lnRef idx="0"/>
          <a:fillRef idx="0"/>
          <a:effectRef idx="0"/>
          <a:fontRef idx="minor"/>
        </p:style>
        <p:txBody>
          <a:bodyPr lIns="90000" rIns="90000" tIns="45000" bIns="45000"/>
          <a:p>
            <a:pPr>
              <a:lnSpc>
                <a:spcPts val="3175"/>
              </a:lnSpc>
            </a:pPr>
            <a:r>
              <a:rPr lang="de-DE" sz="7200" strike="noStrike">
                <a:solidFill>
                  <a:srgbClr val="28b4dc"/>
                </a:solidFill>
                <a:latin typeface="Arial"/>
              </a:rPr>
              <a:t>GAME OF DRONES</a:t>
            </a:r>
            <a:r>
              <a:rPr b="1" lang="de-DE" sz="7200" strike="noStrike">
                <a:solidFill>
                  <a:srgbClr val="28b4dc"/>
                </a:solidFill>
                <a:latin typeface="Arial"/>
              </a:rPr>
              <a:t> – Steuerung einer Bebop 2 Drohne mit verschiedenen Eingabegeräten</a:t>
            </a:r>
            <a:endParaRPr/>
          </a:p>
          <a:p>
            <a:pPr>
              <a:lnSpc>
                <a:spcPct val="100000"/>
              </a:lnSpc>
            </a:pPr>
            <a:endParaRPr/>
          </a:p>
          <a:p>
            <a:pPr>
              <a:lnSpc>
                <a:spcPct val="100000"/>
              </a:lnSpc>
            </a:pPr>
            <a:r>
              <a:rPr b="1" lang="de-DE" sz="4400" strike="noStrike">
                <a:solidFill>
                  <a:srgbClr val="262626"/>
                </a:solidFill>
                <a:latin typeface="Arial"/>
              </a:rPr>
              <a:t>Fabian Kalweit, Stefan Templin, Tobias Puderer, Florian Oswald </a:t>
            </a:r>
            <a:endParaRPr/>
          </a:p>
          <a:p>
            <a:pPr>
              <a:lnSpc>
                <a:spcPct val="100000"/>
              </a:lnSpc>
            </a:pPr>
            <a:r>
              <a:rPr lang="de-DE" sz="4400" strike="noStrike">
                <a:solidFill>
                  <a:srgbClr val="262626"/>
                </a:solidFill>
                <a:latin typeface="Arial"/>
              </a:rPr>
              <a:t>Hochschule Kaiserslautern - University of Applied Sciences</a:t>
            </a:r>
            <a:endParaRPr/>
          </a:p>
          <a:p>
            <a:pPr>
              <a:lnSpc>
                <a:spcPct val="100000"/>
              </a:lnSpc>
            </a:pPr>
            <a:r>
              <a:rPr lang="de-DE" sz="4400" strike="noStrike">
                <a:solidFill>
                  <a:srgbClr val="262626"/>
                </a:solidFill>
                <a:latin typeface="Arial"/>
              </a:rPr>
              <a:t>Fachbereich Informatik und Mikrosystemtechnik</a:t>
            </a:r>
            <a:endParaRPr/>
          </a:p>
          <a:p>
            <a:pPr>
              <a:lnSpc>
                <a:spcPct val="100000"/>
              </a:lnSpc>
            </a:pPr>
            <a:r>
              <a:rPr lang="de-DE" sz="4400" strike="noStrike">
                <a:solidFill>
                  <a:srgbClr val="262626"/>
                </a:solidFill>
                <a:latin typeface="Arial"/>
              </a:rPr>
              <a:t>&lt;faka0004 | stte0002 | topu0001 | flos0001&gt;@stud.hs-kl.de</a:t>
            </a:r>
            <a:endParaRPr/>
          </a:p>
        </p:txBody>
      </p:sp>
      <p:sp>
        <p:nvSpPr>
          <p:cNvPr id="40" name="CustomShape 2"/>
          <p:cNvSpPr/>
          <p:nvPr/>
        </p:nvSpPr>
        <p:spPr>
          <a:xfrm>
            <a:off x="1890360" y="14078880"/>
            <a:ext cx="12529080" cy="913320"/>
          </a:xfrm>
          <a:prstGeom prst="rect">
            <a:avLst/>
          </a:prstGeom>
          <a:noFill/>
          <a:ln>
            <a:noFill/>
          </a:ln>
        </p:spPr>
        <p:style>
          <a:lnRef idx="0"/>
          <a:fillRef idx="0"/>
          <a:effectRef idx="0"/>
          <a:fontRef idx="minor"/>
        </p:style>
        <p:txBody>
          <a:bodyPr lIns="90000" rIns="90000" tIns="45000" bIns="45000"/>
          <a:p>
            <a:pPr>
              <a:lnSpc>
                <a:spcPct val="100000"/>
              </a:lnSpc>
            </a:pPr>
            <a:r>
              <a:rPr lang="de-DE" sz="5400" strike="noStrike">
                <a:solidFill>
                  <a:srgbClr val="28b4dc"/>
                </a:solidFill>
                <a:latin typeface="Arial"/>
              </a:rPr>
              <a:t>Umsetzung</a:t>
            </a:r>
            <a:endParaRPr/>
          </a:p>
        </p:txBody>
      </p:sp>
      <p:sp>
        <p:nvSpPr>
          <p:cNvPr id="41" name="CustomShape 3"/>
          <p:cNvSpPr/>
          <p:nvPr/>
        </p:nvSpPr>
        <p:spPr>
          <a:xfrm>
            <a:off x="1911960" y="15217560"/>
            <a:ext cx="12529080" cy="6262560"/>
          </a:xfrm>
          <a:prstGeom prst="rect">
            <a:avLst/>
          </a:prstGeom>
          <a:noFill/>
          <a:ln>
            <a:noFill/>
          </a:ln>
        </p:spPr>
        <p:style>
          <a:lnRef idx="0"/>
          <a:fillRef idx="0"/>
          <a:effectRef idx="0"/>
          <a:fontRef idx="minor"/>
        </p:style>
        <p:txBody>
          <a:bodyPr lIns="90000" rIns="90000" tIns="45000" bIns="45000"/>
          <a:p>
            <a:pPr algn="just">
              <a:lnSpc>
                <a:spcPts val="1341"/>
              </a:lnSpc>
            </a:pPr>
            <a:r>
              <a:rPr b="1" lang="de-DE" sz="3000" strike="noStrike">
                <a:solidFill>
                  <a:srgbClr val="262626"/>
                </a:solidFill>
                <a:latin typeface="Arial"/>
              </a:rPr>
              <a:t>Verwendete Technologie und Frameworks</a:t>
            </a:r>
            <a:endParaRPr/>
          </a:p>
          <a:p>
            <a:pPr algn="just">
              <a:lnSpc>
                <a:spcPts val="1341"/>
              </a:lnSpc>
            </a:pPr>
            <a:endParaRPr/>
          </a:p>
          <a:p>
            <a:pPr algn="just">
              <a:lnSpc>
                <a:spcPts val="1341"/>
              </a:lnSpc>
            </a:pPr>
            <a:r>
              <a:rPr lang="de-DE" sz="3000" strike="noStrike">
                <a:solidFill>
                  <a:srgbClr val="262626"/>
                </a:solidFill>
                <a:latin typeface="Arial"/>
              </a:rPr>
              <a:t>Als Eingabegeräte kommen zur Zeit Tastatur, Xbox Controller, Logitech Attack Joystick und das Wii Balance Board von Nintendo zum Einsatz, welche – mit Ausnahme des Balance Board – per USB Kabel mit einer zentralen Steuereinheit verbunden sind. Die Kommunikation mit der Drohne erfolgt über deren WLAN-Schnittstelle, welche vom verwendeten Framework angesprochen wird.</a:t>
            </a:r>
            <a:endParaRPr/>
          </a:p>
          <a:p>
            <a:pPr algn="just">
              <a:lnSpc>
                <a:spcPts val="1341"/>
              </a:lnSpc>
            </a:pPr>
            <a:endParaRPr/>
          </a:p>
          <a:p>
            <a:pPr algn="just">
              <a:lnSpc>
                <a:spcPct val="100000"/>
              </a:lnSpc>
            </a:pPr>
            <a:r>
              <a:rPr lang="de-DE" sz="3000" strike="noStrike">
                <a:solidFill>
                  <a:srgbClr val="262626"/>
                </a:solidFill>
                <a:latin typeface="Arial"/>
              </a:rPr>
              <a:t>Zielplattform des Projekts ist eine der verbreiteten Linuxdistributionen (z.B. Debian oder Ubuntu) auf einem mobilen PC (z.B. Laptop, Tablet), da alle benötigten Komponenten problemlos anzubinden sind. </a:t>
            </a:r>
            <a:r>
              <a:rPr lang="de-DE" sz="3000" strike="noStrike">
                <a:solidFill>
                  <a:srgbClr val="ff0000"/>
                </a:solidFill>
                <a:latin typeface="Arial"/>
              </a:rPr>
              <a:t>Die Hauptkomponenten funktionieren auch unter Windows und MacOS.</a:t>
            </a:r>
            <a:endParaRPr/>
          </a:p>
        </p:txBody>
      </p:sp>
      <p:sp>
        <p:nvSpPr>
          <p:cNvPr id="42" name="CustomShape 4"/>
          <p:cNvSpPr/>
          <p:nvPr/>
        </p:nvSpPr>
        <p:spPr>
          <a:xfrm>
            <a:off x="1933200" y="8082720"/>
            <a:ext cx="12486240" cy="913320"/>
          </a:xfrm>
          <a:prstGeom prst="rect">
            <a:avLst/>
          </a:prstGeom>
          <a:noFill/>
          <a:ln>
            <a:noFill/>
          </a:ln>
        </p:spPr>
        <p:style>
          <a:lnRef idx="0"/>
          <a:fillRef idx="0"/>
          <a:effectRef idx="0"/>
          <a:fontRef idx="minor"/>
        </p:style>
        <p:txBody>
          <a:bodyPr lIns="90000" rIns="90000" tIns="45000" bIns="45000"/>
          <a:p>
            <a:pPr>
              <a:lnSpc>
                <a:spcPct val="100000"/>
              </a:lnSpc>
            </a:pPr>
            <a:r>
              <a:rPr lang="de-DE" sz="5400" strike="noStrike">
                <a:solidFill>
                  <a:srgbClr val="28b4dc"/>
                </a:solidFill>
                <a:latin typeface="Arial"/>
              </a:rPr>
              <a:t>Kurzfassung</a:t>
            </a:r>
            <a:endParaRPr/>
          </a:p>
        </p:txBody>
      </p:sp>
      <p:sp>
        <p:nvSpPr>
          <p:cNvPr id="43" name="CustomShape 5"/>
          <p:cNvSpPr/>
          <p:nvPr/>
        </p:nvSpPr>
        <p:spPr>
          <a:xfrm>
            <a:off x="1810800" y="9024840"/>
            <a:ext cx="12529080" cy="4973760"/>
          </a:xfrm>
          <a:prstGeom prst="rect">
            <a:avLst/>
          </a:prstGeom>
          <a:noFill/>
          <a:ln>
            <a:noFill/>
          </a:ln>
        </p:spPr>
        <p:style>
          <a:lnRef idx="0"/>
          <a:fillRef idx="0"/>
          <a:effectRef idx="0"/>
          <a:fontRef idx="minor"/>
        </p:style>
        <p:txBody>
          <a:bodyPr lIns="90000" rIns="90000" tIns="45000" bIns="360000"/>
          <a:p>
            <a:pPr algn="just">
              <a:lnSpc>
                <a:spcPct val="100000"/>
              </a:lnSpc>
            </a:pPr>
            <a:r>
              <a:rPr lang="de-DE" sz="3000" strike="noStrike">
                <a:solidFill>
                  <a:srgbClr val="262626"/>
                </a:solidFill>
                <a:latin typeface="Arial"/>
              </a:rPr>
              <a:t>Zur Steuerung der Bebop 2 Drohne von Parrot ist standardmäßig die vom Anbieter angebotene Smart Phone Applikation für Android und IOS vorgesehen. Zusätzlich bietet das Unternehmen eine Programmier-schnittstelle für Android, IOS und Linux an.</a:t>
            </a:r>
            <a:endParaRPr/>
          </a:p>
          <a:p>
            <a:pPr algn="just">
              <a:lnSpc>
                <a:spcPct val="100000"/>
              </a:lnSpc>
            </a:pPr>
            <a:endParaRPr/>
          </a:p>
          <a:p>
            <a:pPr algn="just">
              <a:lnSpc>
                <a:spcPct val="100000"/>
              </a:lnSpc>
            </a:pPr>
            <a:r>
              <a:rPr lang="de-DE" sz="3000" strike="noStrike">
                <a:solidFill>
                  <a:srgbClr val="262626"/>
                </a:solidFill>
                <a:latin typeface="Arial"/>
              </a:rPr>
              <a:t>Um Alternativen zur Steuerung der Drohne per Touchscreen zu bieten, wurden mit Hilfe von NodeJS mehrere Eingabegeräte angebunden. Die Anwendung ist als Spiel mit einem freien Flugmodus und einen kompetitiven Rennmodus konzipiert. Während des Flugs können sowohl Bilder als auch Videos aufgenommen werden.</a:t>
            </a:r>
            <a:endParaRPr/>
          </a:p>
        </p:txBody>
      </p:sp>
      <p:sp>
        <p:nvSpPr>
          <p:cNvPr id="44" name="CustomShape 6"/>
          <p:cNvSpPr/>
          <p:nvPr/>
        </p:nvSpPr>
        <p:spPr>
          <a:xfrm>
            <a:off x="15860160" y="9006120"/>
            <a:ext cx="12529080" cy="1965240"/>
          </a:xfrm>
          <a:prstGeom prst="rect">
            <a:avLst/>
          </a:prstGeom>
          <a:noFill/>
          <a:ln>
            <a:noFill/>
          </a:ln>
        </p:spPr>
        <p:style>
          <a:lnRef idx="0"/>
          <a:fillRef idx="0"/>
          <a:effectRef idx="0"/>
          <a:fontRef idx="minor"/>
        </p:style>
      </p:sp>
      <p:pic>
        <p:nvPicPr>
          <p:cNvPr id="45" name="Picture 4" descr=""/>
          <p:cNvPicPr/>
          <p:nvPr/>
        </p:nvPicPr>
        <p:blipFill>
          <a:blip r:embed="rId1"/>
          <a:srcRect l="0" t="0" r="-499" b="0"/>
          <a:stretch/>
        </p:blipFill>
        <p:spPr>
          <a:xfrm>
            <a:off x="1890360" y="39076920"/>
            <a:ext cx="4536000" cy="2358360"/>
          </a:xfrm>
          <a:prstGeom prst="rect">
            <a:avLst/>
          </a:prstGeom>
          <a:ln>
            <a:noFill/>
          </a:ln>
        </p:spPr>
      </p:pic>
      <p:sp>
        <p:nvSpPr>
          <p:cNvPr id="46" name="CustomShape 7"/>
          <p:cNvSpPr/>
          <p:nvPr/>
        </p:nvSpPr>
        <p:spPr>
          <a:xfrm>
            <a:off x="15837120" y="27308160"/>
            <a:ext cx="5883120" cy="913320"/>
          </a:xfrm>
          <a:prstGeom prst="rect">
            <a:avLst/>
          </a:prstGeom>
          <a:noFill/>
          <a:ln>
            <a:noFill/>
          </a:ln>
        </p:spPr>
        <p:style>
          <a:lnRef idx="0"/>
          <a:fillRef idx="0"/>
          <a:effectRef idx="0"/>
          <a:fontRef idx="minor"/>
        </p:style>
        <p:txBody>
          <a:bodyPr lIns="90000" rIns="90000" tIns="45000" bIns="45000"/>
          <a:p>
            <a:pPr>
              <a:lnSpc>
                <a:spcPct val="100000"/>
              </a:lnSpc>
            </a:pPr>
            <a:r>
              <a:rPr lang="de-DE" sz="5400" strike="noStrike">
                <a:solidFill>
                  <a:srgbClr val="28b4dc"/>
                </a:solidFill>
                <a:latin typeface="Arial"/>
              </a:rPr>
              <a:t>Ausblick</a:t>
            </a:r>
            <a:endParaRPr/>
          </a:p>
        </p:txBody>
      </p:sp>
      <p:sp>
        <p:nvSpPr>
          <p:cNvPr id="47" name="CustomShape 8"/>
          <p:cNvSpPr/>
          <p:nvPr/>
        </p:nvSpPr>
        <p:spPr>
          <a:xfrm>
            <a:off x="15837120" y="28386360"/>
            <a:ext cx="12529080" cy="6344280"/>
          </a:xfrm>
          <a:prstGeom prst="rect">
            <a:avLst/>
          </a:prstGeom>
          <a:noFill/>
          <a:ln>
            <a:noFill/>
          </a:ln>
        </p:spPr>
        <p:style>
          <a:lnRef idx="0"/>
          <a:fillRef idx="0"/>
          <a:effectRef idx="0"/>
          <a:fontRef idx="minor"/>
        </p:style>
        <p:txBody>
          <a:bodyPr lIns="90000" rIns="90000" tIns="45000" bIns="360000"/>
          <a:p>
            <a:pPr algn="just">
              <a:lnSpc>
                <a:spcPct val="100000"/>
              </a:lnSpc>
            </a:pPr>
            <a:r>
              <a:rPr lang="de-DE" sz="3000" strike="noStrike">
                <a:solidFill>
                  <a:srgbClr val="262626"/>
                </a:solidFill>
                <a:latin typeface="Arial"/>
              </a:rPr>
              <a:t>Unter Windows ist bislang die Anbindung des Wii Balance Board nicht möglich, da diese über die WiiRemoteJ Bibliothek stattfindet, welche unter Windows einen bestimmten Bluetooth Stack und einen geeigneten Bluetooth Dongle voraussetzt. Dieser Fall wurde in der vorliegenden Applikation nicht berücksichtigt, da Linux dies direkt unterstützt.</a:t>
            </a:r>
            <a:endParaRPr/>
          </a:p>
          <a:p>
            <a:pPr algn="just">
              <a:lnSpc>
                <a:spcPct val="100000"/>
              </a:lnSpc>
            </a:pPr>
            <a:endParaRPr/>
          </a:p>
          <a:p>
            <a:pPr algn="just">
              <a:lnSpc>
                <a:spcPct val="100000"/>
              </a:lnSpc>
            </a:pPr>
            <a:r>
              <a:rPr lang="de-DE" sz="3000" strike="noStrike">
                <a:solidFill>
                  <a:srgbClr val="262626"/>
                </a:solidFill>
                <a:latin typeface="Arial"/>
              </a:rPr>
              <a:t>Die Applikation ist in der aktuellen Version auf die Verwendung des Xbox Controllers und des Attack Joysticks von Logitech angepasst, obwohl das genutzte Node die Einbindung beliebiger Controller gestattet. Dies liegt darin begründet, dass jeder Controller ein eigenes Button Layout beinhaltet. Eine Zuweisung der Tasten auf die korrespondierenden Aktionen der Drohne per Konfigurationsdatei wäre für diesen Fall denkbar.</a:t>
            </a:r>
            <a:endParaRPr/>
          </a:p>
        </p:txBody>
      </p:sp>
      <p:sp>
        <p:nvSpPr>
          <p:cNvPr id="48" name="CustomShape 9"/>
          <p:cNvSpPr/>
          <p:nvPr/>
        </p:nvSpPr>
        <p:spPr>
          <a:xfrm>
            <a:off x="15860160" y="34797600"/>
            <a:ext cx="12529080" cy="913320"/>
          </a:xfrm>
          <a:prstGeom prst="rect">
            <a:avLst/>
          </a:prstGeom>
          <a:noFill/>
          <a:ln>
            <a:noFill/>
          </a:ln>
        </p:spPr>
        <p:style>
          <a:lnRef idx="0"/>
          <a:fillRef idx="0"/>
          <a:effectRef idx="0"/>
          <a:fontRef idx="minor"/>
        </p:style>
        <p:txBody>
          <a:bodyPr lIns="90000" rIns="90000" tIns="45000" bIns="45000"/>
          <a:p>
            <a:pPr>
              <a:lnSpc>
                <a:spcPct val="100000"/>
              </a:lnSpc>
            </a:pPr>
            <a:r>
              <a:rPr lang="de-DE" sz="5400" strike="noStrike">
                <a:solidFill>
                  <a:srgbClr val="28b4dc"/>
                </a:solidFill>
                <a:latin typeface="Arial"/>
              </a:rPr>
              <a:t>Referenzen</a:t>
            </a:r>
            <a:endParaRPr/>
          </a:p>
        </p:txBody>
      </p:sp>
      <p:sp>
        <p:nvSpPr>
          <p:cNvPr id="49" name="CustomShape 10"/>
          <p:cNvSpPr/>
          <p:nvPr/>
        </p:nvSpPr>
        <p:spPr>
          <a:xfrm>
            <a:off x="15860160" y="35721000"/>
            <a:ext cx="12529080" cy="1928880"/>
          </a:xfrm>
          <a:prstGeom prst="rect">
            <a:avLst/>
          </a:prstGeom>
          <a:noFill/>
          <a:ln>
            <a:noFill/>
          </a:ln>
        </p:spPr>
        <p:style>
          <a:lnRef idx="0"/>
          <a:fillRef idx="0"/>
          <a:effectRef idx="0"/>
          <a:fontRef idx="minor"/>
        </p:style>
        <p:txBody>
          <a:bodyPr lIns="90000" rIns="90000" tIns="45000" bIns="360000"/>
          <a:p>
            <a:pPr>
              <a:lnSpc>
                <a:spcPts val="1058"/>
              </a:lnSpc>
              <a:buFont typeface="Arial"/>
              <a:buChar char="•"/>
            </a:pPr>
            <a:r>
              <a:rPr lang="de-DE" sz="2400" strike="noStrike">
                <a:solidFill>
                  <a:srgbClr val="262626"/>
                </a:solidFill>
                <a:latin typeface="Arial"/>
              </a:rPr>
              <a:t>Parrot, </a:t>
            </a:r>
            <a:r>
              <a:rPr lang="de-DE" sz="2400" strike="noStrike" u="sng">
                <a:solidFill>
                  <a:srgbClr val="94c11f"/>
                </a:solidFill>
                <a:latin typeface="Arial"/>
              </a:rPr>
              <a:t>http://www.parrot.com/de/produkte/bebop2</a:t>
            </a:r>
            <a:r>
              <a:rPr lang="de-DE" sz="2400" strike="noStrike" u="sng">
                <a:solidFill>
                  <a:srgbClr val="94c11f"/>
                </a:solidFill>
                <a:latin typeface="Arial"/>
              </a:rPr>
              <a:t>/</a:t>
            </a:r>
            <a:r>
              <a:rPr lang="de-DE" sz="2400" strike="noStrike">
                <a:solidFill>
                  <a:srgbClr val="262626"/>
                </a:solidFill>
                <a:latin typeface="Arial"/>
              </a:rPr>
              <a:t> (5. Juli 2016)</a:t>
            </a:r>
            <a:endParaRPr/>
          </a:p>
          <a:p>
            <a:pPr>
              <a:lnSpc>
                <a:spcPts val="1058"/>
              </a:lnSpc>
              <a:buFont typeface="Arial"/>
              <a:buChar char="•"/>
            </a:pPr>
            <a:r>
              <a:rPr lang="de-DE" sz="2400" strike="noStrike">
                <a:solidFill>
                  <a:srgbClr val="262626"/>
                </a:solidFill>
                <a:latin typeface="Arial"/>
              </a:rPr>
              <a:t>NodeJS,  </a:t>
            </a:r>
            <a:r>
              <a:rPr lang="de-DE" sz="2400" strike="noStrike" u="sng">
                <a:solidFill>
                  <a:srgbClr val="94c11f"/>
                </a:solidFill>
                <a:latin typeface="Arial"/>
              </a:rPr>
              <a:t>https://nodejs.org/en</a:t>
            </a:r>
            <a:r>
              <a:rPr lang="de-DE" sz="2400" strike="noStrike" u="sng">
                <a:solidFill>
                  <a:srgbClr val="94c11f"/>
                </a:solidFill>
                <a:latin typeface="Arial"/>
              </a:rPr>
              <a:t>/</a:t>
            </a:r>
            <a:r>
              <a:rPr lang="de-DE" sz="2400" strike="noStrike">
                <a:solidFill>
                  <a:srgbClr val="262626"/>
                </a:solidFill>
                <a:latin typeface="Arial"/>
              </a:rPr>
              <a:t> (5. Juli  2016)</a:t>
            </a:r>
            <a:endParaRPr/>
          </a:p>
          <a:p>
            <a:pPr>
              <a:lnSpc>
                <a:spcPts val="1058"/>
              </a:lnSpc>
              <a:buFont typeface="Arial"/>
              <a:buChar char="•"/>
            </a:pPr>
            <a:r>
              <a:rPr lang="de-DE" sz="2400" strike="noStrike">
                <a:solidFill>
                  <a:srgbClr val="262626"/>
                </a:solidFill>
                <a:latin typeface="Arial"/>
              </a:rPr>
              <a:t>WiiRemoteJ, </a:t>
            </a:r>
            <a:r>
              <a:rPr lang="de-DE" sz="2400" strike="noStrike" u="sng">
                <a:solidFill>
                  <a:srgbClr val="94c11f"/>
                </a:solidFill>
                <a:latin typeface="Arial"/>
              </a:rPr>
              <a:t>https://</a:t>
            </a:r>
            <a:r>
              <a:rPr lang="de-DE" sz="2400" strike="noStrike" u="sng">
                <a:solidFill>
                  <a:srgbClr val="94c11f"/>
                </a:solidFill>
                <a:latin typeface="Arial"/>
              </a:rPr>
              <a:t>github.com/micromu/WiiRemoteJ</a:t>
            </a:r>
            <a:r>
              <a:rPr lang="de-DE" sz="2400" strike="noStrike">
                <a:solidFill>
                  <a:srgbClr val="262626"/>
                </a:solidFill>
                <a:latin typeface="Arial"/>
              </a:rPr>
              <a:t> (5. Juli 2016)</a:t>
            </a:r>
            <a:endParaRPr/>
          </a:p>
          <a:p>
            <a:pPr>
              <a:lnSpc>
                <a:spcPts val="1058"/>
              </a:lnSpc>
              <a:buFont typeface="Arial"/>
              <a:buChar char="•"/>
            </a:pPr>
            <a:r>
              <a:rPr lang="de-DE" sz="2400" strike="noStrike">
                <a:solidFill>
                  <a:srgbClr val="262626"/>
                </a:solidFill>
                <a:latin typeface="Arial"/>
              </a:rPr>
              <a:t>GitHub Projekt,  </a:t>
            </a:r>
            <a:r>
              <a:rPr lang="de-DE" sz="2400" strike="noStrike" u="sng">
                <a:solidFill>
                  <a:srgbClr val="94c11f"/>
                </a:solidFill>
                <a:latin typeface="Arial"/>
              </a:rPr>
              <a:t>https://</a:t>
            </a:r>
            <a:r>
              <a:rPr lang="de-DE" sz="2400" strike="noStrike" u="sng">
                <a:solidFill>
                  <a:srgbClr val="94c11f"/>
                </a:solidFill>
                <a:latin typeface="Arial"/>
              </a:rPr>
              <a:t>github.com/fog1992/AIS-Drone</a:t>
            </a:r>
            <a:r>
              <a:rPr lang="de-DE" sz="2400" strike="noStrike">
                <a:solidFill>
                  <a:srgbClr val="262626"/>
                </a:solidFill>
                <a:latin typeface="Arial"/>
              </a:rPr>
              <a:t> (5. Juli  2016)</a:t>
            </a:r>
            <a:endParaRPr/>
          </a:p>
        </p:txBody>
      </p:sp>
      <p:sp>
        <p:nvSpPr>
          <p:cNvPr id="50" name="CustomShape 11"/>
          <p:cNvSpPr/>
          <p:nvPr/>
        </p:nvSpPr>
        <p:spPr>
          <a:xfrm>
            <a:off x="4605840" y="28688400"/>
            <a:ext cx="6042600" cy="821880"/>
          </a:xfrm>
          <a:prstGeom prst="rect">
            <a:avLst/>
          </a:prstGeom>
          <a:noFill/>
          <a:ln>
            <a:noFill/>
          </a:ln>
        </p:spPr>
        <p:style>
          <a:lnRef idx="0"/>
          <a:fillRef idx="0"/>
          <a:effectRef idx="0"/>
          <a:fontRef idx="minor"/>
        </p:style>
        <p:txBody>
          <a:bodyPr lIns="90000" rIns="90000" tIns="45000" bIns="45000"/>
          <a:p>
            <a:pPr algn="ctr">
              <a:lnSpc>
                <a:spcPct val="100000"/>
              </a:lnSpc>
            </a:pPr>
            <a:r>
              <a:rPr b="1" lang="de-DE" sz="2400" strike="noStrike">
                <a:solidFill>
                  <a:srgbClr val="262626"/>
                </a:solidFill>
                <a:latin typeface="Arial"/>
              </a:rPr>
              <a:t>Abbildung 1: Anbindung der Peripherie per USB und  Bluetooth</a:t>
            </a:r>
            <a:endParaRPr/>
          </a:p>
        </p:txBody>
      </p:sp>
      <p:sp>
        <p:nvSpPr>
          <p:cNvPr id="51" name="CustomShape 12"/>
          <p:cNvSpPr/>
          <p:nvPr/>
        </p:nvSpPr>
        <p:spPr>
          <a:xfrm>
            <a:off x="19730520" y="14923440"/>
            <a:ext cx="4050000" cy="456120"/>
          </a:xfrm>
          <a:prstGeom prst="rect">
            <a:avLst/>
          </a:prstGeom>
          <a:noFill/>
          <a:ln>
            <a:noFill/>
          </a:ln>
        </p:spPr>
        <p:style>
          <a:lnRef idx="0"/>
          <a:fillRef idx="0"/>
          <a:effectRef idx="0"/>
          <a:fontRef idx="minor"/>
        </p:style>
        <p:txBody>
          <a:bodyPr lIns="90000" rIns="90000" tIns="45000" bIns="45000"/>
          <a:p>
            <a:pPr>
              <a:lnSpc>
                <a:spcPct val="100000"/>
              </a:lnSpc>
            </a:pPr>
            <a:r>
              <a:rPr b="1" lang="de-DE" sz="2400" strike="noStrike">
                <a:solidFill>
                  <a:srgbClr val="262626"/>
                </a:solidFill>
                <a:latin typeface="Arial"/>
              </a:rPr>
              <a:t>Abbildung 2: Architektur</a:t>
            </a:r>
            <a:endParaRPr/>
          </a:p>
        </p:txBody>
      </p:sp>
      <p:sp>
        <p:nvSpPr>
          <p:cNvPr id="52" name="CustomShape 13"/>
          <p:cNvSpPr/>
          <p:nvPr/>
        </p:nvSpPr>
        <p:spPr>
          <a:xfrm>
            <a:off x="15860160" y="8704440"/>
            <a:ext cx="12529080" cy="5897160"/>
          </a:xfrm>
          <a:prstGeom prst="rect">
            <a:avLst/>
          </a:prstGeom>
          <a:solidFill>
            <a:srgbClr val="ffff00">
              <a:alpha val="5000"/>
            </a:srgbClr>
          </a:solidFill>
          <a:ln>
            <a:round/>
          </a:ln>
        </p:spPr>
        <p:style>
          <a:lnRef idx="2">
            <a:schemeClr val="accent1">
              <a:shade val="50000"/>
            </a:schemeClr>
          </a:lnRef>
          <a:fillRef idx="1">
            <a:schemeClr val="accent1"/>
          </a:fillRef>
          <a:effectRef idx="0">
            <a:schemeClr val="accent1"/>
          </a:effectRef>
          <a:fontRef idx="minor"/>
        </p:style>
      </p:sp>
      <p:pic>
        <p:nvPicPr>
          <p:cNvPr id="53" name="Grafik 40" descr=""/>
          <p:cNvPicPr/>
          <p:nvPr/>
        </p:nvPicPr>
        <p:blipFill>
          <a:blip r:embed="rId2"/>
          <a:stretch/>
        </p:blipFill>
        <p:spPr>
          <a:xfrm>
            <a:off x="15837120" y="8704440"/>
            <a:ext cx="12533400" cy="5897160"/>
          </a:xfrm>
          <a:prstGeom prst="rect">
            <a:avLst/>
          </a:prstGeom>
          <a:ln>
            <a:noFill/>
          </a:ln>
        </p:spPr>
      </p:pic>
      <p:sp>
        <p:nvSpPr>
          <p:cNvPr id="54" name="CustomShape 14"/>
          <p:cNvSpPr/>
          <p:nvPr/>
        </p:nvSpPr>
        <p:spPr>
          <a:xfrm>
            <a:off x="2050560" y="21836160"/>
            <a:ext cx="12208680" cy="6624360"/>
          </a:xfrm>
          <a:prstGeom prst="rect">
            <a:avLst/>
          </a:prstGeom>
          <a:solidFill>
            <a:srgbClr val="ffff00">
              <a:alpha val="5000"/>
            </a:srgbClr>
          </a:solidFill>
          <a:ln>
            <a:round/>
          </a:ln>
        </p:spPr>
        <p:style>
          <a:lnRef idx="2">
            <a:schemeClr val="accent1">
              <a:shade val="50000"/>
            </a:schemeClr>
          </a:lnRef>
          <a:fillRef idx="1">
            <a:schemeClr val="accent1"/>
          </a:fillRef>
          <a:effectRef idx="0">
            <a:schemeClr val="accent1"/>
          </a:effectRef>
          <a:fontRef idx="minor"/>
        </p:style>
      </p:sp>
      <p:pic>
        <p:nvPicPr>
          <p:cNvPr id="55" name="Grafik 47" descr=""/>
          <p:cNvPicPr/>
          <p:nvPr/>
        </p:nvPicPr>
        <p:blipFill>
          <a:blip r:embed="rId3"/>
          <a:srcRect l="9827" t="26206" r="14830" b="29212"/>
          <a:stretch/>
        </p:blipFill>
        <p:spPr>
          <a:xfrm>
            <a:off x="10353960" y="23338080"/>
            <a:ext cx="3671640" cy="1288440"/>
          </a:xfrm>
          <a:prstGeom prst="rect">
            <a:avLst/>
          </a:prstGeom>
          <a:ln>
            <a:noFill/>
          </a:ln>
        </p:spPr>
      </p:pic>
      <p:pic>
        <p:nvPicPr>
          <p:cNvPr id="56" name="Grafik 49" descr=""/>
          <p:cNvPicPr/>
          <p:nvPr/>
        </p:nvPicPr>
        <p:blipFill>
          <a:blip r:embed="rId4"/>
          <a:stretch/>
        </p:blipFill>
        <p:spPr>
          <a:xfrm>
            <a:off x="7050600" y="22558320"/>
            <a:ext cx="2437920" cy="2071080"/>
          </a:xfrm>
          <a:prstGeom prst="rect">
            <a:avLst/>
          </a:prstGeom>
          <a:ln>
            <a:noFill/>
          </a:ln>
        </p:spPr>
      </p:pic>
      <p:pic>
        <p:nvPicPr>
          <p:cNvPr id="57" name="Grafik 50" descr=""/>
          <p:cNvPicPr/>
          <p:nvPr/>
        </p:nvPicPr>
        <p:blipFill>
          <a:blip r:embed="rId5"/>
          <a:stretch/>
        </p:blipFill>
        <p:spPr>
          <a:xfrm>
            <a:off x="8442360" y="26369640"/>
            <a:ext cx="1516680" cy="1572120"/>
          </a:xfrm>
          <a:prstGeom prst="rect">
            <a:avLst/>
          </a:prstGeom>
          <a:ln>
            <a:noFill/>
          </a:ln>
        </p:spPr>
      </p:pic>
      <p:pic>
        <p:nvPicPr>
          <p:cNvPr id="58" name="Grafik 51" descr=""/>
          <p:cNvPicPr/>
          <p:nvPr/>
        </p:nvPicPr>
        <p:blipFill>
          <a:blip r:embed="rId6"/>
          <a:stretch/>
        </p:blipFill>
        <p:spPr>
          <a:xfrm>
            <a:off x="6299640" y="26551800"/>
            <a:ext cx="1501200" cy="1389960"/>
          </a:xfrm>
          <a:prstGeom prst="rect">
            <a:avLst/>
          </a:prstGeom>
          <a:ln>
            <a:noFill/>
          </a:ln>
        </p:spPr>
      </p:pic>
      <p:pic>
        <p:nvPicPr>
          <p:cNvPr id="59" name="Grafik 52" descr=""/>
          <p:cNvPicPr/>
          <p:nvPr/>
        </p:nvPicPr>
        <p:blipFill>
          <a:blip r:embed="rId7"/>
          <a:stretch/>
        </p:blipFill>
        <p:spPr>
          <a:xfrm>
            <a:off x="2327040" y="26783640"/>
            <a:ext cx="3268440" cy="1158120"/>
          </a:xfrm>
          <a:prstGeom prst="rect">
            <a:avLst/>
          </a:prstGeom>
          <a:ln>
            <a:noFill/>
          </a:ln>
        </p:spPr>
      </p:pic>
      <p:pic>
        <p:nvPicPr>
          <p:cNvPr id="60" name="Grafik 56" descr=""/>
          <p:cNvPicPr/>
          <p:nvPr/>
        </p:nvPicPr>
        <p:blipFill>
          <a:blip r:embed="rId8"/>
          <a:srcRect l="11744" t="7440" r="9595" b="5355"/>
          <a:stretch/>
        </p:blipFill>
        <p:spPr>
          <a:xfrm>
            <a:off x="11725920" y="22365360"/>
            <a:ext cx="908280" cy="873720"/>
          </a:xfrm>
          <a:prstGeom prst="rect">
            <a:avLst/>
          </a:prstGeom>
          <a:ln>
            <a:noFill/>
          </a:ln>
        </p:spPr>
      </p:pic>
      <p:pic>
        <p:nvPicPr>
          <p:cNvPr id="61" name="Grafik 62" descr=""/>
          <p:cNvPicPr/>
          <p:nvPr/>
        </p:nvPicPr>
        <p:blipFill>
          <a:blip r:embed="rId9"/>
          <a:srcRect l="16419" t="8181" r="16704" b="8181"/>
          <a:stretch/>
        </p:blipFill>
        <p:spPr>
          <a:xfrm>
            <a:off x="13489200" y="25889760"/>
            <a:ext cx="421920" cy="562320"/>
          </a:xfrm>
          <a:prstGeom prst="rect">
            <a:avLst/>
          </a:prstGeom>
          <a:ln>
            <a:noFill/>
          </a:ln>
        </p:spPr>
      </p:pic>
      <p:pic>
        <p:nvPicPr>
          <p:cNvPr id="62" name="Grafik 63" descr=""/>
          <p:cNvPicPr/>
          <p:nvPr/>
        </p:nvPicPr>
        <p:blipFill>
          <a:blip r:embed="rId10"/>
          <a:stretch/>
        </p:blipFill>
        <p:spPr>
          <a:xfrm>
            <a:off x="2264400" y="25889760"/>
            <a:ext cx="875520" cy="446400"/>
          </a:xfrm>
          <a:prstGeom prst="rect">
            <a:avLst/>
          </a:prstGeom>
          <a:ln>
            <a:noFill/>
          </a:ln>
        </p:spPr>
      </p:pic>
      <p:sp>
        <p:nvSpPr>
          <p:cNvPr id="63" name="CustomShape 15"/>
          <p:cNvSpPr/>
          <p:nvPr/>
        </p:nvSpPr>
        <p:spPr>
          <a:xfrm>
            <a:off x="2202120" y="25823520"/>
            <a:ext cx="7866720" cy="2432520"/>
          </a:xfrm>
          <a:prstGeom prst="rect">
            <a:avLst/>
          </a:prstGeom>
          <a:noFill/>
          <a:ln>
            <a:custDash>
              <a:ds d="400000" sp="300000"/>
            </a:custDash>
            <a:round/>
          </a:ln>
        </p:spPr>
        <p:style>
          <a:lnRef idx="2">
            <a:schemeClr val="accent1">
              <a:shade val="50000"/>
            </a:schemeClr>
          </a:lnRef>
          <a:fillRef idx="1">
            <a:schemeClr val="accent1"/>
          </a:fillRef>
          <a:effectRef idx="0">
            <a:schemeClr val="accent1"/>
          </a:effectRef>
          <a:fontRef idx="minor"/>
        </p:style>
      </p:sp>
      <p:sp>
        <p:nvSpPr>
          <p:cNvPr id="64" name="CustomShape 16"/>
          <p:cNvSpPr/>
          <p:nvPr/>
        </p:nvSpPr>
        <p:spPr>
          <a:xfrm>
            <a:off x="10334880" y="25823520"/>
            <a:ext cx="3690720" cy="2432520"/>
          </a:xfrm>
          <a:prstGeom prst="rect">
            <a:avLst/>
          </a:prstGeom>
          <a:noFill/>
          <a:ln>
            <a:custDash>
              <a:ds d="400000" sp="300000"/>
            </a:custDash>
            <a:round/>
          </a:ln>
        </p:spPr>
        <p:style>
          <a:lnRef idx="2">
            <a:schemeClr val="accent6">
              <a:shade val="50000"/>
            </a:schemeClr>
          </a:lnRef>
          <a:fillRef idx="1">
            <a:schemeClr val="accent6"/>
          </a:fillRef>
          <a:effectRef idx="0">
            <a:schemeClr val="accent6"/>
          </a:effectRef>
          <a:fontRef idx="minor"/>
        </p:style>
      </p:sp>
      <p:sp>
        <p:nvSpPr>
          <p:cNvPr id="65" name="CustomShape 17"/>
          <p:cNvSpPr/>
          <p:nvPr/>
        </p:nvSpPr>
        <p:spPr>
          <a:xfrm>
            <a:off x="7286400" y="24944400"/>
            <a:ext cx="1760040" cy="64764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66" name="CustomShape 18"/>
          <p:cNvSpPr/>
          <p:nvPr/>
        </p:nvSpPr>
        <p:spPr>
          <a:xfrm rot="5400000">
            <a:off x="9363600" y="23272560"/>
            <a:ext cx="1179720" cy="64224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67" name="CustomShape 19"/>
          <p:cNvSpPr/>
          <p:nvPr/>
        </p:nvSpPr>
        <p:spPr>
          <a:xfrm>
            <a:off x="1630080" y="29901240"/>
            <a:ext cx="12529080" cy="7200360"/>
          </a:xfrm>
          <a:prstGeom prst="rect">
            <a:avLst/>
          </a:prstGeom>
          <a:noFill/>
          <a:ln>
            <a:noFill/>
          </a:ln>
        </p:spPr>
        <p:style>
          <a:lnRef idx="0"/>
          <a:fillRef idx="0"/>
          <a:effectRef idx="0"/>
          <a:fontRef idx="minor"/>
        </p:style>
        <p:txBody>
          <a:bodyPr lIns="90000" rIns="90000" tIns="45000" bIns="360000"/>
          <a:p>
            <a:pPr algn="just">
              <a:lnSpc>
                <a:spcPts val="1341"/>
              </a:lnSpc>
            </a:pPr>
            <a:r>
              <a:rPr b="1" lang="de-DE" sz="3000" strike="noStrike">
                <a:solidFill>
                  <a:srgbClr val="262626"/>
                </a:solidFill>
                <a:latin typeface="Arial"/>
              </a:rPr>
              <a:t>Architektur und Framework</a:t>
            </a:r>
            <a:endParaRPr/>
          </a:p>
          <a:p>
            <a:pPr algn="just">
              <a:lnSpc>
                <a:spcPts val="1341"/>
              </a:lnSpc>
            </a:pPr>
            <a:endParaRPr/>
          </a:p>
          <a:p>
            <a:pPr algn="just">
              <a:lnSpc>
                <a:spcPct val="100000"/>
              </a:lnSpc>
            </a:pPr>
            <a:r>
              <a:rPr lang="de-DE" sz="3000" strike="noStrike">
                <a:solidFill>
                  <a:srgbClr val="262626"/>
                </a:solidFill>
                <a:latin typeface="Arial"/>
              </a:rPr>
              <a:t>Die Anwendungslogik ist in JavaScript verfasst und wird in NodeJS ausgeführt. NodeJS ist eine JavaScript Runtime Engine, die auf Google Chromes V8 JavaScript Engine basiert. Sowohl der Aktor (Drohne) als auch die meisten Sensoren (XBox Controller, Tastatur und Joystick) werden mit Hilfe entsprechender Nodes (existierende Softwarepakete in NodeJS) eingebunden.</a:t>
            </a:r>
            <a:endParaRPr/>
          </a:p>
          <a:p>
            <a:pPr algn="just">
              <a:lnSpc>
                <a:spcPct val="100000"/>
              </a:lnSpc>
            </a:pPr>
            <a:endParaRPr/>
          </a:p>
          <a:p>
            <a:pPr algn="just">
              <a:lnSpc>
                <a:spcPct val="100000"/>
              </a:lnSpc>
            </a:pPr>
            <a:r>
              <a:rPr lang="de-DE" sz="3000" strike="noStrike">
                <a:solidFill>
                  <a:srgbClr val="262626"/>
                </a:solidFill>
                <a:latin typeface="Arial"/>
              </a:rPr>
              <a:t>Eine Ausnahme stellt das Wii Balance Board dar. Hier kommt die Java Bibliothek WiiRemoteJ zum Einsatz, die eine bequeme Anbindung Wii-bezogener Peripherie ermöglicht. Hierzu wurde eine separate Java Applikation entwickelt, welche zu Beginn des Hauptprogramms gestartet wird. Die Kommunikation der dafür benötigten, selbst erstellten Java Applikation mit der NodeJS Schicht findet über TPC-Sockets statt.</a:t>
            </a:r>
            <a:endParaRPr/>
          </a:p>
        </p:txBody>
      </p:sp>
      <p:sp>
        <p:nvSpPr>
          <p:cNvPr id="68" name="CustomShape 20"/>
          <p:cNvSpPr/>
          <p:nvPr/>
        </p:nvSpPr>
        <p:spPr>
          <a:xfrm>
            <a:off x="6942240" y="39989160"/>
            <a:ext cx="11844000" cy="1431000"/>
          </a:xfrm>
          <a:prstGeom prst="rect">
            <a:avLst/>
          </a:prstGeom>
          <a:noFill/>
          <a:ln>
            <a:noFill/>
          </a:ln>
        </p:spPr>
        <p:style>
          <a:lnRef idx="0"/>
          <a:fillRef idx="0"/>
          <a:effectRef idx="0"/>
          <a:fontRef idx="minor"/>
        </p:style>
        <p:txBody>
          <a:bodyPr lIns="90000" rIns="90000" tIns="45000" bIns="45000"/>
          <a:p>
            <a:pPr>
              <a:lnSpc>
                <a:spcPct val="100000"/>
              </a:lnSpc>
            </a:pPr>
            <a:r>
              <a:rPr lang="de-DE" sz="4400" strike="noStrike">
                <a:solidFill>
                  <a:srgbClr val="262626"/>
                </a:solidFill>
                <a:latin typeface="Arial"/>
              </a:rPr>
              <a:t>Informatik Master</a:t>
            </a:r>
            <a:endParaRPr/>
          </a:p>
          <a:p>
            <a:pPr>
              <a:lnSpc>
                <a:spcPct val="100000"/>
              </a:lnSpc>
            </a:pPr>
            <a:r>
              <a:rPr lang="de-DE" sz="4400" strike="noStrike">
                <a:solidFill>
                  <a:srgbClr val="262626"/>
                </a:solidFill>
                <a:latin typeface="Arial"/>
              </a:rPr>
              <a:t>Advanced Interactive Systems (SoSe 2016)</a:t>
            </a:r>
            <a:endParaRPr/>
          </a:p>
        </p:txBody>
      </p:sp>
      <p:sp>
        <p:nvSpPr>
          <p:cNvPr id="69" name="CustomShape 21"/>
          <p:cNvSpPr/>
          <p:nvPr/>
        </p:nvSpPr>
        <p:spPr>
          <a:xfrm>
            <a:off x="15758280" y="24644520"/>
            <a:ext cx="12529080" cy="2542320"/>
          </a:xfrm>
          <a:prstGeom prst="rect">
            <a:avLst/>
          </a:prstGeom>
          <a:noFill/>
          <a:ln>
            <a:noFill/>
          </a:ln>
        </p:spPr>
        <p:style>
          <a:lnRef idx="0"/>
          <a:fillRef idx="0"/>
          <a:effectRef idx="0"/>
          <a:fontRef idx="minor"/>
        </p:style>
        <p:txBody>
          <a:bodyPr lIns="90000" rIns="90000" tIns="45000" bIns="360000"/>
          <a:p>
            <a:pPr algn="just">
              <a:lnSpc>
                <a:spcPts val="1341"/>
              </a:lnSpc>
            </a:pPr>
            <a:r>
              <a:rPr b="1" lang="de-DE" sz="3000" strike="noStrike">
                <a:solidFill>
                  <a:srgbClr val="262626"/>
                </a:solidFill>
                <a:latin typeface="Arial"/>
              </a:rPr>
              <a:t>Sicherheit</a:t>
            </a:r>
            <a:endParaRPr/>
          </a:p>
          <a:p>
            <a:pPr algn="just">
              <a:lnSpc>
                <a:spcPts val="1341"/>
              </a:lnSpc>
            </a:pPr>
            <a:endParaRPr/>
          </a:p>
          <a:p>
            <a:pPr algn="just">
              <a:lnSpc>
                <a:spcPct val="100000"/>
              </a:lnSpc>
            </a:pPr>
            <a:r>
              <a:rPr lang="de-DE" sz="3000" strike="noStrike">
                <a:solidFill>
                  <a:srgbClr val="262626"/>
                </a:solidFill>
                <a:latin typeface="Arial"/>
              </a:rPr>
              <a:t>Aus Gründen der Sicherheit kann die Steuerung der Drohne jederzeit von der zentralen Steuereinheit übernommen und alle Peripheriegeräte separat aktiviert bzw. deaktiviert werden.</a:t>
            </a:r>
            <a:endParaRPr/>
          </a:p>
        </p:txBody>
      </p:sp>
      <p:pic>
        <p:nvPicPr>
          <p:cNvPr id="70" name="Picture 7" descr=""/>
          <p:cNvPicPr/>
          <p:nvPr/>
        </p:nvPicPr>
        <p:blipFill>
          <a:blip r:embed="rId11"/>
          <a:stretch/>
        </p:blipFill>
        <p:spPr>
          <a:xfrm>
            <a:off x="2287080" y="1288440"/>
            <a:ext cx="4998960" cy="5811480"/>
          </a:xfrm>
          <a:prstGeom prst="rect">
            <a:avLst/>
          </a:prstGeom>
          <a:ln>
            <a:noFill/>
          </a:ln>
        </p:spPr>
      </p:pic>
      <p:pic>
        <p:nvPicPr>
          <p:cNvPr id="71" name="Picture 8" descr=""/>
          <p:cNvPicPr/>
          <p:nvPr/>
        </p:nvPicPr>
        <p:blipFill>
          <a:blip r:embed="rId12"/>
          <a:stretch/>
        </p:blipFill>
        <p:spPr>
          <a:xfrm>
            <a:off x="10478160" y="26250840"/>
            <a:ext cx="2723760" cy="1809360"/>
          </a:xfrm>
          <a:prstGeom prst="rect">
            <a:avLst/>
          </a:prstGeom>
          <a:ln>
            <a:noFill/>
          </a:ln>
        </p:spPr>
      </p:pic>
      <p:sp>
        <p:nvSpPr>
          <p:cNvPr id="72" name="CustomShape 22"/>
          <p:cNvSpPr/>
          <p:nvPr/>
        </p:nvSpPr>
        <p:spPr>
          <a:xfrm>
            <a:off x="15758280" y="15787800"/>
            <a:ext cx="12529080" cy="8587080"/>
          </a:xfrm>
          <a:prstGeom prst="rect">
            <a:avLst/>
          </a:prstGeom>
          <a:noFill/>
          <a:ln>
            <a:noFill/>
          </a:ln>
        </p:spPr>
        <p:style>
          <a:lnRef idx="0"/>
          <a:fillRef idx="0"/>
          <a:effectRef idx="0"/>
          <a:fontRef idx="minor"/>
        </p:style>
        <p:txBody>
          <a:bodyPr lIns="90000" rIns="90000" tIns="45000" bIns="360000"/>
          <a:p>
            <a:pPr algn="just">
              <a:lnSpc>
                <a:spcPts val="1341"/>
              </a:lnSpc>
            </a:pPr>
            <a:r>
              <a:rPr b="1" lang="de-DE" sz="3000" strike="noStrike">
                <a:solidFill>
                  <a:srgbClr val="262626"/>
                </a:solidFill>
                <a:latin typeface="Arial"/>
              </a:rPr>
              <a:t>Die Applikation</a:t>
            </a:r>
            <a:endParaRPr/>
          </a:p>
          <a:p>
            <a:pPr algn="just">
              <a:lnSpc>
                <a:spcPts val="1341"/>
              </a:lnSpc>
            </a:pPr>
            <a:endParaRPr/>
          </a:p>
          <a:p>
            <a:pPr algn="just">
              <a:lnSpc>
                <a:spcPct val="100000"/>
              </a:lnSpc>
            </a:pPr>
            <a:r>
              <a:rPr lang="de-DE" sz="3000" strike="noStrike">
                <a:solidFill>
                  <a:srgbClr val="262626"/>
                </a:solidFill>
                <a:latin typeface="Arial"/>
              </a:rPr>
              <a:t>Als Anwendungsfall ist die Navigation durch einen selbst erstellten Hindernisparcours unter Verwendung der verschiedenen Eingabegeräte vorgesehen. Eine Parcoursrunde startet mit dem Abheben der Drohne und endet mit der Landung der Drohne am Ziel. Dazwischen wird die benötigte Zeit zur Bewältigung des Parcours gemessen und bei Landung am Zielpunkt pro Peripheriegerät in eine Tabelle übernommen. </a:t>
            </a:r>
            <a:endParaRPr/>
          </a:p>
          <a:p>
            <a:pPr algn="just">
              <a:lnSpc>
                <a:spcPct val="100000"/>
              </a:lnSpc>
            </a:pPr>
            <a:endParaRPr/>
          </a:p>
          <a:p>
            <a:pPr algn="just">
              <a:lnSpc>
                <a:spcPct val="100000"/>
              </a:lnSpc>
            </a:pPr>
            <a:r>
              <a:rPr lang="de-DE" sz="3000" strike="noStrike">
                <a:solidFill>
                  <a:srgbClr val="262626"/>
                </a:solidFill>
                <a:latin typeface="Arial"/>
              </a:rPr>
              <a:t>Das Spielfeld kann durch die Festlegung eines GPS Wertes als Startpunkt und die Angabe eines Radius (in Meter) begrenzt werden. Da die Position seitens der Drohne nur sekündlich aktualisiert wird ist sie bei steigender Geschwindigkeit relativ ungenau. Aus diesem Grund wird aktuell noch ein menschlicher Schiedsrichter benötigt. Wird der vorgesehene Parcoursbereich verlassen, gilt die Runde als verloren. Da für das Wii Balance Board keine sinnvolle Start- und Landemöglichkeit existiert, werden Start und Landung in diesem Fall von der zentralen Steuereinheit durchgeführt.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4</TotalTime>
  <Application>LibreOffice/4.4.5.2$Windows_x86 LibreOffice_project/a22f674fd25a3b6f45bdebf25400ed2adff0ff99</Application>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2015-02-05T17:02:36Z</dcterms:created>
  <dc:creator>Marios</dc:creator>
  <dc:language>de-DE</dc:language>
  <dcterms:modified xsi:type="dcterms:W3CDTF">2016-07-05T23:30:10Z</dcterms:modified>
  <cp:revision>50</cp:revision>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Benutzerdefiniert</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