
<file path=[Content_Types].xml><?xml version="1.0" encoding="utf-8"?>
<Types xmlns="http://schemas.openxmlformats.org/package/2006/content-types">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s/slide1.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Default Extension="wdp" ContentType="image/vnd.ms-photo"/>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79975" cy="42808525"/>
  <p:notesSz cx="6858000" cy="9144000"/>
  <p:defaultText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a:srgbClr val="26262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00" autoAdjust="0"/>
    <p:restoredTop sz="94493" autoAdjust="0"/>
  </p:normalViewPr>
  <p:slideViewPr>
    <p:cSldViewPr>
      <p:cViewPr varScale="1">
        <p:scale>
          <a:sx n="16" d="100"/>
          <a:sy n="16" d="100"/>
        </p:scale>
        <p:origin x="-948" y="-150"/>
      </p:cViewPr>
      <p:guideLst>
        <p:guide orient="horz" pos="13483"/>
        <p:guide pos="9537"/>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998" y="13298392"/>
            <a:ext cx="25737979" cy="9176087"/>
          </a:xfrm>
          <a:prstGeom prst="rect">
            <a:avLst/>
          </a:prstGeom>
        </p:spPr>
        <p:txBody>
          <a:bodyPr lIns="417643" tIns="208822" rIns="417643" bIns="208822"/>
          <a:lstStyle/>
          <a:p>
            <a:r>
              <a:rPr lang="de-DE" smtClean="0"/>
              <a:t>Titelmasterformat durch Klicken bearbeiten</a:t>
            </a:r>
            <a:endParaRPr lang="de-DE"/>
          </a:p>
        </p:txBody>
      </p:sp>
      <p:sp>
        <p:nvSpPr>
          <p:cNvPr id="3" name="Untertitel 2"/>
          <p:cNvSpPr>
            <a:spLocks noGrp="1"/>
          </p:cNvSpPr>
          <p:nvPr>
            <p:ph type="subTitle" idx="1"/>
          </p:nvPr>
        </p:nvSpPr>
        <p:spPr>
          <a:xfrm>
            <a:off x="4541996" y="24258164"/>
            <a:ext cx="21195983" cy="10939956"/>
          </a:xfrm>
          <a:prstGeom prst="rect">
            <a:avLst/>
          </a:prstGeom>
        </p:spPr>
        <p:txBody>
          <a:bodyPr lIns="417643" tIns="208822" rIns="417643" bIns="208822"/>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a:xfrm>
            <a:off x="1513999" y="39677164"/>
            <a:ext cx="7065328" cy="2279158"/>
          </a:xfrm>
          <a:prstGeom prst="rect">
            <a:avLst/>
          </a:prstGeom>
        </p:spPr>
        <p:txBody>
          <a:bodyPr lIns="417643" tIns="208822" rIns="417643" bIns="208822"/>
          <a:lstStyle/>
          <a:p>
            <a:fld id="{D2ED235E-9080-4719-A145-5B05AC56BA2B}" type="datetimeFigureOut">
              <a:rPr lang="de-DE" smtClean="0"/>
              <a:pPr/>
              <a:t>06.07.2016</a:t>
            </a:fld>
            <a:endParaRPr lang="de-DE"/>
          </a:p>
        </p:txBody>
      </p:sp>
      <p:sp>
        <p:nvSpPr>
          <p:cNvPr id="5" name="Fußzeilenplatzhalter 4"/>
          <p:cNvSpPr>
            <a:spLocks noGrp="1"/>
          </p:cNvSpPr>
          <p:nvPr>
            <p:ph type="ftr" sz="quarter" idx="11"/>
          </p:nvPr>
        </p:nvSpPr>
        <p:spPr>
          <a:xfrm>
            <a:off x="10345658" y="39677164"/>
            <a:ext cx="9588659" cy="2279158"/>
          </a:xfrm>
          <a:prstGeom prst="rect">
            <a:avLst/>
          </a:prstGeom>
        </p:spPr>
        <p:txBody>
          <a:bodyPr lIns="417643" tIns="208822" rIns="417643" bIns="208822"/>
          <a:lstStyle/>
          <a:p>
            <a:endParaRPr lang="de-DE"/>
          </a:p>
        </p:txBody>
      </p:sp>
      <p:sp>
        <p:nvSpPr>
          <p:cNvPr id="6" name="Foliennummernplatzhalter 5"/>
          <p:cNvSpPr>
            <a:spLocks noGrp="1"/>
          </p:cNvSpPr>
          <p:nvPr>
            <p:ph type="sldNum" sz="quarter" idx="12"/>
          </p:nvPr>
        </p:nvSpPr>
        <p:spPr>
          <a:xfrm>
            <a:off x="21700649" y="39677164"/>
            <a:ext cx="7065328" cy="2279158"/>
          </a:xfrm>
          <a:prstGeom prst="rect">
            <a:avLst/>
          </a:prstGeom>
        </p:spPr>
        <p:txBody>
          <a:bodyPr lIns="417643" tIns="208822" rIns="417643" bIns="208822"/>
          <a:lstStyle/>
          <a:p>
            <a:fld id="{07A96CB7-5B98-44AE-A165-BB4B0B7DE95A}" type="slidenum">
              <a:rPr lang="de-DE" smtClean="0"/>
              <a:pPr/>
              <a:t>‹Nr.›</a:t>
            </a:fld>
            <a:endParaRPr lang="de-DE"/>
          </a:p>
        </p:txBody>
      </p:sp>
    </p:spTree>
    <p:extLst>
      <p:ext uri="{BB962C8B-B14F-4D97-AF65-F5344CB8AC3E}">
        <p14:creationId xmlns="" xmlns:p14="http://schemas.microsoft.com/office/powerpoint/2010/main" val="22713198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85692037"/>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176431" rtl="0" eaLnBrk="1" latinLnBrk="0"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3350" indent="-1305135" algn="l" defTabSz="4176431"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2pPr>
      <a:lvl3pPr marL="5220538" indent="-1044108" algn="l" defTabSz="4176431"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3pPr>
      <a:lvl4pPr marL="7308753"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696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13" Type="http://schemas.microsoft.com/office/2007/relationships/hdphoto" Target="../media/hdphoto2.wdp"/><Relationship Id="rId18" Type="http://schemas.openxmlformats.org/officeDocument/2006/relationships/image" Target="../media/image10.png"/><Relationship Id="rId3" Type="http://schemas.openxmlformats.org/officeDocument/2006/relationships/hyperlink" Target="http://www.parrot.com/de/produkte/bebop2/" TargetMode="External"/><Relationship Id="rId21" Type="http://schemas.openxmlformats.org/officeDocument/2006/relationships/image" Target="../media/image12.png"/><Relationship Id="rId7" Type="http://schemas.openxmlformats.org/officeDocument/2006/relationships/image" Target="../media/image2.png"/><Relationship Id="rId12" Type="http://schemas.openxmlformats.org/officeDocument/2006/relationships/image" Target="../media/image6.png"/><Relationship Id="rId17" Type="http://schemas.openxmlformats.org/officeDocument/2006/relationships/image" Target="../media/image9.png"/><Relationship Id="rId2" Type="http://schemas.openxmlformats.org/officeDocument/2006/relationships/image" Target="../media/image1.png"/><Relationship Id="rId16" Type="http://schemas.microsoft.com/office/2007/relationships/hdphoto" Target="../media/hdphoto3.wdp"/><Relationship Id="rId20" Type="http://schemas.microsoft.com/office/2007/relationships/hdphoto" Target="../media/hdphoto4.wdp"/><Relationship Id="rId1" Type="http://schemas.openxmlformats.org/officeDocument/2006/relationships/slideLayout" Target="../slideLayouts/slideLayout1.xml"/><Relationship Id="rId6" Type="http://schemas.openxmlformats.org/officeDocument/2006/relationships/hyperlink" Target="https://github.com/fog1992/AIS-Drone" TargetMode="External"/><Relationship Id="rId11" Type="http://schemas.microsoft.com/office/2007/relationships/hdphoto" Target="../media/hdphoto1.wdp"/><Relationship Id="rId5" Type="http://schemas.openxmlformats.org/officeDocument/2006/relationships/hyperlink" Target="https://github.com/micromu/WiiRemoteJ" TargetMode="External"/><Relationship Id="rId15" Type="http://schemas.openxmlformats.org/officeDocument/2006/relationships/image" Target="../media/image8.jpeg"/><Relationship Id="rId10" Type="http://schemas.openxmlformats.org/officeDocument/2006/relationships/image" Target="../media/image5.png"/><Relationship Id="rId19" Type="http://schemas.openxmlformats.org/officeDocument/2006/relationships/image" Target="../media/image11.png"/><Relationship Id="rId4" Type="http://schemas.openxmlformats.org/officeDocument/2006/relationships/hyperlink" Target="https://nodejs.org/en/" TargetMode="External"/><Relationship Id="rId9" Type="http://schemas.openxmlformats.org/officeDocument/2006/relationships/image" Target="../media/image4.png"/><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8176640" y="1314030"/>
            <a:ext cx="20212737" cy="5786199"/>
          </a:xfrm>
          <a:prstGeom prst="rect">
            <a:avLst/>
          </a:prstGeom>
          <a:noFill/>
        </p:spPr>
        <p:txBody>
          <a:bodyPr wrap="square" rtlCol="0">
            <a:spAutoFit/>
          </a:bodyPr>
          <a:lstStyle/>
          <a:p>
            <a:pPr>
              <a:lnSpc>
                <a:spcPts val="9000"/>
              </a:lnSpc>
            </a:pPr>
            <a:r>
              <a:rPr lang="de-DE" sz="7200" dirty="0" smtClean="0">
                <a:solidFill>
                  <a:schemeClr val="accent5"/>
                </a:solidFill>
              </a:rPr>
              <a:t>GAME OF DRONES</a:t>
            </a:r>
            <a:r>
              <a:rPr lang="de-DE" sz="7200" b="1" dirty="0" smtClean="0">
                <a:solidFill>
                  <a:schemeClr val="accent5"/>
                </a:solidFill>
              </a:rPr>
              <a:t> – Steuerung einer Bebop 2 Drohne mit verschiedenen Eingabegeräten</a:t>
            </a:r>
          </a:p>
          <a:p>
            <a:endParaRPr lang="de-DE" sz="4400" b="1" dirty="0" smtClean="0">
              <a:solidFill>
                <a:schemeClr val="tx1">
                  <a:lumMod val="85000"/>
                  <a:lumOff val="15000"/>
                </a:schemeClr>
              </a:solidFill>
            </a:endParaRPr>
          </a:p>
          <a:p>
            <a:r>
              <a:rPr lang="de-DE" sz="4400" b="1" dirty="0" smtClean="0">
                <a:solidFill>
                  <a:srgbClr val="262626"/>
                </a:solidFill>
              </a:rPr>
              <a:t>Fabian Kalweit, Stefan Templin, Tobias Puderer, Florian Oswald </a:t>
            </a:r>
          </a:p>
          <a:p>
            <a:r>
              <a:rPr lang="en-US" sz="4400" spc="-100" dirty="0" err="1" smtClean="0">
                <a:solidFill>
                  <a:srgbClr val="262626"/>
                </a:solidFill>
              </a:rPr>
              <a:t>Hochschule</a:t>
            </a:r>
            <a:r>
              <a:rPr lang="en-US" sz="4400" spc="-100" dirty="0" smtClean="0">
                <a:solidFill>
                  <a:srgbClr val="262626"/>
                </a:solidFill>
              </a:rPr>
              <a:t> Kaiserslautern - University of Applied Sciences</a:t>
            </a:r>
          </a:p>
          <a:p>
            <a:r>
              <a:rPr lang="en-US" sz="4400" spc="-100" dirty="0" err="1" smtClean="0">
                <a:solidFill>
                  <a:srgbClr val="262626"/>
                </a:solidFill>
              </a:rPr>
              <a:t>Fachbereich</a:t>
            </a:r>
            <a:r>
              <a:rPr lang="en-US" sz="4400" spc="-100" dirty="0" smtClean="0">
                <a:solidFill>
                  <a:srgbClr val="262626"/>
                </a:solidFill>
              </a:rPr>
              <a:t> </a:t>
            </a:r>
            <a:r>
              <a:rPr lang="en-US" sz="4400" spc="-100" dirty="0" err="1" smtClean="0">
                <a:solidFill>
                  <a:srgbClr val="262626"/>
                </a:solidFill>
              </a:rPr>
              <a:t>Informatik</a:t>
            </a:r>
            <a:r>
              <a:rPr lang="en-US" sz="4400" spc="-100" dirty="0" smtClean="0">
                <a:solidFill>
                  <a:srgbClr val="262626"/>
                </a:solidFill>
              </a:rPr>
              <a:t> und </a:t>
            </a:r>
            <a:r>
              <a:rPr lang="en-US" sz="4400" spc="-100" dirty="0" err="1" smtClean="0">
                <a:solidFill>
                  <a:srgbClr val="262626"/>
                </a:solidFill>
              </a:rPr>
              <a:t>Mikrosystemtechnik</a:t>
            </a:r>
            <a:endParaRPr lang="en-US" sz="4400" spc="-100" dirty="0" smtClean="0">
              <a:solidFill>
                <a:srgbClr val="262626"/>
              </a:solidFill>
            </a:endParaRPr>
          </a:p>
          <a:p>
            <a:r>
              <a:rPr lang="de-DE" sz="4400" dirty="0" smtClean="0">
                <a:solidFill>
                  <a:srgbClr val="262626"/>
                </a:solidFill>
              </a:rPr>
              <a:t>&lt;faka0004 | stte0002 | topu0001 | flos0001&gt; @stud.hs-kl.de</a:t>
            </a:r>
          </a:p>
        </p:txBody>
      </p:sp>
      <p:sp>
        <p:nvSpPr>
          <p:cNvPr id="13" name="Textfeld 12"/>
          <p:cNvSpPr txBox="1"/>
          <p:nvPr/>
        </p:nvSpPr>
        <p:spPr>
          <a:xfrm>
            <a:off x="1630000" y="14079031"/>
            <a:ext cx="12529392" cy="923330"/>
          </a:xfrm>
          <a:prstGeom prst="rect">
            <a:avLst/>
          </a:prstGeom>
          <a:noFill/>
        </p:spPr>
        <p:txBody>
          <a:bodyPr wrap="square" rtlCol="0">
            <a:spAutoFit/>
          </a:bodyPr>
          <a:lstStyle/>
          <a:p>
            <a:r>
              <a:rPr lang="de-DE" sz="5400" dirty="0" smtClean="0">
                <a:solidFill>
                  <a:schemeClr val="accent5"/>
                </a:solidFill>
                <a:latin typeface="+mj-lt"/>
                <a:cs typeface="Times New Roman" pitchFamily="18" charset="0"/>
              </a:rPr>
              <a:t>Umsetzung</a:t>
            </a:r>
          </a:p>
        </p:txBody>
      </p:sp>
      <p:sp>
        <p:nvSpPr>
          <p:cNvPr id="14" name="Textfeld 13"/>
          <p:cNvSpPr txBox="1"/>
          <p:nvPr/>
        </p:nvSpPr>
        <p:spPr>
          <a:xfrm>
            <a:off x="1630000" y="15217407"/>
            <a:ext cx="12529392" cy="7735451"/>
          </a:xfrm>
          <a:prstGeom prst="rect">
            <a:avLst/>
          </a:prstGeom>
          <a:noFill/>
        </p:spPr>
        <p:txBody>
          <a:bodyPr wrap="square" rtlCol="0">
            <a:spAutoFit/>
          </a:bodyPr>
          <a:lstStyle/>
          <a:p>
            <a:pPr algn="just">
              <a:lnSpc>
                <a:spcPts val="3800"/>
              </a:lnSpc>
            </a:pPr>
            <a:r>
              <a:rPr lang="de-DE" sz="3000" b="1" dirty="0" smtClean="0">
                <a:solidFill>
                  <a:srgbClr val="262626"/>
                </a:solidFill>
              </a:rPr>
              <a:t>Verwendete Technologie und Framework</a:t>
            </a:r>
            <a:endParaRPr lang="en-US" sz="3000" b="1" dirty="0" smtClean="0">
              <a:solidFill>
                <a:srgbClr val="262626"/>
              </a:solidFill>
            </a:endParaRPr>
          </a:p>
          <a:p>
            <a:pPr algn="just">
              <a:lnSpc>
                <a:spcPts val="3800"/>
              </a:lnSpc>
            </a:pPr>
            <a:endParaRPr lang="de-DE" sz="3000" dirty="0" smtClean="0">
              <a:solidFill>
                <a:srgbClr val="262626"/>
              </a:solidFill>
            </a:endParaRPr>
          </a:p>
          <a:p>
            <a:pPr algn="just">
              <a:lnSpc>
                <a:spcPts val="3800"/>
              </a:lnSpc>
            </a:pPr>
            <a:r>
              <a:rPr lang="de-DE" sz="3000" dirty="0" smtClean="0">
                <a:solidFill>
                  <a:srgbClr val="262626"/>
                </a:solidFill>
              </a:rPr>
              <a:t>Als Eingabegeräte kommen zur Zeit Tastatur, Xbox Controller, Logitech </a:t>
            </a:r>
            <a:r>
              <a:rPr lang="de-DE" sz="3000" dirty="0" err="1" smtClean="0">
                <a:solidFill>
                  <a:srgbClr val="262626"/>
                </a:solidFill>
              </a:rPr>
              <a:t>Attack</a:t>
            </a:r>
            <a:r>
              <a:rPr lang="de-DE" sz="3000" dirty="0" smtClean="0">
                <a:solidFill>
                  <a:srgbClr val="262626"/>
                </a:solidFill>
              </a:rPr>
              <a:t> Joystick und das Wii Balance Board von Nintendo zum Einsatz. Fast alle Eingabegeräte werden per USB Kabel mit einer zentralen Steuereinheit (Laptop) verbunden. Die einzige Ausnahme bildet das </a:t>
            </a:r>
            <a:r>
              <a:rPr lang="de-DE" sz="3000" dirty="0" err="1" smtClean="0">
                <a:solidFill>
                  <a:srgbClr val="262626"/>
                </a:solidFill>
              </a:rPr>
              <a:t>Wii</a:t>
            </a:r>
            <a:r>
              <a:rPr lang="de-DE" sz="3000" dirty="0" smtClean="0">
                <a:solidFill>
                  <a:srgbClr val="262626"/>
                </a:solidFill>
              </a:rPr>
              <a:t> Balance Board, welches per Bluetooth verbunden wird.  </a:t>
            </a:r>
            <a:r>
              <a:rPr lang="de-DE" sz="3000" dirty="0" smtClean="0"/>
              <a:t>Die </a:t>
            </a:r>
            <a:r>
              <a:rPr lang="de-DE" sz="3000" dirty="0"/>
              <a:t>Kommunikation mit der Drohne </a:t>
            </a:r>
            <a:r>
              <a:rPr lang="de-DE" sz="3000" dirty="0" smtClean="0"/>
              <a:t>erfolgt über </a:t>
            </a:r>
            <a:r>
              <a:rPr lang="de-DE" sz="3000" dirty="0"/>
              <a:t>deren </a:t>
            </a:r>
            <a:r>
              <a:rPr lang="de-DE" sz="3000" dirty="0" smtClean="0"/>
              <a:t>WLAN-Schnittstelle, welche vom verwendeten Framework angesprochen wird.</a:t>
            </a:r>
          </a:p>
          <a:p>
            <a:pPr algn="just">
              <a:lnSpc>
                <a:spcPts val="3800"/>
              </a:lnSpc>
            </a:pPr>
            <a:endParaRPr lang="de-DE" sz="3000" dirty="0">
              <a:solidFill>
                <a:srgbClr val="262626"/>
              </a:solidFill>
            </a:endParaRPr>
          </a:p>
          <a:p>
            <a:pPr algn="just"/>
            <a:r>
              <a:rPr lang="de-DE" sz="3000" dirty="0" smtClean="0"/>
              <a:t>Zielplattform </a:t>
            </a:r>
            <a:r>
              <a:rPr lang="de-DE" sz="3000" dirty="0"/>
              <a:t>des Projekts ist eine der verbreiteten </a:t>
            </a:r>
            <a:r>
              <a:rPr lang="de-DE" sz="3000" dirty="0" err="1"/>
              <a:t>Linuxdistributionen</a:t>
            </a:r>
            <a:r>
              <a:rPr lang="de-DE" sz="3000" dirty="0"/>
              <a:t> (z.B. Debian oder Ubuntu) auf einem </a:t>
            </a:r>
            <a:r>
              <a:rPr lang="de-DE" sz="3000" dirty="0" smtClean="0"/>
              <a:t>Laptop, </a:t>
            </a:r>
            <a:r>
              <a:rPr lang="de-DE" sz="3000" dirty="0"/>
              <a:t>da </a:t>
            </a:r>
            <a:r>
              <a:rPr lang="de-DE" sz="3000" dirty="0" smtClean="0"/>
              <a:t>hier alle </a:t>
            </a:r>
            <a:r>
              <a:rPr lang="de-DE" sz="3000" dirty="0"/>
              <a:t>benötigten Komponenten problemlos anzubinden sind. </a:t>
            </a:r>
            <a:r>
              <a:rPr lang="de-DE" sz="3000" dirty="0" smtClean="0"/>
              <a:t>Die Hauptkomponenten funktionieren auch unter Windows und MacOS, wobei das Balance Board unter Windows nur mit einem passenden JSR082 Bluetooth Stack (z.B. </a:t>
            </a:r>
            <a:r>
              <a:rPr lang="de-DE" sz="3000" dirty="0" err="1" smtClean="0"/>
              <a:t>Widcomm</a:t>
            </a:r>
            <a:r>
              <a:rPr lang="de-DE" sz="3000" dirty="0" smtClean="0"/>
              <a:t>) anzubinden ist.</a:t>
            </a:r>
          </a:p>
        </p:txBody>
      </p:sp>
      <p:sp>
        <p:nvSpPr>
          <p:cNvPr id="17" name="Textfeld 16"/>
          <p:cNvSpPr txBox="1"/>
          <p:nvPr/>
        </p:nvSpPr>
        <p:spPr>
          <a:xfrm>
            <a:off x="1630000" y="8082782"/>
            <a:ext cx="12486534" cy="923330"/>
          </a:xfrm>
          <a:prstGeom prst="rect">
            <a:avLst/>
          </a:prstGeom>
          <a:noFill/>
        </p:spPr>
        <p:txBody>
          <a:bodyPr wrap="square" rtlCol="0">
            <a:spAutoFit/>
          </a:bodyPr>
          <a:lstStyle/>
          <a:p>
            <a:r>
              <a:rPr lang="de-DE" sz="5400" dirty="0" smtClean="0">
                <a:solidFill>
                  <a:schemeClr val="accent5"/>
                </a:solidFill>
                <a:latin typeface="+mj-lt"/>
                <a:cs typeface="Times New Roman" pitchFamily="18" charset="0"/>
              </a:rPr>
              <a:t>Kurzfassung</a:t>
            </a:r>
          </a:p>
        </p:txBody>
      </p:sp>
      <p:sp>
        <p:nvSpPr>
          <p:cNvPr id="18" name="Textfeld 17"/>
          <p:cNvSpPr txBox="1"/>
          <p:nvPr/>
        </p:nvSpPr>
        <p:spPr>
          <a:xfrm>
            <a:off x="1630000" y="9024974"/>
            <a:ext cx="12529392" cy="5026331"/>
          </a:xfrm>
          <a:prstGeom prst="rect">
            <a:avLst/>
          </a:prstGeom>
          <a:noFill/>
        </p:spPr>
        <p:txBody>
          <a:bodyPr wrap="square" bIns="360000" rtlCol="0">
            <a:spAutoFit/>
          </a:bodyPr>
          <a:lstStyle/>
          <a:p>
            <a:pPr algn="just"/>
            <a:r>
              <a:rPr lang="de-DE" sz="3000" dirty="0"/>
              <a:t>Zur Steuerung der Bebop 2 Drohne von </a:t>
            </a:r>
            <a:r>
              <a:rPr lang="de-DE" sz="3000" dirty="0" err="1"/>
              <a:t>Parrot</a:t>
            </a:r>
            <a:r>
              <a:rPr lang="de-DE" sz="3000" dirty="0"/>
              <a:t> ist standardmäßig die vom Anbieter </a:t>
            </a:r>
            <a:r>
              <a:rPr lang="de-DE" sz="3000" dirty="0" smtClean="0"/>
              <a:t>angebotene Smartphone-Applikation für Android und IOS vorgesehen. Zusätzlich </a:t>
            </a:r>
            <a:r>
              <a:rPr lang="de-DE" sz="3000" dirty="0"/>
              <a:t>bietet das Unternehmen eine </a:t>
            </a:r>
            <a:r>
              <a:rPr lang="de-DE" sz="3000" dirty="0" smtClean="0"/>
              <a:t>Programmier-</a:t>
            </a:r>
            <a:r>
              <a:rPr lang="de-DE" sz="3000" dirty="0" err="1" smtClean="0"/>
              <a:t>schnittstelle</a:t>
            </a:r>
            <a:r>
              <a:rPr lang="de-DE" sz="3000" dirty="0" smtClean="0"/>
              <a:t> </a:t>
            </a:r>
            <a:r>
              <a:rPr lang="de-DE" sz="3000" dirty="0"/>
              <a:t>für Android, </a:t>
            </a:r>
            <a:r>
              <a:rPr lang="de-DE" sz="3000" dirty="0" err="1" smtClean="0"/>
              <a:t>iOS</a:t>
            </a:r>
            <a:r>
              <a:rPr lang="de-DE" sz="3000" dirty="0" smtClean="0"/>
              <a:t> </a:t>
            </a:r>
            <a:r>
              <a:rPr lang="de-DE" sz="3000" dirty="0"/>
              <a:t>und Linux an.</a:t>
            </a:r>
          </a:p>
          <a:p>
            <a:pPr algn="just"/>
            <a:endParaRPr lang="de-DE" sz="3000" dirty="0" smtClean="0"/>
          </a:p>
          <a:p>
            <a:pPr algn="just"/>
            <a:r>
              <a:rPr lang="de-DE" sz="3000" dirty="0" smtClean="0"/>
              <a:t>Um </a:t>
            </a:r>
            <a:r>
              <a:rPr lang="de-DE" sz="3000" dirty="0"/>
              <a:t>Alternativen zur Steuerung der Drohne per Touchscreen zu bieten, wurden mit Hilfe von </a:t>
            </a:r>
            <a:r>
              <a:rPr lang="de-DE" sz="3000" dirty="0" err="1"/>
              <a:t>NodeJS</a:t>
            </a:r>
            <a:r>
              <a:rPr lang="de-DE" sz="3000" dirty="0"/>
              <a:t> mehrere Eingabegeräte angebunden. Die Anwendung ist als Spiel mit einem freien Flugmodus und einen </a:t>
            </a:r>
            <a:r>
              <a:rPr lang="de-DE" sz="3000" dirty="0" smtClean="0"/>
              <a:t>kompetitiven </a:t>
            </a:r>
            <a:r>
              <a:rPr lang="de-DE" sz="3000" dirty="0"/>
              <a:t>Rennmodus konzipiert. Während des Flugs können sowohl Bilder als auch Videos aufgenommen werden</a:t>
            </a:r>
            <a:r>
              <a:rPr lang="de-DE" sz="3000" dirty="0" smtClean="0"/>
              <a:t>.</a:t>
            </a:r>
            <a:endParaRPr lang="de-DE" sz="3000" dirty="0"/>
          </a:p>
        </p:txBody>
      </p:sp>
      <p:sp>
        <p:nvSpPr>
          <p:cNvPr id="24" name="Textfeld 23"/>
          <p:cNvSpPr txBox="1"/>
          <p:nvPr/>
        </p:nvSpPr>
        <p:spPr>
          <a:xfrm>
            <a:off x="15859987" y="9006112"/>
            <a:ext cx="12529390" cy="1965691"/>
          </a:xfrm>
          <a:prstGeom prst="rect">
            <a:avLst/>
          </a:prstGeom>
          <a:noFill/>
        </p:spPr>
        <p:txBody>
          <a:bodyPr wrap="square" bIns="360000" numCol="1" spcCol="720000" rtlCol="0">
            <a:noAutofit/>
          </a:bodyPr>
          <a:lstStyle/>
          <a:p>
            <a:pPr algn="just">
              <a:lnSpc>
                <a:spcPts val="3800"/>
              </a:lnSpc>
            </a:pPr>
            <a:endParaRPr lang="de-DE" sz="3000" dirty="0" smtClean="0">
              <a:solidFill>
                <a:srgbClr val="262626"/>
              </a:solidFill>
            </a:endParaRPr>
          </a:p>
        </p:txBody>
      </p:sp>
      <p:pic>
        <p:nvPicPr>
          <p:cNvPr id="26" name="Picture 4" descr="C:\Users\user\Desktop\HSKL_LOGO_RGB_pos.pn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1" r="-501"/>
          <a:stretch/>
        </p:blipFill>
        <p:spPr bwMode="auto">
          <a:xfrm>
            <a:off x="1890515" y="39076751"/>
            <a:ext cx="4536504" cy="2358784"/>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extfeld 14"/>
          <p:cNvSpPr txBox="1"/>
          <p:nvPr/>
        </p:nvSpPr>
        <p:spPr>
          <a:xfrm>
            <a:off x="15758295" y="27308040"/>
            <a:ext cx="5883556" cy="923330"/>
          </a:xfrm>
          <a:prstGeom prst="rect">
            <a:avLst/>
          </a:prstGeom>
          <a:noFill/>
        </p:spPr>
        <p:txBody>
          <a:bodyPr wrap="square" rtlCol="0">
            <a:spAutoFit/>
          </a:bodyPr>
          <a:lstStyle/>
          <a:p>
            <a:r>
              <a:rPr lang="de-DE" sz="5400" dirty="0" smtClean="0">
                <a:solidFill>
                  <a:schemeClr val="accent5"/>
                </a:solidFill>
                <a:latin typeface="+mj-lt"/>
                <a:cs typeface="Times New Roman" pitchFamily="18" charset="0"/>
              </a:rPr>
              <a:t>Ausblick</a:t>
            </a:r>
          </a:p>
        </p:txBody>
      </p:sp>
      <p:sp>
        <p:nvSpPr>
          <p:cNvPr id="16" name="Textfeld 15"/>
          <p:cNvSpPr txBox="1"/>
          <p:nvPr/>
        </p:nvSpPr>
        <p:spPr>
          <a:xfrm>
            <a:off x="15758295" y="28386425"/>
            <a:ext cx="12529393" cy="6872990"/>
          </a:xfrm>
          <a:prstGeom prst="rect">
            <a:avLst/>
          </a:prstGeom>
          <a:noFill/>
        </p:spPr>
        <p:txBody>
          <a:bodyPr wrap="square" bIns="360000" rtlCol="0">
            <a:spAutoFit/>
          </a:bodyPr>
          <a:lstStyle/>
          <a:p>
            <a:pPr algn="just"/>
            <a:r>
              <a:rPr lang="de-DE" sz="3000" dirty="0"/>
              <a:t>Unter Windows </a:t>
            </a:r>
            <a:r>
              <a:rPr lang="de-DE" sz="3000" dirty="0" smtClean="0"/>
              <a:t>ist bislang </a:t>
            </a:r>
            <a:r>
              <a:rPr lang="de-DE" sz="3000" dirty="0"/>
              <a:t>die Anbindung des Wii Balance </a:t>
            </a:r>
            <a:r>
              <a:rPr lang="de-DE" sz="3000" dirty="0" smtClean="0"/>
              <a:t>Boards </a:t>
            </a:r>
            <a:r>
              <a:rPr lang="de-DE" sz="3000" dirty="0"/>
              <a:t>nicht möglich, da diese über die </a:t>
            </a:r>
            <a:r>
              <a:rPr lang="de-DE" sz="3000" dirty="0" smtClean="0"/>
              <a:t>Bibliothek </a:t>
            </a:r>
            <a:r>
              <a:rPr lang="de-DE" sz="3000" dirty="0" err="1" smtClean="0"/>
              <a:t>WiiRemoteJ</a:t>
            </a:r>
            <a:r>
              <a:rPr lang="de-DE" sz="3000" dirty="0" smtClean="0"/>
              <a:t> stattfindet. </a:t>
            </a:r>
            <a:r>
              <a:rPr lang="de-DE" sz="3000" dirty="0" err="1" smtClean="0"/>
              <a:t>WiiRemoteJ</a:t>
            </a:r>
            <a:r>
              <a:rPr lang="de-DE" sz="3000" dirty="0" smtClean="0"/>
              <a:t> setzt </a:t>
            </a:r>
            <a:r>
              <a:rPr lang="de-DE" sz="3000" dirty="0"/>
              <a:t>unter Windows einen bestimmten Bluetooth Stack und einen geeigneten Bluetooth </a:t>
            </a:r>
            <a:r>
              <a:rPr lang="de-DE" sz="3000" dirty="0" err="1"/>
              <a:t>Dongle</a:t>
            </a:r>
            <a:r>
              <a:rPr lang="de-DE" sz="3000" dirty="0"/>
              <a:t> </a:t>
            </a:r>
            <a:r>
              <a:rPr lang="de-DE" sz="3000" dirty="0" smtClean="0"/>
              <a:t>voraus. Dieser Fall wurde in der vorliegenden Applikation nicht berücksichtigt, da Linux dies direkt unterstützt.</a:t>
            </a:r>
          </a:p>
          <a:p>
            <a:pPr algn="just"/>
            <a:endParaRPr lang="de-DE" sz="3000" dirty="0">
              <a:solidFill>
                <a:srgbClr val="FF0000"/>
              </a:solidFill>
            </a:endParaRPr>
          </a:p>
          <a:p>
            <a:pPr algn="just"/>
            <a:r>
              <a:rPr lang="de-DE" sz="3000" dirty="0" smtClean="0"/>
              <a:t>Die Applikation ist in der aktuellen Version auf die Verwendung des Xbox Controllers und des </a:t>
            </a:r>
            <a:r>
              <a:rPr lang="de-DE" sz="3000" dirty="0" err="1" smtClean="0"/>
              <a:t>Attack</a:t>
            </a:r>
            <a:r>
              <a:rPr lang="de-DE" sz="3000" dirty="0" smtClean="0"/>
              <a:t> Joysticks von Logitech angepasst, obwohl das genutzte Modul die Einbindung beliebiger Controller gestattet. Dies liegt darin begründet, dass jeder Controller ein eigenes Button Layout benutzt. Bei einer Weiterentwicklung wäre eine Zuweisung der Tasten auf die korrespondierenden Aktionen der Drohne per Konfigurationsdateien denkbar.</a:t>
            </a:r>
            <a:endParaRPr lang="de-DE" sz="3000" dirty="0">
              <a:solidFill>
                <a:srgbClr val="FF0000"/>
              </a:solidFill>
            </a:endParaRPr>
          </a:p>
        </p:txBody>
      </p:sp>
      <p:sp>
        <p:nvSpPr>
          <p:cNvPr id="21" name="Textfeld 20"/>
          <p:cNvSpPr txBox="1"/>
          <p:nvPr/>
        </p:nvSpPr>
        <p:spPr>
          <a:xfrm>
            <a:off x="15758295" y="35310231"/>
            <a:ext cx="12529393" cy="923330"/>
          </a:xfrm>
          <a:prstGeom prst="rect">
            <a:avLst/>
          </a:prstGeom>
          <a:noFill/>
        </p:spPr>
        <p:txBody>
          <a:bodyPr wrap="square" rtlCol="0">
            <a:spAutoFit/>
          </a:bodyPr>
          <a:lstStyle/>
          <a:p>
            <a:r>
              <a:rPr lang="de-DE" sz="5400" dirty="0" smtClean="0">
                <a:solidFill>
                  <a:schemeClr val="accent5"/>
                </a:solidFill>
                <a:latin typeface="+mj-lt"/>
                <a:cs typeface="Times New Roman" pitchFamily="18" charset="0"/>
              </a:rPr>
              <a:t>Referenzen</a:t>
            </a:r>
          </a:p>
        </p:txBody>
      </p:sp>
      <p:sp>
        <p:nvSpPr>
          <p:cNvPr id="25" name="Textfeld 24"/>
          <p:cNvSpPr txBox="1"/>
          <p:nvPr/>
        </p:nvSpPr>
        <p:spPr>
          <a:xfrm>
            <a:off x="15758295" y="36233561"/>
            <a:ext cx="12529390" cy="1948565"/>
          </a:xfrm>
          <a:prstGeom prst="rect">
            <a:avLst/>
          </a:prstGeom>
          <a:noFill/>
        </p:spPr>
        <p:txBody>
          <a:bodyPr wrap="square" bIns="360000" rtlCol="0">
            <a:spAutoFit/>
          </a:bodyPr>
          <a:lstStyle/>
          <a:p>
            <a:pPr marL="457200" indent="-457200">
              <a:lnSpc>
                <a:spcPts val="3000"/>
              </a:lnSpc>
              <a:buFont typeface="Arial" pitchFamily="34" charset="0"/>
              <a:buChar char="•"/>
            </a:pPr>
            <a:r>
              <a:rPr lang="en-US" sz="2400" dirty="0" smtClean="0">
                <a:solidFill>
                  <a:srgbClr val="262626"/>
                </a:solidFill>
              </a:rPr>
              <a:t>Parrot</a:t>
            </a:r>
            <a:r>
              <a:rPr lang="en-US" sz="2400" dirty="0">
                <a:solidFill>
                  <a:srgbClr val="262626"/>
                </a:solidFill>
              </a:rPr>
              <a:t>, </a:t>
            </a:r>
            <a:r>
              <a:rPr lang="en-US" sz="2400" dirty="0">
                <a:solidFill>
                  <a:srgbClr val="262626"/>
                </a:solidFill>
                <a:hlinkClick r:id="rId3"/>
              </a:rPr>
              <a:t>http://www.parrot.com/de/produkte/bebop2</a:t>
            </a:r>
            <a:r>
              <a:rPr lang="en-US" sz="2400" dirty="0" smtClean="0">
                <a:solidFill>
                  <a:srgbClr val="262626"/>
                </a:solidFill>
                <a:hlinkClick r:id="rId3"/>
              </a:rPr>
              <a:t>/</a:t>
            </a:r>
            <a:r>
              <a:rPr lang="en-US" sz="2400" dirty="0" smtClean="0">
                <a:solidFill>
                  <a:srgbClr val="262626"/>
                </a:solidFill>
              </a:rPr>
              <a:t> (5. </a:t>
            </a:r>
            <a:r>
              <a:rPr lang="en-US" sz="2400" dirty="0" err="1" smtClean="0">
                <a:solidFill>
                  <a:srgbClr val="262626"/>
                </a:solidFill>
              </a:rPr>
              <a:t>Juli</a:t>
            </a:r>
            <a:r>
              <a:rPr lang="en-US" sz="2400" dirty="0" smtClean="0">
                <a:solidFill>
                  <a:srgbClr val="262626"/>
                </a:solidFill>
              </a:rPr>
              <a:t>  2016</a:t>
            </a:r>
            <a:r>
              <a:rPr lang="en-US" sz="2400" dirty="0">
                <a:solidFill>
                  <a:srgbClr val="262626"/>
                </a:solidFill>
              </a:rPr>
              <a:t>)</a:t>
            </a:r>
          </a:p>
          <a:p>
            <a:pPr marL="457200" indent="-457200">
              <a:lnSpc>
                <a:spcPts val="3000"/>
              </a:lnSpc>
              <a:buFont typeface="Arial" pitchFamily="34" charset="0"/>
              <a:buChar char="•"/>
            </a:pPr>
            <a:r>
              <a:rPr lang="en-US" sz="2400" dirty="0" err="1" smtClean="0">
                <a:solidFill>
                  <a:srgbClr val="262626"/>
                </a:solidFill>
              </a:rPr>
              <a:t>NodeJS</a:t>
            </a:r>
            <a:r>
              <a:rPr lang="en-US" sz="2400" dirty="0" smtClean="0">
                <a:solidFill>
                  <a:srgbClr val="262626"/>
                </a:solidFill>
              </a:rPr>
              <a:t>,</a:t>
            </a:r>
            <a:r>
              <a:rPr lang="en-US" sz="2400" dirty="0">
                <a:solidFill>
                  <a:srgbClr val="262626"/>
                </a:solidFill>
              </a:rPr>
              <a:t>  </a:t>
            </a:r>
            <a:r>
              <a:rPr lang="en-US" sz="2400" dirty="0">
                <a:solidFill>
                  <a:srgbClr val="262626"/>
                </a:solidFill>
                <a:hlinkClick r:id="rId4"/>
              </a:rPr>
              <a:t>https://nodejs.org/en</a:t>
            </a:r>
            <a:r>
              <a:rPr lang="en-US" sz="2400" dirty="0" smtClean="0">
                <a:solidFill>
                  <a:srgbClr val="262626"/>
                </a:solidFill>
                <a:hlinkClick r:id="rId4"/>
              </a:rPr>
              <a:t>/</a:t>
            </a:r>
            <a:r>
              <a:rPr lang="en-US" sz="2400" dirty="0" smtClean="0">
                <a:solidFill>
                  <a:srgbClr val="262626"/>
                </a:solidFill>
              </a:rPr>
              <a:t> (5. </a:t>
            </a:r>
            <a:r>
              <a:rPr lang="en-US" sz="2400" dirty="0" err="1" smtClean="0">
                <a:solidFill>
                  <a:srgbClr val="262626"/>
                </a:solidFill>
              </a:rPr>
              <a:t>Juli</a:t>
            </a:r>
            <a:r>
              <a:rPr lang="en-US" sz="2400" dirty="0" smtClean="0">
                <a:solidFill>
                  <a:srgbClr val="262626"/>
                </a:solidFill>
              </a:rPr>
              <a:t>  2016)</a:t>
            </a:r>
            <a:endParaRPr lang="de-DE" sz="2400" dirty="0">
              <a:solidFill>
                <a:srgbClr val="262626"/>
              </a:solidFill>
            </a:endParaRPr>
          </a:p>
          <a:p>
            <a:pPr marL="457200" indent="-457200">
              <a:lnSpc>
                <a:spcPts val="3000"/>
              </a:lnSpc>
              <a:buFont typeface="Arial" pitchFamily="34" charset="0"/>
              <a:buChar char="•"/>
            </a:pPr>
            <a:r>
              <a:rPr lang="en-US" sz="2400" dirty="0" err="1" smtClean="0">
                <a:solidFill>
                  <a:srgbClr val="262626"/>
                </a:solidFill>
              </a:rPr>
              <a:t>WiiRemoteJ</a:t>
            </a:r>
            <a:r>
              <a:rPr lang="en-US" sz="2400" dirty="0">
                <a:solidFill>
                  <a:srgbClr val="262626"/>
                </a:solidFill>
              </a:rPr>
              <a:t>, </a:t>
            </a:r>
            <a:r>
              <a:rPr lang="en-US" sz="2400" dirty="0">
                <a:solidFill>
                  <a:srgbClr val="262626"/>
                </a:solidFill>
                <a:hlinkClick r:id="rId5"/>
              </a:rPr>
              <a:t>https://</a:t>
            </a:r>
            <a:r>
              <a:rPr lang="en-US" sz="2400" dirty="0" smtClean="0">
                <a:solidFill>
                  <a:srgbClr val="262626"/>
                </a:solidFill>
                <a:hlinkClick r:id="rId5"/>
              </a:rPr>
              <a:t>github.com/micromu/WiiRemoteJ</a:t>
            </a:r>
            <a:r>
              <a:rPr lang="en-US" sz="2400" dirty="0" smtClean="0">
                <a:solidFill>
                  <a:srgbClr val="262626"/>
                </a:solidFill>
              </a:rPr>
              <a:t> (5. </a:t>
            </a:r>
            <a:r>
              <a:rPr lang="en-US" sz="2400" dirty="0" err="1" smtClean="0">
                <a:solidFill>
                  <a:srgbClr val="262626"/>
                </a:solidFill>
              </a:rPr>
              <a:t>Juli</a:t>
            </a:r>
            <a:r>
              <a:rPr lang="en-US" sz="2400" dirty="0" smtClean="0">
                <a:solidFill>
                  <a:srgbClr val="262626"/>
                </a:solidFill>
              </a:rPr>
              <a:t> 2016)</a:t>
            </a:r>
            <a:endParaRPr lang="en-US" sz="2400" dirty="0">
              <a:solidFill>
                <a:srgbClr val="262626"/>
              </a:solidFill>
            </a:endParaRPr>
          </a:p>
          <a:p>
            <a:pPr marL="457200" indent="-457200">
              <a:lnSpc>
                <a:spcPts val="3000"/>
              </a:lnSpc>
              <a:buFont typeface="Arial" pitchFamily="34" charset="0"/>
              <a:buChar char="•"/>
            </a:pPr>
            <a:r>
              <a:rPr lang="en-US" sz="2400" dirty="0" smtClean="0">
                <a:solidFill>
                  <a:srgbClr val="262626"/>
                </a:solidFill>
              </a:rPr>
              <a:t>GitHub </a:t>
            </a:r>
            <a:r>
              <a:rPr lang="en-US" sz="2400" dirty="0" err="1" smtClean="0">
                <a:solidFill>
                  <a:srgbClr val="262626"/>
                </a:solidFill>
              </a:rPr>
              <a:t>Projekt</a:t>
            </a:r>
            <a:r>
              <a:rPr lang="en-US" sz="2400" dirty="0" smtClean="0">
                <a:solidFill>
                  <a:srgbClr val="262626"/>
                </a:solidFill>
              </a:rPr>
              <a:t>,</a:t>
            </a:r>
            <a:r>
              <a:rPr lang="en-US" sz="2400" dirty="0">
                <a:solidFill>
                  <a:srgbClr val="262626"/>
                </a:solidFill>
              </a:rPr>
              <a:t>  </a:t>
            </a:r>
            <a:r>
              <a:rPr lang="en-US" sz="2400" dirty="0">
                <a:solidFill>
                  <a:srgbClr val="262626"/>
                </a:solidFill>
                <a:hlinkClick r:id="rId6"/>
              </a:rPr>
              <a:t>https://</a:t>
            </a:r>
            <a:r>
              <a:rPr lang="en-US" sz="2400" dirty="0" smtClean="0">
                <a:solidFill>
                  <a:srgbClr val="262626"/>
                </a:solidFill>
                <a:hlinkClick r:id="rId6"/>
              </a:rPr>
              <a:t>github.com/fog1992/AIS-Drone</a:t>
            </a:r>
            <a:r>
              <a:rPr lang="en-US" sz="2400" dirty="0" smtClean="0">
                <a:solidFill>
                  <a:srgbClr val="262626"/>
                </a:solidFill>
              </a:rPr>
              <a:t> (5. </a:t>
            </a:r>
            <a:r>
              <a:rPr lang="en-US" sz="2400" dirty="0" err="1" smtClean="0">
                <a:solidFill>
                  <a:srgbClr val="262626"/>
                </a:solidFill>
              </a:rPr>
              <a:t>Juli</a:t>
            </a:r>
            <a:r>
              <a:rPr lang="en-US" sz="2400" dirty="0" smtClean="0">
                <a:solidFill>
                  <a:srgbClr val="262626"/>
                </a:solidFill>
              </a:rPr>
              <a:t>  2016)</a:t>
            </a:r>
            <a:endParaRPr lang="de-DE" sz="2400" dirty="0">
              <a:solidFill>
                <a:srgbClr val="262626"/>
              </a:solidFill>
            </a:endParaRPr>
          </a:p>
        </p:txBody>
      </p:sp>
      <p:sp>
        <p:nvSpPr>
          <p:cNvPr id="44" name="Textfeld 43"/>
          <p:cNvSpPr txBox="1"/>
          <p:nvPr/>
        </p:nvSpPr>
        <p:spPr>
          <a:xfrm>
            <a:off x="4605970" y="30056529"/>
            <a:ext cx="6042999" cy="830997"/>
          </a:xfrm>
          <a:prstGeom prst="rect">
            <a:avLst/>
          </a:prstGeom>
          <a:noFill/>
        </p:spPr>
        <p:txBody>
          <a:bodyPr wrap="square" rtlCol="0">
            <a:spAutoFit/>
          </a:bodyPr>
          <a:lstStyle/>
          <a:p>
            <a:pPr algn="ctr"/>
            <a:r>
              <a:rPr lang="de-DE" sz="2400" b="1" dirty="0" smtClean="0">
                <a:solidFill>
                  <a:srgbClr val="262626"/>
                </a:solidFill>
              </a:rPr>
              <a:t>Abbildung 1: Anbindung der Peripherie per USB und  Bluetooth</a:t>
            </a:r>
            <a:endParaRPr lang="de-DE" sz="2400" b="1" dirty="0">
              <a:solidFill>
                <a:srgbClr val="262626"/>
              </a:solidFill>
            </a:endParaRPr>
          </a:p>
        </p:txBody>
      </p:sp>
      <p:sp>
        <p:nvSpPr>
          <p:cNvPr id="37" name="Textfeld 36"/>
          <p:cNvSpPr txBox="1"/>
          <p:nvPr/>
        </p:nvSpPr>
        <p:spPr>
          <a:xfrm>
            <a:off x="19730472" y="14923542"/>
            <a:ext cx="4050475" cy="461665"/>
          </a:xfrm>
          <a:prstGeom prst="rect">
            <a:avLst/>
          </a:prstGeom>
          <a:noFill/>
        </p:spPr>
        <p:txBody>
          <a:bodyPr wrap="square" rtlCol="0">
            <a:spAutoFit/>
          </a:bodyPr>
          <a:lstStyle/>
          <a:p>
            <a:r>
              <a:rPr lang="de-DE" sz="2400" b="1" dirty="0" smtClean="0">
                <a:solidFill>
                  <a:srgbClr val="262626"/>
                </a:solidFill>
              </a:rPr>
              <a:t>Abbildung 2: Architektur</a:t>
            </a:r>
            <a:endParaRPr lang="de-DE" sz="2400" b="1" dirty="0">
              <a:solidFill>
                <a:srgbClr val="262626"/>
              </a:solidFill>
            </a:endParaRPr>
          </a:p>
        </p:txBody>
      </p:sp>
      <p:pic>
        <p:nvPicPr>
          <p:cNvPr id="41" name="Grafik 40"/>
          <p:cNvPicPr>
            <a:picLocks noChangeAspect="1"/>
          </p:cNvPicPr>
          <p:nvPr/>
        </p:nvPicPr>
        <p:blipFill>
          <a:blip r:embed="rId7" cstate="print"/>
          <a:stretch>
            <a:fillRect/>
          </a:stretch>
        </p:blipFill>
        <p:spPr>
          <a:xfrm>
            <a:off x="15860067" y="8953890"/>
            <a:ext cx="12495323" cy="5897644"/>
          </a:xfrm>
          <a:prstGeom prst="rect">
            <a:avLst/>
          </a:prstGeom>
          <a:solidFill>
            <a:srgbClr val="002060">
              <a:alpha val="5000"/>
            </a:srgbClr>
          </a:solidFill>
          <a:ln>
            <a:noFill/>
          </a:ln>
        </p:spPr>
      </p:pic>
      <p:grpSp>
        <p:nvGrpSpPr>
          <p:cNvPr id="75" name="Gruppieren 74"/>
          <p:cNvGrpSpPr/>
          <p:nvPr/>
        </p:nvGrpSpPr>
        <p:grpSpPr>
          <a:xfrm>
            <a:off x="2050608" y="23204462"/>
            <a:ext cx="12209205" cy="6624736"/>
            <a:chOff x="1630000" y="21836311"/>
            <a:chExt cx="12306202" cy="6624736"/>
          </a:xfrm>
        </p:grpSpPr>
        <p:sp>
          <p:nvSpPr>
            <p:cNvPr id="74" name="Rechteck 73"/>
            <p:cNvSpPr/>
            <p:nvPr/>
          </p:nvSpPr>
          <p:spPr>
            <a:xfrm>
              <a:off x="1630000" y="21836311"/>
              <a:ext cx="12306202" cy="6624736"/>
            </a:xfrm>
            <a:prstGeom prst="rect">
              <a:avLst/>
            </a:prstGeom>
            <a:solidFill>
              <a:srgbClr val="002060">
                <a:alpha val="5000"/>
              </a:srgb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8" name="Grafik 47" descr="https://dri1.img.digitalrivercontent.net/Storefront/Company/msintl/images/English/en-INTL-Parrot-Bebop-Drone-2-White-Cntrlr-Bndl-QK9-00022/en-INTL-L-Parrot-Bebop-Drone-2-White-Cntrlr-Bndl-QK9-00022-RM5-mnco.jpg"/>
            <p:cNvPicPr>
              <a:picLocks noChangeAspect="1"/>
            </p:cNvPicPr>
            <p:nvPr/>
          </p:nvPicPr>
          <p:blipFill rotWithShape="1">
            <a:blip r:embed="rId8"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l="9830" t="26205" r="14828" b="29217"/>
            <a:stretch/>
          </p:blipFill>
          <p:spPr bwMode="auto">
            <a:xfrm>
              <a:off x="9999352" y="23338117"/>
              <a:ext cx="3701160" cy="1288727"/>
            </a:xfrm>
            <a:prstGeom prst="rect">
              <a:avLst/>
            </a:prstGeom>
            <a:noFill/>
            <a:ln>
              <a:noFill/>
            </a:ln>
            <a:extLst>
              <a:ext uri="{53640926-AAD7-44D8-BBD7-CCE9431645EC}">
                <a14:shadowObscured xmlns="" xmlns:a14="http://schemas.microsoft.com/office/drawing/2010/main"/>
              </a:ext>
            </a:extLst>
          </p:spPr>
        </p:pic>
        <p:pic>
          <p:nvPicPr>
            <p:cNvPr id="50" name="Grafik 49"/>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6669543" y="22558385"/>
              <a:ext cx="2457820" cy="2071328"/>
            </a:xfrm>
            <a:prstGeom prst="rect">
              <a:avLst/>
            </a:prstGeom>
            <a:ln>
              <a:noFill/>
            </a:ln>
          </p:spPr>
        </p:pic>
        <p:pic>
          <p:nvPicPr>
            <p:cNvPr id="51" name="Grafik 50" descr="Joystick, Game Controller, Spiel, Kontrolle, Gerät"/>
            <p:cNvPicPr>
              <a:picLocks noChangeAspect="1"/>
            </p:cNvPicPr>
            <p:nvPr/>
          </p:nvPicPr>
          <p:blipFill>
            <a:blip r:embed="rId10" cstate="print">
              <a:extLst>
                <a:ext uri="{BEBA8EAE-BF5A-486C-A8C5-ECC9F3942E4B}">
                  <a14:imgProps xmlns="" xmlns:a14="http://schemas.microsoft.com/office/drawing/2010/main">
                    <a14:imgLayer r:embed="rId11">
                      <a14:imgEffect>
                        <a14:artisticPlasticWrap/>
                      </a14:imgEffect>
                    </a14:imgLayer>
                  </a14:imgProps>
                </a:ext>
                <a:ext uri="{28A0092B-C50C-407E-A947-70E740481C1C}">
                  <a14:useLocalDpi xmlns="" xmlns:a14="http://schemas.microsoft.com/office/drawing/2010/main" val="0"/>
                </a:ext>
              </a:extLst>
            </a:blip>
            <a:srcRect/>
            <a:stretch>
              <a:fillRect/>
            </a:stretch>
          </p:blipFill>
          <p:spPr bwMode="auto">
            <a:xfrm>
              <a:off x="8072584" y="26369706"/>
              <a:ext cx="1529157" cy="1572310"/>
            </a:xfrm>
            <a:prstGeom prst="rect">
              <a:avLst/>
            </a:prstGeom>
            <a:noFill/>
            <a:ln>
              <a:noFill/>
            </a:ln>
          </p:spPr>
        </p:pic>
        <p:pic>
          <p:nvPicPr>
            <p:cNvPr id="52" name="Grafik 51"/>
            <p:cNvPicPr>
              <a:picLocks noChangeAspect="1"/>
            </p:cNvPicPr>
            <p:nvPr/>
          </p:nvPicPr>
          <p:blipFill>
            <a:blip r:embed="rId12" cstate="print">
              <a:extLst>
                <a:ext uri="{BEBA8EAE-BF5A-486C-A8C5-ECC9F3942E4B}">
                  <a14:imgProps xmlns="" xmlns:a14="http://schemas.microsoft.com/office/drawing/2010/main">
                    <a14:imgLayer r:embed="rId13">
                      <a14:imgEffect>
                        <a14:artisticPlasticWrap/>
                      </a14:imgEffect>
                    </a14:imgLayer>
                  </a14:imgProps>
                </a:ext>
                <a:ext uri="{28A0092B-C50C-407E-A947-70E740481C1C}">
                  <a14:useLocalDpi xmlns="" xmlns:a14="http://schemas.microsoft.com/office/drawing/2010/main" val="0"/>
                </a:ext>
              </a:extLst>
            </a:blip>
            <a:stretch>
              <a:fillRect/>
            </a:stretch>
          </p:blipFill>
          <p:spPr>
            <a:xfrm>
              <a:off x="5912847" y="26551763"/>
              <a:ext cx="1513393" cy="1390253"/>
            </a:xfrm>
            <a:prstGeom prst="rect">
              <a:avLst/>
            </a:prstGeom>
            <a:ln>
              <a:noFill/>
            </a:ln>
          </p:spPr>
        </p:pic>
        <p:pic>
          <p:nvPicPr>
            <p:cNvPr id="53" name="Grafik 52"/>
            <p:cNvPicPr>
              <a:picLocks noChangeAspect="1"/>
            </p:cNvPicPr>
            <p:nvPr/>
          </p:nvPicPr>
          <p:blipFill>
            <a:blip r:embed="rId14" cstate="print">
              <a:extLst>
                <a:ext uri="{28A0092B-C50C-407E-A947-70E740481C1C}">
                  <a14:useLocalDpi xmlns="" xmlns:a14="http://schemas.microsoft.com/office/drawing/2010/main" val="0"/>
                </a:ext>
              </a:extLst>
            </a:blip>
            <a:stretch>
              <a:fillRect/>
            </a:stretch>
          </p:blipFill>
          <p:spPr>
            <a:xfrm>
              <a:off x="1908662" y="26783472"/>
              <a:ext cx="3294782" cy="1158544"/>
            </a:xfrm>
            <a:prstGeom prst="rect">
              <a:avLst/>
            </a:prstGeom>
            <a:ln>
              <a:noFill/>
            </a:ln>
          </p:spPr>
        </p:pic>
        <p:pic>
          <p:nvPicPr>
            <p:cNvPr id="57" name="Grafik 56" descr="C:\Users\Puderer\AppData\Local\Microsoft\Windows\INetCache\IE\A3QJ7VIY\wireless-connection-icon[1].jpg"/>
            <p:cNvPicPr>
              <a:picLocks noChangeAspect="1"/>
            </p:cNvPicPr>
            <p:nvPr/>
          </p:nvPicPr>
          <p:blipFill rotWithShape="1">
            <a:blip r:embed="rId15" cstate="print">
              <a:clrChange>
                <a:clrFrom>
                  <a:srgbClr val="FFFFFF"/>
                </a:clrFrom>
                <a:clrTo>
                  <a:srgbClr val="FFFFFF">
                    <a:alpha val="0"/>
                  </a:srgbClr>
                </a:clrTo>
              </a:clrChange>
              <a:extLst>
                <a:ext uri="{BEBA8EAE-BF5A-486C-A8C5-ECC9F3942E4B}">
                  <a14:imgProps xmlns="" xmlns:a14="http://schemas.microsoft.com/office/drawing/2010/main">
                    <a14:imgLayer r:embed="rId16">
                      <a14:imgEffect>
                        <a14:saturation sat="0"/>
                      </a14:imgEffect>
                    </a14:imgLayer>
                  </a14:imgProps>
                </a:ext>
                <a:ext uri="{28A0092B-C50C-407E-A947-70E740481C1C}">
                  <a14:useLocalDpi xmlns="" xmlns:a14="http://schemas.microsoft.com/office/drawing/2010/main" val="0"/>
                </a:ext>
              </a:extLst>
            </a:blip>
            <a:srcRect l="11755" t="7454" r="9602" b="5383"/>
            <a:stretch/>
          </p:blipFill>
          <p:spPr bwMode="auto">
            <a:xfrm>
              <a:off x="11382314" y="22365434"/>
              <a:ext cx="915972" cy="873913"/>
            </a:xfrm>
            <a:prstGeom prst="rect">
              <a:avLst/>
            </a:prstGeom>
            <a:noFill/>
            <a:ln>
              <a:noFill/>
            </a:ln>
            <a:extLst>
              <a:ext uri="{53640926-AAD7-44D8-BBD7-CCE9431645EC}">
                <a14:shadowObscured xmlns="" xmlns:a14="http://schemas.microsoft.com/office/drawing/2010/main"/>
              </a:ext>
            </a:extLst>
          </p:spPr>
        </p:pic>
        <p:pic>
          <p:nvPicPr>
            <p:cNvPr id="63" name="Grafik 62" descr="C:\Users\Puderer\AppData\Local\Microsoft\Windows\INetCache\IE\DW9SJ4A0\bluetooth[1].png"/>
            <p:cNvPicPr>
              <a:picLocks noChangeAspect="1"/>
            </p:cNvPicPr>
            <p:nvPr/>
          </p:nvPicPr>
          <p:blipFill rotWithShape="1">
            <a:blip r:embed="rId17" cstate="print">
              <a:extLst>
                <a:ext uri="{28A0092B-C50C-407E-A947-70E740481C1C}">
                  <a14:useLocalDpi xmlns="" xmlns:a14="http://schemas.microsoft.com/office/drawing/2010/main" val="0"/>
                </a:ext>
              </a:extLst>
            </a:blip>
            <a:srcRect l="16423" t="8211" r="16716" b="8211"/>
            <a:stretch/>
          </p:blipFill>
          <p:spPr bwMode="auto">
            <a:xfrm>
              <a:off x="13159605" y="25889738"/>
              <a:ext cx="425642" cy="562721"/>
            </a:xfrm>
            <a:prstGeom prst="rect">
              <a:avLst/>
            </a:prstGeom>
            <a:noFill/>
            <a:ln>
              <a:solidFill>
                <a:srgbClr val="000000"/>
              </a:solidFill>
            </a:ln>
            <a:extLst>
              <a:ext uri="{53640926-AAD7-44D8-BBD7-CCE9431645EC}">
                <a14:shadowObscured xmlns="" xmlns:a14="http://schemas.microsoft.com/office/drawing/2010/main"/>
              </a:ext>
            </a:extLst>
          </p:spPr>
        </p:pic>
        <p:pic>
          <p:nvPicPr>
            <p:cNvPr id="64" name="Grafik 63" descr="C:\Users\Puderer\AppData\Local\Microsoft\Windows\INetCache\IE\DW9SJ4A0\1280px-USB_Icon.svg[1].png"/>
            <p:cNvPicPr>
              <a:picLocks noChangeAspect="1"/>
            </p:cNvPicPr>
            <p:nvPr/>
          </p:nvPicPr>
          <p:blipFill>
            <a:blip r:embed="rId18" cstate="print">
              <a:extLst>
                <a:ext uri="{28A0092B-C50C-407E-A947-70E740481C1C}">
                  <a14:useLocalDpi xmlns="" xmlns:a14="http://schemas.microsoft.com/office/drawing/2010/main" val="0"/>
                </a:ext>
              </a:extLst>
            </a:blip>
            <a:srcRect/>
            <a:stretch>
              <a:fillRect/>
            </a:stretch>
          </p:blipFill>
          <p:spPr bwMode="auto">
            <a:xfrm>
              <a:off x="1845604" y="25889738"/>
              <a:ext cx="882812" cy="446867"/>
            </a:xfrm>
            <a:prstGeom prst="rect">
              <a:avLst/>
            </a:prstGeom>
            <a:noFill/>
            <a:ln>
              <a:solidFill>
                <a:srgbClr val="000000"/>
              </a:solidFill>
            </a:ln>
          </p:spPr>
        </p:pic>
        <p:sp>
          <p:nvSpPr>
            <p:cNvPr id="65" name="Rechteck 64"/>
            <p:cNvSpPr/>
            <p:nvPr/>
          </p:nvSpPr>
          <p:spPr>
            <a:xfrm>
              <a:off x="1782546" y="25823535"/>
              <a:ext cx="7929546" cy="2432943"/>
            </a:xfrm>
            <a:prstGeom prst="rect">
              <a:avLst/>
            </a:prstGeom>
            <a:noFill/>
            <a:ln>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66" name="Rechteck 65"/>
            <p:cNvSpPr/>
            <p:nvPr/>
          </p:nvSpPr>
          <p:spPr>
            <a:xfrm>
              <a:off x="9980089" y="25823535"/>
              <a:ext cx="3720423" cy="2432943"/>
            </a:xfrm>
            <a:prstGeom prst="rect">
              <a:avLst/>
            </a:prstGeom>
            <a:noFill/>
            <a:ln>
              <a:solidFill>
                <a:srgbClr val="000000"/>
              </a:solidFill>
              <a:prstDash val="dash"/>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1" name="Pfeil nach oben 10"/>
            <p:cNvSpPr/>
            <p:nvPr/>
          </p:nvSpPr>
          <p:spPr>
            <a:xfrm>
              <a:off x="6907313" y="24944314"/>
              <a:ext cx="1774385" cy="647868"/>
            </a:xfrm>
            <a:prstGeom prst="upArrow">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Pfeil nach oben 67"/>
            <p:cNvSpPr/>
            <p:nvPr/>
          </p:nvSpPr>
          <p:spPr>
            <a:xfrm rot="5400000">
              <a:off x="9005471" y="23270115"/>
              <a:ext cx="1180090" cy="647868"/>
            </a:xfrm>
            <a:prstGeom prst="upArrow">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0" name="Textfeld 69"/>
          <p:cNvSpPr txBox="1"/>
          <p:nvPr/>
        </p:nvSpPr>
        <p:spPr>
          <a:xfrm>
            <a:off x="1630000" y="31053334"/>
            <a:ext cx="12529390" cy="7200800"/>
          </a:xfrm>
          <a:prstGeom prst="rect">
            <a:avLst/>
          </a:prstGeom>
          <a:noFill/>
        </p:spPr>
        <p:txBody>
          <a:bodyPr wrap="square" bIns="360000" numCol="1" spcCol="720000" rtlCol="0">
            <a:noAutofit/>
          </a:bodyPr>
          <a:lstStyle/>
          <a:p>
            <a:pPr algn="just">
              <a:lnSpc>
                <a:spcPts val="3800"/>
              </a:lnSpc>
            </a:pPr>
            <a:r>
              <a:rPr lang="de-DE" sz="3000" b="1" dirty="0" smtClean="0">
                <a:solidFill>
                  <a:srgbClr val="262626"/>
                </a:solidFill>
              </a:rPr>
              <a:t>Architektur und Framework</a:t>
            </a:r>
            <a:endParaRPr lang="en-US" sz="3000" b="1" dirty="0" smtClean="0">
              <a:solidFill>
                <a:srgbClr val="262626"/>
              </a:solidFill>
            </a:endParaRPr>
          </a:p>
          <a:p>
            <a:pPr algn="just">
              <a:lnSpc>
                <a:spcPts val="3800"/>
              </a:lnSpc>
            </a:pPr>
            <a:endParaRPr lang="de-DE" sz="3000" dirty="0" smtClean="0">
              <a:solidFill>
                <a:srgbClr val="262626"/>
              </a:solidFill>
            </a:endParaRPr>
          </a:p>
          <a:p>
            <a:pPr algn="just"/>
            <a:r>
              <a:rPr lang="de-DE" sz="3000" dirty="0" smtClean="0"/>
              <a:t>Die Anwendungslogik ist in JavaScript verfasst und wird in </a:t>
            </a:r>
            <a:r>
              <a:rPr lang="de-DE" sz="3000" dirty="0" err="1" smtClean="0"/>
              <a:t>NodeJS</a:t>
            </a:r>
            <a:r>
              <a:rPr lang="de-DE" sz="3000" dirty="0" smtClean="0"/>
              <a:t> ausgeführt. </a:t>
            </a:r>
            <a:r>
              <a:rPr lang="de-DE" sz="3000" dirty="0" err="1" smtClean="0"/>
              <a:t>NodeJS</a:t>
            </a:r>
            <a:r>
              <a:rPr lang="de-DE" sz="3000" dirty="0" smtClean="0"/>
              <a:t> ist eine JavaScript Laufzeitumgebung, die Google Chromes V8 JavaScript Engine verwendet. Sowohl der Aktor (Drohne) als auch die meisten Sensoren (Xbox Controller, Tastatur und Joystick) werden mit Hilfe entsprechender </a:t>
            </a:r>
            <a:r>
              <a:rPr lang="de-DE" sz="3000" dirty="0" err="1" smtClean="0"/>
              <a:t>Node</a:t>
            </a:r>
            <a:r>
              <a:rPr lang="de-DE" sz="3000" dirty="0" smtClean="0"/>
              <a:t>-Module (existierende Softwarepakete in </a:t>
            </a:r>
            <a:r>
              <a:rPr lang="de-DE" sz="3000" dirty="0" err="1" smtClean="0"/>
              <a:t>NodeJS</a:t>
            </a:r>
            <a:r>
              <a:rPr lang="de-DE" sz="3000" dirty="0" smtClean="0"/>
              <a:t>) eingebunden.</a:t>
            </a:r>
          </a:p>
          <a:p>
            <a:pPr algn="just"/>
            <a:endParaRPr lang="de-DE" sz="3000" dirty="0"/>
          </a:p>
          <a:p>
            <a:pPr algn="just"/>
            <a:r>
              <a:rPr lang="de-DE" sz="3000" dirty="0"/>
              <a:t>Eine Ausnahme stellt das Wii Balance Board dar. Hier kommt die </a:t>
            </a:r>
            <a:r>
              <a:rPr lang="de-DE" sz="3000" dirty="0" smtClean="0"/>
              <a:t>Java- </a:t>
            </a:r>
            <a:r>
              <a:rPr lang="de-DE" sz="3000" dirty="0"/>
              <a:t>Bibliothek </a:t>
            </a:r>
            <a:r>
              <a:rPr lang="de-DE" sz="3000" dirty="0" err="1"/>
              <a:t>WiiRemoteJ</a:t>
            </a:r>
            <a:r>
              <a:rPr lang="de-DE" sz="3000" dirty="0"/>
              <a:t> zum Einsatz, die eine bequeme Anbindung Wii-bezogener Peripherie </a:t>
            </a:r>
            <a:r>
              <a:rPr lang="de-DE" sz="3000" dirty="0" smtClean="0"/>
              <a:t>ermöglicht. Hierzu </a:t>
            </a:r>
            <a:r>
              <a:rPr lang="de-DE" sz="3000" dirty="0"/>
              <a:t>wurde eine separate </a:t>
            </a:r>
            <a:r>
              <a:rPr lang="de-DE" sz="3000" dirty="0" smtClean="0"/>
              <a:t>Java- </a:t>
            </a:r>
            <a:r>
              <a:rPr lang="de-DE" sz="3000" dirty="0"/>
              <a:t>Applikation entwickelt, welche zu Beginn des Hauptprogramms gestartet wird. Die Kommunikation der dafür benötigten, selbst erstellten </a:t>
            </a:r>
            <a:r>
              <a:rPr lang="de-DE" sz="3000" dirty="0" smtClean="0"/>
              <a:t>Java- </a:t>
            </a:r>
            <a:r>
              <a:rPr lang="de-DE" sz="3000" dirty="0"/>
              <a:t>Applikation mit der </a:t>
            </a:r>
            <a:r>
              <a:rPr lang="de-DE" sz="3000" dirty="0" err="1"/>
              <a:t>NodeJS</a:t>
            </a:r>
            <a:r>
              <a:rPr lang="de-DE" sz="3000" dirty="0"/>
              <a:t> Schicht findet über </a:t>
            </a:r>
            <a:r>
              <a:rPr lang="de-DE" sz="3000" dirty="0" smtClean="0"/>
              <a:t>TCP-Sockets </a:t>
            </a:r>
            <a:r>
              <a:rPr lang="de-DE" sz="3000" dirty="0"/>
              <a:t>statt</a:t>
            </a:r>
            <a:r>
              <a:rPr lang="de-DE" sz="3000" dirty="0" smtClean="0"/>
              <a:t>.</a:t>
            </a:r>
            <a:endParaRPr lang="de-DE" sz="3000" dirty="0"/>
          </a:p>
        </p:txBody>
      </p:sp>
      <p:sp>
        <p:nvSpPr>
          <p:cNvPr id="71" name="Textfeld 70"/>
          <p:cNvSpPr txBox="1"/>
          <p:nvPr/>
        </p:nvSpPr>
        <p:spPr>
          <a:xfrm>
            <a:off x="15758295" y="15787638"/>
            <a:ext cx="12529390" cy="8587501"/>
          </a:xfrm>
          <a:prstGeom prst="rect">
            <a:avLst/>
          </a:prstGeom>
          <a:noFill/>
        </p:spPr>
        <p:txBody>
          <a:bodyPr wrap="square" bIns="360000" numCol="1" spcCol="720000" rtlCol="0">
            <a:noAutofit/>
          </a:bodyPr>
          <a:lstStyle/>
          <a:p>
            <a:pPr algn="just">
              <a:lnSpc>
                <a:spcPts val="3800"/>
              </a:lnSpc>
            </a:pPr>
            <a:r>
              <a:rPr lang="de-DE" sz="3000" b="1" dirty="0" smtClean="0">
                <a:solidFill>
                  <a:srgbClr val="262626"/>
                </a:solidFill>
              </a:rPr>
              <a:t>Die Applikation</a:t>
            </a:r>
            <a:endParaRPr lang="en-US" sz="3000" b="1" dirty="0" smtClean="0">
              <a:solidFill>
                <a:srgbClr val="262626"/>
              </a:solidFill>
            </a:endParaRPr>
          </a:p>
          <a:p>
            <a:pPr algn="just">
              <a:lnSpc>
                <a:spcPts val="3800"/>
              </a:lnSpc>
            </a:pPr>
            <a:endParaRPr lang="de-DE" sz="3000" dirty="0" smtClean="0">
              <a:solidFill>
                <a:srgbClr val="262626"/>
              </a:solidFill>
            </a:endParaRPr>
          </a:p>
          <a:p>
            <a:pPr algn="just"/>
            <a:r>
              <a:rPr lang="de-DE" sz="3000" dirty="0"/>
              <a:t>Als Anwendungsfall ist die Navigation durch einen selbst erstellten Hindernisparcours </a:t>
            </a:r>
            <a:r>
              <a:rPr lang="de-DE" sz="3000" dirty="0" smtClean="0"/>
              <a:t>unter </a:t>
            </a:r>
            <a:r>
              <a:rPr lang="de-DE" sz="3000" dirty="0"/>
              <a:t>Verwendung der verschiedenen Eingabegeräte vorgesehen. Eine Parcoursrunde startet mit dem Abheben der Drohne und endet mit der Landung der Drohne am Ziel</a:t>
            </a:r>
            <a:r>
              <a:rPr lang="de-DE" sz="3000" dirty="0" smtClean="0"/>
              <a:t>. Dazwischen wird die benötigte Zeit zur Bewältigung des Parcours für jedes Peripheriegerät gemessen und bei Landung am Zielpunkt in eine Tabelle übernommen. </a:t>
            </a:r>
          </a:p>
          <a:p>
            <a:pPr algn="just"/>
            <a:endParaRPr lang="de-DE" sz="3000" dirty="0"/>
          </a:p>
          <a:p>
            <a:pPr algn="just"/>
            <a:r>
              <a:rPr lang="de-DE" sz="3000" dirty="0" smtClean="0"/>
              <a:t>Das Spielfeld kann durch die Festlegung eines GPS Wertes als Mittelpunkt und die Angabe eines Radius (in Meter) begrenzt werden. Da die Position seitens der Drohne nur sekündlich aktualisiert wird, ist sie bei steigender Geschwindigkeit relativ ungenau. Aus diesem Grund wird aktuell noch ein menschlicher </a:t>
            </a:r>
            <a:r>
              <a:rPr lang="de-DE" sz="3000" dirty="0"/>
              <a:t>Schiedsrichter </a:t>
            </a:r>
            <a:r>
              <a:rPr lang="de-DE" sz="3000" dirty="0" smtClean="0"/>
              <a:t>benötigt. </a:t>
            </a:r>
            <a:r>
              <a:rPr lang="de-DE" sz="3000" dirty="0"/>
              <a:t>Wird der vorgesehene Parcoursbereich </a:t>
            </a:r>
            <a:r>
              <a:rPr lang="de-DE" sz="3000" dirty="0" smtClean="0"/>
              <a:t>verlassen, gilt </a:t>
            </a:r>
            <a:r>
              <a:rPr lang="de-DE" sz="3000" dirty="0"/>
              <a:t>die Runde als verloren</a:t>
            </a:r>
            <a:r>
              <a:rPr lang="de-DE" sz="3000" dirty="0" smtClean="0"/>
              <a:t>. Da für das Wii Balance Board keine sinnvolle Start- und Landemöglichkeit existiert, werden Start und Landung in diesem Fall vom Bediener der zentralen Steuereinheit mit der Tastatur durchgeführt.</a:t>
            </a:r>
          </a:p>
        </p:txBody>
      </p:sp>
      <p:sp>
        <p:nvSpPr>
          <p:cNvPr id="73" name="Textfeld 72"/>
          <p:cNvSpPr txBox="1"/>
          <p:nvPr/>
        </p:nvSpPr>
        <p:spPr>
          <a:xfrm>
            <a:off x="6942364" y="39988985"/>
            <a:ext cx="11844231" cy="1446550"/>
          </a:xfrm>
          <a:prstGeom prst="rect">
            <a:avLst/>
          </a:prstGeom>
          <a:noFill/>
        </p:spPr>
        <p:txBody>
          <a:bodyPr wrap="square" rtlCol="0">
            <a:spAutoFit/>
          </a:bodyPr>
          <a:lstStyle/>
          <a:p>
            <a:r>
              <a:rPr lang="de-DE" sz="4400" dirty="0" smtClean="0">
                <a:solidFill>
                  <a:srgbClr val="262626"/>
                </a:solidFill>
              </a:rPr>
              <a:t>Informatik Master</a:t>
            </a:r>
          </a:p>
          <a:p>
            <a:r>
              <a:rPr lang="de-DE" sz="4400" dirty="0" err="1" smtClean="0">
                <a:solidFill>
                  <a:srgbClr val="262626"/>
                </a:solidFill>
              </a:rPr>
              <a:t>Advanced</a:t>
            </a:r>
            <a:r>
              <a:rPr lang="de-DE" sz="4400" dirty="0" smtClean="0">
                <a:solidFill>
                  <a:srgbClr val="262626"/>
                </a:solidFill>
              </a:rPr>
              <a:t> Interactive Systems (</a:t>
            </a:r>
            <a:r>
              <a:rPr lang="de-DE" sz="4400" dirty="0" err="1" smtClean="0">
                <a:solidFill>
                  <a:srgbClr val="262626"/>
                </a:solidFill>
              </a:rPr>
              <a:t>SoSe</a:t>
            </a:r>
            <a:r>
              <a:rPr lang="de-DE" sz="4400" dirty="0" smtClean="0">
                <a:solidFill>
                  <a:srgbClr val="262626"/>
                </a:solidFill>
              </a:rPr>
              <a:t> 2016)</a:t>
            </a:r>
          </a:p>
        </p:txBody>
      </p:sp>
      <p:sp>
        <p:nvSpPr>
          <p:cNvPr id="76" name="Textfeld 75"/>
          <p:cNvSpPr txBox="1"/>
          <p:nvPr/>
        </p:nvSpPr>
        <p:spPr>
          <a:xfrm>
            <a:off x="15758295" y="24644622"/>
            <a:ext cx="12529390" cy="2542513"/>
          </a:xfrm>
          <a:prstGeom prst="rect">
            <a:avLst/>
          </a:prstGeom>
          <a:noFill/>
        </p:spPr>
        <p:txBody>
          <a:bodyPr wrap="square" bIns="360000" numCol="1" spcCol="720000" rtlCol="0">
            <a:noAutofit/>
          </a:bodyPr>
          <a:lstStyle/>
          <a:p>
            <a:pPr algn="just">
              <a:lnSpc>
                <a:spcPts val="3800"/>
              </a:lnSpc>
            </a:pPr>
            <a:r>
              <a:rPr lang="de-DE" sz="3000" b="1" dirty="0" smtClean="0">
                <a:solidFill>
                  <a:srgbClr val="262626"/>
                </a:solidFill>
              </a:rPr>
              <a:t>Sicherheit</a:t>
            </a:r>
            <a:endParaRPr lang="en-US" sz="3000" b="1" dirty="0" smtClean="0">
              <a:solidFill>
                <a:srgbClr val="262626"/>
              </a:solidFill>
            </a:endParaRPr>
          </a:p>
          <a:p>
            <a:pPr algn="just">
              <a:lnSpc>
                <a:spcPts val="3800"/>
              </a:lnSpc>
            </a:pPr>
            <a:endParaRPr lang="de-DE" sz="3000" dirty="0" smtClean="0">
              <a:solidFill>
                <a:srgbClr val="262626"/>
              </a:solidFill>
            </a:endParaRPr>
          </a:p>
          <a:p>
            <a:pPr algn="just"/>
            <a:r>
              <a:rPr lang="de-DE" sz="3000" dirty="0" smtClean="0"/>
              <a:t>Aus Sicherheitsgründen kann die Steuerung der Drohne jederzeit mit der Tastatur der zentralen Steuereinheit übernommen und alle Peripheriegeräte separat aktiviert bzw. deaktiviert werden.</a:t>
            </a:r>
            <a:endParaRPr lang="de-DE" sz="3000" dirty="0"/>
          </a:p>
        </p:txBody>
      </p:sp>
      <p:pic>
        <p:nvPicPr>
          <p:cNvPr id="1031" name="Picture 7"/>
          <p:cNvPicPr>
            <a:picLocks noChangeAspect="1" noChangeArrowheads="1"/>
          </p:cNvPicPr>
          <p:nvPr/>
        </p:nvPicPr>
        <p:blipFill>
          <a:blip r:embed="rId19" cstate="print">
            <a:extLst>
              <a:ext uri="{BEBA8EAE-BF5A-486C-A8C5-ECC9F3942E4B}">
                <a14:imgProps xmlns="" xmlns:a14="http://schemas.microsoft.com/office/drawing/2010/main">
                  <a14:imgLayer r:embed="rId20">
                    <a14:imgEffect>
                      <a14:artisticPlasticWrap/>
                    </a14:imgEffect>
                  </a14:imgLayer>
                </a14:imgProps>
              </a:ext>
              <a:ext uri="{28A0092B-C50C-407E-A947-70E740481C1C}">
                <a14:useLocalDpi xmlns="" xmlns:a14="http://schemas.microsoft.com/office/drawing/2010/main" val="0"/>
              </a:ext>
            </a:extLst>
          </a:blip>
          <a:srcRect/>
          <a:stretch>
            <a:fillRect/>
          </a:stretch>
        </p:blipFill>
        <p:spPr bwMode="auto">
          <a:xfrm>
            <a:off x="2287009" y="1288391"/>
            <a:ext cx="4999315" cy="5811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21" cstate="print">
            <a:extLst>
              <a:ext uri="{28A0092B-C50C-407E-A947-70E740481C1C}">
                <a14:useLocalDpi xmlns="" xmlns:a14="http://schemas.microsoft.com/office/drawing/2010/main" val="0"/>
              </a:ext>
            </a:extLst>
          </a:blip>
          <a:srcRect/>
          <a:stretch>
            <a:fillRect/>
          </a:stretch>
        </p:blipFill>
        <p:spPr bwMode="auto">
          <a:xfrm>
            <a:off x="10675491" y="27596950"/>
            <a:ext cx="2724150" cy="1809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58847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HSKL">
      <a:dk1>
        <a:srgbClr val="262626"/>
      </a:dk1>
      <a:lt1>
        <a:sysClr val="window" lastClr="FFFFFF"/>
      </a:lt1>
      <a:dk2>
        <a:srgbClr val="0A5A64"/>
      </a:dk2>
      <a:lt2>
        <a:srgbClr val="FFFFFF"/>
      </a:lt2>
      <a:accent1>
        <a:srgbClr val="82B432"/>
      </a:accent1>
      <a:accent2>
        <a:srgbClr val="1E9650"/>
      </a:accent2>
      <a:accent3>
        <a:srgbClr val="0A5A64"/>
      </a:accent3>
      <a:accent4>
        <a:srgbClr val="32828C"/>
      </a:accent4>
      <a:accent5>
        <a:srgbClr val="28B4DC"/>
      </a:accent5>
      <a:accent6>
        <a:srgbClr val="234565"/>
      </a:accent6>
      <a:hlink>
        <a:srgbClr val="94C11F"/>
      </a:hlink>
      <a:folHlink>
        <a:srgbClr val="10BBEF"/>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719</Words>
  <Application>Microsoft Office PowerPoint</Application>
  <PresentationFormat>Benutzerdefiniert</PresentationFormat>
  <Paragraphs>42</Paragraphs>
  <Slides>1</Slides>
  <Notes>0</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Larissa</vt:lpstr>
      <vt:lpstr>Folie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Marios</dc:creator>
  <cp:lastModifiedBy>Florian</cp:lastModifiedBy>
  <cp:revision>74</cp:revision>
  <dcterms:created xsi:type="dcterms:W3CDTF">2015-02-05T17:02:36Z</dcterms:created>
  <dcterms:modified xsi:type="dcterms:W3CDTF">2016-07-06T15:55:38Z</dcterms:modified>
</cp:coreProperties>
</file>