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840" autoAdjust="0"/>
  </p:normalViewPr>
  <p:slideViewPr>
    <p:cSldViewPr>
      <p:cViewPr>
        <p:scale>
          <a:sx n="25" d="100"/>
          <a:sy n="25" d="100"/>
        </p:scale>
        <p:origin x="-1206" y="-72"/>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a:prstGeom prst="rect">
            <a:avLst/>
          </a:prstGeom>
        </p:spPr>
        <p:txBody>
          <a:bodyPr lIns="417643" tIns="208822" rIns="417643" bIns="208822"/>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a:prstGeom prst="rect">
            <a:avLst/>
          </a:prstGeom>
        </p:spPr>
        <p:txBody>
          <a:bodyPr lIns="417643" tIns="208822" rIns="417643" bIns="208822"/>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1513999" y="39677164"/>
            <a:ext cx="7065328" cy="2279158"/>
          </a:xfrm>
          <a:prstGeom prst="rect">
            <a:avLst/>
          </a:prstGeom>
        </p:spPr>
        <p:txBody>
          <a:bodyPr lIns="417643" tIns="208822" rIns="417643" bIns="208822"/>
          <a:lstStyle/>
          <a:p>
            <a:fld id="{D2ED235E-9080-4719-A145-5B05AC56BA2B}" type="datetimeFigureOut">
              <a:rPr lang="de-DE" smtClean="0"/>
              <a:pPr/>
              <a:t>06.07.2016</a:t>
            </a:fld>
            <a:endParaRPr lang="de-DE"/>
          </a:p>
        </p:txBody>
      </p:sp>
      <p:sp>
        <p:nvSpPr>
          <p:cNvPr id="5" name="Fußzeilenplatzhalter 4"/>
          <p:cNvSpPr>
            <a:spLocks noGrp="1"/>
          </p:cNvSpPr>
          <p:nvPr>
            <p:ph type="ftr" sz="quarter" idx="11"/>
          </p:nvPr>
        </p:nvSpPr>
        <p:spPr>
          <a:xfrm>
            <a:off x="10345658" y="39677164"/>
            <a:ext cx="9588659" cy="2279158"/>
          </a:xfrm>
          <a:prstGeom prst="rect">
            <a:avLst/>
          </a:prstGeom>
        </p:spPr>
        <p:txBody>
          <a:bodyPr lIns="417643" tIns="208822" rIns="417643" bIns="208822"/>
          <a:lstStyle/>
          <a:p>
            <a:endParaRPr lang="de-DE"/>
          </a:p>
        </p:txBody>
      </p:sp>
      <p:sp>
        <p:nvSpPr>
          <p:cNvPr id="6" name="Foliennummernplatzhalter 5"/>
          <p:cNvSpPr>
            <a:spLocks noGrp="1"/>
          </p:cNvSpPr>
          <p:nvPr>
            <p:ph type="sldNum" sz="quarter" idx="12"/>
          </p:nvPr>
        </p:nvSpPr>
        <p:spPr>
          <a:xfrm>
            <a:off x="21700649" y="39677164"/>
            <a:ext cx="7065328" cy="2279158"/>
          </a:xfrm>
          <a:prstGeom prst="rect">
            <a:avLst/>
          </a:prstGeom>
        </p:spPr>
        <p:txBody>
          <a:bodyPr lIns="417643" tIns="208822" rIns="417643" bIns="208822"/>
          <a:lstStyle/>
          <a:p>
            <a:fld id="{07A96CB7-5B98-44AE-A165-BB4B0B7DE95A}" type="slidenum">
              <a:rPr lang="de-DE" smtClean="0"/>
              <a:pPr/>
              <a:t>‹Nr.›</a:t>
            </a:fld>
            <a:endParaRPr lang="de-DE"/>
          </a:p>
        </p:txBody>
      </p:sp>
    </p:spTree>
    <p:extLst>
      <p:ext uri="{BB962C8B-B14F-4D97-AF65-F5344CB8AC3E}">
        <p14:creationId xmlns:p14="http://schemas.microsoft.com/office/powerpoint/2010/main" val="22713198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20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hdphoto" Target="../media/hdphoto2.wdp"/><Relationship Id="rId18" Type="http://schemas.microsoft.com/office/2007/relationships/hdphoto" Target="../media/hdphoto4.wdp"/><Relationship Id="rId3" Type="http://schemas.openxmlformats.org/officeDocument/2006/relationships/hyperlink" Target="http://www.parrot.com/de/produkte/bebop2/" TargetMode="External"/><Relationship Id="rId21"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9.jpe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github.com/fog1992/AIS-Drone" TargetMode="External"/><Relationship Id="rId11" Type="http://schemas.openxmlformats.org/officeDocument/2006/relationships/image" Target="../media/image5.png"/><Relationship Id="rId5" Type="http://schemas.openxmlformats.org/officeDocument/2006/relationships/hyperlink" Target="https://github.com/micromu/WiiRemoteJ" TargetMode="External"/><Relationship Id="rId15" Type="http://schemas.microsoft.com/office/2007/relationships/hdphoto" Target="../media/hdphoto3.wdp"/><Relationship Id="rId10" Type="http://schemas.openxmlformats.org/officeDocument/2006/relationships/image" Target="../media/image4.jpeg"/><Relationship Id="rId19" Type="http://schemas.openxmlformats.org/officeDocument/2006/relationships/image" Target="../media/image10.png"/><Relationship Id="rId4" Type="http://schemas.openxmlformats.org/officeDocument/2006/relationships/hyperlink" Target="https://nodejs.org/en/" TargetMode="External"/><Relationship Id="rId9" Type="http://schemas.microsoft.com/office/2007/relationships/hdphoto" Target="../media/hdphoto1.wdp"/><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8176640" y="1314030"/>
            <a:ext cx="20212737" cy="5786199"/>
          </a:xfrm>
          <a:prstGeom prst="rect">
            <a:avLst/>
          </a:prstGeom>
          <a:noFill/>
        </p:spPr>
        <p:txBody>
          <a:bodyPr wrap="square" rtlCol="0">
            <a:spAutoFit/>
          </a:bodyPr>
          <a:lstStyle/>
          <a:p>
            <a:pPr>
              <a:lnSpc>
                <a:spcPts val="9000"/>
              </a:lnSpc>
            </a:pPr>
            <a:r>
              <a:rPr lang="de-DE" sz="7000" dirty="0" smtClean="0">
                <a:solidFill>
                  <a:schemeClr val="accent5"/>
                </a:solidFill>
              </a:rPr>
              <a:t>GAME OF DRONES</a:t>
            </a:r>
            <a:r>
              <a:rPr lang="de-DE" sz="7000" b="1" dirty="0" smtClean="0">
                <a:solidFill>
                  <a:schemeClr val="accent5"/>
                </a:solidFill>
              </a:rPr>
              <a:t> – Erstellung eines Multiple-Input </a:t>
            </a:r>
            <a:r>
              <a:rPr lang="de-DE" sz="7000" b="1" dirty="0" err="1" smtClean="0">
                <a:solidFill>
                  <a:schemeClr val="accent5"/>
                </a:solidFill>
              </a:rPr>
              <a:t>Drone</a:t>
            </a:r>
            <a:r>
              <a:rPr lang="de-DE" sz="7000" b="1" dirty="0" smtClean="0">
                <a:solidFill>
                  <a:schemeClr val="accent5"/>
                </a:solidFill>
              </a:rPr>
              <a:t> </a:t>
            </a:r>
            <a:r>
              <a:rPr lang="de-DE" sz="7000" b="1" dirty="0" smtClean="0">
                <a:solidFill>
                  <a:schemeClr val="accent5"/>
                </a:solidFill>
              </a:rPr>
              <a:t>Racing </a:t>
            </a:r>
            <a:r>
              <a:rPr lang="de-DE" sz="7000" b="1" dirty="0" smtClean="0">
                <a:solidFill>
                  <a:schemeClr val="accent5"/>
                </a:solidFill>
              </a:rPr>
              <a:t>Games</a:t>
            </a:r>
          </a:p>
          <a:p>
            <a:endParaRPr lang="de-DE" sz="4400" b="1" dirty="0" smtClean="0">
              <a:solidFill>
                <a:schemeClr val="tx1">
                  <a:lumMod val="85000"/>
                  <a:lumOff val="15000"/>
                </a:schemeClr>
              </a:solidFill>
            </a:endParaRPr>
          </a:p>
          <a:p>
            <a:r>
              <a:rPr lang="de-DE" sz="4400" b="1" dirty="0" smtClean="0">
                <a:solidFill>
                  <a:srgbClr val="262626"/>
                </a:solidFill>
              </a:rPr>
              <a:t>Fabian Kalweit, Stefan Templin, Tobias Puderer, Florian Oswald </a:t>
            </a:r>
          </a:p>
          <a:p>
            <a:r>
              <a:rPr lang="en-US" sz="4400" spc="-100" dirty="0" err="1" smtClean="0">
                <a:solidFill>
                  <a:srgbClr val="262626"/>
                </a:solidFill>
              </a:rPr>
              <a:t>Hochschule</a:t>
            </a:r>
            <a:r>
              <a:rPr lang="en-US" sz="4400" spc="-100" dirty="0" smtClean="0">
                <a:solidFill>
                  <a:srgbClr val="262626"/>
                </a:solidFill>
              </a:rPr>
              <a:t> Kaiserslautern - University of Applied Sciences</a:t>
            </a:r>
          </a:p>
          <a:p>
            <a:r>
              <a:rPr lang="en-US" sz="4400" spc="-100" dirty="0" err="1" smtClean="0">
                <a:solidFill>
                  <a:srgbClr val="262626"/>
                </a:solidFill>
              </a:rPr>
              <a:t>Fachbereich</a:t>
            </a:r>
            <a:r>
              <a:rPr lang="en-US" sz="4400" spc="-100" dirty="0" smtClean="0">
                <a:solidFill>
                  <a:srgbClr val="262626"/>
                </a:solidFill>
              </a:rPr>
              <a:t> </a:t>
            </a:r>
            <a:r>
              <a:rPr lang="en-US" sz="4400" spc="-100" dirty="0" err="1" smtClean="0">
                <a:solidFill>
                  <a:srgbClr val="262626"/>
                </a:solidFill>
              </a:rPr>
              <a:t>Informatik</a:t>
            </a:r>
            <a:r>
              <a:rPr lang="en-US" sz="4400" spc="-100" dirty="0" smtClean="0">
                <a:solidFill>
                  <a:srgbClr val="262626"/>
                </a:solidFill>
              </a:rPr>
              <a:t> und </a:t>
            </a:r>
            <a:r>
              <a:rPr lang="en-US" sz="4400" spc="-100" dirty="0" err="1" smtClean="0">
                <a:solidFill>
                  <a:srgbClr val="262626"/>
                </a:solidFill>
              </a:rPr>
              <a:t>Mikrosystemtechnik</a:t>
            </a:r>
            <a:endParaRPr lang="en-US" sz="4400" spc="-100" dirty="0" smtClean="0">
              <a:solidFill>
                <a:srgbClr val="262626"/>
              </a:solidFill>
            </a:endParaRPr>
          </a:p>
          <a:p>
            <a:r>
              <a:rPr lang="de-DE" sz="4400" dirty="0" smtClean="0">
                <a:solidFill>
                  <a:srgbClr val="262626"/>
                </a:solidFill>
              </a:rPr>
              <a:t>&lt;faka0004 | stte0002 | topu0001 | flos0001&gt; @stud.hs-kl.de</a:t>
            </a:r>
          </a:p>
        </p:txBody>
      </p:sp>
      <p:sp>
        <p:nvSpPr>
          <p:cNvPr id="13" name="Textfeld 12"/>
          <p:cNvSpPr txBox="1"/>
          <p:nvPr/>
        </p:nvSpPr>
        <p:spPr>
          <a:xfrm>
            <a:off x="1630000" y="13987438"/>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Die Applikation</a:t>
            </a:r>
            <a:endParaRPr lang="de-DE" sz="5400" dirty="0" smtClean="0">
              <a:solidFill>
                <a:schemeClr val="accent5"/>
              </a:solidFill>
              <a:latin typeface="+mj-lt"/>
              <a:cs typeface="Times New Roman" pitchFamily="18" charset="0"/>
            </a:endParaRPr>
          </a:p>
        </p:txBody>
      </p:sp>
      <p:sp>
        <p:nvSpPr>
          <p:cNvPr id="14" name="Textfeld 13"/>
          <p:cNvSpPr txBox="1"/>
          <p:nvPr/>
        </p:nvSpPr>
        <p:spPr>
          <a:xfrm>
            <a:off x="1674493" y="25292694"/>
            <a:ext cx="12529392" cy="2494594"/>
          </a:xfrm>
          <a:prstGeom prst="rect">
            <a:avLst/>
          </a:prstGeom>
          <a:noFill/>
        </p:spPr>
        <p:txBody>
          <a:bodyPr wrap="square" rtlCol="0">
            <a:spAutoFit/>
          </a:bodyPr>
          <a:lstStyle/>
          <a:p>
            <a:pPr algn="just">
              <a:lnSpc>
                <a:spcPts val="3800"/>
              </a:lnSpc>
            </a:pPr>
            <a:r>
              <a:rPr lang="de-DE" sz="3000" dirty="0" smtClean="0">
                <a:solidFill>
                  <a:srgbClr val="262626"/>
                </a:solidFill>
              </a:rPr>
              <a:t>Fast </a:t>
            </a:r>
            <a:r>
              <a:rPr lang="de-DE" sz="3000" dirty="0" smtClean="0">
                <a:solidFill>
                  <a:srgbClr val="262626"/>
                </a:solidFill>
              </a:rPr>
              <a:t>alle Eingabegeräte werden per USB Kabel mit einer zentralen Steuereinheit </a:t>
            </a:r>
            <a:r>
              <a:rPr lang="de-DE" sz="3000" dirty="0" smtClean="0">
                <a:solidFill>
                  <a:srgbClr val="262626"/>
                </a:solidFill>
              </a:rPr>
              <a:t>(Tower) </a:t>
            </a:r>
            <a:r>
              <a:rPr lang="de-DE" sz="3000" dirty="0" smtClean="0">
                <a:solidFill>
                  <a:srgbClr val="262626"/>
                </a:solidFill>
              </a:rPr>
              <a:t>verbunden. Die einzige Ausnahme bildet das Wii Balance Board, welches per Bluetooth verbunden wird. </a:t>
            </a:r>
            <a:r>
              <a:rPr lang="de-DE" sz="3000" dirty="0" smtClean="0"/>
              <a:t>Die </a:t>
            </a:r>
            <a:r>
              <a:rPr lang="de-DE" sz="3000" dirty="0"/>
              <a:t>Kommunikation mit der Drohne </a:t>
            </a:r>
            <a:r>
              <a:rPr lang="de-DE" sz="3000" dirty="0" smtClean="0"/>
              <a:t>erfolgt über </a:t>
            </a:r>
            <a:r>
              <a:rPr lang="de-DE" sz="3000" dirty="0"/>
              <a:t>deren </a:t>
            </a:r>
            <a:r>
              <a:rPr lang="de-DE" sz="3000" dirty="0" smtClean="0"/>
              <a:t>WLAN-Schnittstelle,, die vom </a:t>
            </a:r>
            <a:r>
              <a:rPr lang="de-DE" sz="3000" dirty="0" smtClean="0"/>
              <a:t>verwendeten Framework angesprochen wird</a:t>
            </a:r>
            <a:r>
              <a:rPr lang="de-DE" sz="3000" dirty="0" smtClean="0"/>
              <a:t>.</a:t>
            </a:r>
            <a:endParaRPr lang="de-DE" sz="3000" dirty="0" smtClean="0"/>
          </a:p>
        </p:txBody>
      </p:sp>
      <p:sp>
        <p:nvSpPr>
          <p:cNvPr id="17" name="Textfeld 16"/>
          <p:cNvSpPr txBox="1"/>
          <p:nvPr/>
        </p:nvSpPr>
        <p:spPr>
          <a:xfrm>
            <a:off x="1630000" y="8082782"/>
            <a:ext cx="12486534"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Kurzfassung</a:t>
            </a:r>
          </a:p>
        </p:txBody>
      </p:sp>
      <p:sp>
        <p:nvSpPr>
          <p:cNvPr id="18" name="Textfeld 17"/>
          <p:cNvSpPr txBox="1"/>
          <p:nvPr/>
        </p:nvSpPr>
        <p:spPr>
          <a:xfrm>
            <a:off x="1630000" y="9024974"/>
            <a:ext cx="12529392" cy="5026331"/>
          </a:xfrm>
          <a:prstGeom prst="rect">
            <a:avLst/>
          </a:prstGeom>
          <a:noFill/>
        </p:spPr>
        <p:txBody>
          <a:bodyPr wrap="square" bIns="360000" rtlCol="0">
            <a:spAutoFit/>
          </a:bodyPr>
          <a:lstStyle/>
          <a:p>
            <a:pPr algn="just"/>
            <a:r>
              <a:rPr lang="de-DE" sz="3000" dirty="0"/>
              <a:t>Zur Steuerung der Bebop 2 Drohne von </a:t>
            </a:r>
            <a:r>
              <a:rPr lang="de-DE" sz="3000" dirty="0" err="1"/>
              <a:t>Parrot</a:t>
            </a:r>
            <a:r>
              <a:rPr lang="de-DE" sz="3000" dirty="0"/>
              <a:t> ist standardmäßig die vom Anbieter </a:t>
            </a:r>
            <a:r>
              <a:rPr lang="de-DE" sz="3000" dirty="0" smtClean="0"/>
              <a:t>angebotene Smartphone-Applikation für Android und IOS vorgesehen. Zusätzlich </a:t>
            </a:r>
            <a:r>
              <a:rPr lang="de-DE" sz="3000" dirty="0"/>
              <a:t>bietet das Unternehmen eine </a:t>
            </a:r>
            <a:r>
              <a:rPr lang="de-DE" sz="3000" dirty="0" smtClean="0"/>
              <a:t>Programmier-</a:t>
            </a:r>
            <a:r>
              <a:rPr lang="de-DE" sz="3000" dirty="0" err="1" smtClean="0"/>
              <a:t>schnittstelle</a:t>
            </a:r>
            <a:r>
              <a:rPr lang="de-DE" sz="3000" dirty="0" smtClean="0"/>
              <a:t> </a:t>
            </a:r>
            <a:r>
              <a:rPr lang="de-DE" sz="3000" dirty="0"/>
              <a:t>für Android, </a:t>
            </a:r>
            <a:r>
              <a:rPr lang="de-DE" sz="3000" dirty="0" err="1" smtClean="0"/>
              <a:t>iOS</a:t>
            </a:r>
            <a:r>
              <a:rPr lang="de-DE" sz="3000" dirty="0" smtClean="0"/>
              <a:t> </a:t>
            </a:r>
            <a:r>
              <a:rPr lang="de-DE" sz="3000" dirty="0"/>
              <a:t>und Linux an.</a:t>
            </a:r>
          </a:p>
          <a:p>
            <a:pPr algn="just"/>
            <a:endParaRPr lang="de-DE" sz="3000" dirty="0" smtClean="0"/>
          </a:p>
          <a:p>
            <a:pPr algn="just"/>
            <a:r>
              <a:rPr lang="de-DE" sz="3000" dirty="0" smtClean="0"/>
              <a:t>Die in diesem Projekt erstellte </a:t>
            </a:r>
            <a:r>
              <a:rPr lang="de-DE" sz="3000" dirty="0"/>
              <a:t>Anwendung </a:t>
            </a:r>
            <a:r>
              <a:rPr lang="de-DE" sz="3000" dirty="0" smtClean="0"/>
              <a:t>ist </a:t>
            </a:r>
            <a:r>
              <a:rPr lang="de-DE" sz="3000" dirty="0"/>
              <a:t>als Spiel mit einem freien Flugmodus und einen kompetitiven Rennmodus </a:t>
            </a:r>
            <a:r>
              <a:rPr lang="de-DE" sz="3000" dirty="0" smtClean="0"/>
              <a:t>konzipiert. Da </a:t>
            </a:r>
            <a:r>
              <a:rPr lang="de-DE" sz="3000" dirty="0" err="1" smtClean="0"/>
              <a:t>Touchoberflächen</a:t>
            </a:r>
            <a:r>
              <a:rPr lang="de-DE" sz="3000" dirty="0" smtClean="0"/>
              <a:t> im Bereich der Spiele nur wenig verbreitet sind,</a:t>
            </a:r>
            <a:r>
              <a:rPr lang="de-DE" sz="3000" dirty="0" smtClean="0"/>
              <a:t> </a:t>
            </a:r>
            <a:r>
              <a:rPr lang="de-DE" sz="3000" dirty="0"/>
              <a:t>wurden mit Hilfe von </a:t>
            </a:r>
            <a:r>
              <a:rPr lang="de-DE" sz="3000" dirty="0" err="1"/>
              <a:t>NodeJS</a:t>
            </a:r>
            <a:r>
              <a:rPr lang="de-DE" sz="3000" dirty="0"/>
              <a:t> </a:t>
            </a:r>
            <a:r>
              <a:rPr lang="de-DE" sz="3000" dirty="0" smtClean="0"/>
              <a:t>mehrere typische Eingabegeräte aus dem Spieleumfeld angebunden. </a:t>
            </a:r>
            <a:endParaRPr lang="de-DE" sz="3000" dirty="0"/>
          </a:p>
        </p:txBody>
      </p:sp>
      <p:sp>
        <p:nvSpPr>
          <p:cNvPr id="24" name="Textfeld 23"/>
          <p:cNvSpPr txBox="1"/>
          <p:nvPr/>
        </p:nvSpPr>
        <p:spPr>
          <a:xfrm>
            <a:off x="15859987" y="9006112"/>
            <a:ext cx="12529390" cy="1965691"/>
          </a:xfrm>
          <a:prstGeom prst="rect">
            <a:avLst/>
          </a:prstGeom>
          <a:noFill/>
        </p:spPr>
        <p:txBody>
          <a:bodyPr wrap="square" bIns="360000" numCol="1" spcCol="720000" rtlCol="0">
            <a:noAutofit/>
          </a:bodyPr>
          <a:lstStyle/>
          <a:p>
            <a:pPr algn="just">
              <a:lnSpc>
                <a:spcPts val="3800"/>
              </a:lnSpc>
            </a:pPr>
            <a:endParaRPr lang="de-DE" sz="3000" dirty="0" smtClean="0">
              <a:solidFill>
                <a:srgbClr val="262626"/>
              </a:solidFill>
            </a:endParaRPr>
          </a:p>
        </p:txBody>
      </p:sp>
      <p:pic>
        <p:nvPicPr>
          <p:cNvPr id="26" name="Picture 4" descr="C:\Users\user\Desktop\HSKL_LOGO_RGB_po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501"/>
          <a:stretch/>
        </p:blipFill>
        <p:spPr bwMode="auto">
          <a:xfrm>
            <a:off x="1890515" y="39076751"/>
            <a:ext cx="4536504" cy="23587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15735971" y="27711349"/>
            <a:ext cx="5883556"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Ausblick</a:t>
            </a:r>
          </a:p>
        </p:txBody>
      </p:sp>
      <p:sp>
        <p:nvSpPr>
          <p:cNvPr id="16" name="Textfeld 15"/>
          <p:cNvSpPr txBox="1"/>
          <p:nvPr/>
        </p:nvSpPr>
        <p:spPr>
          <a:xfrm>
            <a:off x="15758296" y="28789946"/>
            <a:ext cx="12529393" cy="6872990"/>
          </a:xfrm>
          <a:prstGeom prst="rect">
            <a:avLst/>
          </a:prstGeom>
          <a:noFill/>
        </p:spPr>
        <p:txBody>
          <a:bodyPr wrap="square" bIns="360000" rtlCol="0">
            <a:spAutoFit/>
          </a:bodyPr>
          <a:lstStyle/>
          <a:p>
            <a:pPr algn="just"/>
            <a:r>
              <a:rPr lang="de-DE" sz="3000" dirty="0" smtClean="0"/>
              <a:t>In einem ersten Schritt wurde mit der Anbindung mehrerer Eingabegeräte zur Steuerung der Drohne eine Basis für weitere Untersuchungen geschaffen. Im nächsten Schritt kann nun evaluiert werden, welches der Eingabegeräte sich als besonders effektiv zur Steuerung der Drohne herausstellt. </a:t>
            </a:r>
            <a:r>
              <a:rPr lang="de-DE" sz="3000" dirty="0" smtClean="0"/>
              <a:t>Die Konzipierung des Projekts als kompetitives Rennspiel fördert dies, da zu erwarten steht, dass ein Benutzer eine möglichst genaue Steuerung  anstrebt.</a:t>
            </a:r>
            <a:endParaRPr lang="de-DE" sz="3000" dirty="0" smtClean="0"/>
          </a:p>
          <a:p>
            <a:pPr algn="just"/>
            <a:endParaRPr lang="de-DE" sz="3000" dirty="0" smtClean="0"/>
          </a:p>
          <a:p>
            <a:pPr algn="just"/>
            <a:r>
              <a:rPr lang="de-DE" sz="3000" dirty="0" smtClean="0"/>
              <a:t>Denkbar wäre darüber hinaus eine Untersuchung der Unterschiede zwischen verschiedenen Benutzergruppen. Von besonderem Interesse sind vor allem die Auswirkung von Geschlecht, Alter und technischer Erfahrung bzw. Spieleerfahrung auf das subjektive Empfinden der Testperson bei der Steuerung und der Fähigkeit zur Bewältigung des Parcours.</a:t>
            </a:r>
            <a:endParaRPr lang="de-DE" sz="3000" dirty="0" smtClean="0"/>
          </a:p>
        </p:txBody>
      </p:sp>
      <p:sp>
        <p:nvSpPr>
          <p:cNvPr id="21" name="Textfeld 20"/>
          <p:cNvSpPr txBox="1"/>
          <p:nvPr/>
        </p:nvSpPr>
        <p:spPr>
          <a:xfrm>
            <a:off x="15758295" y="35454247"/>
            <a:ext cx="12529393"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Referenzen</a:t>
            </a:r>
          </a:p>
        </p:txBody>
      </p:sp>
      <p:sp>
        <p:nvSpPr>
          <p:cNvPr id="25" name="Textfeld 24"/>
          <p:cNvSpPr txBox="1"/>
          <p:nvPr/>
        </p:nvSpPr>
        <p:spPr>
          <a:xfrm>
            <a:off x="15758295" y="36377577"/>
            <a:ext cx="12529390" cy="1948565"/>
          </a:xfrm>
          <a:prstGeom prst="rect">
            <a:avLst/>
          </a:prstGeom>
          <a:noFill/>
        </p:spPr>
        <p:txBody>
          <a:bodyPr wrap="square" bIns="360000" rtlCol="0">
            <a:spAutoFit/>
          </a:bodyPr>
          <a:lstStyle/>
          <a:p>
            <a:pPr marL="457200" indent="-457200">
              <a:lnSpc>
                <a:spcPts val="3000"/>
              </a:lnSpc>
              <a:buFont typeface="Arial" pitchFamily="34" charset="0"/>
              <a:buChar char="•"/>
            </a:pPr>
            <a:r>
              <a:rPr lang="en-US" sz="2400" dirty="0" smtClean="0">
                <a:solidFill>
                  <a:srgbClr val="262626"/>
                </a:solidFill>
              </a:rPr>
              <a:t>Parrot</a:t>
            </a:r>
            <a:r>
              <a:rPr lang="en-US" sz="2400" dirty="0">
                <a:solidFill>
                  <a:srgbClr val="262626"/>
                </a:solidFill>
              </a:rPr>
              <a:t>, </a:t>
            </a:r>
            <a:r>
              <a:rPr lang="en-US" sz="2400" dirty="0">
                <a:solidFill>
                  <a:srgbClr val="262626"/>
                </a:solidFill>
                <a:hlinkClick r:id="rId3"/>
              </a:rPr>
              <a:t>http://www.parrot.com/de/produkte/bebop2</a:t>
            </a:r>
            <a:r>
              <a:rPr lang="en-US" sz="2400" dirty="0" smtClean="0">
                <a:solidFill>
                  <a:srgbClr val="262626"/>
                </a:solidFill>
                <a:hlinkClick r:id="rId3"/>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r>
              <a:rPr lang="en-US" sz="2400" dirty="0">
                <a:solidFill>
                  <a:srgbClr val="262626"/>
                </a:solidFill>
              </a:rPr>
              <a:t>)</a:t>
            </a:r>
          </a:p>
          <a:p>
            <a:pPr marL="457200" indent="-457200">
              <a:lnSpc>
                <a:spcPts val="3000"/>
              </a:lnSpc>
              <a:buFont typeface="Arial" pitchFamily="34" charset="0"/>
              <a:buChar char="•"/>
            </a:pPr>
            <a:r>
              <a:rPr lang="en-US" sz="2400" dirty="0" err="1" smtClean="0">
                <a:solidFill>
                  <a:srgbClr val="262626"/>
                </a:solidFill>
              </a:rPr>
              <a:t>NodeJS</a:t>
            </a:r>
            <a:r>
              <a:rPr lang="en-US" sz="2400" dirty="0" smtClean="0">
                <a:solidFill>
                  <a:srgbClr val="262626"/>
                </a:solidFill>
              </a:rPr>
              <a:t>,</a:t>
            </a:r>
            <a:r>
              <a:rPr lang="en-US" sz="2400" dirty="0">
                <a:solidFill>
                  <a:srgbClr val="262626"/>
                </a:solidFill>
              </a:rPr>
              <a:t>  </a:t>
            </a:r>
            <a:r>
              <a:rPr lang="en-US" sz="2400" dirty="0">
                <a:solidFill>
                  <a:srgbClr val="262626"/>
                </a:solidFill>
                <a:hlinkClick r:id="rId4"/>
              </a:rPr>
              <a:t>https://nodejs.org/en</a:t>
            </a:r>
            <a:r>
              <a:rPr lang="en-US" sz="2400" dirty="0" smtClean="0">
                <a:solidFill>
                  <a:srgbClr val="262626"/>
                </a:solidFill>
                <a:hlinkClick r:id="rId4"/>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a:p>
            <a:pPr marL="457200" indent="-457200">
              <a:lnSpc>
                <a:spcPts val="3000"/>
              </a:lnSpc>
              <a:buFont typeface="Arial" pitchFamily="34" charset="0"/>
              <a:buChar char="•"/>
            </a:pPr>
            <a:r>
              <a:rPr lang="en-US" sz="2400" dirty="0" err="1" smtClean="0">
                <a:solidFill>
                  <a:srgbClr val="262626"/>
                </a:solidFill>
              </a:rPr>
              <a:t>WiiRemoteJ</a:t>
            </a:r>
            <a:r>
              <a:rPr lang="en-US" sz="2400" dirty="0">
                <a:solidFill>
                  <a:srgbClr val="262626"/>
                </a:solidFill>
              </a:rPr>
              <a:t>, </a:t>
            </a:r>
            <a:r>
              <a:rPr lang="en-US" sz="2400" dirty="0">
                <a:solidFill>
                  <a:srgbClr val="262626"/>
                </a:solidFill>
                <a:hlinkClick r:id="rId5"/>
              </a:rPr>
              <a:t>https://</a:t>
            </a:r>
            <a:r>
              <a:rPr lang="en-US" sz="2400" dirty="0" smtClean="0">
                <a:solidFill>
                  <a:srgbClr val="262626"/>
                </a:solidFill>
                <a:hlinkClick r:id="rId5"/>
              </a:rPr>
              <a:t>github.com/micromu/WiiRemoteJ</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en-US" sz="2400" dirty="0">
              <a:solidFill>
                <a:srgbClr val="262626"/>
              </a:solidFill>
            </a:endParaRPr>
          </a:p>
          <a:p>
            <a:pPr marL="457200" indent="-457200">
              <a:lnSpc>
                <a:spcPts val="3000"/>
              </a:lnSpc>
              <a:buFont typeface="Arial" pitchFamily="34" charset="0"/>
              <a:buChar char="•"/>
            </a:pPr>
            <a:r>
              <a:rPr lang="en-US" sz="2400" dirty="0" smtClean="0">
                <a:solidFill>
                  <a:srgbClr val="262626"/>
                </a:solidFill>
              </a:rPr>
              <a:t>GitHub </a:t>
            </a:r>
            <a:r>
              <a:rPr lang="en-US" sz="2400" dirty="0" err="1" smtClean="0">
                <a:solidFill>
                  <a:srgbClr val="262626"/>
                </a:solidFill>
              </a:rPr>
              <a:t>Projekt</a:t>
            </a:r>
            <a:r>
              <a:rPr lang="en-US" sz="2400" dirty="0" smtClean="0">
                <a:solidFill>
                  <a:srgbClr val="262626"/>
                </a:solidFill>
              </a:rPr>
              <a:t>,</a:t>
            </a:r>
            <a:r>
              <a:rPr lang="en-US" sz="2400" dirty="0">
                <a:solidFill>
                  <a:srgbClr val="262626"/>
                </a:solidFill>
              </a:rPr>
              <a:t>  </a:t>
            </a:r>
            <a:r>
              <a:rPr lang="en-US" sz="2400" dirty="0">
                <a:solidFill>
                  <a:srgbClr val="262626"/>
                </a:solidFill>
                <a:hlinkClick r:id="rId6"/>
              </a:rPr>
              <a:t>https://</a:t>
            </a:r>
            <a:r>
              <a:rPr lang="en-US" sz="2400" dirty="0" smtClean="0">
                <a:solidFill>
                  <a:srgbClr val="262626"/>
                </a:solidFill>
                <a:hlinkClick r:id="rId6"/>
              </a:rPr>
              <a:t>github.com/fog1992/AIS-Drone</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p:txBody>
      </p:sp>
      <p:sp>
        <p:nvSpPr>
          <p:cNvPr id="37" name="Textfeld 36"/>
          <p:cNvSpPr txBox="1"/>
          <p:nvPr/>
        </p:nvSpPr>
        <p:spPr>
          <a:xfrm>
            <a:off x="19560722" y="24277570"/>
            <a:ext cx="4050475" cy="461665"/>
          </a:xfrm>
          <a:prstGeom prst="rect">
            <a:avLst/>
          </a:prstGeom>
          <a:noFill/>
        </p:spPr>
        <p:txBody>
          <a:bodyPr wrap="square" rtlCol="0">
            <a:spAutoFit/>
          </a:bodyPr>
          <a:lstStyle/>
          <a:p>
            <a:r>
              <a:rPr lang="de-DE" sz="2400" b="1" dirty="0" smtClean="0">
                <a:solidFill>
                  <a:srgbClr val="262626"/>
                </a:solidFill>
              </a:rPr>
              <a:t>Abbildung 2: Architektur</a:t>
            </a:r>
            <a:endParaRPr lang="de-DE" sz="2400" b="1" dirty="0">
              <a:solidFill>
                <a:srgbClr val="262626"/>
              </a:solidFill>
            </a:endParaRPr>
          </a:p>
        </p:txBody>
      </p:sp>
      <p:pic>
        <p:nvPicPr>
          <p:cNvPr id="41" name="Grafik 40"/>
          <p:cNvPicPr>
            <a:picLocks noChangeAspect="1"/>
          </p:cNvPicPr>
          <p:nvPr/>
        </p:nvPicPr>
        <p:blipFill>
          <a:blip r:embed="rId7" cstate="print"/>
          <a:stretch>
            <a:fillRect/>
          </a:stretch>
        </p:blipFill>
        <p:spPr>
          <a:xfrm>
            <a:off x="15690317" y="18307918"/>
            <a:ext cx="12495323" cy="5897644"/>
          </a:xfrm>
          <a:prstGeom prst="rect">
            <a:avLst/>
          </a:prstGeom>
          <a:solidFill>
            <a:srgbClr val="002060">
              <a:alpha val="5000"/>
            </a:srgbClr>
          </a:solidFill>
          <a:ln>
            <a:noFill/>
          </a:ln>
        </p:spPr>
      </p:pic>
      <p:sp>
        <p:nvSpPr>
          <p:cNvPr id="70" name="Textfeld 69"/>
          <p:cNvSpPr txBox="1"/>
          <p:nvPr/>
        </p:nvSpPr>
        <p:spPr>
          <a:xfrm>
            <a:off x="15728258" y="10819086"/>
            <a:ext cx="12529390" cy="7067430"/>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Architektur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Die Anwendungslogik ist in JavaScript verfasst und wird in </a:t>
            </a:r>
            <a:r>
              <a:rPr lang="de-DE" sz="3000" dirty="0" err="1" smtClean="0"/>
              <a:t>NodeJS</a:t>
            </a:r>
            <a:r>
              <a:rPr lang="de-DE" sz="3000" dirty="0" smtClean="0"/>
              <a:t> ausgeführt. </a:t>
            </a:r>
            <a:r>
              <a:rPr lang="de-DE" sz="3000" dirty="0" err="1" smtClean="0"/>
              <a:t>NodeJS</a:t>
            </a:r>
            <a:r>
              <a:rPr lang="de-DE" sz="3000" dirty="0" smtClean="0"/>
              <a:t> ist eine JavaScript Laufzeitumgebung, die Google Chromes V8 JavaScript Engine verwendet. Sowohl der Aktor (Drohne) als auch die meisten Sensoren (Xbox Controller, Tastatur und Joystick) werden mit Hilfe entsprechender </a:t>
            </a:r>
            <a:r>
              <a:rPr lang="de-DE" sz="3000" dirty="0" err="1" smtClean="0"/>
              <a:t>Node</a:t>
            </a:r>
            <a:r>
              <a:rPr lang="de-DE" sz="3000" dirty="0" smtClean="0"/>
              <a:t>-Module (existierende Softwarepakete in </a:t>
            </a:r>
            <a:r>
              <a:rPr lang="de-DE" sz="3000" dirty="0" err="1" smtClean="0"/>
              <a:t>NodeJS</a:t>
            </a:r>
            <a:r>
              <a:rPr lang="de-DE" sz="3000" dirty="0" smtClean="0"/>
              <a:t>) eingebunden</a:t>
            </a:r>
            <a:r>
              <a:rPr lang="de-DE" sz="3000" dirty="0" smtClean="0"/>
              <a:t>.</a:t>
            </a:r>
          </a:p>
          <a:p>
            <a:pPr algn="just"/>
            <a:endParaRPr lang="de-DE" sz="3000" dirty="0"/>
          </a:p>
          <a:p>
            <a:pPr algn="just"/>
            <a:r>
              <a:rPr lang="de-DE" sz="3000" dirty="0"/>
              <a:t>Eine Ausnahme stellt das Wii Balance Board dar. Hier kommt die Java- Bibliothek </a:t>
            </a:r>
            <a:r>
              <a:rPr lang="de-DE" sz="3000" dirty="0" err="1"/>
              <a:t>WiiRemoteJ</a:t>
            </a:r>
            <a:r>
              <a:rPr lang="de-DE" sz="3000" dirty="0"/>
              <a:t> zum Einsatz, die eine bequeme Anbindung Wii-bezogener Peripherie ermöglicht. Hierzu wurde eine separate Java- Applikation entwickelt, welche zu Beginn des Hauptprogramms gestartet wird. Die Kommunikation der dafür benötigten, selbst erstellten Java- Applikation mit der </a:t>
            </a:r>
            <a:r>
              <a:rPr lang="de-DE" sz="3000" dirty="0" err="1"/>
              <a:t>NodeJS</a:t>
            </a:r>
            <a:r>
              <a:rPr lang="de-DE" sz="3000" dirty="0"/>
              <a:t> Schicht findet über TCP-Sockets statt.</a:t>
            </a:r>
          </a:p>
          <a:p>
            <a:pPr algn="just"/>
            <a:endParaRPr lang="de-DE" sz="3000" dirty="0" smtClean="0"/>
          </a:p>
          <a:p>
            <a:pPr algn="just"/>
            <a:endParaRPr lang="de-DE" sz="3000" dirty="0"/>
          </a:p>
        </p:txBody>
      </p:sp>
      <p:sp>
        <p:nvSpPr>
          <p:cNvPr id="71" name="Textfeld 70"/>
          <p:cNvSpPr txBox="1"/>
          <p:nvPr/>
        </p:nvSpPr>
        <p:spPr>
          <a:xfrm>
            <a:off x="1674493" y="15056301"/>
            <a:ext cx="12529390" cy="8933237"/>
          </a:xfrm>
          <a:prstGeom prst="rect">
            <a:avLst/>
          </a:prstGeom>
          <a:noFill/>
        </p:spPr>
        <p:txBody>
          <a:bodyPr wrap="square" bIns="360000" numCol="1" spcCol="720000" rtlCol="0">
            <a:noAutofit/>
          </a:bodyPr>
          <a:lstStyle/>
          <a:p>
            <a:pPr algn="just"/>
            <a:r>
              <a:rPr lang="de-DE" sz="3000" dirty="0" smtClean="0"/>
              <a:t>Das Spiel sieht die Navigation durch einen selbst </a:t>
            </a:r>
            <a:r>
              <a:rPr lang="de-DE" sz="3000" dirty="0"/>
              <a:t>erstellten Hindernisparcours </a:t>
            </a:r>
            <a:r>
              <a:rPr lang="de-DE" sz="3000" dirty="0" smtClean="0"/>
              <a:t>unter </a:t>
            </a:r>
            <a:r>
              <a:rPr lang="de-DE" sz="3000" dirty="0"/>
              <a:t>Verwendung </a:t>
            </a:r>
            <a:r>
              <a:rPr lang="de-DE" sz="3000" dirty="0" smtClean="0"/>
              <a:t>von</a:t>
            </a:r>
            <a:r>
              <a:rPr lang="de-DE" sz="3000" dirty="0" smtClean="0"/>
              <a:t> </a:t>
            </a:r>
            <a:r>
              <a:rPr lang="de-DE" sz="3000" dirty="0"/>
              <a:t>verschiedenen </a:t>
            </a:r>
            <a:r>
              <a:rPr lang="de-DE" sz="3000" dirty="0" smtClean="0"/>
              <a:t>Eingabe-geräten vor. </a:t>
            </a:r>
            <a:r>
              <a:rPr lang="de-DE" sz="3000" dirty="0">
                <a:solidFill>
                  <a:srgbClr val="262626"/>
                </a:solidFill>
              </a:rPr>
              <a:t>Als Eingabegeräte kommen Tastatur, Xbox Controller, Logitech </a:t>
            </a:r>
            <a:r>
              <a:rPr lang="de-DE" sz="3000" dirty="0" err="1">
                <a:solidFill>
                  <a:srgbClr val="262626"/>
                </a:solidFill>
              </a:rPr>
              <a:t>Attack</a:t>
            </a:r>
            <a:r>
              <a:rPr lang="de-DE" sz="3000" dirty="0">
                <a:solidFill>
                  <a:srgbClr val="262626"/>
                </a:solidFill>
              </a:rPr>
              <a:t> Joystick und das Wii Balance Board von Nintendo zum Einsatz. </a:t>
            </a:r>
            <a:r>
              <a:rPr lang="de-DE" sz="3000" dirty="0" smtClean="0"/>
              <a:t>Eine </a:t>
            </a:r>
            <a:r>
              <a:rPr lang="de-DE" sz="3000" dirty="0"/>
              <a:t>Parcoursrunde startet mit dem Abheben der Drohne und endet mit </a:t>
            </a:r>
            <a:r>
              <a:rPr lang="de-DE" sz="3000" dirty="0" smtClean="0"/>
              <a:t>deren </a:t>
            </a:r>
            <a:r>
              <a:rPr lang="de-DE" sz="3000" dirty="0"/>
              <a:t>Landung </a:t>
            </a:r>
            <a:r>
              <a:rPr lang="de-DE" sz="3000" dirty="0" smtClean="0"/>
              <a:t>am </a:t>
            </a:r>
            <a:r>
              <a:rPr lang="de-DE" sz="3000" dirty="0"/>
              <a:t>Ziel</a:t>
            </a:r>
            <a:r>
              <a:rPr lang="de-DE" sz="3000" dirty="0" smtClean="0"/>
              <a:t>. Dazwischen </a:t>
            </a:r>
            <a:r>
              <a:rPr lang="de-DE" sz="3000" dirty="0" smtClean="0"/>
              <a:t>wird die </a:t>
            </a:r>
            <a:r>
              <a:rPr lang="de-DE" sz="3000" dirty="0" smtClean="0"/>
              <a:t>benötigte Zeit zur Bewältigung des Parcours für jedes Peripheriegerät gemessen und bei Landung am Zielpunkt in eine Tabelle übernommen. </a:t>
            </a:r>
            <a:r>
              <a:rPr lang="de-DE" sz="3000" dirty="0"/>
              <a:t>Während des Flugs können sowohl Bilder als auch Videos aufgenommen werden.</a:t>
            </a:r>
            <a:endParaRPr lang="de-DE" sz="3000" dirty="0" smtClean="0"/>
          </a:p>
          <a:p>
            <a:pPr algn="just"/>
            <a:endParaRPr lang="de-DE" sz="3000" dirty="0"/>
          </a:p>
          <a:p>
            <a:pPr algn="just"/>
            <a:r>
              <a:rPr lang="de-DE" sz="3000" dirty="0" smtClean="0"/>
              <a:t>Das Spielfeld kann durch die Festlegung eines GPS Wertes als Mittelpunkt und die Angabe eines Radius (in Meter) begrenzt werden. Da die Position seitens der Drohne nur sekündlich aktualisiert wird, ist sie bei steigender Geschwindigkeit relativ ungenau. </a:t>
            </a:r>
            <a:r>
              <a:rPr lang="de-DE" sz="3000" dirty="0" smtClean="0"/>
              <a:t>Darum </a:t>
            </a:r>
            <a:r>
              <a:rPr lang="de-DE" sz="3000" dirty="0" smtClean="0"/>
              <a:t>wird </a:t>
            </a:r>
            <a:r>
              <a:rPr lang="de-DE" sz="3000" dirty="0" smtClean="0"/>
              <a:t>ein </a:t>
            </a:r>
            <a:r>
              <a:rPr lang="de-DE" sz="3000" dirty="0" smtClean="0"/>
              <a:t>menschlicher </a:t>
            </a:r>
            <a:r>
              <a:rPr lang="de-DE" sz="3000" dirty="0"/>
              <a:t>Schiedsrichter </a:t>
            </a:r>
            <a:r>
              <a:rPr lang="de-DE" sz="3000" dirty="0" smtClean="0"/>
              <a:t>benötigt. </a:t>
            </a:r>
            <a:r>
              <a:rPr lang="de-DE" sz="3000" dirty="0"/>
              <a:t>Wird der vorgesehene Parcoursbereich </a:t>
            </a:r>
            <a:r>
              <a:rPr lang="de-DE" sz="3000" dirty="0" smtClean="0"/>
              <a:t>verlassen, gilt </a:t>
            </a:r>
            <a:r>
              <a:rPr lang="de-DE" sz="3000" dirty="0"/>
              <a:t>die Runde als verloren</a:t>
            </a:r>
            <a:r>
              <a:rPr lang="de-DE" sz="3000" dirty="0" smtClean="0"/>
              <a:t>. Da für das Wii Balance Board keine sinnvolle Start- und Landemöglichkeit existiert, werden Start und Landung in diesem Fall vom Bediener </a:t>
            </a:r>
            <a:r>
              <a:rPr lang="de-DE" sz="3000" dirty="0" smtClean="0"/>
              <a:t>der zentralen </a:t>
            </a:r>
            <a:r>
              <a:rPr lang="de-DE" sz="3000" dirty="0" smtClean="0"/>
              <a:t>Steuereinheit mit der Tastatur durchgeführt.</a:t>
            </a:r>
          </a:p>
        </p:txBody>
      </p:sp>
      <p:sp>
        <p:nvSpPr>
          <p:cNvPr id="73" name="Textfeld 72"/>
          <p:cNvSpPr txBox="1"/>
          <p:nvPr/>
        </p:nvSpPr>
        <p:spPr>
          <a:xfrm>
            <a:off x="6942364" y="39988985"/>
            <a:ext cx="11844231" cy="1446550"/>
          </a:xfrm>
          <a:prstGeom prst="rect">
            <a:avLst/>
          </a:prstGeom>
          <a:noFill/>
        </p:spPr>
        <p:txBody>
          <a:bodyPr wrap="square" rtlCol="0">
            <a:spAutoFit/>
          </a:bodyPr>
          <a:lstStyle/>
          <a:p>
            <a:r>
              <a:rPr lang="de-DE" sz="4400" dirty="0" smtClean="0">
                <a:solidFill>
                  <a:srgbClr val="262626"/>
                </a:solidFill>
              </a:rPr>
              <a:t>Informatik Master</a:t>
            </a:r>
          </a:p>
          <a:p>
            <a:r>
              <a:rPr lang="de-DE" sz="4400" dirty="0" err="1" smtClean="0">
                <a:solidFill>
                  <a:srgbClr val="262626"/>
                </a:solidFill>
              </a:rPr>
              <a:t>Advanced</a:t>
            </a:r>
            <a:r>
              <a:rPr lang="de-DE" sz="4400" dirty="0" smtClean="0">
                <a:solidFill>
                  <a:srgbClr val="262626"/>
                </a:solidFill>
              </a:rPr>
              <a:t> Interactive Systems (</a:t>
            </a:r>
            <a:r>
              <a:rPr lang="de-DE" sz="4400" dirty="0" err="1" smtClean="0">
                <a:solidFill>
                  <a:srgbClr val="262626"/>
                </a:solidFill>
              </a:rPr>
              <a:t>SoSe</a:t>
            </a:r>
            <a:r>
              <a:rPr lang="de-DE" sz="4400" dirty="0" smtClean="0">
                <a:solidFill>
                  <a:srgbClr val="262626"/>
                </a:solidFill>
              </a:rPr>
              <a:t> 2016)</a:t>
            </a:r>
          </a:p>
        </p:txBody>
      </p:sp>
      <p:sp>
        <p:nvSpPr>
          <p:cNvPr id="76" name="Textfeld 75"/>
          <p:cNvSpPr txBox="1"/>
          <p:nvPr/>
        </p:nvSpPr>
        <p:spPr>
          <a:xfrm>
            <a:off x="15690317" y="24860646"/>
            <a:ext cx="12529390" cy="2542513"/>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Sicherheit</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Aus Sicherheitsgründen kann die Steuerung der Drohne jederzeit mit der Tastatur der zentralen Steuereinheit übernommen und alle Peripheriegeräte separat aktiviert bzw. deaktiviert werden.</a:t>
            </a:r>
            <a:endParaRPr lang="de-DE" sz="3000" dirty="0"/>
          </a:p>
        </p:txBody>
      </p:sp>
      <p:pic>
        <p:nvPicPr>
          <p:cNvPr id="1031" name="Picture 7"/>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2287009" y="1288391"/>
            <a:ext cx="4999315" cy="581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uppieren 1"/>
          <p:cNvGrpSpPr/>
          <p:nvPr/>
        </p:nvGrpSpPr>
        <p:grpSpPr>
          <a:xfrm>
            <a:off x="1674491" y="28173014"/>
            <a:ext cx="12209205" cy="7683064"/>
            <a:chOff x="28287685" y="22920931"/>
            <a:chExt cx="12209205" cy="7683064"/>
          </a:xfrm>
        </p:grpSpPr>
        <p:sp>
          <p:nvSpPr>
            <p:cNvPr id="44" name="Textfeld 43"/>
            <p:cNvSpPr txBox="1"/>
            <p:nvPr/>
          </p:nvSpPr>
          <p:spPr>
            <a:xfrm>
              <a:off x="30843047" y="29772998"/>
              <a:ext cx="6042999" cy="830997"/>
            </a:xfrm>
            <a:prstGeom prst="rect">
              <a:avLst/>
            </a:prstGeom>
            <a:noFill/>
          </p:spPr>
          <p:txBody>
            <a:bodyPr wrap="square" rtlCol="0">
              <a:spAutoFit/>
            </a:bodyPr>
            <a:lstStyle/>
            <a:p>
              <a:pPr algn="ctr"/>
              <a:r>
                <a:rPr lang="de-DE" sz="2400" b="1" dirty="0" smtClean="0">
                  <a:solidFill>
                    <a:srgbClr val="262626"/>
                  </a:solidFill>
                </a:rPr>
                <a:t>Abbildung 1: Anbindung der Peripherie per USB und  Bluetooth</a:t>
              </a:r>
              <a:endParaRPr lang="de-DE" sz="2400" b="1" dirty="0">
                <a:solidFill>
                  <a:srgbClr val="262626"/>
                </a:solidFill>
              </a:endParaRPr>
            </a:p>
          </p:txBody>
        </p:sp>
        <p:grpSp>
          <p:nvGrpSpPr>
            <p:cNvPr id="75" name="Gruppieren 74"/>
            <p:cNvGrpSpPr/>
            <p:nvPr/>
          </p:nvGrpSpPr>
          <p:grpSpPr>
            <a:xfrm>
              <a:off x="28287685" y="22920931"/>
              <a:ext cx="12209205" cy="6624736"/>
              <a:chOff x="1630000" y="21836311"/>
              <a:chExt cx="12306202" cy="6624736"/>
            </a:xfrm>
          </p:grpSpPr>
          <p:sp>
            <p:nvSpPr>
              <p:cNvPr id="74" name="Rechteck 73"/>
              <p:cNvSpPr/>
              <p:nvPr/>
            </p:nvSpPr>
            <p:spPr>
              <a:xfrm>
                <a:off x="1630000" y="21836311"/>
                <a:ext cx="12306202" cy="6624736"/>
              </a:xfrm>
              <a:prstGeom prst="rect">
                <a:avLst/>
              </a:prstGeom>
              <a:solidFill>
                <a:srgbClr val="002060">
                  <a:alpha val="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8" name="Grafik 47" descr="https://dri1.img.digitalrivercontent.net/Storefront/Company/msintl/images/English/en-INTL-Parrot-Bebop-Drone-2-White-Cntrlr-Bndl-QK9-00022/en-INTL-L-Parrot-Bebop-Drone-2-White-Cntrlr-Bndl-QK9-00022-RM5-mnco.jpg"/>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9830" t="26205" r="14828" b="29217"/>
              <a:stretch/>
            </p:blipFill>
            <p:spPr bwMode="auto">
              <a:xfrm>
                <a:off x="9999352" y="23025018"/>
                <a:ext cx="3701160" cy="1288727"/>
              </a:xfrm>
              <a:prstGeom prst="rect">
                <a:avLst/>
              </a:prstGeom>
              <a:noFill/>
              <a:ln>
                <a:noFill/>
              </a:ln>
              <a:extLst>
                <a:ext uri="{53640926-AAD7-44D8-BBD7-CCE9431645EC}">
                  <a14:shadowObscured xmlns:a14="http://schemas.microsoft.com/office/drawing/2010/main"/>
                </a:ext>
              </a:extLst>
            </p:spPr>
          </p:pic>
          <p:pic>
            <p:nvPicPr>
              <p:cNvPr id="50" name="Grafik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69543" y="22124343"/>
                <a:ext cx="2457820" cy="2071328"/>
              </a:xfrm>
              <a:prstGeom prst="rect">
                <a:avLst/>
              </a:prstGeom>
              <a:ln>
                <a:noFill/>
              </a:ln>
            </p:spPr>
          </p:pic>
          <p:pic>
            <p:nvPicPr>
              <p:cNvPr id="51" name="Grafik 50" descr="Joystick, Game Controller, Spiel, Kontrolle, Gerät"/>
              <p:cNvPicPr>
                <a:picLocks noChangeAspect="1"/>
              </p:cNvPicPr>
              <p:nvPr/>
            </p:nvPicPr>
            <p:blipFill>
              <a:blip r:embed="rId12" cstate="print">
                <a:extLst>
                  <a:ext uri="{BEBA8EAE-BF5A-486C-A8C5-ECC9F3942E4B}">
                    <a14:imgProps xmlns:a14="http://schemas.microsoft.com/office/drawing/2010/main">
                      <a14:imgLayer r:embed="rId13">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8072584" y="26369706"/>
                <a:ext cx="1529157" cy="1572310"/>
              </a:xfrm>
              <a:prstGeom prst="rect">
                <a:avLst/>
              </a:prstGeom>
              <a:noFill/>
              <a:ln>
                <a:noFill/>
              </a:ln>
            </p:spPr>
          </p:pic>
          <p:pic>
            <p:nvPicPr>
              <p:cNvPr id="52" name="Grafik 51"/>
              <p:cNvPicPr>
                <a:picLocks noChangeAspect="1"/>
              </p:cNvPicPr>
              <p:nvPr/>
            </p:nvPicPr>
            <p:blipFill>
              <a:blip r:embed="rId14" cstate="print">
                <a:extLst>
                  <a:ext uri="{BEBA8EAE-BF5A-486C-A8C5-ECC9F3942E4B}">
                    <a14:imgProps xmlns:a14="http://schemas.microsoft.com/office/drawing/2010/main">
                      <a14:imgLayer r:embed="rId15">
                        <a14:imgEffect>
                          <a14:artisticPlasticWrap/>
                        </a14:imgEffect>
                      </a14:imgLayer>
                    </a14:imgProps>
                  </a:ext>
                  <a:ext uri="{28A0092B-C50C-407E-A947-70E740481C1C}">
                    <a14:useLocalDpi xmlns:a14="http://schemas.microsoft.com/office/drawing/2010/main" val="0"/>
                  </a:ext>
                </a:extLst>
              </a:blip>
              <a:stretch>
                <a:fillRect/>
              </a:stretch>
            </p:blipFill>
            <p:spPr>
              <a:xfrm>
                <a:off x="5912847" y="26551763"/>
                <a:ext cx="1513393" cy="1390253"/>
              </a:xfrm>
              <a:prstGeom prst="rect">
                <a:avLst/>
              </a:prstGeom>
              <a:ln>
                <a:noFill/>
              </a:ln>
            </p:spPr>
          </p:pic>
          <p:pic>
            <p:nvPicPr>
              <p:cNvPr id="53" name="Grafik 5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08662" y="26783472"/>
                <a:ext cx="3294782" cy="1158544"/>
              </a:xfrm>
              <a:prstGeom prst="rect">
                <a:avLst/>
              </a:prstGeom>
              <a:ln>
                <a:noFill/>
              </a:ln>
            </p:spPr>
          </p:pic>
          <p:pic>
            <p:nvPicPr>
              <p:cNvPr id="57" name="Grafik 56" descr="C:\Users\Puderer\AppData\Local\Microsoft\Windows\INetCache\IE\A3QJ7VIY\wireless-connection-icon[1].jpg"/>
              <p:cNvPicPr>
                <a:picLocks noChangeAspect="1"/>
              </p:cNvPicPr>
              <p:nvPr/>
            </p:nvPicPr>
            <p:blipFill rotWithShape="1">
              <a:blip r:embed="rId17" cstate="print">
                <a:clrChange>
                  <a:clrFrom>
                    <a:srgbClr val="FFFFFF"/>
                  </a:clrFrom>
                  <a:clrTo>
                    <a:srgbClr val="FFFFFF">
                      <a:alpha val="0"/>
                    </a:srgbClr>
                  </a:clrTo>
                </a:clrChange>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rcRect l="11755" t="7454" r="9602" b="5383"/>
              <a:stretch/>
            </p:blipFill>
            <p:spPr bwMode="auto">
              <a:xfrm>
                <a:off x="11382314" y="22052335"/>
                <a:ext cx="915972" cy="873913"/>
              </a:xfrm>
              <a:prstGeom prst="rect">
                <a:avLst/>
              </a:prstGeom>
              <a:noFill/>
              <a:ln>
                <a:noFill/>
              </a:ln>
              <a:extLst>
                <a:ext uri="{53640926-AAD7-44D8-BBD7-CCE9431645EC}">
                  <a14:shadowObscured xmlns:a14="http://schemas.microsoft.com/office/drawing/2010/main"/>
                </a:ext>
              </a:extLst>
            </p:spPr>
          </p:pic>
          <p:pic>
            <p:nvPicPr>
              <p:cNvPr id="63" name="Grafik 62" descr="C:\Users\Puderer\AppData\Local\Microsoft\Windows\INetCache\IE\DW9SJ4A0\bluetooth[1].png"/>
              <p:cNvPicPr>
                <a:picLocks noChangeAspect="1"/>
              </p:cNvPicPr>
              <p:nvPr/>
            </p:nvPicPr>
            <p:blipFill rotWithShape="1">
              <a:blip r:embed="rId19" cstate="print">
                <a:extLst>
                  <a:ext uri="{28A0092B-C50C-407E-A947-70E740481C1C}">
                    <a14:useLocalDpi xmlns:a14="http://schemas.microsoft.com/office/drawing/2010/main" val="0"/>
                  </a:ext>
                </a:extLst>
              </a:blip>
              <a:srcRect l="16423" t="8211" r="16716" b="8211"/>
              <a:stretch/>
            </p:blipFill>
            <p:spPr bwMode="auto">
              <a:xfrm>
                <a:off x="13159605" y="25889738"/>
                <a:ext cx="425642" cy="562721"/>
              </a:xfrm>
              <a:prstGeom prst="rect">
                <a:avLst/>
              </a:prstGeom>
              <a:noFill/>
              <a:ln>
                <a:solidFill>
                  <a:srgbClr val="000000"/>
                </a:solidFill>
              </a:ln>
              <a:extLst>
                <a:ext uri="{53640926-AAD7-44D8-BBD7-CCE9431645EC}">
                  <a14:shadowObscured xmlns:a14="http://schemas.microsoft.com/office/drawing/2010/main"/>
                </a:ext>
              </a:extLst>
            </p:spPr>
          </p:pic>
          <p:pic>
            <p:nvPicPr>
              <p:cNvPr id="64" name="Grafik 63" descr="C:\Users\Puderer\AppData\Local\Microsoft\Windows\INetCache\IE\DW9SJ4A0\1280px-USB_Icon.svg[1].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45604" y="25889738"/>
                <a:ext cx="882812" cy="446867"/>
              </a:xfrm>
              <a:prstGeom prst="rect">
                <a:avLst/>
              </a:prstGeom>
              <a:noFill/>
              <a:ln>
                <a:solidFill>
                  <a:srgbClr val="000000"/>
                </a:solidFill>
              </a:ln>
            </p:spPr>
          </p:pic>
          <p:sp>
            <p:nvSpPr>
              <p:cNvPr id="65" name="Rechteck 64"/>
              <p:cNvSpPr/>
              <p:nvPr/>
            </p:nvSpPr>
            <p:spPr>
              <a:xfrm>
                <a:off x="1782546" y="25823535"/>
                <a:ext cx="7929546" cy="2432943"/>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6" name="Rechteck 65"/>
              <p:cNvSpPr/>
              <p:nvPr/>
            </p:nvSpPr>
            <p:spPr>
              <a:xfrm>
                <a:off x="9980089" y="25823535"/>
                <a:ext cx="3720423" cy="2432943"/>
              </a:xfrm>
              <a:prstGeom prst="rect">
                <a:avLst/>
              </a:prstGeom>
              <a:noFill/>
              <a:ln>
                <a:solidFill>
                  <a:srgbClr val="00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 name="Pfeil nach oben 10"/>
              <p:cNvSpPr/>
              <p:nvPr/>
            </p:nvSpPr>
            <p:spPr>
              <a:xfrm>
                <a:off x="6907313" y="24428599"/>
                <a:ext cx="1774385"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oben 67"/>
              <p:cNvSpPr/>
              <p:nvPr/>
            </p:nvSpPr>
            <p:spPr>
              <a:xfrm rot="5400000">
                <a:off x="9005471" y="22957016"/>
                <a:ext cx="1180090"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32" name="Picture 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886046" y="27335606"/>
              <a:ext cx="2724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Textfeld 37"/>
          <p:cNvSpPr txBox="1"/>
          <p:nvPr/>
        </p:nvSpPr>
        <p:spPr>
          <a:xfrm>
            <a:off x="1674491" y="24068558"/>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Die Umsetzung</a:t>
            </a:r>
            <a:endParaRPr lang="de-DE" sz="5400" dirty="0" smtClean="0">
              <a:solidFill>
                <a:schemeClr val="accent5"/>
              </a:solidFill>
              <a:latin typeface="+mj-lt"/>
              <a:cs typeface="Times New Roman" pitchFamily="18" charset="0"/>
            </a:endParaRPr>
          </a:p>
        </p:txBody>
      </p:sp>
      <p:sp>
        <p:nvSpPr>
          <p:cNvPr id="45" name="Textfeld 44"/>
          <p:cNvSpPr txBox="1"/>
          <p:nvPr/>
        </p:nvSpPr>
        <p:spPr>
          <a:xfrm>
            <a:off x="15758296" y="9006112"/>
            <a:ext cx="12529392" cy="1477328"/>
          </a:xfrm>
          <a:prstGeom prst="rect">
            <a:avLst/>
          </a:prstGeom>
          <a:noFill/>
        </p:spPr>
        <p:txBody>
          <a:bodyPr wrap="square" rtlCol="0">
            <a:spAutoFit/>
          </a:bodyPr>
          <a:lstStyle/>
          <a:p>
            <a:pPr algn="just"/>
            <a:r>
              <a:rPr lang="de-DE" sz="3000" dirty="0" smtClean="0"/>
              <a:t>Die </a:t>
            </a:r>
            <a:r>
              <a:rPr lang="de-DE" sz="3000" dirty="0" smtClean="0"/>
              <a:t>Hauptkomponenten funktionieren auch unter Windows und MacOS, wobei das Balance Board unter Windows nur mit einem passenden JSR082 Bluetooth Stack (z.B. </a:t>
            </a:r>
            <a:r>
              <a:rPr lang="de-DE" sz="3000" dirty="0" err="1" smtClean="0"/>
              <a:t>Widcomm</a:t>
            </a:r>
            <a:r>
              <a:rPr lang="de-DE" sz="3000" dirty="0" smtClean="0"/>
              <a:t>) anzubinden ist.</a:t>
            </a:r>
          </a:p>
        </p:txBody>
      </p:sp>
      <p:sp>
        <p:nvSpPr>
          <p:cNvPr id="46" name="Textfeld 45"/>
          <p:cNvSpPr txBox="1"/>
          <p:nvPr/>
        </p:nvSpPr>
        <p:spPr>
          <a:xfrm>
            <a:off x="1630000" y="36416766"/>
            <a:ext cx="12529392" cy="1477328"/>
          </a:xfrm>
          <a:prstGeom prst="rect">
            <a:avLst/>
          </a:prstGeom>
          <a:noFill/>
        </p:spPr>
        <p:txBody>
          <a:bodyPr wrap="square" rtlCol="0">
            <a:spAutoFit/>
          </a:bodyPr>
          <a:lstStyle/>
          <a:p>
            <a:pPr algn="just"/>
            <a:r>
              <a:rPr lang="de-DE" sz="3000" dirty="0" smtClean="0"/>
              <a:t>Zielplattform </a:t>
            </a:r>
            <a:r>
              <a:rPr lang="de-DE" sz="3000" dirty="0"/>
              <a:t>des Projekts ist eine der verbreiteten </a:t>
            </a:r>
            <a:r>
              <a:rPr lang="de-DE" sz="3000" dirty="0" err="1"/>
              <a:t>Linuxdistributionen</a:t>
            </a:r>
            <a:r>
              <a:rPr lang="de-DE" sz="3000" dirty="0"/>
              <a:t> (z.B. Debian oder Ubuntu) auf einem </a:t>
            </a:r>
            <a:r>
              <a:rPr lang="de-DE" sz="3000" dirty="0" smtClean="0"/>
              <a:t>Laptop, </a:t>
            </a:r>
            <a:r>
              <a:rPr lang="de-DE" sz="3000" dirty="0"/>
              <a:t>da </a:t>
            </a:r>
            <a:r>
              <a:rPr lang="de-DE" sz="3000" dirty="0" smtClean="0"/>
              <a:t>hier alle </a:t>
            </a:r>
            <a:r>
              <a:rPr lang="de-DE" sz="3000" dirty="0"/>
              <a:t>benötigten Komponenten problemlos anzubinden sind. </a:t>
            </a:r>
            <a:endParaRPr lang="de-DE" sz="3000" dirty="0" smtClean="0"/>
          </a:p>
        </p:txBody>
      </p:sp>
      <p:sp>
        <p:nvSpPr>
          <p:cNvPr id="47" name="Textfeld 46"/>
          <p:cNvSpPr txBox="1"/>
          <p:nvPr/>
        </p:nvSpPr>
        <p:spPr>
          <a:xfrm>
            <a:off x="3638274" y="28800749"/>
            <a:ext cx="2932761" cy="1748529"/>
          </a:xfrm>
          <a:prstGeom prst="rect">
            <a:avLst/>
          </a:prstGeom>
          <a:noFill/>
        </p:spPr>
        <p:txBody>
          <a:bodyPr wrap="square" bIns="360000" numCol="1" spcCol="720000" rtlCol="0">
            <a:noAutofit/>
          </a:bodyPr>
          <a:lstStyle/>
          <a:p>
            <a:pPr algn="ctr">
              <a:lnSpc>
                <a:spcPts val="3800"/>
              </a:lnSpc>
            </a:pPr>
            <a:r>
              <a:rPr lang="de-DE" sz="3000" b="1" dirty="0" smtClean="0">
                <a:solidFill>
                  <a:srgbClr val="262626"/>
                </a:solidFill>
              </a:rPr>
              <a:t>Tower</a:t>
            </a:r>
          </a:p>
          <a:p>
            <a:pPr algn="ctr">
              <a:lnSpc>
                <a:spcPts val="3800"/>
              </a:lnSpc>
            </a:pPr>
            <a:r>
              <a:rPr lang="de-DE" sz="3000" dirty="0" smtClean="0"/>
              <a:t>(zentrale </a:t>
            </a:r>
          </a:p>
          <a:p>
            <a:pPr algn="ctr">
              <a:lnSpc>
                <a:spcPts val="3800"/>
              </a:lnSpc>
            </a:pPr>
            <a:r>
              <a:rPr lang="de-DE" sz="3000" dirty="0" smtClean="0"/>
              <a:t>Steuereinheit)</a:t>
            </a:r>
            <a:endParaRPr lang="de-DE" sz="3000" dirty="0" smtClean="0">
              <a:solidFill>
                <a:srgbClr val="262626"/>
              </a:solidFill>
            </a:endParaRPr>
          </a:p>
        </p:txBody>
      </p:sp>
      <p:sp>
        <p:nvSpPr>
          <p:cNvPr id="49" name="Textfeld 48"/>
          <p:cNvSpPr txBox="1"/>
          <p:nvPr/>
        </p:nvSpPr>
        <p:spPr>
          <a:xfrm>
            <a:off x="6324026" y="31485382"/>
            <a:ext cx="2932761" cy="581692"/>
          </a:xfrm>
          <a:prstGeom prst="rect">
            <a:avLst/>
          </a:prstGeom>
          <a:noFill/>
        </p:spPr>
        <p:txBody>
          <a:bodyPr wrap="square" bIns="360000" numCol="1" spcCol="720000" rtlCol="0">
            <a:noAutofit/>
          </a:bodyPr>
          <a:lstStyle/>
          <a:p>
            <a:pPr algn="ctr">
              <a:lnSpc>
                <a:spcPts val="3800"/>
              </a:lnSpc>
            </a:pPr>
            <a:r>
              <a:rPr lang="de-DE" sz="3000" b="1" dirty="0" smtClean="0">
                <a:solidFill>
                  <a:srgbClr val="262626"/>
                </a:solidFill>
              </a:rPr>
              <a:t>Eingabegeräte</a:t>
            </a:r>
            <a:endParaRPr lang="de-DE" sz="3000" dirty="0" smtClean="0">
              <a:solidFill>
                <a:srgbClr val="262626"/>
              </a:solidFill>
            </a:endParaRPr>
          </a:p>
        </p:txBody>
      </p:sp>
    </p:spTree>
    <p:extLst>
      <p:ext uri="{BB962C8B-B14F-4D97-AF65-F5344CB8AC3E}">
        <p14:creationId xmlns:p14="http://schemas.microsoft.com/office/powerpoint/2010/main" val="405884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HSKL">
      <a:dk1>
        <a:srgbClr val="262626"/>
      </a:dk1>
      <a:lt1>
        <a:sysClr val="window" lastClr="FFFFFF"/>
      </a:lt1>
      <a:dk2>
        <a:srgbClr val="0A5A64"/>
      </a:dk2>
      <a:lt2>
        <a:srgbClr val="FFFFFF"/>
      </a:lt2>
      <a:accent1>
        <a:srgbClr val="82B432"/>
      </a:accent1>
      <a:accent2>
        <a:srgbClr val="1E9650"/>
      </a:accent2>
      <a:accent3>
        <a:srgbClr val="0A5A64"/>
      </a:accent3>
      <a:accent4>
        <a:srgbClr val="32828C"/>
      </a:accent4>
      <a:accent5>
        <a:srgbClr val="28B4DC"/>
      </a:accent5>
      <a:accent6>
        <a:srgbClr val="234565"/>
      </a:accent6>
      <a:hlink>
        <a:srgbClr val="94C11F"/>
      </a:hlink>
      <a:folHlink>
        <a:srgbClr val="10BBEF"/>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Benutzerdefiniert</PresentationFormat>
  <Paragraphs>43</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Puderer</cp:lastModifiedBy>
  <cp:revision>84</cp:revision>
  <dcterms:created xsi:type="dcterms:W3CDTF">2015-02-05T17:02:36Z</dcterms:created>
  <dcterms:modified xsi:type="dcterms:W3CDTF">2016-07-06T15:46:58Z</dcterms:modified>
</cp:coreProperties>
</file>