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de-DE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2626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4493" autoAdjust="0"/>
  </p:normalViewPr>
  <p:slideViewPr>
    <p:cSldViewPr>
      <p:cViewPr>
        <p:scale>
          <a:sx n="33" d="100"/>
          <a:sy n="33" d="100"/>
        </p:scale>
        <p:origin x="-978" y="4410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  <a:prstGeom prst="rect">
            <a:avLst/>
          </a:prstGeom>
        </p:spPr>
        <p:txBody>
          <a:bodyPr lIns="417643" tIns="208822" rIns="417643" bIns="208822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  <a:prstGeom prst="rect">
            <a:avLst/>
          </a:prstGeom>
        </p:spPr>
        <p:txBody>
          <a:bodyPr lIns="417643" tIns="208822" rIns="417643" bIns="208822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lIns="417643" tIns="208822" rIns="417643" bIns="208822"/>
          <a:lstStyle/>
          <a:p>
            <a:fld id="{D2ED235E-9080-4719-A145-5B05AC56BA2B}" type="datetimeFigureOut">
              <a:rPr lang="de-DE" smtClean="0"/>
              <a:pPr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lIns="417643" tIns="208822" rIns="417643" bIns="208822"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lIns="417643" tIns="208822" rIns="417643" bIns="208822"/>
          <a:lstStyle/>
          <a:p>
            <a:fld id="{07A96CB7-5B98-44AE-A165-BB4B0B7DE9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7131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56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hdphoto" Target="../media/hdphoto2.wdp"/><Relationship Id="rId18" Type="http://schemas.openxmlformats.org/officeDocument/2006/relationships/image" Target="../media/image10.png"/><Relationship Id="rId3" Type="http://schemas.openxmlformats.org/officeDocument/2006/relationships/hyperlink" Target="http://www.parrot.com/de/produkte/bebop2/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20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og1992/AIS-Drone" TargetMode="External"/><Relationship Id="rId11" Type="http://schemas.microsoft.com/office/2007/relationships/hdphoto" Target="../media/hdphoto1.wdp"/><Relationship Id="rId5" Type="http://schemas.openxmlformats.org/officeDocument/2006/relationships/hyperlink" Target="https://github.com/micromu/WiiRemoteJ" TargetMode="External"/><Relationship Id="rId15" Type="http://schemas.openxmlformats.org/officeDocument/2006/relationships/image" Target="../media/image8.jpeg"/><Relationship Id="rId10" Type="http://schemas.openxmlformats.org/officeDocument/2006/relationships/image" Target="../media/image5.png"/><Relationship Id="rId19" Type="http://schemas.openxmlformats.org/officeDocument/2006/relationships/image" Target="../media/image11.png"/><Relationship Id="rId4" Type="http://schemas.openxmlformats.org/officeDocument/2006/relationships/hyperlink" Target="https://nodejs.org/en/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8176640" y="1314030"/>
            <a:ext cx="2021273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0"/>
              </a:lnSpc>
            </a:pPr>
            <a:r>
              <a:rPr lang="de-DE" sz="7200" dirty="0" smtClean="0">
                <a:solidFill>
                  <a:schemeClr val="accent5"/>
                </a:solidFill>
              </a:rPr>
              <a:t>GAME OF DRONES</a:t>
            </a:r>
            <a:r>
              <a:rPr lang="de-DE" sz="7200" b="1" dirty="0" smtClean="0">
                <a:solidFill>
                  <a:schemeClr val="accent5"/>
                </a:solidFill>
              </a:rPr>
              <a:t> – Steuerung einer Bebop 2 Drohne mit verschiedenen Eingabegeräten</a:t>
            </a:r>
          </a:p>
          <a:p>
            <a:endParaRPr lang="de-DE" sz="4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4400" b="1" dirty="0" smtClean="0">
                <a:solidFill>
                  <a:srgbClr val="262626"/>
                </a:solidFill>
              </a:rPr>
              <a:t>Fabian Kalweit, Stefan Templin, Tobias Puderer, Florian Oswald </a:t>
            </a:r>
          </a:p>
          <a:p>
            <a:r>
              <a:rPr lang="en-US" sz="4400" spc="-100" dirty="0" err="1" smtClean="0">
                <a:solidFill>
                  <a:srgbClr val="262626"/>
                </a:solidFill>
              </a:rPr>
              <a:t>Hochschule</a:t>
            </a:r>
            <a:r>
              <a:rPr lang="en-US" sz="4400" spc="-100" dirty="0" smtClean="0">
                <a:solidFill>
                  <a:srgbClr val="262626"/>
                </a:solidFill>
              </a:rPr>
              <a:t> Kaiserslautern - University of Applied Sciences</a:t>
            </a:r>
          </a:p>
          <a:p>
            <a:r>
              <a:rPr lang="en-US" sz="4400" spc="-100" dirty="0" err="1" smtClean="0">
                <a:solidFill>
                  <a:srgbClr val="262626"/>
                </a:solidFill>
              </a:rPr>
              <a:t>Fachbereich</a:t>
            </a:r>
            <a:r>
              <a:rPr lang="en-US" sz="4400" spc="-100" dirty="0" smtClean="0">
                <a:solidFill>
                  <a:srgbClr val="262626"/>
                </a:solidFill>
              </a:rPr>
              <a:t> </a:t>
            </a:r>
            <a:r>
              <a:rPr lang="en-US" sz="4400" spc="-100" dirty="0" err="1" smtClean="0">
                <a:solidFill>
                  <a:srgbClr val="262626"/>
                </a:solidFill>
              </a:rPr>
              <a:t>Informatik</a:t>
            </a:r>
            <a:r>
              <a:rPr lang="en-US" sz="4400" spc="-100" dirty="0" smtClean="0">
                <a:solidFill>
                  <a:srgbClr val="262626"/>
                </a:solidFill>
              </a:rPr>
              <a:t> und </a:t>
            </a:r>
            <a:r>
              <a:rPr lang="en-US" sz="4400" spc="-100" dirty="0" err="1" smtClean="0">
                <a:solidFill>
                  <a:srgbClr val="262626"/>
                </a:solidFill>
              </a:rPr>
              <a:t>Mikrosystemtechnik</a:t>
            </a:r>
            <a:endParaRPr lang="en-US" sz="4400" spc="-100" dirty="0" smtClean="0">
              <a:solidFill>
                <a:srgbClr val="262626"/>
              </a:solidFill>
            </a:endParaRPr>
          </a:p>
          <a:p>
            <a:r>
              <a:rPr lang="de-DE" sz="4400" dirty="0" smtClean="0">
                <a:solidFill>
                  <a:srgbClr val="262626"/>
                </a:solidFill>
              </a:rPr>
              <a:t>&lt;faka0004 | stte0002 | topu0001 | flos0001&gt; @stud.hs-kl.de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630000" y="14079031"/>
            <a:ext cx="12529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chemeClr val="accent5"/>
                </a:solidFill>
                <a:latin typeface="+mj-lt"/>
                <a:cs typeface="Times New Roman" pitchFamily="18" charset="0"/>
              </a:rPr>
              <a:t>Umsetzung</a:t>
            </a:r>
            <a:endParaRPr lang="de-DE" sz="5400" dirty="0" smtClean="0">
              <a:solidFill>
                <a:schemeClr val="accent5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630000" y="15217407"/>
            <a:ext cx="12529392" cy="773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800"/>
              </a:lnSpc>
            </a:pPr>
            <a:r>
              <a:rPr lang="de-DE" sz="3000" b="1" dirty="0" smtClean="0">
                <a:solidFill>
                  <a:srgbClr val="262626"/>
                </a:solidFill>
              </a:rPr>
              <a:t>Verwendete Technologie und Framework</a:t>
            </a:r>
            <a:endParaRPr lang="en-US" sz="3000" b="1" dirty="0" smtClean="0">
              <a:solidFill>
                <a:srgbClr val="262626"/>
              </a:solidFill>
            </a:endParaRPr>
          </a:p>
          <a:p>
            <a:pPr algn="just">
              <a:lnSpc>
                <a:spcPts val="3800"/>
              </a:lnSpc>
            </a:pPr>
            <a:endParaRPr lang="de-DE" sz="3000" dirty="0" smtClean="0">
              <a:solidFill>
                <a:srgbClr val="262626"/>
              </a:solidFill>
            </a:endParaRPr>
          </a:p>
          <a:p>
            <a:pPr algn="just">
              <a:lnSpc>
                <a:spcPts val="3800"/>
              </a:lnSpc>
            </a:pPr>
            <a:r>
              <a:rPr lang="de-DE" sz="3000" dirty="0" smtClean="0">
                <a:solidFill>
                  <a:srgbClr val="262626"/>
                </a:solidFill>
              </a:rPr>
              <a:t>Als Eingabegeräte kommen zur Zeit Tastatur, Xbox Controller, Logitech </a:t>
            </a:r>
            <a:r>
              <a:rPr lang="de-DE" sz="3000" dirty="0" err="1" smtClean="0">
                <a:solidFill>
                  <a:srgbClr val="262626"/>
                </a:solidFill>
              </a:rPr>
              <a:t>Attack</a:t>
            </a:r>
            <a:r>
              <a:rPr lang="de-DE" sz="3000" dirty="0" smtClean="0">
                <a:solidFill>
                  <a:srgbClr val="262626"/>
                </a:solidFill>
              </a:rPr>
              <a:t> Joystick und das Wii Balance Board von Nintendo zum </a:t>
            </a:r>
            <a:r>
              <a:rPr lang="de-DE" sz="3000" dirty="0" smtClean="0">
                <a:solidFill>
                  <a:srgbClr val="262626"/>
                </a:solidFill>
              </a:rPr>
              <a:t>Einsatz. Fast alle Eingabegeräte</a:t>
            </a:r>
            <a:r>
              <a:rPr lang="de-DE" sz="3000" dirty="0" smtClean="0">
                <a:solidFill>
                  <a:srgbClr val="262626"/>
                </a:solidFill>
              </a:rPr>
              <a:t> werden per </a:t>
            </a:r>
            <a:r>
              <a:rPr lang="de-DE" sz="3000" dirty="0" smtClean="0">
                <a:solidFill>
                  <a:srgbClr val="262626"/>
                </a:solidFill>
              </a:rPr>
              <a:t>USB Kabel mit einer zentralen Steuereinheit </a:t>
            </a:r>
            <a:r>
              <a:rPr lang="de-DE" sz="3000" dirty="0" smtClean="0">
                <a:solidFill>
                  <a:srgbClr val="262626"/>
                </a:solidFill>
              </a:rPr>
              <a:t>(Laptop) </a:t>
            </a:r>
            <a:r>
              <a:rPr lang="de-DE" sz="3000" dirty="0" smtClean="0">
                <a:solidFill>
                  <a:srgbClr val="262626"/>
                </a:solidFill>
              </a:rPr>
              <a:t>verbunden. </a:t>
            </a:r>
            <a:r>
              <a:rPr lang="de-DE" sz="3000" dirty="0" smtClean="0">
                <a:solidFill>
                  <a:srgbClr val="262626"/>
                </a:solidFill>
              </a:rPr>
              <a:t>Die einzige Ausnahme bildet das </a:t>
            </a:r>
            <a:r>
              <a:rPr lang="de-DE" sz="3000" dirty="0" err="1" smtClean="0">
                <a:solidFill>
                  <a:srgbClr val="262626"/>
                </a:solidFill>
              </a:rPr>
              <a:t>Wii</a:t>
            </a:r>
            <a:r>
              <a:rPr lang="de-DE" sz="3000" dirty="0" smtClean="0">
                <a:solidFill>
                  <a:srgbClr val="262626"/>
                </a:solidFill>
              </a:rPr>
              <a:t> Balance Board, welches per Bluetooth verbunden wird.</a:t>
            </a:r>
            <a:r>
              <a:rPr lang="de-DE" sz="3000" dirty="0" smtClean="0">
                <a:solidFill>
                  <a:srgbClr val="262626"/>
                </a:solidFill>
              </a:rPr>
              <a:t>  </a:t>
            </a:r>
            <a:r>
              <a:rPr lang="de-DE" sz="3000" dirty="0" smtClean="0"/>
              <a:t>Die </a:t>
            </a:r>
            <a:r>
              <a:rPr lang="de-DE" sz="3000" dirty="0"/>
              <a:t>Kommunikation mit der Drohne </a:t>
            </a:r>
            <a:r>
              <a:rPr lang="de-DE" sz="3000" dirty="0" smtClean="0"/>
              <a:t>erfolgt über </a:t>
            </a:r>
            <a:r>
              <a:rPr lang="de-DE" sz="3000" dirty="0"/>
              <a:t>deren </a:t>
            </a:r>
            <a:r>
              <a:rPr lang="de-DE" sz="3000" dirty="0" smtClean="0"/>
              <a:t>WLAN-Schnittstelle, welche vom verwendeten Framework angesprochen wird</a:t>
            </a:r>
            <a:r>
              <a:rPr lang="de-DE" sz="3000" dirty="0" smtClean="0"/>
              <a:t>.</a:t>
            </a:r>
          </a:p>
          <a:p>
            <a:pPr algn="just">
              <a:lnSpc>
                <a:spcPts val="3800"/>
              </a:lnSpc>
            </a:pPr>
            <a:endParaRPr lang="de-DE" sz="3000" dirty="0">
              <a:solidFill>
                <a:srgbClr val="262626"/>
              </a:solidFill>
            </a:endParaRPr>
          </a:p>
          <a:p>
            <a:pPr algn="just"/>
            <a:r>
              <a:rPr lang="de-DE" sz="3000" dirty="0" smtClean="0"/>
              <a:t>Zielplattform </a:t>
            </a:r>
            <a:r>
              <a:rPr lang="de-DE" sz="3000" dirty="0"/>
              <a:t>des Projekts ist eine der verbreiteten </a:t>
            </a:r>
            <a:r>
              <a:rPr lang="de-DE" sz="3000" dirty="0" err="1"/>
              <a:t>Linuxdistributionen</a:t>
            </a:r>
            <a:r>
              <a:rPr lang="de-DE" sz="3000" dirty="0"/>
              <a:t> (z.B. Debian oder Ubuntu) auf einem </a:t>
            </a:r>
            <a:r>
              <a:rPr lang="de-DE" sz="3000" dirty="0" smtClean="0"/>
              <a:t>Laptop, </a:t>
            </a:r>
            <a:r>
              <a:rPr lang="de-DE" sz="3000" dirty="0"/>
              <a:t>da </a:t>
            </a:r>
            <a:r>
              <a:rPr lang="de-DE" sz="3000" dirty="0" smtClean="0"/>
              <a:t>hier alle </a:t>
            </a:r>
            <a:r>
              <a:rPr lang="de-DE" sz="3000" dirty="0"/>
              <a:t>benötigten Komponenten problemlos anzubinden sind. </a:t>
            </a:r>
            <a:r>
              <a:rPr lang="de-DE" sz="3000" dirty="0" smtClean="0"/>
              <a:t>Die Hauptkomponenten funktionieren auch unter Windows und MacOS, wobei das Balance Board unter Windows nur mit einem passenden JSR082 Bluetooth Stack (z.B. </a:t>
            </a:r>
            <a:r>
              <a:rPr lang="de-DE" sz="3000" dirty="0" err="1" smtClean="0"/>
              <a:t>Widcomm</a:t>
            </a:r>
            <a:r>
              <a:rPr lang="de-DE" sz="3000" dirty="0" smtClean="0"/>
              <a:t>) anzubinden ist.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630000" y="8082782"/>
            <a:ext cx="12486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chemeClr val="accent5"/>
                </a:solidFill>
                <a:latin typeface="+mj-lt"/>
                <a:cs typeface="Times New Roman" pitchFamily="18" charset="0"/>
              </a:rPr>
              <a:t>K</a:t>
            </a:r>
            <a:r>
              <a:rPr lang="de-DE" sz="5400" dirty="0" smtClean="0">
                <a:solidFill>
                  <a:schemeClr val="accent5"/>
                </a:solidFill>
                <a:latin typeface="+mj-lt"/>
                <a:cs typeface="Times New Roman" pitchFamily="18" charset="0"/>
              </a:rPr>
              <a:t>urzfassung</a:t>
            </a:r>
            <a:endParaRPr lang="de-DE" sz="5400" dirty="0" smtClean="0">
              <a:solidFill>
                <a:schemeClr val="accent5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630000" y="9024974"/>
            <a:ext cx="12529392" cy="5026331"/>
          </a:xfrm>
          <a:prstGeom prst="rect">
            <a:avLst/>
          </a:prstGeom>
          <a:noFill/>
        </p:spPr>
        <p:txBody>
          <a:bodyPr wrap="square" bIns="360000" rtlCol="0">
            <a:spAutoFit/>
          </a:bodyPr>
          <a:lstStyle/>
          <a:p>
            <a:pPr algn="just"/>
            <a:r>
              <a:rPr lang="de-DE" sz="3000" dirty="0"/>
              <a:t>Zur Steuerung der Bebop 2 Drohne von </a:t>
            </a:r>
            <a:r>
              <a:rPr lang="de-DE" sz="3000" dirty="0" err="1"/>
              <a:t>Parrot</a:t>
            </a:r>
            <a:r>
              <a:rPr lang="de-DE" sz="3000" dirty="0"/>
              <a:t> ist standardmäßig die vom Anbieter </a:t>
            </a:r>
            <a:r>
              <a:rPr lang="de-DE" sz="3000" dirty="0" smtClean="0"/>
              <a:t>angebotene </a:t>
            </a:r>
            <a:r>
              <a:rPr lang="de-DE" sz="3000" dirty="0" smtClean="0"/>
              <a:t>Smartphone-Applikation </a:t>
            </a:r>
            <a:r>
              <a:rPr lang="de-DE" sz="3000" dirty="0" smtClean="0"/>
              <a:t>für Android und IOS vorgesehen. Zusätzlich </a:t>
            </a:r>
            <a:r>
              <a:rPr lang="de-DE" sz="3000" dirty="0"/>
              <a:t>bietet das Unternehmen eine </a:t>
            </a:r>
            <a:r>
              <a:rPr lang="de-DE" sz="3000" dirty="0" smtClean="0"/>
              <a:t>Programmier-</a:t>
            </a:r>
            <a:r>
              <a:rPr lang="de-DE" sz="3000" dirty="0" err="1" smtClean="0"/>
              <a:t>schnittstelle</a:t>
            </a:r>
            <a:r>
              <a:rPr lang="de-DE" sz="3000" dirty="0" smtClean="0"/>
              <a:t> </a:t>
            </a:r>
            <a:r>
              <a:rPr lang="de-DE" sz="3000" dirty="0"/>
              <a:t>für Android, </a:t>
            </a:r>
            <a:r>
              <a:rPr lang="de-DE" sz="3000" dirty="0" err="1" smtClean="0"/>
              <a:t>iOS</a:t>
            </a:r>
            <a:r>
              <a:rPr lang="de-DE" sz="3000" dirty="0" smtClean="0"/>
              <a:t> </a:t>
            </a:r>
            <a:r>
              <a:rPr lang="de-DE" sz="3000" dirty="0"/>
              <a:t>und Linux an.</a:t>
            </a:r>
          </a:p>
          <a:p>
            <a:pPr algn="just"/>
            <a:endParaRPr lang="de-DE" sz="3000" dirty="0" smtClean="0"/>
          </a:p>
          <a:p>
            <a:pPr algn="just"/>
            <a:r>
              <a:rPr lang="de-DE" sz="3000" dirty="0" smtClean="0"/>
              <a:t>Um </a:t>
            </a:r>
            <a:r>
              <a:rPr lang="de-DE" sz="3000" dirty="0"/>
              <a:t>Alternativen zur Steuerung der Drohne per Touchscreen zu bieten, wurden mit Hilfe von </a:t>
            </a:r>
            <a:r>
              <a:rPr lang="de-DE" sz="3000" dirty="0" err="1"/>
              <a:t>NodeJS</a:t>
            </a:r>
            <a:r>
              <a:rPr lang="de-DE" sz="3000" dirty="0"/>
              <a:t> mehrere Eingabegeräte angebunden. Die Anwendung ist als Spiel mit einem freien Flugmodus und einen </a:t>
            </a:r>
            <a:r>
              <a:rPr lang="de-DE" sz="3000" dirty="0" smtClean="0"/>
              <a:t>kompetitiven </a:t>
            </a:r>
            <a:r>
              <a:rPr lang="de-DE" sz="3000" dirty="0"/>
              <a:t>Rennmodus konzipiert. Während des Flugs können sowohl Bilder als auch Videos aufgenommen werden</a:t>
            </a:r>
            <a:r>
              <a:rPr lang="de-DE" sz="3000" dirty="0" smtClean="0"/>
              <a:t>.</a:t>
            </a:r>
            <a:endParaRPr lang="de-DE" sz="3000" dirty="0"/>
          </a:p>
        </p:txBody>
      </p:sp>
      <p:sp>
        <p:nvSpPr>
          <p:cNvPr id="24" name="Textfeld 23"/>
          <p:cNvSpPr txBox="1"/>
          <p:nvPr/>
        </p:nvSpPr>
        <p:spPr>
          <a:xfrm>
            <a:off x="15859987" y="9006112"/>
            <a:ext cx="12529390" cy="1965691"/>
          </a:xfrm>
          <a:prstGeom prst="rect">
            <a:avLst/>
          </a:prstGeom>
          <a:noFill/>
        </p:spPr>
        <p:txBody>
          <a:bodyPr wrap="square" bIns="360000" numCol="1" spcCol="720000" rtlCol="0">
            <a:noAutofit/>
          </a:bodyPr>
          <a:lstStyle/>
          <a:p>
            <a:pPr algn="just">
              <a:lnSpc>
                <a:spcPts val="3800"/>
              </a:lnSpc>
            </a:pPr>
            <a:endParaRPr lang="de-DE" sz="3000" dirty="0" smtClean="0">
              <a:solidFill>
                <a:srgbClr val="262626"/>
              </a:solidFill>
            </a:endParaRPr>
          </a:p>
        </p:txBody>
      </p:sp>
      <p:pic>
        <p:nvPicPr>
          <p:cNvPr id="26" name="Picture 4" descr="C:\Users\user\Desktop\HSKL_LOGO_RGB_po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r="-501"/>
          <a:stretch/>
        </p:blipFill>
        <p:spPr bwMode="auto">
          <a:xfrm>
            <a:off x="1890515" y="39076751"/>
            <a:ext cx="4536504" cy="23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15758295" y="27308040"/>
            <a:ext cx="588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chemeClr val="accent5"/>
                </a:solidFill>
                <a:latin typeface="+mj-lt"/>
                <a:cs typeface="Times New Roman" pitchFamily="18" charset="0"/>
              </a:rPr>
              <a:t>Ausblick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5758295" y="28386425"/>
            <a:ext cx="12529393" cy="6872990"/>
          </a:xfrm>
          <a:prstGeom prst="rect">
            <a:avLst/>
          </a:prstGeom>
          <a:noFill/>
        </p:spPr>
        <p:txBody>
          <a:bodyPr wrap="square" bIns="360000" rtlCol="0">
            <a:spAutoFit/>
          </a:bodyPr>
          <a:lstStyle/>
          <a:p>
            <a:pPr algn="just"/>
            <a:r>
              <a:rPr lang="de-DE" sz="3000" dirty="0"/>
              <a:t>Unter Windows </a:t>
            </a:r>
            <a:r>
              <a:rPr lang="de-DE" sz="3000" dirty="0" smtClean="0"/>
              <a:t>ist bislang </a:t>
            </a:r>
            <a:r>
              <a:rPr lang="de-DE" sz="3000" dirty="0"/>
              <a:t>die Anbindung des Wii Balance </a:t>
            </a:r>
            <a:r>
              <a:rPr lang="de-DE" sz="3000" dirty="0" smtClean="0"/>
              <a:t>Boards </a:t>
            </a:r>
            <a:r>
              <a:rPr lang="de-DE" sz="3000" dirty="0"/>
              <a:t>nicht möglich, da diese über die </a:t>
            </a:r>
            <a:r>
              <a:rPr lang="de-DE" sz="3000" dirty="0" smtClean="0"/>
              <a:t>Bibliothek </a:t>
            </a:r>
            <a:r>
              <a:rPr lang="de-DE" sz="3000" dirty="0" err="1" smtClean="0"/>
              <a:t>WiiRemoteJ</a:t>
            </a:r>
            <a:r>
              <a:rPr lang="de-DE" sz="3000" dirty="0" smtClean="0"/>
              <a:t> stattfindet. </a:t>
            </a:r>
            <a:r>
              <a:rPr lang="de-DE" sz="3000" dirty="0" err="1" smtClean="0"/>
              <a:t>WiiRemoteJ</a:t>
            </a:r>
            <a:r>
              <a:rPr lang="de-DE" sz="3000" dirty="0" smtClean="0"/>
              <a:t> setzt </a:t>
            </a:r>
            <a:r>
              <a:rPr lang="de-DE" sz="3000" dirty="0"/>
              <a:t>unter Windows einen bestimmten Bluetooth Stack und einen geeigneten Bluetooth </a:t>
            </a:r>
            <a:r>
              <a:rPr lang="de-DE" sz="3000" dirty="0" err="1"/>
              <a:t>Dongle</a:t>
            </a:r>
            <a:r>
              <a:rPr lang="de-DE" sz="3000" dirty="0"/>
              <a:t> </a:t>
            </a:r>
            <a:r>
              <a:rPr lang="de-DE" sz="3000" dirty="0" smtClean="0"/>
              <a:t>voraus. </a:t>
            </a:r>
            <a:r>
              <a:rPr lang="de-DE" sz="3000" dirty="0" smtClean="0"/>
              <a:t>Dieser Fall wurde in der vorliegenden Applikation nicht berücksichtigt, da Linux dies direkt unterstützt.</a:t>
            </a:r>
          </a:p>
          <a:p>
            <a:pPr algn="just"/>
            <a:endParaRPr lang="de-DE" sz="3000" dirty="0">
              <a:solidFill>
                <a:srgbClr val="FF0000"/>
              </a:solidFill>
            </a:endParaRPr>
          </a:p>
          <a:p>
            <a:pPr algn="just"/>
            <a:r>
              <a:rPr lang="de-DE" sz="3000" dirty="0" smtClean="0"/>
              <a:t>Die Applikation ist in der aktuellen Version auf die Verwendung des Xbox Controllers und des </a:t>
            </a:r>
            <a:r>
              <a:rPr lang="de-DE" sz="3000" dirty="0" err="1" smtClean="0"/>
              <a:t>Attack</a:t>
            </a:r>
            <a:r>
              <a:rPr lang="de-DE" sz="3000" dirty="0" smtClean="0"/>
              <a:t> Joysticks von Logitech angepasst, obwohl das genutzte </a:t>
            </a:r>
            <a:r>
              <a:rPr lang="de-DE" sz="3000" dirty="0" smtClean="0"/>
              <a:t>Modul die </a:t>
            </a:r>
            <a:r>
              <a:rPr lang="de-DE" sz="3000" dirty="0" smtClean="0"/>
              <a:t>Einbindung beliebiger Controller gestattet. Dies liegt darin begründet, dass jeder Controller ein eigenes </a:t>
            </a:r>
            <a:r>
              <a:rPr lang="de-DE" sz="3000" dirty="0" smtClean="0"/>
              <a:t>Button Layout benutzt. </a:t>
            </a:r>
            <a:r>
              <a:rPr lang="de-DE" sz="3000" dirty="0" smtClean="0"/>
              <a:t>Bei einer Weiterentwicklung wäre e</a:t>
            </a:r>
            <a:r>
              <a:rPr lang="de-DE" sz="3000" dirty="0" smtClean="0"/>
              <a:t>ine </a:t>
            </a:r>
            <a:r>
              <a:rPr lang="de-DE" sz="3000" dirty="0" smtClean="0"/>
              <a:t>Zuweisung der Tasten auf die korrespondierenden Aktionen der Drohne per </a:t>
            </a:r>
            <a:r>
              <a:rPr lang="de-DE" sz="3000" dirty="0" smtClean="0"/>
              <a:t>Konfigurationsdateien denkbar</a:t>
            </a:r>
            <a:r>
              <a:rPr lang="de-DE" sz="3000" dirty="0" smtClean="0"/>
              <a:t>.</a:t>
            </a:r>
            <a:endParaRPr lang="de-DE" sz="3000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5758295" y="35310231"/>
            <a:ext cx="12529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chemeClr val="accent5"/>
                </a:solidFill>
                <a:latin typeface="+mj-lt"/>
                <a:cs typeface="Times New Roman" pitchFamily="18" charset="0"/>
              </a:rPr>
              <a:t>Referenzen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5758295" y="36233561"/>
            <a:ext cx="12529390" cy="1948565"/>
          </a:xfrm>
          <a:prstGeom prst="rect">
            <a:avLst/>
          </a:prstGeom>
          <a:noFill/>
        </p:spPr>
        <p:txBody>
          <a:bodyPr wrap="square" bIns="360000" rtlCol="0">
            <a:spAutoFit/>
          </a:bodyPr>
          <a:lstStyle/>
          <a:p>
            <a:pPr marL="457200" indent="-457200">
              <a:lnSpc>
                <a:spcPts val="3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262626"/>
                </a:solidFill>
              </a:rPr>
              <a:t>Parrot</a:t>
            </a:r>
            <a:r>
              <a:rPr lang="en-US" sz="2400" dirty="0">
                <a:solidFill>
                  <a:srgbClr val="262626"/>
                </a:solidFill>
              </a:rPr>
              <a:t>, </a:t>
            </a:r>
            <a:r>
              <a:rPr lang="en-US" sz="2400" dirty="0">
                <a:solidFill>
                  <a:srgbClr val="262626"/>
                </a:solidFill>
                <a:hlinkClick r:id="rId3"/>
              </a:rPr>
              <a:t>http://www.parrot.com/de/produkte/bebop2</a:t>
            </a:r>
            <a:r>
              <a:rPr lang="en-US" sz="2400" dirty="0" smtClean="0">
                <a:solidFill>
                  <a:srgbClr val="262626"/>
                </a:solidFill>
                <a:hlinkClick r:id="rId3"/>
              </a:rPr>
              <a:t>/</a:t>
            </a:r>
            <a:r>
              <a:rPr lang="en-US" sz="2400" dirty="0" smtClean="0">
                <a:solidFill>
                  <a:srgbClr val="262626"/>
                </a:solidFill>
              </a:rPr>
              <a:t> (5. </a:t>
            </a:r>
            <a:r>
              <a:rPr lang="en-US" sz="2400" dirty="0" err="1" smtClean="0">
                <a:solidFill>
                  <a:srgbClr val="262626"/>
                </a:solidFill>
              </a:rPr>
              <a:t>Juli</a:t>
            </a:r>
            <a:r>
              <a:rPr lang="en-US" sz="2400" dirty="0" smtClean="0">
                <a:solidFill>
                  <a:srgbClr val="262626"/>
                </a:solidFill>
              </a:rPr>
              <a:t> </a:t>
            </a:r>
            <a:r>
              <a:rPr lang="en-US" sz="2400" dirty="0" smtClean="0">
                <a:solidFill>
                  <a:srgbClr val="262626"/>
                </a:solidFill>
              </a:rPr>
              <a:t> 2016</a:t>
            </a:r>
            <a:r>
              <a:rPr lang="en-US" sz="2400" dirty="0">
                <a:solidFill>
                  <a:srgbClr val="262626"/>
                </a:solidFill>
              </a:rPr>
              <a:t>)</a:t>
            </a:r>
          </a:p>
          <a:p>
            <a:pPr marL="457200" indent="-457200">
              <a:lnSpc>
                <a:spcPts val="300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262626"/>
                </a:solidFill>
              </a:rPr>
              <a:t>NodeJS</a:t>
            </a:r>
            <a:r>
              <a:rPr lang="en-US" sz="2400" dirty="0" smtClean="0">
                <a:solidFill>
                  <a:srgbClr val="262626"/>
                </a:solidFill>
              </a:rPr>
              <a:t>,</a:t>
            </a:r>
            <a:r>
              <a:rPr lang="en-US" sz="2400" dirty="0">
                <a:solidFill>
                  <a:srgbClr val="262626"/>
                </a:solidFill>
              </a:rPr>
              <a:t>  </a:t>
            </a:r>
            <a:r>
              <a:rPr lang="en-US" sz="2400" dirty="0">
                <a:solidFill>
                  <a:srgbClr val="262626"/>
                </a:solidFill>
                <a:hlinkClick r:id="rId4"/>
              </a:rPr>
              <a:t>https://nodejs.org/en</a:t>
            </a:r>
            <a:r>
              <a:rPr lang="en-US" sz="2400" dirty="0" smtClean="0">
                <a:solidFill>
                  <a:srgbClr val="262626"/>
                </a:solidFill>
                <a:hlinkClick r:id="rId4"/>
              </a:rPr>
              <a:t>/</a:t>
            </a:r>
            <a:r>
              <a:rPr lang="en-US" sz="2400" dirty="0" smtClean="0">
                <a:solidFill>
                  <a:srgbClr val="262626"/>
                </a:solidFill>
              </a:rPr>
              <a:t> (5. </a:t>
            </a:r>
            <a:r>
              <a:rPr lang="en-US" sz="2400" dirty="0" err="1" smtClean="0">
                <a:solidFill>
                  <a:srgbClr val="262626"/>
                </a:solidFill>
              </a:rPr>
              <a:t>Juli</a:t>
            </a:r>
            <a:r>
              <a:rPr lang="en-US" sz="2400" dirty="0" smtClean="0">
                <a:solidFill>
                  <a:srgbClr val="262626"/>
                </a:solidFill>
              </a:rPr>
              <a:t>  2016)</a:t>
            </a:r>
            <a:endParaRPr lang="de-DE" sz="2400" dirty="0">
              <a:solidFill>
                <a:srgbClr val="262626"/>
              </a:solidFill>
            </a:endParaRPr>
          </a:p>
          <a:p>
            <a:pPr marL="457200" indent="-457200">
              <a:lnSpc>
                <a:spcPts val="300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262626"/>
                </a:solidFill>
              </a:rPr>
              <a:t>WiiRemoteJ</a:t>
            </a:r>
            <a:r>
              <a:rPr lang="en-US" sz="2400" dirty="0">
                <a:solidFill>
                  <a:srgbClr val="262626"/>
                </a:solidFill>
              </a:rPr>
              <a:t>, </a:t>
            </a:r>
            <a:r>
              <a:rPr lang="en-US" sz="2400" dirty="0">
                <a:solidFill>
                  <a:srgbClr val="262626"/>
                </a:solidFill>
                <a:hlinkClick r:id="rId5"/>
              </a:rPr>
              <a:t>https://</a:t>
            </a:r>
            <a:r>
              <a:rPr lang="en-US" sz="2400" dirty="0" smtClean="0">
                <a:solidFill>
                  <a:srgbClr val="262626"/>
                </a:solidFill>
                <a:hlinkClick r:id="rId5"/>
              </a:rPr>
              <a:t>github.com/micromu/WiiRemoteJ</a:t>
            </a:r>
            <a:r>
              <a:rPr lang="en-US" sz="2400" dirty="0" smtClean="0">
                <a:solidFill>
                  <a:srgbClr val="262626"/>
                </a:solidFill>
              </a:rPr>
              <a:t> (5. </a:t>
            </a:r>
            <a:r>
              <a:rPr lang="en-US" sz="2400" dirty="0" err="1" smtClean="0">
                <a:solidFill>
                  <a:srgbClr val="262626"/>
                </a:solidFill>
              </a:rPr>
              <a:t>Juli</a:t>
            </a:r>
            <a:r>
              <a:rPr lang="en-US" sz="2400" dirty="0" smtClean="0">
                <a:solidFill>
                  <a:srgbClr val="262626"/>
                </a:solidFill>
              </a:rPr>
              <a:t> 2016)</a:t>
            </a:r>
            <a:endParaRPr lang="en-US" sz="2400" dirty="0">
              <a:solidFill>
                <a:srgbClr val="262626"/>
              </a:solidFill>
            </a:endParaRPr>
          </a:p>
          <a:p>
            <a:pPr marL="457200" indent="-457200">
              <a:lnSpc>
                <a:spcPts val="3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262626"/>
                </a:solidFill>
              </a:rPr>
              <a:t>GitHub </a:t>
            </a:r>
            <a:r>
              <a:rPr lang="en-US" sz="2400" dirty="0" err="1" smtClean="0">
                <a:solidFill>
                  <a:srgbClr val="262626"/>
                </a:solidFill>
              </a:rPr>
              <a:t>Projekt</a:t>
            </a:r>
            <a:r>
              <a:rPr lang="en-US" sz="2400" dirty="0" smtClean="0">
                <a:solidFill>
                  <a:srgbClr val="262626"/>
                </a:solidFill>
              </a:rPr>
              <a:t>,</a:t>
            </a:r>
            <a:r>
              <a:rPr lang="en-US" sz="2400" dirty="0">
                <a:solidFill>
                  <a:srgbClr val="262626"/>
                </a:solidFill>
              </a:rPr>
              <a:t>  </a:t>
            </a:r>
            <a:r>
              <a:rPr lang="en-US" sz="2400" dirty="0">
                <a:solidFill>
                  <a:srgbClr val="262626"/>
                </a:solidFill>
                <a:hlinkClick r:id="rId6"/>
              </a:rPr>
              <a:t>https://</a:t>
            </a:r>
            <a:r>
              <a:rPr lang="en-US" sz="2400" dirty="0" smtClean="0">
                <a:solidFill>
                  <a:srgbClr val="262626"/>
                </a:solidFill>
                <a:hlinkClick r:id="rId6"/>
              </a:rPr>
              <a:t>github.com/fog1992/AIS-Drone</a:t>
            </a:r>
            <a:r>
              <a:rPr lang="en-US" sz="2400" dirty="0" smtClean="0">
                <a:solidFill>
                  <a:srgbClr val="262626"/>
                </a:solidFill>
              </a:rPr>
              <a:t> (5. </a:t>
            </a:r>
            <a:r>
              <a:rPr lang="en-US" sz="2400" dirty="0" err="1" smtClean="0">
                <a:solidFill>
                  <a:srgbClr val="262626"/>
                </a:solidFill>
              </a:rPr>
              <a:t>Juli</a:t>
            </a:r>
            <a:r>
              <a:rPr lang="en-US" sz="2400" dirty="0" smtClean="0">
                <a:solidFill>
                  <a:srgbClr val="262626"/>
                </a:solidFill>
              </a:rPr>
              <a:t>  2016)</a:t>
            </a:r>
            <a:endParaRPr lang="de-DE" sz="2400" dirty="0">
              <a:solidFill>
                <a:srgbClr val="262626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605970" y="30056529"/>
            <a:ext cx="6042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262626"/>
                </a:solidFill>
              </a:rPr>
              <a:t>Abbildung 1: Anbindung der Peripherie per USB und  Bluetooth</a:t>
            </a:r>
            <a:endParaRPr lang="de-DE" sz="2400" b="1" dirty="0">
              <a:solidFill>
                <a:srgbClr val="262626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9730472" y="14923542"/>
            <a:ext cx="405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262626"/>
                </a:solidFill>
              </a:rPr>
              <a:t>Abbildung 2: Architektur</a:t>
            </a:r>
            <a:endParaRPr lang="de-DE" sz="2400" b="1" dirty="0">
              <a:solidFill>
                <a:srgbClr val="262626"/>
              </a:solidFill>
            </a:endParaRPr>
          </a:p>
        </p:txBody>
      </p:sp>
      <p:pic>
        <p:nvPicPr>
          <p:cNvPr id="41" name="Grafik 4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860067" y="8953890"/>
            <a:ext cx="12495323" cy="5897644"/>
          </a:xfrm>
          <a:prstGeom prst="rect">
            <a:avLst/>
          </a:prstGeom>
          <a:solidFill>
            <a:srgbClr val="002060">
              <a:alpha val="5000"/>
            </a:srgbClr>
          </a:solidFill>
          <a:ln>
            <a:noFill/>
          </a:ln>
        </p:spPr>
      </p:pic>
      <p:grpSp>
        <p:nvGrpSpPr>
          <p:cNvPr id="75" name="Gruppieren 74"/>
          <p:cNvGrpSpPr/>
          <p:nvPr/>
        </p:nvGrpSpPr>
        <p:grpSpPr>
          <a:xfrm>
            <a:off x="2050608" y="23204462"/>
            <a:ext cx="12209205" cy="6624736"/>
            <a:chOff x="1630000" y="21836311"/>
            <a:chExt cx="12306202" cy="6624736"/>
          </a:xfrm>
        </p:grpSpPr>
        <p:sp>
          <p:nvSpPr>
            <p:cNvPr id="74" name="Rechteck 73"/>
            <p:cNvSpPr/>
            <p:nvPr/>
          </p:nvSpPr>
          <p:spPr>
            <a:xfrm>
              <a:off x="1630000" y="21836311"/>
              <a:ext cx="12306202" cy="6624736"/>
            </a:xfrm>
            <a:prstGeom prst="rect">
              <a:avLst/>
            </a:prstGeom>
            <a:solidFill>
              <a:srgbClr val="002060">
                <a:alpha val="5000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8" name="Grafik 47" descr="https://dri1.img.digitalrivercontent.net/Storefront/Company/msintl/images/English/en-INTL-Parrot-Bebop-Drone-2-White-Cntrlr-Bndl-QK9-00022/en-INTL-L-Parrot-Bebop-Drone-2-White-Cntrlr-Bndl-QK9-00022-RM5-mnco.jpg"/>
            <p:cNvPicPr>
              <a:picLocks noChangeAspect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9830" t="26205" r="14828" b="29217"/>
            <a:stretch/>
          </p:blipFill>
          <p:spPr bwMode="auto">
            <a:xfrm>
              <a:off x="9999352" y="23338117"/>
              <a:ext cx="3701160" cy="128872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50" name="Grafik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69543" y="22558385"/>
              <a:ext cx="2457820" cy="2071328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51" name="Grafik 50" descr="Joystick, Game Controller, Spiel, Kontrolle, Gerät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artisticPlasticWrap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584" y="26369706"/>
              <a:ext cx="1529157" cy="15723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</p:pic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 xmlns="">
                    <a14:imgLayer r:embed="rId13">
                      <a14:imgEffect>
                        <a14:artisticPlasticWrap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912847" y="26551763"/>
              <a:ext cx="1513393" cy="139025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08662" y="26783472"/>
              <a:ext cx="3294782" cy="115854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57" name="Grafik 56" descr="C:\Users\Puderer\AppData\Local\Microsoft\Windows\INetCache\IE\A3QJ7VIY\wireless-connection-icon[1].jpg"/>
            <p:cNvPicPr>
              <a:picLocks noChangeAspect="1"/>
            </p:cNvPicPr>
            <p:nvPr/>
          </p:nvPicPr>
          <p:blipFill rotWithShape="1"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 xmlns="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1755" t="7454" r="9602" b="5383"/>
            <a:stretch/>
          </p:blipFill>
          <p:spPr bwMode="auto">
            <a:xfrm>
              <a:off x="11382314" y="22365434"/>
              <a:ext cx="915972" cy="87391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63" name="Grafik 62" descr="C:\Users\Puderer\AppData\Local\Microsoft\Windows\INetCache\IE\DW9SJ4A0\bluetooth[1].png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6423" t="8211" r="16716" b="8211"/>
            <a:stretch/>
          </p:blipFill>
          <p:spPr bwMode="auto">
            <a:xfrm>
              <a:off x="13159605" y="25889738"/>
              <a:ext cx="425642" cy="56272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64" name="Grafik 63" descr="C:\Users\Puderer\AppData\Local\Microsoft\Windows\INetCache\IE\DW9SJ4A0\1280px-USB_Icon.svg[1].png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604" y="25889738"/>
              <a:ext cx="882812" cy="44686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</p:pic>
        <p:sp>
          <p:nvSpPr>
            <p:cNvPr id="65" name="Rechteck 64"/>
            <p:cNvSpPr/>
            <p:nvPr/>
          </p:nvSpPr>
          <p:spPr>
            <a:xfrm>
              <a:off x="1782546" y="25823535"/>
              <a:ext cx="7929546" cy="2432943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9980089" y="25823535"/>
              <a:ext cx="3720423" cy="2432943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1" name="Pfeil nach oben 10"/>
            <p:cNvSpPr/>
            <p:nvPr/>
          </p:nvSpPr>
          <p:spPr>
            <a:xfrm>
              <a:off x="6907313" y="24944314"/>
              <a:ext cx="1774385" cy="647868"/>
            </a:xfrm>
            <a:prstGeom prst="upArrow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Pfeil nach oben 67"/>
            <p:cNvSpPr/>
            <p:nvPr/>
          </p:nvSpPr>
          <p:spPr>
            <a:xfrm rot="5400000">
              <a:off x="9005471" y="23270115"/>
              <a:ext cx="1180090" cy="647868"/>
            </a:xfrm>
            <a:prstGeom prst="upArrow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0" name="Textfeld 69"/>
          <p:cNvSpPr txBox="1"/>
          <p:nvPr/>
        </p:nvSpPr>
        <p:spPr>
          <a:xfrm>
            <a:off x="1630000" y="31053334"/>
            <a:ext cx="12529390" cy="7200800"/>
          </a:xfrm>
          <a:prstGeom prst="rect">
            <a:avLst/>
          </a:prstGeom>
          <a:noFill/>
        </p:spPr>
        <p:txBody>
          <a:bodyPr wrap="square" bIns="360000" numCol="1" spcCol="720000" rtlCol="0">
            <a:noAutofit/>
          </a:bodyPr>
          <a:lstStyle/>
          <a:p>
            <a:pPr algn="just">
              <a:lnSpc>
                <a:spcPts val="3800"/>
              </a:lnSpc>
            </a:pPr>
            <a:r>
              <a:rPr lang="de-DE" sz="3000" b="1" dirty="0" smtClean="0">
                <a:solidFill>
                  <a:srgbClr val="262626"/>
                </a:solidFill>
              </a:rPr>
              <a:t>Architektur und Framework</a:t>
            </a:r>
            <a:endParaRPr lang="en-US" sz="3000" b="1" dirty="0" smtClean="0">
              <a:solidFill>
                <a:srgbClr val="262626"/>
              </a:solidFill>
            </a:endParaRPr>
          </a:p>
          <a:p>
            <a:pPr algn="just">
              <a:lnSpc>
                <a:spcPts val="3800"/>
              </a:lnSpc>
            </a:pPr>
            <a:endParaRPr lang="de-DE" sz="3000" dirty="0" smtClean="0">
              <a:solidFill>
                <a:srgbClr val="262626"/>
              </a:solidFill>
            </a:endParaRPr>
          </a:p>
          <a:p>
            <a:pPr algn="just"/>
            <a:r>
              <a:rPr lang="de-DE" sz="3000" dirty="0" smtClean="0"/>
              <a:t>Die Anwendungslogik ist in JavaScript verfasst und wird in </a:t>
            </a:r>
            <a:r>
              <a:rPr lang="de-DE" sz="3000" dirty="0" err="1" smtClean="0"/>
              <a:t>NodeJS</a:t>
            </a:r>
            <a:r>
              <a:rPr lang="de-DE" sz="3000" dirty="0" smtClean="0"/>
              <a:t> ausgeführt. </a:t>
            </a:r>
            <a:r>
              <a:rPr lang="de-DE" sz="3000" dirty="0" err="1" smtClean="0"/>
              <a:t>NodeJS</a:t>
            </a:r>
            <a:r>
              <a:rPr lang="de-DE" sz="3000" dirty="0" smtClean="0"/>
              <a:t> ist eine JavaScript </a:t>
            </a:r>
            <a:r>
              <a:rPr lang="de-DE" sz="3000" dirty="0" smtClean="0"/>
              <a:t>Laufzeitumgebung, die </a:t>
            </a:r>
            <a:r>
              <a:rPr lang="de-DE" sz="3000" dirty="0" smtClean="0"/>
              <a:t>Google Chromes V8 JavaScript Engine </a:t>
            </a:r>
            <a:r>
              <a:rPr lang="de-DE" sz="3000" dirty="0" smtClean="0"/>
              <a:t>verwendet</a:t>
            </a:r>
            <a:r>
              <a:rPr lang="de-DE" sz="3000" dirty="0" smtClean="0"/>
              <a:t>. </a:t>
            </a:r>
            <a:r>
              <a:rPr lang="de-DE" sz="3000" dirty="0" smtClean="0"/>
              <a:t>Sowohl der Aktor (Drohne) als auch die meisten Sensoren (</a:t>
            </a:r>
            <a:r>
              <a:rPr lang="de-DE" sz="3000" dirty="0" smtClean="0"/>
              <a:t>Xbox </a:t>
            </a:r>
            <a:r>
              <a:rPr lang="de-DE" sz="3000" dirty="0" smtClean="0"/>
              <a:t>Controller, Tastatur und Joystick) werden mit Hilfe entsprechender </a:t>
            </a:r>
            <a:r>
              <a:rPr lang="de-DE" sz="3000" dirty="0" err="1" smtClean="0"/>
              <a:t>Node</a:t>
            </a:r>
            <a:r>
              <a:rPr lang="de-DE" sz="3000" dirty="0" smtClean="0"/>
              <a:t>-Module (existierende Softwarepakete in </a:t>
            </a:r>
            <a:r>
              <a:rPr lang="de-DE" sz="3000" dirty="0" err="1" smtClean="0"/>
              <a:t>NodeJS</a:t>
            </a:r>
            <a:r>
              <a:rPr lang="de-DE" sz="3000" dirty="0" smtClean="0"/>
              <a:t>) eingebunden.</a:t>
            </a:r>
            <a:endParaRPr lang="de-DE" sz="3000" dirty="0" smtClean="0"/>
          </a:p>
          <a:p>
            <a:pPr algn="just"/>
            <a:endParaRPr lang="de-DE" sz="3000" dirty="0"/>
          </a:p>
          <a:p>
            <a:pPr algn="just"/>
            <a:r>
              <a:rPr lang="de-DE" sz="3000" dirty="0"/>
              <a:t>Eine Ausnahme stellt das Wii Balance Board dar. Hier kommt die </a:t>
            </a:r>
            <a:r>
              <a:rPr lang="de-DE" sz="3000" dirty="0" smtClean="0"/>
              <a:t>Java- </a:t>
            </a:r>
            <a:r>
              <a:rPr lang="de-DE" sz="3000" dirty="0"/>
              <a:t>Bibliothek </a:t>
            </a:r>
            <a:r>
              <a:rPr lang="de-DE" sz="3000" dirty="0" err="1"/>
              <a:t>WiiRemoteJ</a:t>
            </a:r>
            <a:r>
              <a:rPr lang="de-DE" sz="3000" dirty="0"/>
              <a:t> zum Einsatz, die eine bequeme Anbindung Wii-bezogener Peripherie </a:t>
            </a:r>
            <a:r>
              <a:rPr lang="de-DE" sz="3000" dirty="0" smtClean="0"/>
              <a:t>ermöglicht. Hierzu </a:t>
            </a:r>
            <a:r>
              <a:rPr lang="de-DE" sz="3000" dirty="0"/>
              <a:t>wurde eine separate </a:t>
            </a:r>
            <a:r>
              <a:rPr lang="de-DE" sz="3000" dirty="0" smtClean="0"/>
              <a:t>Java- </a:t>
            </a:r>
            <a:r>
              <a:rPr lang="de-DE" sz="3000" dirty="0"/>
              <a:t>Applikation entwickelt, welche zu Beginn des Hauptprogramms gestartet wird. Die Kommunikation der dafür benötigten, selbst erstellten </a:t>
            </a:r>
            <a:r>
              <a:rPr lang="de-DE" sz="3000" dirty="0" smtClean="0"/>
              <a:t>Java- </a:t>
            </a:r>
            <a:r>
              <a:rPr lang="de-DE" sz="3000" dirty="0"/>
              <a:t>Applikation mit der </a:t>
            </a:r>
            <a:r>
              <a:rPr lang="de-DE" sz="3000" dirty="0" err="1"/>
              <a:t>NodeJS</a:t>
            </a:r>
            <a:r>
              <a:rPr lang="de-DE" sz="3000" dirty="0"/>
              <a:t> Schicht findet über </a:t>
            </a:r>
            <a:r>
              <a:rPr lang="de-DE" sz="3000" dirty="0" smtClean="0"/>
              <a:t>TCP-Sockets </a:t>
            </a:r>
            <a:r>
              <a:rPr lang="de-DE" sz="3000" dirty="0"/>
              <a:t>statt</a:t>
            </a:r>
            <a:r>
              <a:rPr lang="de-DE" sz="3000" dirty="0" smtClean="0"/>
              <a:t>.</a:t>
            </a:r>
            <a:endParaRPr lang="de-DE" sz="3000" dirty="0"/>
          </a:p>
        </p:txBody>
      </p:sp>
      <p:sp>
        <p:nvSpPr>
          <p:cNvPr id="71" name="Textfeld 70"/>
          <p:cNvSpPr txBox="1"/>
          <p:nvPr/>
        </p:nvSpPr>
        <p:spPr>
          <a:xfrm>
            <a:off x="15758295" y="15787638"/>
            <a:ext cx="12529390" cy="8587501"/>
          </a:xfrm>
          <a:prstGeom prst="rect">
            <a:avLst/>
          </a:prstGeom>
          <a:noFill/>
        </p:spPr>
        <p:txBody>
          <a:bodyPr wrap="square" bIns="360000" numCol="1" spcCol="720000" rtlCol="0">
            <a:noAutofit/>
          </a:bodyPr>
          <a:lstStyle/>
          <a:p>
            <a:pPr algn="just">
              <a:lnSpc>
                <a:spcPts val="3800"/>
              </a:lnSpc>
            </a:pPr>
            <a:r>
              <a:rPr lang="de-DE" sz="3000" b="1" dirty="0" smtClean="0">
                <a:solidFill>
                  <a:srgbClr val="262626"/>
                </a:solidFill>
              </a:rPr>
              <a:t>Die Applikation</a:t>
            </a:r>
            <a:endParaRPr lang="en-US" sz="3000" b="1" dirty="0" smtClean="0">
              <a:solidFill>
                <a:srgbClr val="262626"/>
              </a:solidFill>
            </a:endParaRPr>
          </a:p>
          <a:p>
            <a:pPr algn="just">
              <a:lnSpc>
                <a:spcPts val="3800"/>
              </a:lnSpc>
            </a:pPr>
            <a:endParaRPr lang="de-DE" sz="3000" dirty="0" smtClean="0">
              <a:solidFill>
                <a:srgbClr val="262626"/>
              </a:solidFill>
            </a:endParaRPr>
          </a:p>
          <a:p>
            <a:pPr algn="just"/>
            <a:r>
              <a:rPr lang="de-DE" sz="3000" dirty="0"/>
              <a:t>Als Anwendungsfall ist die Navigation durch einen selbst erstellten Hindernisparcours </a:t>
            </a:r>
            <a:r>
              <a:rPr lang="de-DE" sz="3000" dirty="0" smtClean="0"/>
              <a:t>unter </a:t>
            </a:r>
            <a:r>
              <a:rPr lang="de-DE" sz="3000" dirty="0"/>
              <a:t>Verwendung der verschiedenen Eingabegeräte vorgesehen. Eine Parcoursrunde startet mit dem Abheben der Drohne und endet mit der Landung der Drohne am Ziel</a:t>
            </a:r>
            <a:r>
              <a:rPr lang="de-DE" sz="3000" dirty="0" smtClean="0"/>
              <a:t>. Dazwischen wird die benötigte Zeit zur Bewältigung des Parcours </a:t>
            </a:r>
            <a:r>
              <a:rPr lang="de-DE" sz="3000" dirty="0" smtClean="0"/>
              <a:t>für jedes Peripheriegerät gemessen </a:t>
            </a:r>
            <a:r>
              <a:rPr lang="de-DE" sz="3000" dirty="0" smtClean="0"/>
              <a:t>und bei Landung am </a:t>
            </a:r>
            <a:r>
              <a:rPr lang="de-DE" sz="3000" dirty="0" smtClean="0"/>
              <a:t>Zielpunkt in eine </a:t>
            </a:r>
            <a:r>
              <a:rPr lang="de-DE" sz="3000" dirty="0" smtClean="0"/>
              <a:t>Tabelle übernommen. </a:t>
            </a:r>
          </a:p>
          <a:p>
            <a:pPr algn="just"/>
            <a:endParaRPr lang="de-DE" sz="3000" dirty="0"/>
          </a:p>
          <a:p>
            <a:pPr algn="just"/>
            <a:r>
              <a:rPr lang="de-DE" sz="3000" dirty="0" smtClean="0"/>
              <a:t>Das Spielfeld kann durch die Festlegung eines GPS Wertes als </a:t>
            </a:r>
            <a:r>
              <a:rPr lang="de-DE" sz="3000" dirty="0" smtClean="0"/>
              <a:t>Mittelpunkt und </a:t>
            </a:r>
            <a:r>
              <a:rPr lang="de-DE" sz="3000" dirty="0" smtClean="0"/>
              <a:t>die Angabe eines Radius (in Meter) begrenzt werden. Da die Position seitens der Drohne nur sekündlich aktualisiert </a:t>
            </a:r>
            <a:r>
              <a:rPr lang="de-DE" sz="3000" dirty="0" smtClean="0"/>
              <a:t>wird, </a:t>
            </a:r>
            <a:r>
              <a:rPr lang="de-DE" sz="3000" dirty="0" smtClean="0"/>
              <a:t>ist sie bei steigender Geschwindigkeit relativ ungenau. Aus diesem Grund wird aktuell noch ein menschlicher </a:t>
            </a:r>
            <a:r>
              <a:rPr lang="de-DE" sz="3000" dirty="0"/>
              <a:t>Schiedsrichter </a:t>
            </a:r>
            <a:r>
              <a:rPr lang="de-DE" sz="3000" dirty="0" smtClean="0"/>
              <a:t>benötigt. </a:t>
            </a:r>
            <a:r>
              <a:rPr lang="de-DE" sz="3000" dirty="0"/>
              <a:t>Wird der vorgesehene Parcoursbereich </a:t>
            </a:r>
            <a:r>
              <a:rPr lang="de-DE" sz="3000" dirty="0" smtClean="0"/>
              <a:t>verlassen, gilt </a:t>
            </a:r>
            <a:r>
              <a:rPr lang="de-DE" sz="3000" dirty="0"/>
              <a:t>die Runde als verloren</a:t>
            </a:r>
            <a:r>
              <a:rPr lang="de-DE" sz="3000" dirty="0" smtClean="0"/>
              <a:t>. Da für das Wii Balance Board keine sinnvolle Start- und Landemöglichkeit existiert, werden Start und Landung in diesem Fall </a:t>
            </a:r>
            <a:r>
              <a:rPr lang="de-DE" sz="3000" dirty="0" smtClean="0"/>
              <a:t>vom Bediener der zentralen Steuereinheit mit der Tastatur </a:t>
            </a:r>
            <a:r>
              <a:rPr lang="de-DE" sz="3000" dirty="0" smtClean="0"/>
              <a:t>durchgeführt.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6942364" y="39988985"/>
            <a:ext cx="11844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262626"/>
                </a:solidFill>
              </a:rPr>
              <a:t>Informatik Master</a:t>
            </a:r>
          </a:p>
          <a:p>
            <a:r>
              <a:rPr lang="de-DE" sz="4400" dirty="0" err="1" smtClean="0">
                <a:solidFill>
                  <a:srgbClr val="262626"/>
                </a:solidFill>
              </a:rPr>
              <a:t>Advanced</a:t>
            </a:r>
            <a:r>
              <a:rPr lang="de-DE" sz="4400" dirty="0" smtClean="0">
                <a:solidFill>
                  <a:srgbClr val="262626"/>
                </a:solidFill>
              </a:rPr>
              <a:t> Interactive Systems (</a:t>
            </a:r>
            <a:r>
              <a:rPr lang="de-DE" sz="4400" dirty="0" err="1" smtClean="0">
                <a:solidFill>
                  <a:srgbClr val="262626"/>
                </a:solidFill>
              </a:rPr>
              <a:t>SoSe</a:t>
            </a:r>
            <a:r>
              <a:rPr lang="de-DE" sz="4400" dirty="0" smtClean="0">
                <a:solidFill>
                  <a:srgbClr val="262626"/>
                </a:solidFill>
              </a:rPr>
              <a:t> 2016)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15758295" y="24644622"/>
            <a:ext cx="12529390" cy="2542513"/>
          </a:xfrm>
          <a:prstGeom prst="rect">
            <a:avLst/>
          </a:prstGeom>
          <a:noFill/>
        </p:spPr>
        <p:txBody>
          <a:bodyPr wrap="square" bIns="360000" numCol="1" spcCol="720000" rtlCol="0">
            <a:noAutofit/>
          </a:bodyPr>
          <a:lstStyle/>
          <a:p>
            <a:pPr algn="just">
              <a:lnSpc>
                <a:spcPts val="3800"/>
              </a:lnSpc>
            </a:pPr>
            <a:r>
              <a:rPr lang="de-DE" sz="3000" b="1" dirty="0" smtClean="0">
                <a:solidFill>
                  <a:srgbClr val="262626"/>
                </a:solidFill>
              </a:rPr>
              <a:t>Sicherheit</a:t>
            </a:r>
            <a:endParaRPr lang="en-US" sz="3000" b="1" dirty="0" smtClean="0">
              <a:solidFill>
                <a:srgbClr val="262626"/>
              </a:solidFill>
            </a:endParaRPr>
          </a:p>
          <a:p>
            <a:pPr algn="just">
              <a:lnSpc>
                <a:spcPts val="3800"/>
              </a:lnSpc>
            </a:pPr>
            <a:endParaRPr lang="de-DE" sz="3000" dirty="0" smtClean="0">
              <a:solidFill>
                <a:srgbClr val="262626"/>
              </a:solidFill>
            </a:endParaRPr>
          </a:p>
          <a:p>
            <a:pPr algn="just"/>
            <a:r>
              <a:rPr lang="de-DE" sz="3000" dirty="0" smtClean="0"/>
              <a:t>Aus Sicherheitsgründen kann die Steuerung der Drohne jederzeit </a:t>
            </a:r>
            <a:r>
              <a:rPr lang="de-DE" sz="3000" dirty="0" smtClean="0"/>
              <a:t>mit der Tastatur </a:t>
            </a:r>
            <a:r>
              <a:rPr lang="de-DE" sz="3000" dirty="0" smtClean="0"/>
              <a:t>der </a:t>
            </a:r>
            <a:r>
              <a:rPr lang="de-DE" sz="3000" dirty="0" smtClean="0"/>
              <a:t>zentralen Steuereinheit </a:t>
            </a:r>
            <a:r>
              <a:rPr lang="de-DE" sz="3000" dirty="0" smtClean="0"/>
              <a:t>übernommen </a:t>
            </a:r>
            <a:r>
              <a:rPr lang="de-DE" sz="3000" dirty="0" smtClean="0"/>
              <a:t>und alle Peripheriegeräte separat aktiviert bzw. deaktiviert werden.</a:t>
            </a:r>
            <a:endParaRPr lang="de-DE" sz="30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 xmlns="">
                  <a14:imgLayer r:embed="rId20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7009" y="1288391"/>
            <a:ext cx="4999315" cy="581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75491" y="27596950"/>
            <a:ext cx="27241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588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HSKL">
      <a:dk1>
        <a:srgbClr val="262626"/>
      </a:dk1>
      <a:lt1>
        <a:sysClr val="window" lastClr="FFFFFF"/>
      </a:lt1>
      <a:dk2>
        <a:srgbClr val="0A5A64"/>
      </a:dk2>
      <a:lt2>
        <a:srgbClr val="FFFFFF"/>
      </a:lt2>
      <a:accent1>
        <a:srgbClr val="82B432"/>
      </a:accent1>
      <a:accent2>
        <a:srgbClr val="1E9650"/>
      </a:accent2>
      <a:accent3>
        <a:srgbClr val="0A5A64"/>
      </a:accent3>
      <a:accent4>
        <a:srgbClr val="32828C"/>
      </a:accent4>
      <a:accent5>
        <a:srgbClr val="28B4DC"/>
      </a:accent5>
      <a:accent6>
        <a:srgbClr val="234565"/>
      </a:accent6>
      <a:hlink>
        <a:srgbClr val="94C11F"/>
      </a:hlink>
      <a:folHlink>
        <a:srgbClr val="10BBE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Benutzerdefiniert</PresentationFormat>
  <Paragraphs>42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Marios</dc:creator>
  <cp:lastModifiedBy>Florian</cp:lastModifiedBy>
  <cp:revision>73</cp:revision>
  <dcterms:created xsi:type="dcterms:W3CDTF">2015-02-05T17:02:36Z</dcterms:created>
  <dcterms:modified xsi:type="dcterms:W3CDTF">2016-07-06T14:41:18Z</dcterms:modified>
</cp:coreProperties>
</file>