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79975" cy="42808525"/>
  <p:notesSz cx="6858000" cy="9144000"/>
  <p:defaultTextStyle>
    <a:defPPr>
      <a:defRPr lang="de-DE"/>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25" d="100"/>
          <a:sy n="25" d="100"/>
        </p:scale>
        <p:origin x="-2406" y="846"/>
      </p:cViewPr>
      <p:guideLst>
        <p:guide orient="horz" pos="13483"/>
        <p:guide pos="953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270998" y="13298392"/>
            <a:ext cx="25737979" cy="9176087"/>
          </a:xfrm>
          <a:prstGeom prst="rect">
            <a:avLst/>
          </a:prstGeom>
        </p:spPr>
        <p:txBody>
          <a:bodyPr lIns="417643" tIns="208822" rIns="417643" bIns="208822"/>
          <a:lstStyle/>
          <a:p>
            <a:r>
              <a:rPr lang="de-DE" smtClean="0"/>
              <a:t>Titelmasterformat durch Klicken bearbeiten</a:t>
            </a:r>
            <a:endParaRPr lang="de-DE"/>
          </a:p>
        </p:txBody>
      </p:sp>
      <p:sp>
        <p:nvSpPr>
          <p:cNvPr id="3" name="Untertitel 2"/>
          <p:cNvSpPr>
            <a:spLocks noGrp="1"/>
          </p:cNvSpPr>
          <p:nvPr>
            <p:ph type="subTitle" idx="1"/>
          </p:nvPr>
        </p:nvSpPr>
        <p:spPr>
          <a:xfrm>
            <a:off x="4541996" y="24258164"/>
            <a:ext cx="21195983" cy="10939956"/>
          </a:xfrm>
          <a:prstGeom prst="rect">
            <a:avLst/>
          </a:prstGeom>
        </p:spPr>
        <p:txBody>
          <a:bodyPr lIns="417643" tIns="208822" rIns="417643" bIns="208822"/>
          <a:lstStyle>
            <a:lvl1pPr marL="0" indent="0" algn="ctr">
              <a:buNone/>
              <a:defRPr>
                <a:solidFill>
                  <a:schemeClr val="tx1">
                    <a:tint val="75000"/>
                  </a:schemeClr>
                </a:solidFill>
              </a:defRPr>
            </a:lvl1pPr>
            <a:lvl2pPr marL="2088215" indent="0" algn="ctr">
              <a:buNone/>
              <a:defRPr>
                <a:solidFill>
                  <a:schemeClr val="tx1">
                    <a:tint val="75000"/>
                  </a:schemeClr>
                </a:solidFill>
              </a:defRPr>
            </a:lvl2pPr>
            <a:lvl3pPr marL="4176431" indent="0" algn="ctr">
              <a:buNone/>
              <a:defRPr>
                <a:solidFill>
                  <a:schemeClr val="tx1">
                    <a:tint val="75000"/>
                  </a:schemeClr>
                </a:solidFill>
              </a:defRPr>
            </a:lvl3pPr>
            <a:lvl4pPr marL="6264646" indent="0" algn="ctr">
              <a:buNone/>
              <a:defRPr>
                <a:solidFill>
                  <a:schemeClr val="tx1">
                    <a:tint val="75000"/>
                  </a:schemeClr>
                </a:solidFill>
              </a:defRPr>
            </a:lvl4pPr>
            <a:lvl5pPr marL="8352861" indent="0" algn="ctr">
              <a:buNone/>
              <a:defRPr>
                <a:solidFill>
                  <a:schemeClr val="tx1">
                    <a:tint val="75000"/>
                  </a:schemeClr>
                </a:solidFill>
              </a:defRPr>
            </a:lvl5pPr>
            <a:lvl6pPr marL="10441076" indent="0" algn="ctr">
              <a:buNone/>
              <a:defRPr>
                <a:solidFill>
                  <a:schemeClr val="tx1">
                    <a:tint val="75000"/>
                  </a:schemeClr>
                </a:solidFill>
              </a:defRPr>
            </a:lvl6pPr>
            <a:lvl7pPr marL="12529292" indent="0" algn="ctr">
              <a:buNone/>
              <a:defRPr>
                <a:solidFill>
                  <a:schemeClr val="tx1">
                    <a:tint val="75000"/>
                  </a:schemeClr>
                </a:solidFill>
              </a:defRPr>
            </a:lvl7pPr>
            <a:lvl8pPr marL="14617507" indent="0" algn="ctr">
              <a:buNone/>
              <a:defRPr>
                <a:solidFill>
                  <a:schemeClr val="tx1">
                    <a:tint val="75000"/>
                  </a:schemeClr>
                </a:solidFill>
              </a:defRPr>
            </a:lvl8pPr>
            <a:lvl9pPr marL="16705722"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a:xfrm>
            <a:off x="1513999" y="39677164"/>
            <a:ext cx="7065328" cy="2279158"/>
          </a:xfrm>
          <a:prstGeom prst="rect">
            <a:avLst/>
          </a:prstGeom>
        </p:spPr>
        <p:txBody>
          <a:bodyPr lIns="417643" tIns="208822" rIns="417643" bIns="208822"/>
          <a:lstStyle/>
          <a:p>
            <a:fld id="{D2ED235E-9080-4719-A145-5B05AC56BA2B}" type="datetimeFigureOut">
              <a:rPr lang="de-DE" smtClean="0"/>
              <a:t>06.07.2016</a:t>
            </a:fld>
            <a:endParaRPr lang="de-DE"/>
          </a:p>
        </p:txBody>
      </p:sp>
      <p:sp>
        <p:nvSpPr>
          <p:cNvPr id="5" name="Fußzeilenplatzhalter 4"/>
          <p:cNvSpPr>
            <a:spLocks noGrp="1"/>
          </p:cNvSpPr>
          <p:nvPr>
            <p:ph type="ftr" sz="quarter" idx="11"/>
          </p:nvPr>
        </p:nvSpPr>
        <p:spPr>
          <a:xfrm>
            <a:off x="10345658" y="39677164"/>
            <a:ext cx="9588659" cy="2279158"/>
          </a:xfrm>
          <a:prstGeom prst="rect">
            <a:avLst/>
          </a:prstGeom>
        </p:spPr>
        <p:txBody>
          <a:bodyPr lIns="417643" tIns="208822" rIns="417643" bIns="208822"/>
          <a:lstStyle/>
          <a:p>
            <a:endParaRPr lang="de-DE"/>
          </a:p>
        </p:txBody>
      </p:sp>
      <p:sp>
        <p:nvSpPr>
          <p:cNvPr id="6" name="Foliennummernplatzhalter 5"/>
          <p:cNvSpPr>
            <a:spLocks noGrp="1"/>
          </p:cNvSpPr>
          <p:nvPr>
            <p:ph type="sldNum" sz="quarter" idx="12"/>
          </p:nvPr>
        </p:nvSpPr>
        <p:spPr>
          <a:xfrm>
            <a:off x="21700649" y="39677164"/>
            <a:ext cx="7065328" cy="2279158"/>
          </a:xfrm>
          <a:prstGeom prst="rect">
            <a:avLst/>
          </a:prstGeom>
        </p:spPr>
        <p:txBody>
          <a:bodyPr lIns="417643" tIns="208822" rIns="417643" bIns="208822"/>
          <a:lstStyle/>
          <a:p>
            <a:fld id="{07A96CB7-5B98-44AE-A165-BB4B0B7DE95A}" type="slidenum">
              <a:rPr lang="de-DE" smtClean="0"/>
              <a:t>‹Nr.›</a:t>
            </a:fld>
            <a:endParaRPr lang="de-DE"/>
          </a:p>
        </p:txBody>
      </p:sp>
    </p:spTree>
    <p:extLst>
      <p:ext uri="{BB962C8B-B14F-4D97-AF65-F5344CB8AC3E}">
        <p14:creationId xmlns:p14="http://schemas.microsoft.com/office/powerpoint/2010/main" val="227131982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692037"/>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4176431" rtl="0" eaLnBrk="1" latinLnBrk="0" hangingPunct="1">
        <a:spcBef>
          <a:spcPct val="0"/>
        </a:spcBef>
        <a:buNone/>
        <a:defRPr sz="20100" kern="1200">
          <a:solidFill>
            <a:schemeClr val="tx1"/>
          </a:solidFill>
          <a:latin typeface="+mj-lt"/>
          <a:ea typeface="+mj-ea"/>
          <a:cs typeface="+mj-cs"/>
        </a:defRPr>
      </a:lvl1pPr>
    </p:titleStyle>
    <p:bodyStyle>
      <a:lvl1pPr marL="1566161" indent="-1566161" algn="l" defTabSz="4176431" rtl="0" eaLnBrk="1" latinLnBrk="0" hangingPunct="1">
        <a:spcBef>
          <a:spcPct val="20000"/>
        </a:spcBef>
        <a:buFont typeface="Arial" panose="020B0604020202020204" pitchFamily="34" charset="0"/>
        <a:buChar char="•"/>
        <a:defRPr sz="14600" kern="1200">
          <a:solidFill>
            <a:schemeClr val="tx1"/>
          </a:solidFill>
          <a:latin typeface="+mn-lt"/>
          <a:ea typeface="+mn-ea"/>
          <a:cs typeface="+mn-cs"/>
        </a:defRPr>
      </a:lvl1pPr>
      <a:lvl2pPr marL="3393350" indent="-1305135" algn="l" defTabSz="4176431" rtl="0" eaLnBrk="1" latinLnBrk="0" hangingPunct="1">
        <a:spcBef>
          <a:spcPct val="20000"/>
        </a:spcBef>
        <a:buFont typeface="Arial" panose="020B0604020202020204" pitchFamily="34" charset="0"/>
        <a:buChar char="–"/>
        <a:defRPr sz="12800" kern="1200">
          <a:solidFill>
            <a:schemeClr val="tx1"/>
          </a:solidFill>
          <a:latin typeface="+mn-lt"/>
          <a:ea typeface="+mn-ea"/>
          <a:cs typeface="+mn-cs"/>
        </a:defRPr>
      </a:lvl2pPr>
      <a:lvl3pPr marL="5220538" indent="-1044108" algn="l" defTabSz="4176431" rtl="0" eaLnBrk="1" latinLnBrk="0" hangingPunct="1">
        <a:spcBef>
          <a:spcPct val="20000"/>
        </a:spcBef>
        <a:buFont typeface="Arial" panose="020B0604020202020204" pitchFamily="34" charset="0"/>
        <a:buChar char="•"/>
        <a:defRPr sz="11000" kern="1200">
          <a:solidFill>
            <a:schemeClr val="tx1"/>
          </a:solidFill>
          <a:latin typeface="+mn-lt"/>
          <a:ea typeface="+mn-ea"/>
          <a:cs typeface="+mn-cs"/>
        </a:defRPr>
      </a:lvl3pPr>
      <a:lvl4pPr marL="7308753"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4pPr>
      <a:lvl5pPr marL="9396969"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5pPr>
      <a:lvl6pPr marL="11485184"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6pPr>
      <a:lvl7pPr marL="13573399"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7pPr>
      <a:lvl8pPr marL="15661615"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8pPr>
      <a:lvl9pPr marL="17749830"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9pPr>
    </p:bodyStyle>
    <p:otherStyle>
      <a:defPPr>
        <a:defRPr lang="de-DE"/>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jpeg"/><Relationship Id="rId13" Type="http://schemas.microsoft.com/office/2007/relationships/hdphoto" Target="../media/hdphoto2.wdp"/><Relationship Id="rId18" Type="http://schemas.openxmlformats.org/officeDocument/2006/relationships/image" Target="../media/image10.png"/><Relationship Id="rId3" Type="http://schemas.openxmlformats.org/officeDocument/2006/relationships/hyperlink" Target="http://www.parrot.com/de/produkte/bebop2/" TargetMode="External"/><Relationship Id="rId21" Type="http://schemas.openxmlformats.org/officeDocument/2006/relationships/image" Target="../media/image12.png"/><Relationship Id="rId7" Type="http://schemas.openxmlformats.org/officeDocument/2006/relationships/image" Target="../media/image2.png"/><Relationship Id="rId12" Type="http://schemas.openxmlformats.org/officeDocument/2006/relationships/image" Target="../media/image6.png"/><Relationship Id="rId17" Type="http://schemas.openxmlformats.org/officeDocument/2006/relationships/image" Target="../media/image9.png"/><Relationship Id="rId2" Type="http://schemas.openxmlformats.org/officeDocument/2006/relationships/image" Target="../media/image1.png"/><Relationship Id="rId16" Type="http://schemas.microsoft.com/office/2007/relationships/hdphoto" Target="../media/hdphoto3.wdp"/><Relationship Id="rId20" Type="http://schemas.microsoft.com/office/2007/relationships/hdphoto" Target="../media/hdphoto4.wdp"/><Relationship Id="rId1" Type="http://schemas.openxmlformats.org/officeDocument/2006/relationships/slideLayout" Target="../slideLayouts/slideLayout1.xml"/><Relationship Id="rId6" Type="http://schemas.openxmlformats.org/officeDocument/2006/relationships/hyperlink" Target="https://github.com/fog1992/AIS-Drone" TargetMode="External"/><Relationship Id="rId11" Type="http://schemas.microsoft.com/office/2007/relationships/hdphoto" Target="../media/hdphoto1.wdp"/><Relationship Id="rId5" Type="http://schemas.openxmlformats.org/officeDocument/2006/relationships/hyperlink" Target="https://github.com/micromu/WiiRemoteJ" TargetMode="External"/><Relationship Id="rId15" Type="http://schemas.openxmlformats.org/officeDocument/2006/relationships/image" Target="../media/image8.jpeg"/><Relationship Id="rId10" Type="http://schemas.openxmlformats.org/officeDocument/2006/relationships/image" Target="../media/image5.png"/><Relationship Id="rId19" Type="http://schemas.openxmlformats.org/officeDocument/2006/relationships/image" Target="../media/image11.png"/><Relationship Id="rId4" Type="http://schemas.openxmlformats.org/officeDocument/2006/relationships/hyperlink" Target="https://nodejs.org/en/" TargetMode="External"/><Relationship Id="rId9" Type="http://schemas.openxmlformats.org/officeDocument/2006/relationships/image" Target="../media/image4.png"/><Relationship Id="rId1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p:cNvSpPr txBox="1"/>
          <p:nvPr/>
        </p:nvSpPr>
        <p:spPr>
          <a:xfrm>
            <a:off x="8176640" y="1314030"/>
            <a:ext cx="20212737" cy="5786199"/>
          </a:xfrm>
          <a:prstGeom prst="rect">
            <a:avLst/>
          </a:prstGeom>
          <a:noFill/>
        </p:spPr>
        <p:txBody>
          <a:bodyPr wrap="square" rtlCol="0">
            <a:spAutoFit/>
          </a:bodyPr>
          <a:lstStyle/>
          <a:p>
            <a:pPr>
              <a:lnSpc>
                <a:spcPts val="9000"/>
              </a:lnSpc>
            </a:pPr>
            <a:r>
              <a:rPr lang="de-DE" sz="7200" dirty="0" smtClean="0">
                <a:solidFill>
                  <a:schemeClr val="accent5"/>
                </a:solidFill>
              </a:rPr>
              <a:t>GAME OF DRONES</a:t>
            </a:r>
            <a:r>
              <a:rPr lang="de-DE" sz="7200" b="1" dirty="0" smtClean="0">
                <a:solidFill>
                  <a:schemeClr val="accent5"/>
                </a:solidFill>
              </a:rPr>
              <a:t> – Steuerung einer Bebop 2 Drohne mit verschiedenen Eingabegeräten</a:t>
            </a:r>
          </a:p>
          <a:p>
            <a:endParaRPr lang="de-DE" sz="4400" b="1" dirty="0" smtClean="0">
              <a:solidFill>
                <a:schemeClr val="tx1">
                  <a:lumMod val="85000"/>
                  <a:lumOff val="15000"/>
                </a:schemeClr>
              </a:solidFill>
            </a:endParaRPr>
          </a:p>
          <a:p>
            <a:r>
              <a:rPr lang="de-DE" sz="4400" b="1" dirty="0" smtClean="0">
                <a:solidFill>
                  <a:srgbClr val="262626"/>
                </a:solidFill>
              </a:rPr>
              <a:t>Fabian Kalweit, Stefan Templin, Tobias Puderer, Florian Oswald </a:t>
            </a:r>
          </a:p>
          <a:p>
            <a:r>
              <a:rPr lang="en-US" sz="4400" spc="-100" dirty="0" err="1" smtClean="0">
                <a:solidFill>
                  <a:srgbClr val="262626"/>
                </a:solidFill>
              </a:rPr>
              <a:t>Hochschule</a:t>
            </a:r>
            <a:r>
              <a:rPr lang="en-US" sz="4400" spc="-100" dirty="0" smtClean="0">
                <a:solidFill>
                  <a:srgbClr val="262626"/>
                </a:solidFill>
              </a:rPr>
              <a:t> Kaiserslautern - University of Applied Sciences</a:t>
            </a:r>
          </a:p>
          <a:p>
            <a:r>
              <a:rPr lang="en-US" sz="4400" spc="-100" dirty="0" err="1" smtClean="0">
                <a:solidFill>
                  <a:srgbClr val="262626"/>
                </a:solidFill>
              </a:rPr>
              <a:t>Fachbereich</a:t>
            </a:r>
            <a:r>
              <a:rPr lang="en-US" sz="4400" spc="-100" dirty="0" smtClean="0">
                <a:solidFill>
                  <a:srgbClr val="262626"/>
                </a:solidFill>
              </a:rPr>
              <a:t> </a:t>
            </a:r>
            <a:r>
              <a:rPr lang="en-US" sz="4400" spc="-100" dirty="0" err="1" smtClean="0">
                <a:solidFill>
                  <a:srgbClr val="262626"/>
                </a:solidFill>
              </a:rPr>
              <a:t>Informatik</a:t>
            </a:r>
            <a:r>
              <a:rPr lang="en-US" sz="4400" spc="-100" dirty="0" smtClean="0">
                <a:solidFill>
                  <a:srgbClr val="262626"/>
                </a:solidFill>
              </a:rPr>
              <a:t> und </a:t>
            </a:r>
            <a:r>
              <a:rPr lang="en-US" sz="4400" spc="-100" dirty="0" err="1" smtClean="0">
                <a:solidFill>
                  <a:srgbClr val="262626"/>
                </a:solidFill>
              </a:rPr>
              <a:t>Mikrosystemtechnik</a:t>
            </a:r>
            <a:endParaRPr lang="en-US" sz="4400" spc="-100" dirty="0" smtClean="0">
              <a:solidFill>
                <a:srgbClr val="262626"/>
              </a:solidFill>
            </a:endParaRPr>
          </a:p>
          <a:p>
            <a:r>
              <a:rPr lang="de-DE" sz="4400" dirty="0" smtClean="0">
                <a:solidFill>
                  <a:srgbClr val="262626"/>
                </a:solidFill>
              </a:rPr>
              <a:t>&lt;faka0004 | stte0002 | topu0001 | flos0001&gt; </a:t>
            </a:r>
            <a:r>
              <a:rPr lang="de-DE" sz="4400" dirty="0" smtClean="0">
                <a:solidFill>
                  <a:srgbClr val="262626"/>
                </a:solidFill>
              </a:rPr>
              <a:t>@stud.hs-kl.de</a:t>
            </a:r>
          </a:p>
        </p:txBody>
      </p:sp>
      <p:sp>
        <p:nvSpPr>
          <p:cNvPr id="13" name="Textfeld 12"/>
          <p:cNvSpPr txBox="1"/>
          <p:nvPr/>
        </p:nvSpPr>
        <p:spPr>
          <a:xfrm>
            <a:off x="1890515" y="14079031"/>
            <a:ext cx="12529392" cy="923330"/>
          </a:xfrm>
          <a:prstGeom prst="rect">
            <a:avLst/>
          </a:prstGeom>
          <a:noFill/>
        </p:spPr>
        <p:txBody>
          <a:bodyPr wrap="square" rtlCol="0">
            <a:spAutoFit/>
          </a:bodyPr>
          <a:lstStyle/>
          <a:p>
            <a:r>
              <a:rPr lang="de-DE" sz="5400" dirty="0" smtClean="0">
                <a:solidFill>
                  <a:schemeClr val="accent5"/>
                </a:solidFill>
                <a:latin typeface="+mj-lt"/>
                <a:cs typeface="Times New Roman" pitchFamily="18" charset="0"/>
              </a:rPr>
              <a:t>Umsetzung</a:t>
            </a:r>
          </a:p>
        </p:txBody>
      </p:sp>
      <p:sp>
        <p:nvSpPr>
          <p:cNvPr id="14" name="Textfeld 13"/>
          <p:cNvSpPr txBox="1"/>
          <p:nvPr/>
        </p:nvSpPr>
        <p:spPr>
          <a:xfrm>
            <a:off x="1911944" y="15217407"/>
            <a:ext cx="12529392" cy="7248138"/>
          </a:xfrm>
          <a:prstGeom prst="rect">
            <a:avLst/>
          </a:prstGeom>
          <a:noFill/>
        </p:spPr>
        <p:txBody>
          <a:bodyPr wrap="square" rtlCol="0">
            <a:spAutoFit/>
          </a:bodyPr>
          <a:lstStyle/>
          <a:p>
            <a:pPr algn="just">
              <a:lnSpc>
                <a:spcPts val="3800"/>
              </a:lnSpc>
            </a:pPr>
            <a:r>
              <a:rPr lang="de-DE" sz="3000" b="1" dirty="0" smtClean="0">
                <a:solidFill>
                  <a:srgbClr val="262626"/>
                </a:solidFill>
              </a:rPr>
              <a:t>Verwendete Technologie und Framework</a:t>
            </a:r>
            <a:endParaRPr lang="en-US" sz="3000" b="1" dirty="0" smtClean="0">
              <a:solidFill>
                <a:srgbClr val="262626"/>
              </a:solidFill>
            </a:endParaRPr>
          </a:p>
          <a:p>
            <a:pPr algn="just">
              <a:lnSpc>
                <a:spcPts val="3800"/>
              </a:lnSpc>
            </a:pPr>
            <a:endParaRPr lang="de-DE" sz="3000" dirty="0" smtClean="0">
              <a:solidFill>
                <a:srgbClr val="262626"/>
              </a:solidFill>
            </a:endParaRPr>
          </a:p>
          <a:p>
            <a:pPr algn="just">
              <a:lnSpc>
                <a:spcPts val="3800"/>
              </a:lnSpc>
            </a:pPr>
            <a:r>
              <a:rPr lang="de-DE" sz="3000" dirty="0" smtClean="0">
                <a:solidFill>
                  <a:srgbClr val="262626"/>
                </a:solidFill>
              </a:rPr>
              <a:t>Als Eingabegeräte kommen zur Zeit Tastatur, Xbox Controller, Logitech </a:t>
            </a:r>
            <a:r>
              <a:rPr lang="de-DE" sz="3000" dirty="0" err="1" smtClean="0">
                <a:solidFill>
                  <a:srgbClr val="262626"/>
                </a:solidFill>
              </a:rPr>
              <a:t>Attack</a:t>
            </a:r>
            <a:r>
              <a:rPr lang="de-DE" sz="3000" dirty="0" smtClean="0">
                <a:solidFill>
                  <a:srgbClr val="262626"/>
                </a:solidFill>
              </a:rPr>
              <a:t> Joystick und das Wii Balance Board von Nintendo zum Einsatz, welche – mit Ausnahme des Balance </a:t>
            </a:r>
            <a:r>
              <a:rPr lang="de-DE" sz="3000" dirty="0">
                <a:solidFill>
                  <a:srgbClr val="262626"/>
                </a:solidFill>
              </a:rPr>
              <a:t>Board </a:t>
            </a:r>
            <a:r>
              <a:rPr lang="de-DE" sz="3000" dirty="0" smtClean="0">
                <a:solidFill>
                  <a:srgbClr val="262626"/>
                </a:solidFill>
              </a:rPr>
              <a:t>– per USB Kabel mit einer zentralen Steuereinheit verbunden sind. </a:t>
            </a:r>
            <a:r>
              <a:rPr lang="de-DE" sz="3000" dirty="0" smtClean="0"/>
              <a:t>Die </a:t>
            </a:r>
            <a:r>
              <a:rPr lang="de-DE" sz="3000" dirty="0"/>
              <a:t>Kommunikation mit der Drohne </a:t>
            </a:r>
            <a:r>
              <a:rPr lang="de-DE" sz="3000" dirty="0" smtClean="0"/>
              <a:t>erfolgt über </a:t>
            </a:r>
            <a:r>
              <a:rPr lang="de-DE" sz="3000" dirty="0"/>
              <a:t>deren </a:t>
            </a:r>
            <a:r>
              <a:rPr lang="de-DE" sz="3000" dirty="0" smtClean="0"/>
              <a:t>WLAN-Schnittstelle, welche vom verwendeten Framework angesprochen wird.</a:t>
            </a:r>
            <a:endParaRPr lang="de-DE" sz="3000" dirty="0"/>
          </a:p>
          <a:p>
            <a:pPr algn="just">
              <a:lnSpc>
                <a:spcPts val="3800"/>
              </a:lnSpc>
            </a:pPr>
            <a:endParaRPr lang="de-DE" sz="3000" dirty="0">
              <a:solidFill>
                <a:srgbClr val="262626"/>
              </a:solidFill>
            </a:endParaRPr>
          </a:p>
          <a:p>
            <a:pPr algn="just"/>
            <a:r>
              <a:rPr lang="de-DE" sz="3000" dirty="0" smtClean="0"/>
              <a:t>Zielplattform </a:t>
            </a:r>
            <a:r>
              <a:rPr lang="de-DE" sz="3000" dirty="0"/>
              <a:t>des Projekts ist eine der verbreiteten </a:t>
            </a:r>
            <a:r>
              <a:rPr lang="de-DE" sz="3000" dirty="0" err="1"/>
              <a:t>Linuxdistributionen</a:t>
            </a:r>
            <a:r>
              <a:rPr lang="de-DE" sz="3000" dirty="0"/>
              <a:t> (z.B. Debian oder Ubuntu) auf einem mobilen PC (z.B. Laptop, Tablet), da </a:t>
            </a:r>
            <a:r>
              <a:rPr lang="de-DE" sz="3000" dirty="0" smtClean="0"/>
              <a:t>hier alle </a:t>
            </a:r>
            <a:r>
              <a:rPr lang="de-DE" sz="3000" dirty="0"/>
              <a:t>benötigten Komponenten problemlos anzubinden sind. </a:t>
            </a:r>
            <a:r>
              <a:rPr lang="de-DE" sz="3000" dirty="0" smtClean="0"/>
              <a:t>Die Hauptkomponenten funktionieren auch unter Windows und </a:t>
            </a:r>
            <a:r>
              <a:rPr lang="de-DE" sz="3000" dirty="0" smtClean="0"/>
              <a:t>MacOS, wobei das Balance Board unter Windows nur mit einem passenden JSR082 Bluetooth Stack (z.B. </a:t>
            </a:r>
            <a:r>
              <a:rPr lang="de-DE" sz="3000" dirty="0" err="1" smtClean="0"/>
              <a:t>Widcomm</a:t>
            </a:r>
            <a:r>
              <a:rPr lang="de-DE" sz="3000" dirty="0" smtClean="0"/>
              <a:t>) anzubinden ist.</a:t>
            </a:r>
            <a:endParaRPr lang="de-DE" sz="3000" dirty="0" smtClean="0"/>
          </a:p>
        </p:txBody>
      </p:sp>
      <p:sp>
        <p:nvSpPr>
          <p:cNvPr id="17" name="Textfeld 16"/>
          <p:cNvSpPr txBox="1"/>
          <p:nvPr/>
        </p:nvSpPr>
        <p:spPr>
          <a:xfrm>
            <a:off x="1933373" y="8082782"/>
            <a:ext cx="12486534" cy="923330"/>
          </a:xfrm>
          <a:prstGeom prst="rect">
            <a:avLst/>
          </a:prstGeom>
          <a:noFill/>
        </p:spPr>
        <p:txBody>
          <a:bodyPr wrap="square" rtlCol="0">
            <a:spAutoFit/>
          </a:bodyPr>
          <a:lstStyle/>
          <a:p>
            <a:r>
              <a:rPr lang="de-DE" sz="5400" dirty="0" smtClean="0">
                <a:solidFill>
                  <a:schemeClr val="accent5"/>
                </a:solidFill>
                <a:latin typeface="+mj-lt"/>
                <a:cs typeface="Times New Roman" pitchFamily="18" charset="0"/>
              </a:rPr>
              <a:t>Kurzfassung</a:t>
            </a:r>
          </a:p>
        </p:txBody>
      </p:sp>
      <p:sp>
        <p:nvSpPr>
          <p:cNvPr id="18" name="Textfeld 17"/>
          <p:cNvSpPr txBox="1"/>
          <p:nvPr/>
        </p:nvSpPr>
        <p:spPr>
          <a:xfrm>
            <a:off x="1810966" y="9024974"/>
            <a:ext cx="12529392" cy="5026331"/>
          </a:xfrm>
          <a:prstGeom prst="rect">
            <a:avLst/>
          </a:prstGeom>
          <a:noFill/>
        </p:spPr>
        <p:txBody>
          <a:bodyPr wrap="square" bIns="360000" rtlCol="0">
            <a:spAutoFit/>
          </a:bodyPr>
          <a:lstStyle/>
          <a:p>
            <a:pPr algn="just"/>
            <a:r>
              <a:rPr lang="de-DE" sz="3000" dirty="0"/>
              <a:t>Zur Steuerung der Bebop 2 Drohne von </a:t>
            </a:r>
            <a:r>
              <a:rPr lang="de-DE" sz="3000" dirty="0" err="1"/>
              <a:t>Parrot</a:t>
            </a:r>
            <a:r>
              <a:rPr lang="de-DE" sz="3000" dirty="0"/>
              <a:t> ist standardmäßig die vom Anbieter </a:t>
            </a:r>
            <a:r>
              <a:rPr lang="de-DE" sz="3000" dirty="0" smtClean="0"/>
              <a:t>angebotene Smart Phone Applikation für Android und IOS vorgesehen. Zusätzlich </a:t>
            </a:r>
            <a:r>
              <a:rPr lang="de-DE" sz="3000" dirty="0"/>
              <a:t>bietet das Unternehmen eine </a:t>
            </a:r>
            <a:r>
              <a:rPr lang="de-DE" sz="3000" dirty="0" smtClean="0"/>
              <a:t>Programmier-</a:t>
            </a:r>
            <a:r>
              <a:rPr lang="de-DE" sz="3000" dirty="0" err="1" smtClean="0"/>
              <a:t>schnittstelle</a:t>
            </a:r>
            <a:r>
              <a:rPr lang="de-DE" sz="3000" dirty="0" smtClean="0"/>
              <a:t> </a:t>
            </a:r>
            <a:r>
              <a:rPr lang="de-DE" sz="3000" dirty="0"/>
              <a:t>für Android, IOS und Linux an.</a:t>
            </a:r>
          </a:p>
          <a:p>
            <a:pPr algn="just"/>
            <a:endParaRPr lang="de-DE" sz="3000" dirty="0" smtClean="0"/>
          </a:p>
          <a:p>
            <a:pPr algn="just"/>
            <a:r>
              <a:rPr lang="de-DE" sz="3000" dirty="0" smtClean="0"/>
              <a:t>Um </a:t>
            </a:r>
            <a:r>
              <a:rPr lang="de-DE" sz="3000" dirty="0"/>
              <a:t>Alternativen zur Steuerung der Drohne per Touchscreen zu bieten, wurden mit Hilfe von </a:t>
            </a:r>
            <a:r>
              <a:rPr lang="de-DE" sz="3000" dirty="0" err="1"/>
              <a:t>NodeJS</a:t>
            </a:r>
            <a:r>
              <a:rPr lang="de-DE" sz="3000" dirty="0"/>
              <a:t> mehrere Eingabegeräte angebunden. Die Anwendung ist als Spiel mit einem freien Flugmodus und einen </a:t>
            </a:r>
            <a:r>
              <a:rPr lang="de-DE" sz="3000" dirty="0" smtClean="0"/>
              <a:t>kompetitiven </a:t>
            </a:r>
            <a:r>
              <a:rPr lang="de-DE" sz="3000" dirty="0"/>
              <a:t>Rennmodus konzipiert. Während des Flugs können sowohl Bilder als auch Videos aufgenommen werden</a:t>
            </a:r>
            <a:r>
              <a:rPr lang="de-DE" sz="3000" dirty="0" smtClean="0"/>
              <a:t>.</a:t>
            </a:r>
            <a:endParaRPr lang="de-DE" sz="3000" dirty="0"/>
          </a:p>
        </p:txBody>
      </p:sp>
      <p:sp>
        <p:nvSpPr>
          <p:cNvPr id="24" name="Textfeld 23"/>
          <p:cNvSpPr txBox="1"/>
          <p:nvPr/>
        </p:nvSpPr>
        <p:spPr>
          <a:xfrm>
            <a:off x="15859987" y="9006112"/>
            <a:ext cx="12529390" cy="1965691"/>
          </a:xfrm>
          <a:prstGeom prst="rect">
            <a:avLst/>
          </a:prstGeom>
          <a:noFill/>
        </p:spPr>
        <p:txBody>
          <a:bodyPr wrap="square" bIns="360000" numCol="1" spcCol="720000" rtlCol="0">
            <a:noAutofit/>
          </a:bodyPr>
          <a:lstStyle/>
          <a:p>
            <a:pPr algn="just">
              <a:lnSpc>
                <a:spcPts val="3800"/>
              </a:lnSpc>
            </a:pPr>
            <a:endParaRPr lang="de-DE" sz="3000" dirty="0" smtClean="0">
              <a:solidFill>
                <a:srgbClr val="262626"/>
              </a:solidFill>
            </a:endParaRPr>
          </a:p>
        </p:txBody>
      </p:sp>
      <p:pic>
        <p:nvPicPr>
          <p:cNvPr id="26" name="Picture 4" descr="C:\Users\user\Desktop\HSKL_LOGO_RGB_pos.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 r="-501"/>
          <a:stretch/>
        </p:blipFill>
        <p:spPr bwMode="auto">
          <a:xfrm>
            <a:off x="1890515" y="39076751"/>
            <a:ext cx="4536504" cy="2358784"/>
          </a:xfrm>
          <a:prstGeom prst="rect">
            <a:avLst/>
          </a:prstGeom>
          <a:noFill/>
          <a:extLst>
            <a:ext uri="{909E8E84-426E-40DD-AFC4-6F175D3DCCD1}">
              <a14:hiddenFill xmlns:a14="http://schemas.microsoft.com/office/drawing/2010/main">
                <a:solidFill>
                  <a:srgbClr val="FFFFFF"/>
                </a:solidFill>
              </a14:hiddenFill>
            </a:ext>
          </a:extLst>
        </p:spPr>
      </p:pic>
      <p:sp>
        <p:nvSpPr>
          <p:cNvPr id="15" name="Textfeld 14"/>
          <p:cNvSpPr txBox="1"/>
          <p:nvPr/>
        </p:nvSpPr>
        <p:spPr>
          <a:xfrm>
            <a:off x="15837004" y="27308040"/>
            <a:ext cx="5883556" cy="923330"/>
          </a:xfrm>
          <a:prstGeom prst="rect">
            <a:avLst/>
          </a:prstGeom>
          <a:noFill/>
        </p:spPr>
        <p:txBody>
          <a:bodyPr wrap="square" rtlCol="0">
            <a:spAutoFit/>
          </a:bodyPr>
          <a:lstStyle/>
          <a:p>
            <a:r>
              <a:rPr lang="de-DE" sz="5400" dirty="0" smtClean="0">
                <a:solidFill>
                  <a:schemeClr val="accent5"/>
                </a:solidFill>
                <a:latin typeface="+mj-lt"/>
                <a:cs typeface="Times New Roman" pitchFamily="18" charset="0"/>
              </a:rPr>
              <a:t>Ausblick</a:t>
            </a:r>
          </a:p>
        </p:txBody>
      </p:sp>
      <p:sp>
        <p:nvSpPr>
          <p:cNvPr id="16" name="Textfeld 15"/>
          <p:cNvSpPr txBox="1"/>
          <p:nvPr/>
        </p:nvSpPr>
        <p:spPr>
          <a:xfrm>
            <a:off x="15837003" y="28386425"/>
            <a:ext cx="12529393" cy="6411325"/>
          </a:xfrm>
          <a:prstGeom prst="rect">
            <a:avLst/>
          </a:prstGeom>
          <a:noFill/>
        </p:spPr>
        <p:txBody>
          <a:bodyPr wrap="square" bIns="360000" rtlCol="0">
            <a:spAutoFit/>
          </a:bodyPr>
          <a:lstStyle/>
          <a:p>
            <a:pPr algn="just"/>
            <a:r>
              <a:rPr lang="de-DE" sz="3000" dirty="0"/>
              <a:t>Unter Windows </a:t>
            </a:r>
            <a:r>
              <a:rPr lang="de-DE" sz="3000" dirty="0" smtClean="0"/>
              <a:t>ist bislang </a:t>
            </a:r>
            <a:r>
              <a:rPr lang="de-DE" sz="3000" dirty="0"/>
              <a:t>die Anbindung des Wii Balance Board nicht möglich, da diese über die </a:t>
            </a:r>
            <a:r>
              <a:rPr lang="de-DE" sz="3000" dirty="0" err="1"/>
              <a:t>WiiRemoteJ</a:t>
            </a:r>
            <a:r>
              <a:rPr lang="de-DE" sz="3000" dirty="0"/>
              <a:t> Bibliothek stattfindet, welche unter Windows einen bestimmten Bluetooth Stack und einen geeigneten Bluetooth Dongle </a:t>
            </a:r>
            <a:r>
              <a:rPr lang="de-DE" sz="3000" dirty="0" smtClean="0"/>
              <a:t>voraussetzt. Dieser Fall wurde in der vorliegenden Applikation nicht berücksichtigt, da Linux dies direkt unterstützt.</a:t>
            </a:r>
          </a:p>
          <a:p>
            <a:pPr algn="just"/>
            <a:endParaRPr lang="de-DE" sz="3000" dirty="0">
              <a:solidFill>
                <a:srgbClr val="FF0000"/>
              </a:solidFill>
            </a:endParaRPr>
          </a:p>
          <a:p>
            <a:pPr algn="just"/>
            <a:r>
              <a:rPr lang="de-DE" sz="3000" dirty="0" smtClean="0"/>
              <a:t>Die Applikation ist in der aktuellen Version auf die Verwendung des Xbox Controllers und des </a:t>
            </a:r>
            <a:r>
              <a:rPr lang="de-DE" sz="3000" dirty="0" err="1" smtClean="0"/>
              <a:t>Attack</a:t>
            </a:r>
            <a:r>
              <a:rPr lang="de-DE" sz="3000" dirty="0" smtClean="0"/>
              <a:t> Joysticks von Logitech angepasst, obwohl das genutzte </a:t>
            </a:r>
            <a:r>
              <a:rPr lang="de-DE" sz="3000" dirty="0" err="1" smtClean="0"/>
              <a:t>Node</a:t>
            </a:r>
            <a:r>
              <a:rPr lang="de-DE" sz="3000" dirty="0" smtClean="0"/>
              <a:t> die Einbindung beliebiger Controller gestattet. Dies liegt darin begründet, dass jeder Controller ein eigenes Button Layout beinhaltet. Eine Zuweisung der Tasten auf die korrespondierenden Aktionen der Drohne per Konfigurationsdatei wäre für diesen Fall denkbar.</a:t>
            </a:r>
            <a:endParaRPr lang="de-DE" sz="3000" dirty="0">
              <a:solidFill>
                <a:srgbClr val="FF0000"/>
              </a:solidFill>
            </a:endParaRPr>
          </a:p>
        </p:txBody>
      </p:sp>
      <p:sp>
        <p:nvSpPr>
          <p:cNvPr id="21" name="Textfeld 20"/>
          <p:cNvSpPr txBox="1"/>
          <p:nvPr/>
        </p:nvSpPr>
        <p:spPr>
          <a:xfrm>
            <a:off x="15859987" y="34797750"/>
            <a:ext cx="12529393" cy="923330"/>
          </a:xfrm>
          <a:prstGeom prst="rect">
            <a:avLst/>
          </a:prstGeom>
          <a:noFill/>
        </p:spPr>
        <p:txBody>
          <a:bodyPr wrap="square" rtlCol="0">
            <a:spAutoFit/>
          </a:bodyPr>
          <a:lstStyle/>
          <a:p>
            <a:r>
              <a:rPr lang="de-DE" sz="5400" dirty="0" smtClean="0">
                <a:solidFill>
                  <a:schemeClr val="accent5"/>
                </a:solidFill>
                <a:latin typeface="+mj-lt"/>
                <a:cs typeface="Times New Roman" pitchFamily="18" charset="0"/>
              </a:rPr>
              <a:t>Referenzen</a:t>
            </a:r>
          </a:p>
        </p:txBody>
      </p:sp>
      <p:sp>
        <p:nvSpPr>
          <p:cNvPr id="25" name="Textfeld 24"/>
          <p:cNvSpPr txBox="1"/>
          <p:nvPr/>
        </p:nvSpPr>
        <p:spPr>
          <a:xfrm>
            <a:off x="15859987" y="35721080"/>
            <a:ext cx="12529390" cy="1948565"/>
          </a:xfrm>
          <a:prstGeom prst="rect">
            <a:avLst/>
          </a:prstGeom>
          <a:noFill/>
        </p:spPr>
        <p:txBody>
          <a:bodyPr wrap="square" bIns="360000" rtlCol="0">
            <a:spAutoFit/>
          </a:bodyPr>
          <a:lstStyle/>
          <a:p>
            <a:pPr marL="457200" indent="-457200">
              <a:lnSpc>
                <a:spcPts val="3000"/>
              </a:lnSpc>
              <a:buFont typeface="Arial" pitchFamily="34" charset="0"/>
              <a:buChar char="•"/>
            </a:pPr>
            <a:r>
              <a:rPr lang="en-US" sz="2400" dirty="0" smtClean="0">
                <a:solidFill>
                  <a:srgbClr val="262626"/>
                </a:solidFill>
              </a:rPr>
              <a:t>Parrot</a:t>
            </a:r>
            <a:r>
              <a:rPr lang="en-US" sz="2400" dirty="0">
                <a:solidFill>
                  <a:srgbClr val="262626"/>
                </a:solidFill>
              </a:rPr>
              <a:t>, </a:t>
            </a:r>
            <a:r>
              <a:rPr lang="en-US" sz="2400" dirty="0">
                <a:solidFill>
                  <a:srgbClr val="262626"/>
                </a:solidFill>
                <a:hlinkClick r:id="rId3"/>
              </a:rPr>
              <a:t>http://www.parrot.com/de/produkte/bebop2</a:t>
            </a:r>
            <a:r>
              <a:rPr lang="en-US" sz="2400" dirty="0" smtClean="0">
                <a:solidFill>
                  <a:srgbClr val="262626"/>
                </a:solidFill>
                <a:hlinkClick r:id="rId3"/>
              </a:rPr>
              <a:t>/</a:t>
            </a:r>
            <a:r>
              <a:rPr lang="en-US" sz="2400" dirty="0" smtClean="0">
                <a:solidFill>
                  <a:srgbClr val="262626"/>
                </a:solidFill>
              </a:rPr>
              <a:t> (5. </a:t>
            </a:r>
            <a:r>
              <a:rPr lang="en-US" sz="2400" dirty="0" err="1" smtClean="0">
                <a:solidFill>
                  <a:srgbClr val="262626"/>
                </a:solidFill>
              </a:rPr>
              <a:t>Juli</a:t>
            </a:r>
            <a:r>
              <a:rPr lang="en-US" sz="2400" dirty="0" smtClean="0">
                <a:solidFill>
                  <a:srgbClr val="262626"/>
                </a:solidFill>
              </a:rPr>
              <a:t> 2016</a:t>
            </a:r>
            <a:r>
              <a:rPr lang="en-US" sz="2400" dirty="0">
                <a:solidFill>
                  <a:srgbClr val="262626"/>
                </a:solidFill>
              </a:rPr>
              <a:t>)</a:t>
            </a:r>
          </a:p>
          <a:p>
            <a:pPr marL="457200" indent="-457200">
              <a:lnSpc>
                <a:spcPts val="3000"/>
              </a:lnSpc>
              <a:buFont typeface="Arial" pitchFamily="34" charset="0"/>
              <a:buChar char="•"/>
            </a:pPr>
            <a:r>
              <a:rPr lang="en-US" sz="2400" dirty="0" err="1" smtClean="0">
                <a:solidFill>
                  <a:srgbClr val="262626"/>
                </a:solidFill>
              </a:rPr>
              <a:t>NodeJS</a:t>
            </a:r>
            <a:r>
              <a:rPr lang="en-US" sz="2400" dirty="0" smtClean="0">
                <a:solidFill>
                  <a:srgbClr val="262626"/>
                </a:solidFill>
              </a:rPr>
              <a:t>,</a:t>
            </a:r>
            <a:r>
              <a:rPr lang="en-US" sz="2400" dirty="0">
                <a:solidFill>
                  <a:srgbClr val="262626"/>
                </a:solidFill>
              </a:rPr>
              <a:t>  </a:t>
            </a:r>
            <a:r>
              <a:rPr lang="en-US" sz="2400" dirty="0">
                <a:solidFill>
                  <a:srgbClr val="262626"/>
                </a:solidFill>
                <a:hlinkClick r:id="rId4"/>
              </a:rPr>
              <a:t>https://nodejs.org/en</a:t>
            </a:r>
            <a:r>
              <a:rPr lang="en-US" sz="2400" dirty="0" smtClean="0">
                <a:solidFill>
                  <a:srgbClr val="262626"/>
                </a:solidFill>
                <a:hlinkClick r:id="rId4"/>
              </a:rPr>
              <a:t>/</a:t>
            </a:r>
            <a:r>
              <a:rPr lang="en-US" sz="2400" dirty="0" smtClean="0">
                <a:solidFill>
                  <a:srgbClr val="262626"/>
                </a:solidFill>
              </a:rPr>
              <a:t> (5. </a:t>
            </a:r>
            <a:r>
              <a:rPr lang="en-US" sz="2400" dirty="0" err="1" smtClean="0">
                <a:solidFill>
                  <a:srgbClr val="262626"/>
                </a:solidFill>
              </a:rPr>
              <a:t>Juli</a:t>
            </a:r>
            <a:r>
              <a:rPr lang="en-US" sz="2400" dirty="0" smtClean="0">
                <a:solidFill>
                  <a:srgbClr val="262626"/>
                </a:solidFill>
              </a:rPr>
              <a:t>  2016)</a:t>
            </a:r>
            <a:endParaRPr lang="de-DE" sz="2400" dirty="0">
              <a:solidFill>
                <a:srgbClr val="262626"/>
              </a:solidFill>
            </a:endParaRPr>
          </a:p>
          <a:p>
            <a:pPr marL="457200" indent="-457200">
              <a:lnSpc>
                <a:spcPts val="3000"/>
              </a:lnSpc>
              <a:buFont typeface="Arial" pitchFamily="34" charset="0"/>
              <a:buChar char="•"/>
            </a:pPr>
            <a:r>
              <a:rPr lang="en-US" sz="2400" dirty="0" err="1" smtClean="0">
                <a:solidFill>
                  <a:srgbClr val="262626"/>
                </a:solidFill>
              </a:rPr>
              <a:t>WiiRemoteJ</a:t>
            </a:r>
            <a:r>
              <a:rPr lang="en-US" sz="2400" dirty="0">
                <a:solidFill>
                  <a:srgbClr val="262626"/>
                </a:solidFill>
              </a:rPr>
              <a:t>, </a:t>
            </a:r>
            <a:r>
              <a:rPr lang="en-US" sz="2400" dirty="0">
                <a:solidFill>
                  <a:srgbClr val="262626"/>
                </a:solidFill>
                <a:hlinkClick r:id="rId5"/>
              </a:rPr>
              <a:t>https://</a:t>
            </a:r>
            <a:r>
              <a:rPr lang="en-US" sz="2400" dirty="0" smtClean="0">
                <a:solidFill>
                  <a:srgbClr val="262626"/>
                </a:solidFill>
                <a:hlinkClick r:id="rId5"/>
              </a:rPr>
              <a:t>github.com/micromu/WiiRemoteJ</a:t>
            </a:r>
            <a:r>
              <a:rPr lang="en-US" sz="2400" dirty="0" smtClean="0">
                <a:solidFill>
                  <a:srgbClr val="262626"/>
                </a:solidFill>
              </a:rPr>
              <a:t> (5. </a:t>
            </a:r>
            <a:r>
              <a:rPr lang="en-US" sz="2400" dirty="0" err="1" smtClean="0">
                <a:solidFill>
                  <a:srgbClr val="262626"/>
                </a:solidFill>
              </a:rPr>
              <a:t>Juli</a:t>
            </a:r>
            <a:r>
              <a:rPr lang="en-US" sz="2400" dirty="0" smtClean="0">
                <a:solidFill>
                  <a:srgbClr val="262626"/>
                </a:solidFill>
              </a:rPr>
              <a:t> 2016)</a:t>
            </a:r>
            <a:endParaRPr lang="en-US" sz="2400" dirty="0">
              <a:solidFill>
                <a:srgbClr val="262626"/>
              </a:solidFill>
            </a:endParaRPr>
          </a:p>
          <a:p>
            <a:pPr marL="457200" indent="-457200">
              <a:lnSpc>
                <a:spcPts val="3000"/>
              </a:lnSpc>
              <a:buFont typeface="Arial" pitchFamily="34" charset="0"/>
              <a:buChar char="•"/>
            </a:pPr>
            <a:r>
              <a:rPr lang="en-US" sz="2400" dirty="0" smtClean="0">
                <a:solidFill>
                  <a:srgbClr val="262626"/>
                </a:solidFill>
              </a:rPr>
              <a:t>GitHub </a:t>
            </a:r>
            <a:r>
              <a:rPr lang="en-US" sz="2400" dirty="0" err="1" smtClean="0">
                <a:solidFill>
                  <a:srgbClr val="262626"/>
                </a:solidFill>
              </a:rPr>
              <a:t>Projekt</a:t>
            </a:r>
            <a:r>
              <a:rPr lang="en-US" sz="2400" dirty="0" smtClean="0">
                <a:solidFill>
                  <a:srgbClr val="262626"/>
                </a:solidFill>
              </a:rPr>
              <a:t>,</a:t>
            </a:r>
            <a:r>
              <a:rPr lang="en-US" sz="2400" dirty="0">
                <a:solidFill>
                  <a:srgbClr val="262626"/>
                </a:solidFill>
              </a:rPr>
              <a:t>  </a:t>
            </a:r>
            <a:r>
              <a:rPr lang="en-US" sz="2400" dirty="0">
                <a:solidFill>
                  <a:srgbClr val="262626"/>
                </a:solidFill>
                <a:hlinkClick r:id="rId6"/>
              </a:rPr>
              <a:t>https://</a:t>
            </a:r>
            <a:r>
              <a:rPr lang="en-US" sz="2400" dirty="0" smtClean="0">
                <a:solidFill>
                  <a:srgbClr val="262626"/>
                </a:solidFill>
                <a:hlinkClick r:id="rId6"/>
              </a:rPr>
              <a:t>github.com/fog1992/AIS-Drone</a:t>
            </a:r>
            <a:r>
              <a:rPr lang="en-US" sz="2400" dirty="0" smtClean="0">
                <a:solidFill>
                  <a:srgbClr val="262626"/>
                </a:solidFill>
              </a:rPr>
              <a:t> (5. </a:t>
            </a:r>
            <a:r>
              <a:rPr lang="en-US" sz="2400" dirty="0" err="1" smtClean="0">
                <a:solidFill>
                  <a:srgbClr val="262626"/>
                </a:solidFill>
              </a:rPr>
              <a:t>Juli</a:t>
            </a:r>
            <a:r>
              <a:rPr lang="en-US" sz="2400" dirty="0" smtClean="0">
                <a:solidFill>
                  <a:srgbClr val="262626"/>
                </a:solidFill>
              </a:rPr>
              <a:t>  2016)</a:t>
            </a:r>
            <a:endParaRPr lang="de-DE" sz="2400" dirty="0">
              <a:solidFill>
                <a:srgbClr val="262626"/>
              </a:solidFill>
            </a:endParaRPr>
          </a:p>
        </p:txBody>
      </p:sp>
      <p:sp>
        <p:nvSpPr>
          <p:cNvPr id="44" name="Textfeld 43"/>
          <p:cNvSpPr txBox="1"/>
          <p:nvPr/>
        </p:nvSpPr>
        <p:spPr>
          <a:xfrm>
            <a:off x="4605970" y="29624481"/>
            <a:ext cx="6042999" cy="830997"/>
          </a:xfrm>
          <a:prstGeom prst="rect">
            <a:avLst/>
          </a:prstGeom>
          <a:noFill/>
        </p:spPr>
        <p:txBody>
          <a:bodyPr wrap="square" rtlCol="0">
            <a:spAutoFit/>
          </a:bodyPr>
          <a:lstStyle/>
          <a:p>
            <a:pPr algn="ctr"/>
            <a:r>
              <a:rPr lang="de-DE" sz="2400" b="1" dirty="0" smtClean="0">
                <a:solidFill>
                  <a:srgbClr val="262626"/>
                </a:solidFill>
              </a:rPr>
              <a:t>Abbildung 1: Anbindung der Peripherie per USB und  Bluetooth</a:t>
            </a:r>
            <a:endParaRPr lang="de-DE" sz="2400" b="1" dirty="0">
              <a:solidFill>
                <a:srgbClr val="262626"/>
              </a:solidFill>
            </a:endParaRPr>
          </a:p>
        </p:txBody>
      </p:sp>
      <p:sp>
        <p:nvSpPr>
          <p:cNvPr id="37" name="Textfeld 36"/>
          <p:cNvSpPr txBox="1"/>
          <p:nvPr/>
        </p:nvSpPr>
        <p:spPr>
          <a:xfrm>
            <a:off x="19730472" y="14923542"/>
            <a:ext cx="4050475" cy="461665"/>
          </a:xfrm>
          <a:prstGeom prst="rect">
            <a:avLst/>
          </a:prstGeom>
          <a:noFill/>
        </p:spPr>
        <p:txBody>
          <a:bodyPr wrap="square" rtlCol="0">
            <a:spAutoFit/>
          </a:bodyPr>
          <a:lstStyle/>
          <a:p>
            <a:r>
              <a:rPr lang="de-DE" sz="2400" b="1" dirty="0" smtClean="0">
                <a:solidFill>
                  <a:srgbClr val="262626"/>
                </a:solidFill>
              </a:rPr>
              <a:t>Abbildung 2: Architektur</a:t>
            </a:r>
            <a:endParaRPr lang="de-DE" sz="2400" b="1" dirty="0">
              <a:solidFill>
                <a:srgbClr val="262626"/>
              </a:solidFill>
            </a:endParaRPr>
          </a:p>
        </p:txBody>
      </p:sp>
      <p:grpSp>
        <p:nvGrpSpPr>
          <p:cNvPr id="79" name="Gruppieren 78"/>
          <p:cNvGrpSpPr/>
          <p:nvPr/>
        </p:nvGrpSpPr>
        <p:grpSpPr>
          <a:xfrm>
            <a:off x="15837003" y="8704404"/>
            <a:ext cx="12552376" cy="5897644"/>
            <a:chOff x="15837003" y="8704404"/>
            <a:chExt cx="12552376" cy="5897644"/>
          </a:xfrm>
        </p:grpSpPr>
        <p:sp>
          <p:nvSpPr>
            <p:cNvPr id="78" name="Rechteck 77"/>
            <p:cNvSpPr/>
            <p:nvPr/>
          </p:nvSpPr>
          <p:spPr>
            <a:xfrm>
              <a:off x="15859986" y="8704404"/>
              <a:ext cx="12529393" cy="5897644"/>
            </a:xfrm>
            <a:prstGeom prst="rect">
              <a:avLst/>
            </a:prstGeom>
            <a:solidFill>
              <a:srgbClr val="FFFF00">
                <a:alpha val="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41" name="Grafik 40"/>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837003" y="8704404"/>
              <a:ext cx="12533794" cy="5897644"/>
            </a:xfrm>
            <a:prstGeom prst="rect">
              <a:avLst/>
            </a:prstGeom>
            <a:noFill/>
          </p:spPr>
        </p:pic>
      </p:grpSp>
      <p:grpSp>
        <p:nvGrpSpPr>
          <p:cNvPr id="75" name="Gruppieren 74"/>
          <p:cNvGrpSpPr/>
          <p:nvPr/>
        </p:nvGrpSpPr>
        <p:grpSpPr>
          <a:xfrm>
            <a:off x="2050608" y="22772414"/>
            <a:ext cx="12209205" cy="6624736"/>
            <a:chOff x="1630000" y="21836311"/>
            <a:chExt cx="12306202" cy="6624736"/>
          </a:xfrm>
        </p:grpSpPr>
        <p:sp>
          <p:nvSpPr>
            <p:cNvPr id="74" name="Rechteck 73"/>
            <p:cNvSpPr/>
            <p:nvPr/>
          </p:nvSpPr>
          <p:spPr>
            <a:xfrm>
              <a:off x="1630000" y="21836311"/>
              <a:ext cx="12306202" cy="6624736"/>
            </a:xfrm>
            <a:prstGeom prst="rect">
              <a:avLst/>
            </a:prstGeom>
            <a:solidFill>
              <a:srgbClr val="FFFF00">
                <a:alpha val="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48" name="Grafik 47" descr="https://dri1.img.digitalrivercontent.net/Storefront/Company/msintl/images/English/en-INTL-Parrot-Bebop-Drone-2-White-Cntrlr-Bndl-QK9-00022/en-INTL-L-Parrot-Bebop-Drone-2-White-Cntrlr-Bndl-QK9-00022-RM5-mnco.jpg"/>
            <p:cNvPicPr>
              <a:picLocks noChangeAspect="1"/>
            </p:cNvPicPr>
            <p:nvPr/>
          </p:nvPicPr>
          <p:blipFill rotWithShape="1">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l="9830" t="26205" r="14828" b="29217"/>
            <a:stretch/>
          </p:blipFill>
          <p:spPr bwMode="auto">
            <a:xfrm>
              <a:off x="9999352" y="23338117"/>
              <a:ext cx="3701160" cy="1288727"/>
            </a:xfrm>
            <a:prstGeom prst="rect">
              <a:avLst/>
            </a:prstGeom>
            <a:noFill/>
            <a:ln>
              <a:noFill/>
            </a:ln>
            <a:extLst>
              <a:ext uri="{53640926-AAD7-44D8-BBD7-CCE9431645EC}">
                <a14:shadowObscured xmlns:a14="http://schemas.microsoft.com/office/drawing/2010/main"/>
              </a:ext>
            </a:extLst>
          </p:spPr>
        </p:pic>
        <p:pic>
          <p:nvPicPr>
            <p:cNvPr id="50" name="Grafik 4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669543" y="22558385"/>
              <a:ext cx="2457820" cy="2071328"/>
            </a:xfrm>
            <a:prstGeom prst="rect">
              <a:avLst/>
            </a:prstGeom>
          </p:spPr>
        </p:pic>
        <p:pic>
          <p:nvPicPr>
            <p:cNvPr id="51" name="Grafik 50" descr="Joystick, Game Controller, Spiel, Kontrolle, Gerät"/>
            <p:cNvPicPr>
              <a:picLocks noChangeAspect="1"/>
            </p:cNvPicPr>
            <p:nvPr/>
          </p:nvPicPr>
          <p:blipFill>
            <a:blip r:embed="rId10" cstate="print">
              <a:extLst>
                <a:ext uri="{BEBA8EAE-BF5A-486C-A8C5-ECC9F3942E4B}">
                  <a14:imgProps xmlns:a14="http://schemas.microsoft.com/office/drawing/2010/main">
                    <a14:imgLayer r:embed="rId11">
                      <a14:imgEffect>
                        <a14:artisticPlasticWrap/>
                      </a14:imgEffect>
                    </a14:imgLayer>
                  </a14:imgProps>
                </a:ext>
                <a:ext uri="{28A0092B-C50C-407E-A947-70E740481C1C}">
                  <a14:useLocalDpi xmlns:a14="http://schemas.microsoft.com/office/drawing/2010/main" val="0"/>
                </a:ext>
              </a:extLst>
            </a:blip>
            <a:srcRect/>
            <a:stretch>
              <a:fillRect/>
            </a:stretch>
          </p:blipFill>
          <p:spPr bwMode="auto">
            <a:xfrm>
              <a:off x="8072584" y="26369706"/>
              <a:ext cx="1529157" cy="1572310"/>
            </a:xfrm>
            <a:prstGeom prst="rect">
              <a:avLst/>
            </a:prstGeom>
            <a:noFill/>
            <a:ln>
              <a:noFill/>
            </a:ln>
          </p:spPr>
        </p:pic>
        <p:pic>
          <p:nvPicPr>
            <p:cNvPr id="52" name="Grafik 51"/>
            <p:cNvPicPr>
              <a:picLocks noChangeAspect="1"/>
            </p:cNvPicPr>
            <p:nvPr/>
          </p:nvPicPr>
          <p:blipFill>
            <a:blip r:embed="rId12" cstate="print">
              <a:extLst>
                <a:ext uri="{BEBA8EAE-BF5A-486C-A8C5-ECC9F3942E4B}">
                  <a14:imgProps xmlns:a14="http://schemas.microsoft.com/office/drawing/2010/main">
                    <a14:imgLayer r:embed="rId13">
                      <a14:imgEffect>
                        <a14:artisticPlasticWrap/>
                      </a14:imgEffect>
                    </a14:imgLayer>
                  </a14:imgProps>
                </a:ext>
                <a:ext uri="{28A0092B-C50C-407E-A947-70E740481C1C}">
                  <a14:useLocalDpi xmlns:a14="http://schemas.microsoft.com/office/drawing/2010/main" val="0"/>
                </a:ext>
              </a:extLst>
            </a:blip>
            <a:stretch>
              <a:fillRect/>
            </a:stretch>
          </p:blipFill>
          <p:spPr>
            <a:xfrm>
              <a:off x="5912847" y="26551763"/>
              <a:ext cx="1513393" cy="1390253"/>
            </a:xfrm>
            <a:prstGeom prst="rect">
              <a:avLst/>
            </a:prstGeom>
          </p:spPr>
        </p:pic>
        <p:pic>
          <p:nvPicPr>
            <p:cNvPr id="53" name="Grafik 5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908662" y="26783472"/>
              <a:ext cx="3294782" cy="1158544"/>
            </a:xfrm>
            <a:prstGeom prst="rect">
              <a:avLst/>
            </a:prstGeom>
          </p:spPr>
        </p:pic>
        <p:pic>
          <p:nvPicPr>
            <p:cNvPr id="57" name="Grafik 56" descr="C:\Users\Puderer\AppData\Local\Microsoft\Windows\INetCache\IE\A3QJ7VIY\wireless-connection-icon[1].jpg"/>
            <p:cNvPicPr>
              <a:picLocks noChangeAspect="1"/>
            </p:cNvPicPr>
            <p:nvPr/>
          </p:nvPicPr>
          <p:blipFill rotWithShape="1">
            <a:blip r:embed="rId15" cstate="print">
              <a:clrChange>
                <a:clrFrom>
                  <a:srgbClr val="FFFFFF"/>
                </a:clrFrom>
                <a:clrTo>
                  <a:srgbClr val="FFFFFF">
                    <a:alpha val="0"/>
                  </a:srgbClr>
                </a:clrTo>
              </a:clrChange>
              <a:extLst>
                <a:ext uri="{BEBA8EAE-BF5A-486C-A8C5-ECC9F3942E4B}">
                  <a14:imgProps xmlns:a14="http://schemas.microsoft.com/office/drawing/2010/main">
                    <a14:imgLayer r:embed="rId16">
                      <a14:imgEffect>
                        <a14:saturation sat="0"/>
                      </a14:imgEffect>
                    </a14:imgLayer>
                  </a14:imgProps>
                </a:ext>
                <a:ext uri="{28A0092B-C50C-407E-A947-70E740481C1C}">
                  <a14:useLocalDpi xmlns:a14="http://schemas.microsoft.com/office/drawing/2010/main" val="0"/>
                </a:ext>
              </a:extLst>
            </a:blip>
            <a:srcRect l="11755" t="7454" r="9602" b="5383"/>
            <a:stretch/>
          </p:blipFill>
          <p:spPr bwMode="auto">
            <a:xfrm>
              <a:off x="11382314" y="22365434"/>
              <a:ext cx="915972" cy="873913"/>
            </a:xfrm>
            <a:prstGeom prst="rect">
              <a:avLst/>
            </a:prstGeom>
            <a:noFill/>
            <a:ln>
              <a:noFill/>
            </a:ln>
            <a:extLst>
              <a:ext uri="{53640926-AAD7-44D8-BBD7-CCE9431645EC}">
                <a14:shadowObscured xmlns:a14="http://schemas.microsoft.com/office/drawing/2010/main"/>
              </a:ext>
            </a:extLst>
          </p:spPr>
        </p:pic>
        <p:pic>
          <p:nvPicPr>
            <p:cNvPr id="63" name="Grafik 62" descr="C:\Users\Puderer\AppData\Local\Microsoft\Windows\INetCache\IE\DW9SJ4A0\bluetooth[1].png"/>
            <p:cNvPicPr>
              <a:picLocks noChangeAspect="1"/>
            </p:cNvPicPr>
            <p:nvPr/>
          </p:nvPicPr>
          <p:blipFill rotWithShape="1">
            <a:blip r:embed="rId17" cstate="print">
              <a:extLst>
                <a:ext uri="{28A0092B-C50C-407E-A947-70E740481C1C}">
                  <a14:useLocalDpi xmlns:a14="http://schemas.microsoft.com/office/drawing/2010/main" val="0"/>
                </a:ext>
              </a:extLst>
            </a:blip>
            <a:srcRect l="16423" t="8211" r="16716" b="8211"/>
            <a:stretch/>
          </p:blipFill>
          <p:spPr bwMode="auto">
            <a:xfrm>
              <a:off x="13159605" y="25889738"/>
              <a:ext cx="425642" cy="562721"/>
            </a:xfrm>
            <a:prstGeom prst="rect">
              <a:avLst/>
            </a:prstGeom>
            <a:noFill/>
            <a:ln>
              <a:noFill/>
            </a:ln>
            <a:extLst>
              <a:ext uri="{53640926-AAD7-44D8-BBD7-CCE9431645EC}">
                <a14:shadowObscured xmlns:a14="http://schemas.microsoft.com/office/drawing/2010/main"/>
              </a:ext>
            </a:extLst>
          </p:spPr>
        </p:pic>
        <p:pic>
          <p:nvPicPr>
            <p:cNvPr id="64" name="Grafik 63" descr="C:\Users\Puderer\AppData\Local\Microsoft\Windows\INetCache\IE\DW9SJ4A0\1280px-USB_Icon.svg[1].png"/>
            <p:cNvPicPr>
              <a:picLocks noChangeAspect="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845604" y="25889738"/>
              <a:ext cx="882812" cy="446867"/>
            </a:xfrm>
            <a:prstGeom prst="rect">
              <a:avLst/>
            </a:prstGeom>
            <a:noFill/>
            <a:ln>
              <a:noFill/>
            </a:ln>
          </p:spPr>
        </p:pic>
        <p:sp>
          <p:nvSpPr>
            <p:cNvPr id="65" name="Rechteck 64"/>
            <p:cNvSpPr/>
            <p:nvPr/>
          </p:nvSpPr>
          <p:spPr>
            <a:xfrm>
              <a:off x="1782546" y="25823535"/>
              <a:ext cx="7929546" cy="24329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66" name="Rechteck 65"/>
            <p:cNvSpPr/>
            <p:nvPr/>
          </p:nvSpPr>
          <p:spPr>
            <a:xfrm>
              <a:off x="9980089" y="25823535"/>
              <a:ext cx="3720423" cy="2432943"/>
            </a:xfrm>
            <a:prstGeom prst="rect">
              <a:avLst/>
            </a:prstGeom>
            <a:noFill/>
            <a:ln>
              <a:prstDash val="dash"/>
            </a:ln>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11" name="Pfeil nach oben 10"/>
            <p:cNvSpPr/>
            <p:nvPr/>
          </p:nvSpPr>
          <p:spPr>
            <a:xfrm>
              <a:off x="6907313" y="24944314"/>
              <a:ext cx="1774385" cy="64786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Pfeil nach oben 67"/>
            <p:cNvSpPr/>
            <p:nvPr/>
          </p:nvSpPr>
          <p:spPr>
            <a:xfrm rot="5400000">
              <a:off x="9005471" y="23270115"/>
              <a:ext cx="1180090" cy="64786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0" name="Textfeld 69"/>
          <p:cNvSpPr txBox="1"/>
          <p:nvPr/>
        </p:nvSpPr>
        <p:spPr>
          <a:xfrm>
            <a:off x="1630000" y="30621286"/>
            <a:ext cx="12529390" cy="7200800"/>
          </a:xfrm>
          <a:prstGeom prst="rect">
            <a:avLst/>
          </a:prstGeom>
          <a:noFill/>
        </p:spPr>
        <p:txBody>
          <a:bodyPr wrap="square" bIns="360000" numCol="1" spcCol="720000" rtlCol="0">
            <a:noAutofit/>
          </a:bodyPr>
          <a:lstStyle/>
          <a:p>
            <a:pPr algn="just">
              <a:lnSpc>
                <a:spcPts val="3800"/>
              </a:lnSpc>
            </a:pPr>
            <a:r>
              <a:rPr lang="de-DE" sz="3000" b="1" dirty="0" smtClean="0">
                <a:solidFill>
                  <a:srgbClr val="262626"/>
                </a:solidFill>
              </a:rPr>
              <a:t>Architektur und Framework</a:t>
            </a:r>
            <a:endParaRPr lang="en-US" sz="3000" b="1" dirty="0" smtClean="0">
              <a:solidFill>
                <a:srgbClr val="262626"/>
              </a:solidFill>
            </a:endParaRPr>
          </a:p>
          <a:p>
            <a:pPr algn="just">
              <a:lnSpc>
                <a:spcPts val="3800"/>
              </a:lnSpc>
            </a:pPr>
            <a:endParaRPr lang="de-DE" sz="3000" dirty="0" smtClean="0">
              <a:solidFill>
                <a:srgbClr val="262626"/>
              </a:solidFill>
            </a:endParaRPr>
          </a:p>
          <a:p>
            <a:pPr algn="just"/>
            <a:r>
              <a:rPr lang="de-DE" sz="3000" dirty="0" smtClean="0"/>
              <a:t>Die Anwendungslogik ist in JavaScript verfasst und wird in </a:t>
            </a:r>
            <a:r>
              <a:rPr lang="de-DE" sz="3000" dirty="0" err="1" smtClean="0"/>
              <a:t>NodeJS</a:t>
            </a:r>
            <a:r>
              <a:rPr lang="de-DE" sz="3000" dirty="0" smtClean="0"/>
              <a:t> ausgeführt. </a:t>
            </a:r>
            <a:r>
              <a:rPr lang="de-DE" sz="3000" dirty="0" err="1" smtClean="0"/>
              <a:t>NodeJS</a:t>
            </a:r>
            <a:r>
              <a:rPr lang="de-DE" sz="3000" dirty="0" smtClean="0"/>
              <a:t> ist eine JavaScript </a:t>
            </a:r>
            <a:r>
              <a:rPr lang="de-DE" sz="3000" dirty="0" err="1" smtClean="0"/>
              <a:t>Runtime</a:t>
            </a:r>
            <a:r>
              <a:rPr lang="de-DE" sz="3000" dirty="0" smtClean="0"/>
              <a:t> Engine, die auf Google Chromes V8 JavaScript Engine basiert. Sowohl der Aktor (Drohne) als auch die meisten Sensoren (</a:t>
            </a:r>
            <a:r>
              <a:rPr lang="de-DE" sz="3000" dirty="0" err="1" smtClean="0"/>
              <a:t>XBox</a:t>
            </a:r>
            <a:r>
              <a:rPr lang="de-DE" sz="3000" dirty="0" smtClean="0"/>
              <a:t> Controller, Tastatur und Joystick) werden mit Hilfe entsprechender Nodes (existierende Softwarepakete in </a:t>
            </a:r>
            <a:r>
              <a:rPr lang="de-DE" sz="3000" dirty="0" err="1" smtClean="0"/>
              <a:t>NodeJS</a:t>
            </a:r>
            <a:r>
              <a:rPr lang="de-DE" sz="3000" dirty="0" smtClean="0"/>
              <a:t>) eingebunden.</a:t>
            </a:r>
          </a:p>
          <a:p>
            <a:pPr algn="just"/>
            <a:endParaRPr lang="de-DE" sz="3000" dirty="0"/>
          </a:p>
          <a:p>
            <a:pPr algn="just"/>
            <a:r>
              <a:rPr lang="de-DE" sz="3000" dirty="0"/>
              <a:t>Eine Ausnahme stellt das Wii Balance Board dar. Hier kommt die Java Bibliothek </a:t>
            </a:r>
            <a:r>
              <a:rPr lang="de-DE" sz="3000" dirty="0" err="1"/>
              <a:t>WiiRemoteJ</a:t>
            </a:r>
            <a:r>
              <a:rPr lang="de-DE" sz="3000" dirty="0"/>
              <a:t> zum Einsatz, die eine bequeme Anbindung Wii-bezogener Peripherie </a:t>
            </a:r>
            <a:r>
              <a:rPr lang="de-DE" sz="3000" dirty="0" smtClean="0"/>
              <a:t>ermöglicht. Hierzu </a:t>
            </a:r>
            <a:r>
              <a:rPr lang="de-DE" sz="3000" dirty="0"/>
              <a:t>wurde eine separate Java Applikation entwickelt, welche zu Beginn des Hauptprogramms gestartet wird. Die Kommunikation der dafür benötigten, selbst erstellten Java Applikation mit der </a:t>
            </a:r>
            <a:r>
              <a:rPr lang="de-DE" sz="3000" dirty="0" err="1"/>
              <a:t>NodeJS</a:t>
            </a:r>
            <a:r>
              <a:rPr lang="de-DE" sz="3000" dirty="0"/>
              <a:t> Schicht findet über TPC-Sockets statt</a:t>
            </a:r>
            <a:r>
              <a:rPr lang="de-DE" sz="3000" dirty="0" smtClean="0"/>
              <a:t>.</a:t>
            </a:r>
            <a:endParaRPr lang="de-DE" sz="3000" dirty="0"/>
          </a:p>
        </p:txBody>
      </p:sp>
      <p:sp>
        <p:nvSpPr>
          <p:cNvPr id="71" name="Textfeld 70"/>
          <p:cNvSpPr txBox="1"/>
          <p:nvPr/>
        </p:nvSpPr>
        <p:spPr>
          <a:xfrm>
            <a:off x="15758295" y="15787638"/>
            <a:ext cx="12529390" cy="8587501"/>
          </a:xfrm>
          <a:prstGeom prst="rect">
            <a:avLst/>
          </a:prstGeom>
          <a:noFill/>
        </p:spPr>
        <p:txBody>
          <a:bodyPr wrap="square" bIns="360000" numCol="1" spcCol="720000" rtlCol="0">
            <a:noAutofit/>
          </a:bodyPr>
          <a:lstStyle/>
          <a:p>
            <a:pPr algn="just">
              <a:lnSpc>
                <a:spcPts val="3800"/>
              </a:lnSpc>
            </a:pPr>
            <a:r>
              <a:rPr lang="de-DE" sz="3000" b="1" dirty="0" smtClean="0">
                <a:solidFill>
                  <a:srgbClr val="262626"/>
                </a:solidFill>
              </a:rPr>
              <a:t>Die Applikation</a:t>
            </a:r>
            <a:endParaRPr lang="en-US" sz="3000" b="1" dirty="0" smtClean="0">
              <a:solidFill>
                <a:srgbClr val="262626"/>
              </a:solidFill>
            </a:endParaRPr>
          </a:p>
          <a:p>
            <a:pPr algn="just">
              <a:lnSpc>
                <a:spcPts val="3800"/>
              </a:lnSpc>
            </a:pPr>
            <a:endParaRPr lang="de-DE" sz="3000" dirty="0" smtClean="0">
              <a:solidFill>
                <a:srgbClr val="262626"/>
              </a:solidFill>
            </a:endParaRPr>
          </a:p>
          <a:p>
            <a:pPr algn="just"/>
            <a:r>
              <a:rPr lang="de-DE" sz="3000" dirty="0"/>
              <a:t>Als Anwendungsfall ist die Navigation durch einen selbst erstellten Hindernisparcours </a:t>
            </a:r>
            <a:r>
              <a:rPr lang="de-DE" sz="3000" dirty="0" smtClean="0"/>
              <a:t>unter </a:t>
            </a:r>
            <a:r>
              <a:rPr lang="de-DE" sz="3000" dirty="0"/>
              <a:t>Verwendung der verschiedenen Eingabegeräte vorgesehen. Eine Parcoursrunde startet mit dem Abheben der Drohne und endet mit der Landung der Drohne am Ziel</a:t>
            </a:r>
            <a:r>
              <a:rPr lang="de-DE" sz="3000" dirty="0" smtClean="0"/>
              <a:t>. Dazwischen wird die benötigte Zeit zur Bewältigung des Parcours gemessen und bei Landung am Zielpunkt pro Peripheriegerät in eine Tabelle übernommen. </a:t>
            </a:r>
          </a:p>
          <a:p>
            <a:pPr algn="just"/>
            <a:endParaRPr lang="de-DE" sz="3000" dirty="0"/>
          </a:p>
          <a:p>
            <a:pPr algn="just"/>
            <a:r>
              <a:rPr lang="de-DE" sz="3000" dirty="0" smtClean="0"/>
              <a:t>Das Spielfeld kann durch die Festlegung eines GPS Wertes als Startpunkt und die Angabe eines Radius (in Meter) begrenzt werden. Da die Position seitens der Drohne nur sekündlich aktualisiert wird ist sie bei steigender Geschwindigkeit relativ ungenau. Aus diesem Grund wird aktuell noch ein menschlicher </a:t>
            </a:r>
            <a:r>
              <a:rPr lang="de-DE" sz="3000" dirty="0"/>
              <a:t>Schiedsrichter </a:t>
            </a:r>
            <a:r>
              <a:rPr lang="de-DE" sz="3000" dirty="0" smtClean="0"/>
              <a:t>benötigt. </a:t>
            </a:r>
            <a:r>
              <a:rPr lang="de-DE" sz="3000" dirty="0"/>
              <a:t>Wird der vorgesehene Parcoursbereich </a:t>
            </a:r>
            <a:r>
              <a:rPr lang="de-DE" sz="3000" dirty="0" smtClean="0"/>
              <a:t>verlassen, gilt </a:t>
            </a:r>
            <a:r>
              <a:rPr lang="de-DE" sz="3000" dirty="0"/>
              <a:t>die Runde als verloren</a:t>
            </a:r>
            <a:r>
              <a:rPr lang="de-DE" sz="3000" dirty="0" smtClean="0"/>
              <a:t>. Da für das Wii Balance Board keine sinnvolle Start- und Landemöglichkeit existiert, werden Start und Landung in diesem Fall von der zentralen Steuereinheit durchgeführt.</a:t>
            </a:r>
          </a:p>
        </p:txBody>
      </p:sp>
      <p:sp>
        <p:nvSpPr>
          <p:cNvPr id="73" name="Textfeld 72"/>
          <p:cNvSpPr txBox="1"/>
          <p:nvPr/>
        </p:nvSpPr>
        <p:spPr>
          <a:xfrm>
            <a:off x="6942364" y="39988985"/>
            <a:ext cx="11844231" cy="1446550"/>
          </a:xfrm>
          <a:prstGeom prst="rect">
            <a:avLst/>
          </a:prstGeom>
          <a:noFill/>
        </p:spPr>
        <p:txBody>
          <a:bodyPr wrap="square" rtlCol="0">
            <a:spAutoFit/>
          </a:bodyPr>
          <a:lstStyle/>
          <a:p>
            <a:r>
              <a:rPr lang="de-DE" sz="4400" dirty="0" smtClean="0">
                <a:solidFill>
                  <a:srgbClr val="262626"/>
                </a:solidFill>
              </a:rPr>
              <a:t>Informatik Master</a:t>
            </a:r>
          </a:p>
          <a:p>
            <a:r>
              <a:rPr lang="de-DE" sz="4400" dirty="0" err="1" smtClean="0">
                <a:solidFill>
                  <a:srgbClr val="262626"/>
                </a:solidFill>
              </a:rPr>
              <a:t>Advanced</a:t>
            </a:r>
            <a:r>
              <a:rPr lang="de-DE" sz="4400" dirty="0" smtClean="0">
                <a:solidFill>
                  <a:srgbClr val="262626"/>
                </a:solidFill>
              </a:rPr>
              <a:t> Interactive Systems (</a:t>
            </a:r>
            <a:r>
              <a:rPr lang="de-DE" sz="4400" dirty="0" err="1" smtClean="0">
                <a:solidFill>
                  <a:srgbClr val="262626"/>
                </a:solidFill>
              </a:rPr>
              <a:t>SoSe</a:t>
            </a:r>
            <a:r>
              <a:rPr lang="de-DE" sz="4400" dirty="0" smtClean="0">
                <a:solidFill>
                  <a:srgbClr val="262626"/>
                </a:solidFill>
              </a:rPr>
              <a:t> 2016)</a:t>
            </a:r>
          </a:p>
        </p:txBody>
      </p:sp>
      <p:sp>
        <p:nvSpPr>
          <p:cNvPr id="76" name="Textfeld 75"/>
          <p:cNvSpPr txBox="1"/>
          <p:nvPr/>
        </p:nvSpPr>
        <p:spPr>
          <a:xfrm>
            <a:off x="15758295" y="24644622"/>
            <a:ext cx="12529390" cy="2542513"/>
          </a:xfrm>
          <a:prstGeom prst="rect">
            <a:avLst/>
          </a:prstGeom>
          <a:noFill/>
        </p:spPr>
        <p:txBody>
          <a:bodyPr wrap="square" bIns="360000" numCol="1" spcCol="720000" rtlCol="0">
            <a:noAutofit/>
          </a:bodyPr>
          <a:lstStyle/>
          <a:p>
            <a:pPr algn="just">
              <a:lnSpc>
                <a:spcPts val="3800"/>
              </a:lnSpc>
            </a:pPr>
            <a:r>
              <a:rPr lang="de-DE" sz="3000" b="1" dirty="0" smtClean="0">
                <a:solidFill>
                  <a:srgbClr val="262626"/>
                </a:solidFill>
              </a:rPr>
              <a:t>Sicherheit</a:t>
            </a:r>
            <a:endParaRPr lang="en-US" sz="3000" b="1" dirty="0" smtClean="0">
              <a:solidFill>
                <a:srgbClr val="262626"/>
              </a:solidFill>
            </a:endParaRPr>
          </a:p>
          <a:p>
            <a:pPr algn="just">
              <a:lnSpc>
                <a:spcPts val="3800"/>
              </a:lnSpc>
            </a:pPr>
            <a:endParaRPr lang="de-DE" sz="3000" dirty="0" smtClean="0">
              <a:solidFill>
                <a:srgbClr val="262626"/>
              </a:solidFill>
            </a:endParaRPr>
          </a:p>
          <a:p>
            <a:pPr algn="just"/>
            <a:r>
              <a:rPr lang="de-DE" sz="3000" dirty="0" smtClean="0"/>
              <a:t>Aus </a:t>
            </a:r>
            <a:r>
              <a:rPr lang="de-DE" sz="3000" dirty="0" smtClean="0"/>
              <a:t>Sicherheitsgründen </a:t>
            </a:r>
            <a:r>
              <a:rPr lang="de-DE" sz="3000" dirty="0" smtClean="0"/>
              <a:t>kann die Steuerung der Drohne jederzeit von der zentralen Steuereinheit übernommen und alle Peripheriegeräte separat aktiviert bzw. deaktiviert werden.</a:t>
            </a:r>
            <a:endParaRPr lang="de-DE" sz="3000" dirty="0"/>
          </a:p>
        </p:txBody>
      </p:sp>
      <p:pic>
        <p:nvPicPr>
          <p:cNvPr id="1031" name="Picture 7"/>
          <p:cNvPicPr>
            <a:picLocks noChangeAspect="1" noChangeArrowheads="1"/>
          </p:cNvPicPr>
          <p:nvPr/>
        </p:nvPicPr>
        <p:blipFill>
          <a:blip r:embed="rId19">
            <a:extLst>
              <a:ext uri="{BEBA8EAE-BF5A-486C-A8C5-ECC9F3942E4B}">
                <a14:imgProps xmlns:a14="http://schemas.microsoft.com/office/drawing/2010/main">
                  <a14:imgLayer r:embed="rId20">
                    <a14:imgEffect>
                      <a14:artisticPlasticWrap/>
                    </a14:imgEffect>
                  </a14:imgLayer>
                </a14:imgProps>
              </a:ext>
              <a:ext uri="{28A0092B-C50C-407E-A947-70E740481C1C}">
                <a14:useLocalDpi xmlns:a14="http://schemas.microsoft.com/office/drawing/2010/main" val="0"/>
              </a:ext>
            </a:extLst>
          </a:blip>
          <a:srcRect/>
          <a:stretch>
            <a:fillRect/>
          </a:stretch>
        </p:blipFill>
        <p:spPr bwMode="auto">
          <a:xfrm>
            <a:off x="2287009" y="1288391"/>
            <a:ext cx="4999315" cy="581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0478225" y="26250986"/>
            <a:ext cx="2724150"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8847616"/>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
  <a:themeElements>
    <a:clrScheme name="HSKL">
      <a:dk1>
        <a:srgbClr val="262626"/>
      </a:dk1>
      <a:lt1>
        <a:sysClr val="window" lastClr="FFFFFF"/>
      </a:lt1>
      <a:dk2>
        <a:srgbClr val="0A5A64"/>
      </a:dk2>
      <a:lt2>
        <a:srgbClr val="FFFFFF"/>
      </a:lt2>
      <a:accent1>
        <a:srgbClr val="82B432"/>
      </a:accent1>
      <a:accent2>
        <a:srgbClr val="1E9650"/>
      </a:accent2>
      <a:accent3>
        <a:srgbClr val="0A5A64"/>
      </a:accent3>
      <a:accent4>
        <a:srgbClr val="32828C"/>
      </a:accent4>
      <a:accent5>
        <a:srgbClr val="28B4DC"/>
      </a:accent5>
      <a:accent6>
        <a:srgbClr val="234565"/>
      </a:accent6>
      <a:hlink>
        <a:srgbClr val="94C11F"/>
      </a:hlink>
      <a:folHlink>
        <a:srgbClr val="10BBEF"/>
      </a:folHlink>
    </a:clrScheme>
    <a:fontScheme name="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708</Words>
  <Application>Microsoft Office PowerPoint</Application>
  <PresentationFormat>Benutzerdefiniert</PresentationFormat>
  <Paragraphs>42</Paragraphs>
  <Slides>1</Slides>
  <Notes>0</Notes>
  <HiddenSlides>0</HiddenSlides>
  <MMClips>0</MMClips>
  <ScaleCrop>false</ScaleCrop>
  <HeadingPairs>
    <vt:vector size="4" baseType="variant">
      <vt:variant>
        <vt:lpstr>Design</vt:lpstr>
      </vt:variant>
      <vt:variant>
        <vt:i4>1</vt:i4>
      </vt:variant>
      <vt:variant>
        <vt:lpstr>Folientitel</vt:lpstr>
      </vt:variant>
      <vt:variant>
        <vt:i4>1</vt:i4>
      </vt:variant>
    </vt:vector>
  </HeadingPairs>
  <TitlesOfParts>
    <vt:vector size="2" baseType="lpstr">
      <vt:lpstr>Larissa</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Marios</dc:creator>
  <cp:lastModifiedBy>Puderer</cp:lastModifiedBy>
  <cp:revision>54</cp:revision>
  <dcterms:created xsi:type="dcterms:W3CDTF">2015-02-05T17:02:36Z</dcterms:created>
  <dcterms:modified xsi:type="dcterms:W3CDTF">2016-07-06T10:06:39Z</dcterms:modified>
</cp:coreProperties>
</file>