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8CB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889EAC-5C72-CFE8-EB98-1435F2E983EC}" v="522" dt="2024-09-27T17:48:50.7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660"/>
  </p:normalViewPr>
  <p:slideViewPr>
    <p:cSldViewPr snapToGrid="0">
      <p:cViewPr varScale="1">
        <p:scale>
          <a:sx n="128" d="100"/>
          <a:sy n="128" d="100"/>
        </p:scale>
        <p:origin x="52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CB125-2F04-85CC-B9E4-859AD27DD3DF}"/>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TITLE</a:t>
            </a:r>
            <a:endParaRPr lang="en-GB" dirty="0"/>
          </a:p>
        </p:txBody>
      </p:sp>
      <p:sp>
        <p:nvSpPr>
          <p:cNvPr id="3" name="Subtitle 2">
            <a:extLst>
              <a:ext uri="{FF2B5EF4-FFF2-40B4-BE49-F238E27FC236}">
                <a16:creationId xmlns:a16="http://schemas.microsoft.com/office/drawing/2014/main" id="{968CF164-6A92-3964-A2E5-CD439A60E8D6}"/>
              </a:ext>
            </a:extLst>
          </p:cNvPr>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endParaRPr lang="en-GB" dirty="0"/>
          </a:p>
        </p:txBody>
      </p:sp>
      <p:sp>
        <p:nvSpPr>
          <p:cNvPr id="4" name="Date Placeholder 3">
            <a:extLst>
              <a:ext uri="{FF2B5EF4-FFF2-40B4-BE49-F238E27FC236}">
                <a16:creationId xmlns:a16="http://schemas.microsoft.com/office/drawing/2014/main" id="{CF666AE8-A5E4-529C-376D-A7F21A81DCA8}"/>
              </a:ext>
            </a:extLst>
          </p:cNvPr>
          <p:cNvSpPr>
            <a:spLocks noGrp="1"/>
          </p:cNvSpPr>
          <p:nvPr>
            <p:ph type="dt" sz="half" idx="10"/>
          </p:nvPr>
        </p:nvSpPr>
        <p:spPr/>
        <p:txBody>
          <a:bodyPr/>
          <a:lstStyle/>
          <a:p>
            <a:fld id="{6670FE10-F406-47AF-8AE1-E9BA4C7E25F2}" type="datetimeFigureOut">
              <a:rPr lang="en-GB" smtClean="0"/>
              <a:t>27/09/2024</a:t>
            </a:fld>
            <a:endParaRPr lang="en-GB" dirty="0"/>
          </a:p>
        </p:txBody>
      </p:sp>
      <p:sp>
        <p:nvSpPr>
          <p:cNvPr id="5" name="Footer Placeholder 4">
            <a:extLst>
              <a:ext uri="{FF2B5EF4-FFF2-40B4-BE49-F238E27FC236}">
                <a16:creationId xmlns:a16="http://schemas.microsoft.com/office/drawing/2014/main" id="{C631255B-22D2-BFD0-6E2B-2CB909435FC6}"/>
              </a:ext>
            </a:extLst>
          </p:cNvPr>
          <p:cNvSpPr>
            <a:spLocks noGrp="1"/>
          </p:cNvSpPr>
          <p:nvPr>
            <p:ph type="ftr" sz="quarter" idx="11"/>
          </p:nvPr>
        </p:nvSpPr>
        <p:spPr/>
        <p:txBody>
          <a:bodyPr/>
          <a:lstStyle/>
          <a:p>
            <a:r>
              <a:rPr lang="en-GB" dirty="0"/>
              <a:t>SOLELY FOR PURPOSES OF FORAGE WORK EXPERIENCE</a:t>
            </a:r>
          </a:p>
        </p:txBody>
      </p:sp>
      <p:sp>
        <p:nvSpPr>
          <p:cNvPr id="6" name="Slide Number Placeholder 5">
            <a:extLst>
              <a:ext uri="{FF2B5EF4-FFF2-40B4-BE49-F238E27FC236}">
                <a16:creationId xmlns:a16="http://schemas.microsoft.com/office/drawing/2014/main" id="{8B6AC3F9-8084-22E7-D885-8B98F38D04B0}"/>
              </a:ext>
            </a:extLst>
          </p:cNvPr>
          <p:cNvSpPr>
            <a:spLocks noGrp="1"/>
          </p:cNvSpPr>
          <p:nvPr>
            <p:ph type="sldNum" sz="quarter" idx="12"/>
          </p:nvPr>
        </p:nvSpPr>
        <p:spPr/>
        <p:txBody>
          <a:bodyPr/>
          <a:lstStyle/>
          <a:p>
            <a:fld id="{537AB4F7-4BD9-43F1-95BD-EA19DB6F96FE}" type="slidenum">
              <a:rPr lang="en-GB" smtClean="0"/>
              <a:t>‹#›</a:t>
            </a:fld>
            <a:endParaRPr lang="en-GB" dirty="0"/>
          </a:p>
        </p:txBody>
      </p:sp>
      <p:sp>
        <p:nvSpPr>
          <p:cNvPr id="7" name="Footer Placeholder 4">
            <a:extLst>
              <a:ext uri="{FF2B5EF4-FFF2-40B4-BE49-F238E27FC236}">
                <a16:creationId xmlns:a16="http://schemas.microsoft.com/office/drawing/2014/main" id="{34687BFD-2914-5915-09E8-574865A5731A}"/>
              </a:ext>
            </a:extLst>
          </p:cNvPr>
          <p:cNvSpPr txBox="1">
            <a:spLocks/>
          </p:cNvSpPr>
          <p:nvPr userDrawn="1"/>
        </p:nvSpPr>
        <p:spPr>
          <a:xfrm>
            <a:off x="4038600" y="20796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1348963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F7736-4A28-81E7-C82E-E08B9124291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7BF6A39-8901-64F9-CB89-5DEDADC714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DCAC13-CEF5-615F-7188-2FF616782B18}"/>
              </a:ext>
            </a:extLst>
          </p:cNvPr>
          <p:cNvSpPr>
            <a:spLocks noGrp="1"/>
          </p:cNvSpPr>
          <p:nvPr>
            <p:ph type="dt" sz="half" idx="10"/>
          </p:nvPr>
        </p:nvSpPr>
        <p:spPr/>
        <p:txBody>
          <a:bodyPr/>
          <a:lstStyle/>
          <a:p>
            <a:fld id="{6670FE10-F406-47AF-8AE1-E9BA4C7E25F2}" type="datetimeFigureOut">
              <a:rPr lang="en-GB" smtClean="0"/>
              <a:t>27/09/2024</a:t>
            </a:fld>
            <a:endParaRPr lang="en-GB"/>
          </a:p>
        </p:txBody>
      </p:sp>
      <p:sp>
        <p:nvSpPr>
          <p:cNvPr id="5" name="Footer Placeholder 4">
            <a:extLst>
              <a:ext uri="{FF2B5EF4-FFF2-40B4-BE49-F238E27FC236}">
                <a16:creationId xmlns:a16="http://schemas.microsoft.com/office/drawing/2014/main" id="{12A0B23E-BB41-954A-D844-68F59222D9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81B89A1-9BF9-CB79-4981-4A057B60A758}"/>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517234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33CEA5-A5BC-42F6-9417-DE058EAF38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9B20003-77E7-76F4-127A-9FAD2038EF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6F2C76B-2410-6DF5-E769-3F1375B9F60C}"/>
              </a:ext>
            </a:extLst>
          </p:cNvPr>
          <p:cNvSpPr>
            <a:spLocks noGrp="1"/>
          </p:cNvSpPr>
          <p:nvPr>
            <p:ph type="dt" sz="half" idx="10"/>
          </p:nvPr>
        </p:nvSpPr>
        <p:spPr/>
        <p:txBody>
          <a:bodyPr/>
          <a:lstStyle/>
          <a:p>
            <a:fld id="{6670FE10-F406-47AF-8AE1-E9BA4C7E25F2}" type="datetimeFigureOut">
              <a:rPr lang="en-GB" smtClean="0"/>
              <a:t>27/09/2024</a:t>
            </a:fld>
            <a:endParaRPr lang="en-GB"/>
          </a:p>
        </p:txBody>
      </p:sp>
      <p:sp>
        <p:nvSpPr>
          <p:cNvPr id="5" name="Footer Placeholder 4">
            <a:extLst>
              <a:ext uri="{FF2B5EF4-FFF2-40B4-BE49-F238E27FC236}">
                <a16:creationId xmlns:a16="http://schemas.microsoft.com/office/drawing/2014/main" id="{989A810E-232E-6F62-BDC3-DA16DA4EE1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809F2B8-DDB4-2806-89D5-BFB2856E1266}"/>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44925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96570-1523-0FD3-BC20-287B4073C61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D0B1C4E-5C84-9734-9EE1-BF86FB5C5F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2056992-9D89-2C0C-4C2C-BAE80A944102}"/>
              </a:ext>
            </a:extLst>
          </p:cNvPr>
          <p:cNvSpPr>
            <a:spLocks noGrp="1"/>
          </p:cNvSpPr>
          <p:nvPr>
            <p:ph type="dt" sz="half" idx="10"/>
          </p:nvPr>
        </p:nvSpPr>
        <p:spPr/>
        <p:txBody>
          <a:bodyPr/>
          <a:lstStyle/>
          <a:p>
            <a:fld id="{6670FE10-F406-47AF-8AE1-E9BA4C7E25F2}" type="datetimeFigureOut">
              <a:rPr lang="en-GB" smtClean="0"/>
              <a:t>27/09/2024</a:t>
            </a:fld>
            <a:endParaRPr lang="en-GB"/>
          </a:p>
        </p:txBody>
      </p:sp>
      <p:sp>
        <p:nvSpPr>
          <p:cNvPr id="5" name="Footer Placeholder 4">
            <a:extLst>
              <a:ext uri="{FF2B5EF4-FFF2-40B4-BE49-F238E27FC236}">
                <a16:creationId xmlns:a16="http://schemas.microsoft.com/office/drawing/2014/main" id="{74DFFCB4-8863-0CCB-49C4-B6B7CD564D6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36F401C-D4D3-3500-4073-E532BD9F1FD6}"/>
              </a:ext>
            </a:extLst>
          </p:cNvPr>
          <p:cNvSpPr>
            <a:spLocks noGrp="1"/>
          </p:cNvSpPr>
          <p:nvPr>
            <p:ph type="sldNum" sz="quarter" idx="12"/>
          </p:nvPr>
        </p:nvSpPr>
        <p:spPr/>
        <p:txBody>
          <a:bodyPr/>
          <a:lstStyle/>
          <a:p>
            <a:fld id="{537AB4F7-4BD9-43F1-95BD-EA19DB6F96FE}" type="slidenum">
              <a:rPr lang="en-GB" smtClean="0"/>
              <a:t>‹#›</a:t>
            </a:fld>
            <a:endParaRPr lang="en-GB"/>
          </a:p>
        </p:txBody>
      </p:sp>
      <p:sp>
        <p:nvSpPr>
          <p:cNvPr id="7" name="Footer Placeholder 4">
            <a:extLst>
              <a:ext uri="{FF2B5EF4-FFF2-40B4-BE49-F238E27FC236}">
                <a16:creationId xmlns:a16="http://schemas.microsoft.com/office/drawing/2014/main" id="{844B232F-D5B6-DEFE-8440-A43739EF1CB4}"/>
              </a:ext>
            </a:extLst>
          </p:cNvPr>
          <p:cNvSpPr txBox="1">
            <a:spLocks/>
          </p:cNvSpPr>
          <p:nvPr userDrawn="1"/>
        </p:nvSpPr>
        <p:spPr>
          <a:xfrm>
            <a:off x="4038600" y="-1725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49441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9419F-3AA8-7780-4AB2-0778AAAFC2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7210246-D5F0-A37C-2B2C-D6A6D3CB30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42C001-3FCB-0E6B-9E1F-20622B91CBC3}"/>
              </a:ext>
            </a:extLst>
          </p:cNvPr>
          <p:cNvSpPr>
            <a:spLocks noGrp="1"/>
          </p:cNvSpPr>
          <p:nvPr>
            <p:ph type="dt" sz="half" idx="10"/>
          </p:nvPr>
        </p:nvSpPr>
        <p:spPr/>
        <p:txBody>
          <a:bodyPr/>
          <a:lstStyle/>
          <a:p>
            <a:fld id="{6670FE10-F406-47AF-8AE1-E9BA4C7E25F2}" type="datetimeFigureOut">
              <a:rPr lang="en-GB" smtClean="0"/>
              <a:t>27/09/2024</a:t>
            </a:fld>
            <a:endParaRPr lang="en-GB"/>
          </a:p>
        </p:txBody>
      </p:sp>
      <p:sp>
        <p:nvSpPr>
          <p:cNvPr id="5" name="Footer Placeholder 4">
            <a:extLst>
              <a:ext uri="{FF2B5EF4-FFF2-40B4-BE49-F238E27FC236}">
                <a16:creationId xmlns:a16="http://schemas.microsoft.com/office/drawing/2014/main" id="{B80F9F14-D78E-F738-AB9A-82903D4180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DA85AB1-BB89-8FEB-4B9B-6D47D0A3306D}"/>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026108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D90D2-E4BE-3BAB-80D6-46034DFB315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BE216A8-1C74-E2BB-5D51-9570321347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482CC0D-CA4E-02C7-076E-55D511571A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0BDE4EC-111C-93BE-1438-6CDC2E8FCC78}"/>
              </a:ext>
            </a:extLst>
          </p:cNvPr>
          <p:cNvSpPr>
            <a:spLocks noGrp="1"/>
          </p:cNvSpPr>
          <p:nvPr>
            <p:ph type="dt" sz="half" idx="10"/>
          </p:nvPr>
        </p:nvSpPr>
        <p:spPr/>
        <p:txBody>
          <a:bodyPr/>
          <a:lstStyle/>
          <a:p>
            <a:fld id="{6670FE10-F406-47AF-8AE1-E9BA4C7E25F2}" type="datetimeFigureOut">
              <a:rPr lang="en-GB" smtClean="0"/>
              <a:t>27/09/2024</a:t>
            </a:fld>
            <a:endParaRPr lang="en-GB"/>
          </a:p>
        </p:txBody>
      </p:sp>
      <p:sp>
        <p:nvSpPr>
          <p:cNvPr id="6" name="Footer Placeholder 5">
            <a:extLst>
              <a:ext uri="{FF2B5EF4-FFF2-40B4-BE49-F238E27FC236}">
                <a16:creationId xmlns:a16="http://schemas.microsoft.com/office/drawing/2014/main" id="{ABE612E8-024B-A8EE-5D52-CE4D6B315CB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8136DD-9F31-209F-5224-7E8DA5ED84DF}"/>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319065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CAF4E-854C-2F13-E1E3-1FCD814C36C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5F20CA3-8962-ED78-5627-E2AFD1FA8C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DFED54-B3EB-EDCE-24C1-E05D0B1AAE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DB824DE-EEE0-3583-344D-DEB814DF9A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C3C5AD-D28A-542C-CF9F-7650793A38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BCFE2E4-8192-9EA2-4489-80F4A15EFB6B}"/>
              </a:ext>
            </a:extLst>
          </p:cNvPr>
          <p:cNvSpPr>
            <a:spLocks noGrp="1"/>
          </p:cNvSpPr>
          <p:nvPr>
            <p:ph type="dt" sz="half" idx="10"/>
          </p:nvPr>
        </p:nvSpPr>
        <p:spPr/>
        <p:txBody>
          <a:bodyPr/>
          <a:lstStyle/>
          <a:p>
            <a:fld id="{6670FE10-F406-47AF-8AE1-E9BA4C7E25F2}" type="datetimeFigureOut">
              <a:rPr lang="en-GB" smtClean="0"/>
              <a:t>27/09/2024</a:t>
            </a:fld>
            <a:endParaRPr lang="en-GB"/>
          </a:p>
        </p:txBody>
      </p:sp>
      <p:sp>
        <p:nvSpPr>
          <p:cNvPr id="8" name="Footer Placeholder 7">
            <a:extLst>
              <a:ext uri="{FF2B5EF4-FFF2-40B4-BE49-F238E27FC236}">
                <a16:creationId xmlns:a16="http://schemas.microsoft.com/office/drawing/2014/main" id="{0124C7DB-3AF1-24E1-DCBE-207B96CA5B3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0FA5518-D3AE-F720-2BE0-3F9DB2DFA9EF}"/>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4105295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B8F10-4EB4-0C0F-03BF-F531D235ADC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F1CEF92-A5CC-B946-CAFC-8C36EB5A1CA9}"/>
              </a:ext>
            </a:extLst>
          </p:cNvPr>
          <p:cNvSpPr>
            <a:spLocks noGrp="1"/>
          </p:cNvSpPr>
          <p:nvPr>
            <p:ph type="dt" sz="half" idx="10"/>
          </p:nvPr>
        </p:nvSpPr>
        <p:spPr/>
        <p:txBody>
          <a:bodyPr/>
          <a:lstStyle/>
          <a:p>
            <a:fld id="{6670FE10-F406-47AF-8AE1-E9BA4C7E25F2}" type="datetimeFigureOut">
              <a:rPr lang="en-GB" smtClean="0"/>
              <a:t>27/09/2024</a:t>
            </a:fld>
            <a:endParaRPr lang="en-GB"/>
          </a:p>
        </p:txBody>
      </p:sp>
      <p:sp>
        <p:nvSpPr>
          <p:cNvPr id="4" name="Footer Placeholder 3">
            <a:extLst>
              <a:ext uri="{FF2B5EF4-FFF2-40B4-BE49-F238E27FC236}">
                <a16:creationId xmlns:a16="http://schemas.microsoft.com/office/drawing/2014/main" id="{79B0AED2-981A-D1A1-3051-5903B7A7770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0C34D5F-9056-9555-8436-92D63EF82CE5}"/>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815160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30EC6A-6AD6-AA45-F17C-03F69F0BC0B1}"/>
              </a:ext>
            </a:extLst>
          </p:cNvPr>
          <p:cNvSpPr>
            <a:spLocks noGrp="1"/>
          </p:cNvSpPr>
          <p:nvPr>
            <p:ph type="dt" sz="half" idx="10"/>
          </p:nvPr>
        </p:nvSpPr>
        <p:spPr/>
        <p:txBody>
          <a:bodyPr/>
          <a:lstStyle/>
          <a:p>
            <a:fld id="{6670FE10-F406-47AF-8AE1-E9BA4C7E25F2}" type="datetimeFigureOut">
              <a:rPr lang="en-GB" smtClean="0"/>
              <a:t>27/09/2024</a:t>
            </a:fld>
            <a:endParaRPr lang="en-GB"/>
          </a:p>
        </p:txBody>
      </p:sp>
      <p:sp>
        <p:nvSpPr>
          <p:cNvPr id="3" name="Footer Placeholder 2">
            <a:extLst>
              <a:ext uri="{FF2B5EF4-FFF2-40B4-BE49-F238E27FC236}">
                <a16:creationId xmlns:a16="http://schemas.microsoft.com/office/drawing/2014/main" id="{4CE86569-C17C-085A-6CBC-D1C4A1862CB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8D85FA6-E886-1316-E77C-F547D63906B5}"/>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89950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7938B-5BC3-3F7E-C07B-69D2104583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BA5A36E-54F8-095F-63F4-D35F0CEA49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E133D28-5C98-8AD3-E53B-B46BC56EF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6D2A4C-20E2-A896-97ED-F88A7A2385FF}"/>
              </a:ext>
            </a:extLst>
          </p:cNvPr>
          <p:cNvSpPr>
            <a:spLocks noGrp="1"/>
          </p:cNvSpPr>
          <p:nvPr>
            <p:ph type="dt" sz="half" idx="10"/>
          </p:nvPr>
        </p:nvSpPr>
        <p:spPr/>
        <p:txBody>
          <a:bodyPr/>
          <a:lstStyle/>
          <a:p>
            <a:fld id="{6670FE10-F406-47AF-8AE1-E9BA4C7E25F2}" type="datetimeFigureOut">
              <a:rPr lang="en-GB" smtClean="0"/>
              <a:t>27/09/2024</a:t>
            </a:fld>
            <a:endParaRPr lang="en-GB"/>
          </a:p>
        </p:txBody>
      </p:sp>
      <p:sp>
        <p:nvSpPr>
          <p:cNvPr id="6" name="Footer Placeholder 5">
            <a:extLst>
              <a:ext uri="{FF2B5EF4-FFF2-40B4-BE49-F238E27FC236}">
                <a16:creationId xmlns:a16="http://schemas.microsoft.com/office/drawing/2014/main" id="{ED56FC89-B6CF-07FC-4053-C9A2B6E4375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6B4ECD2-23D6-A678-D6E6-CC8E80A4100C}"/>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702068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D62C0-B9AF-01E3-3121-5E4CEC4565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01E6429-9B79-A736-0B9D-B13183DAC6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38859E1-EE15-4687-0846-74724C476E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B76135-5B72-1EEF-F390-24A30E0C2784}"/>
              </a:ext>
            </a:extLst>
          </p:cNvPr>
          <p:cNvSpPr>
            <a:spLocks noGrp="1"/>
          </p:cNvSpPr>
          <p:nvPr>
            <p:ph type="dt" sz="half" idx="10"/>
          </p:nvPr>
        </p:nvSpPr>
        <p:spPr/>
        <p:txBody>
          <a:bodyPr/>
          <a:lstStyle/>
          <a:p>
            <a:fld id="{6670FE10-F406-47AF-8AE1-E9BA4C7E25F2}" type="datetimeFigureOut">
              <a:rPr lang="en-GB" smtClean="0"/>
              <a:t>27/09/2024</a:t>
            </a:fld>
            <a:endParaRPr lang="en-GB"/>
          </a:p>
        </p:txBody>
      </p:sp>
      <p:sp>
        <p:nvSpPr>
          <p:cNvPr id="6" name="Footer Placeholder 5">
            <a:extLst>
              <a:ext uri="{FF2B5EF4-FFF2-40B4-BE49-F238E27FC236}">
                <a16:creationId xmlns:a16="http://schemas.microsoft.com/office/drawing/2014/main" id="{35886E81-CAA3-CA1B-34FD-D779E0A78C4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5CACC89-7C0E-4493-8D29-3D8652C25C7A}"/>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687116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2A5E74-E7EA-A582-FEFF-7E8B6526EA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1F34B22-10EC-C970-0CA4-B2EEE5D446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B568B27-F4D1-8804-8F24-49F4B5CF64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70FE10-F406-47AF-8AE1-E9BA4C7E25F2}" type="datetimeFigureOut">
              <a:rPr lang="en-GB" smtClean="0"/>
              <a:t>27/09/2024</a:t>
            </a:fld>
            <a:endParaRPr lang="en-GB"/>
          </a:p>
        </p:txBody>
      </p:sp>
      <p:sp>
        <p:nvSpPr>
          <p:cNvPr id="5" name="Footer Placeholder 4">
            <a:extLst>
              <a:ext uri="{FF2B5EF4-FFF2-40B4-BE49-F238E27FC236}">
                <a16:creationId xmlns:a16="http://schemas.microsoft.com/office/drawing/2014/main" id="{0FE3C49D-7C0D-DBB2-ECF5-D83556B865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8EB63AB-DEAA-1B23-7F83-4CF51358DA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7AB4F7-4BD9-43F1-95BD-EA19DB6F96FE}" type="slidenum">
              <a:rPr lang="en-GB" smtClean="0"/>
              <a:t>‹#›</a:t>
            </a:fld>
            <a:endParaRPr lang="en-GB"/>
          </a:p>
        </p:txBody>
      </p:sp>
    </p:spTree>
    <p:extLst>
      <p:ext uri="{BB962C8B-B14F-4D97-AF65-F5344CB8AC3E}">
        <p14:creationId xmlns:p14="http://schemas.microsoft.com/office/powerpoint/2010/main" val="1381736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arlavha 1">
            <a:extLst>
              <a:ext uri="{FF2B5EF4-FFF2-40B4-BE49-F238E27FC236}">
                <a16:creationId xmlns:a16="http://schemas.microsoft.com/office/drawing/2014/main" id="{8C5D659E-114F-DE73-CE92-638319A15F03}"/>
              </a:ext>
            </a:extLst>
          </p:cNvPr>
          <p:cNvSpPr>
            <a:spLocks noGrp="1"/>
          </p:cNvSpPr>
          <p:nvPr>
            <p:ph type="ctrTitle"/>
          </p:nvPr>
        </p:nvSpPr>
        <p:spPr/>
        <p:txBody>
          <a:bodyPr/>
          <a:lstStyle/>
          <a:p>
            <a:r>
              <a:rPr lang="uz-Latn-UZ" b="1" dirty="0">
                <a:latin typeface="Times New Roman"/>
                <a:ea typeface="Calibri Light"/>
                <a:cs typeface="Calibri Light"/>
              </a:rPr>
              <a:t>BRITISH AIRWAYS</a:t>
            </a:r>
          </a:p>
        </p:txBody>
      </p:sp>
      <p:sp>
        <p:nvSpPr>
          <p:cNvPr id="3" name="Tagsarlavha 2">
            <a:extLst>
              <a:ext uri="{FF2B5EF4-FFF2-40B4-BE49-F238E27FC236}">
                <a16:creationId xmlns:a16="http://schemas.microsoft.com/office/drawing/2014/main" id="{838A389E-E8AE-9324-E60D-2067BB35991E}"/>
              </a:ext>
            </a:extLst>
          </p:cNvPr>
          <p:cNvSpPr>
            <a:spLocks noGrp="1"/>
          </p:cNvSpPr>
          <p:nvPr>
            <p:ph type="subTitle" idx="1"/>
          </p:nvPr>
        </p:nvSpPr>
        <p:spPr/>
        <p:txBody>
          <a:bodyPr vert="horz" lIns="91440" tIns="45720" rIns="91440" bIns="45720" rtlCol="0" anchor="t">
            <a:normAutofit/>
          </a:bodyPr>
          <a:lstStyle/>
          <a:p>
            <a:r>
              <a:rPr lang="uz-Latn-UZ" dirty="0">
                <a:ea typeface="Calibri"/>
                <a:cs typeface="Calibri"/>
              </a:rPr>
              <a:t>CUSTOMER RATINGS ANALYSIS AND INSIGHTS</a:t>
            </a:r>
            <a:endParaRPr lang="uz-Latn-UZ" dirty="0"/>
          </a:p>
        </p:txBody>
      </p:sp>
    </p:spTree>
    <p:extLst>
      <p:ext uri="{BB962C8B-B14F-4D97-AF65-F5344CB8AC3E}">
        <p14:creationId xmlns:p14="http://schemas.microsoft.com/office/powerpoint/2010/main" val="232230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arlavha 1">
            <a:extLst>
              <a:ext uri="{FF2B5EF4-FFF2-40B4-BE49-F238E27FC236}">
                <a16:creationId xmlns:a16="http://schemas.microsoft.com/office/drawing/2014/main" id="{A9EEE666-500B-FC27-C452-28D6D2CF92AA}"/>
              </a:ext>
            </a:extLst>
          </p:cNvPr>
          <p:cNvSpPr>
            <a:spLocks noGrp="1"/>
          </p:cNvSpPr>
          <p:nvPr>
            <p:ph type="title"/>
          </p:nvPr>
        </p:nvSpPr>
        <p:spPr>
          <a:xfrm>
            <a:off x="549166" y="404539"/>
            <a:ext cx="2711670" cy="681806"/>
          </a:xfrm>
        </p:spPr>
        <p:txBody>
          <a:bodyPr>
            <a:normAutofit/>
          </a:bodyPr>
          <a:lstStyle/>
          <a:p>
            <a:r>
              <a:rPr lang="uz-Latn-UZ" sz="2800" b="1" dirty="0">
                <a:latin typeface="Times New Roman"/>
                <a:ea typeface="Calibri Light"/>
                <a:cs typeface="Calibri Light"/>
              </a:rPr>
              <a:t>KEY METRICS</a:t>
            </a:r>
          </a:p>
        </p:txBody>
      </p:sp>
      <p:sp>
        <p:nvSpPr>
          <p:cNvPr id="5" name="Sarlavha 1">
            <a:extLst>
              <a:ext uri="{FF2B5EF4-FFF2-40B4-BE49-F238E27FC236}">
                <a16:creationId xmlns:a16="http://schemas.microsoft.com/office/drawing/2014/main" id="{C8E8D6D0-EC8C-B03F-091C-CDB20AD7E3DE}"/>
              </a:ext>
            </a:extLst>
          </p:cNvPr>
          <p:cNvSpPr txBox="1">
            <a:spLocks/>
          </p:cNvSpPr>
          <p:nvPr/>
        </p:nvSpPr>
        <p:spPr>
          <a:xfrm>
            <a:off x="1043153" y="1135008"/>
            <a:ext cx="3079533" cy="497875"/>
          </a:xfrm>
          <a:prstGeom prst="rect">
            <a:avLst/>
          </a:prstGeom>
          <a:ln>
            <a:solidFill>
              <a:srgbClr val="4472C4"/>
            </a:solidFill>
          </a:ln>
        </p:spPr>
        <p:style>
          <a:lnRef idx="3">
            <a:schemeClr val="lt1"/>
          </a:lnRef>
          <a:fillRef idx="1">
            <a:schemeClr val="accent4"/>
          </a:fillRef>
          <a:effectRef idx="1">
            <a:schemeClr val="accent4"/>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z-Latn-UZ" sz="2000" dirty="0" err="1">
                <a:latin typeface="Times New Roman"/>
                <a:ea typeface="Calibri Light"/>
                <a:cs typeface="Times New Roman"/>
              </a:rPr>
              <a:t>Rating</a:t>
            </a:r>
            <a:r>
              <a:rPr lang="uz-Latn-UZ" sz="2000" dirty="0">
                <a:latin typeface="Times New Roman"/>
                <a:ea typeface="Calibri Light"/>
                <a:cs typeface="Times New Roman"/>
              </a:rPr>
              <a:t>: 4.44/10</a:t>
            </a:r>
            <a:endParaRPr lang="uz-Latn-UZ" sz="2000" dirty="0">
              <a:solidFill>
                <a:srgbClr val="CCCCCC"/>
              </a:solidFill>
              <a:latin typeface="Times New Roman"/>
              <a:ea typeface="Calibri Light"/>
              <a:cs typeface="Times New Roman"/>
            </a:endParaRPr>
          </a:p>
        </p:txBody>
      </p:sp>
      <p:sp>
        <p:nvSpPr>
          <p:cNvPr id="6" name="Sarlavha 1">
            <a:extLst>
              <a:ext uri="{FF2B5EF4-FFF2-40B4-BE49-F238E27FC236}">
                <a16:creationId xmlns:a16="http://schemas.microsoft.com/office/drawing/2014/main" id="{AA4F93E1-E0D8-8FD0-F74B-6AC94585BF81}"/>
              </a:ext>
            </a:extLst>
          </p:cNvPr>
          <p:cNvSpPr txBox="1">
            <a:spLocks/>
          </p:cNvSpPr>
          <p:nvPr/>
        </p:nvSpPr>
        <p:spPr>
          <a:xfrm>
            <a:off x="7848600" y="1135008"/>
            <a:ext cx="3079533" cy="497875"/>
          </a:xfrm>
          <a:prstGeom prst="rect">
            <a:avLst/>
          </a:prstGeom>
          <a:solidFill>
            <a:srgbClr val="92D050"/>
          </a:solidFill>
          <a:ln>
            <a:solidFill>
              <a:srgbClr val="4472C4"/>
            </a:solidFill>
          </a:ln>
        </p:spPr>
        <p:style>
          <a:lnRef idx="3">
            <a:schemeClr val="lt1"/>
          </a:lnRef>
          <a:fillRef idx="1">
            <a:schemeClr val="accent4"/>
          </a:fillRef>
          <a:effectRef idx="1">
            <a:schemeClr val="accent4"/>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z-Latn-UZ" sz="2000" dirty="0" err="1">
                <a:latin typeface="Times New Roman"/>
                <a:ea typeface="Calibri Light"/>
                <a:cs typeface="Times New Roman"/>
              </a:rPr>
              <a:t>Total</a:t>
            </a:r>
            <a:r>
              <a:rPr lang="uz-Latn-UZ" sz="2000" dirty="0">
                <a:latin typeface="Times New Roman"/>
                <a:ea typeface="Calibri Light"/>
                <a:cs typeface="Times New Roman"/>
              </a:rPr>
              <a:t> </a:t>
            </a:r>
            <a:r>
              <a:rPr lang="uz-Latn-UZ" sz="2000" dirty="0" err="1">
                <a:latin typeface="Times New Roman"/>
                <a:ea typeface="Calibri Light"/>
                <a:cs typeface="Times New Roman"/>
              </a:rPr>
              <a:t>reviews</a:t>
            </a:r>
            <a:r>
              <a:rPr lang="uz-Latn-UZ" sz="2000" dirty="0">
                <a:latin typeface="Times New Roman"/>
                <a:ea typeface="Calibri Light"/>
                <a:cs typeface="Times New Roman"/>
              </a:rPr>
              <a:t>: 4396</a:t>
            </a:r>
            <a:endParaRPr lang="uz-Latn-UZ" sz="2000" dirty="0">
              <a:solidFill>
                <a:srgbClr val="CCCCCC"/>
              </a:solidFill>
              <a:latin typeface="Times New Roman"/>
              <a:ea typeface="Calibri Light"/>
              <a:cs typeface="Times New Roman"/>
            </a:endParaRPr>
          </a:p>
        </p:txBody>
      </p:sp>
      <p:sp>
        <p:nvSpPr>
          <p:cNvPr id="7" name="Sarlavha 1">
            <a:extLst>
              <a:ext uri="{FF2B5EF4-FFF2-40B4-BE49-F238E27FC236}">
                <a16:creationId xmlns:a16="http://schemas.microsoft.com/office/drawing/2014/main" id="{60897D3C-A4B2-B97A-66FF-575691B0FD78}"/>
              </a:ext>
            </a:extLst>
          </p:cNvPr>
          <p:cNvSpPr txBox="1">
            <a:spLocks/>
          </p:cNvSpPr>
          <p:nvPr/>
        </p:nvSpPr>
        <p:spPr>
          <a:xfrm>
            <a:off x="4445876" y="1135008"/>
            <a:ext cx="3079533" cy="497875"/>
          </a:xfrm>
          <a:prstGeom prst="rect">
            <a:avLst/>
          </a:prstGeom>
          <a:solidFill>
            <a:schemeClr val="accent1">
              <a:lumMod val="40000"/>
              <a:lumOff val="60000"/>
            </a:schemeClr>
          </a:solidFill>
          <a:ln>
            <a:solidFill>
              <a:srgbClr val="4472C4"/>
            </a:solidFill>
          </a:ln>
        </p:spPr>
        <p:style>
          <a:lnRef idx="3">
            <a:schemeClr val="lt1"/>
          </a:lnRef>
          <a:fillRef idx="1">
            <a:schemeClr val="accent4"/>
          </a:fillRef>
          <a:effectRef idx="1">
            <a:schemeClr val="accent4"/>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z-Latn-UZ" sz="2000" dirty="0" err="1">
                <a:latin typeface="Times New Roman"/>
                <a:ea typeface="Calibri Light"/>
                <a:cs typeface="Times New Roman"/>
              </a:rPr>
              <a:t>Countries</a:t>
            </a:r>
            <a:r>
              <a:rPr lang="uz-Latn-UZ" sz="2000" dirty="0">
                <a:latin typeface="Times New Roman"/>
                <a:ea typeface="Calibri Light"/>
                <a:cs typeface="Times New Roman"/>
              </a:rPr>
              <a:t>: 70</a:t>
            </a:r>
            <a:endParaRPr lang="uz-Latn-UZ" sz="2000" dirty="0">
              <a:solidFill>
                <a:srgbClr val="CCCCCC"/>
              </a:solidFill>
              <a:latin typeface="Times New Roman"/>
              <a:ea typeface="Calibri Light"/>
              <a:cs typeface="Times New Roman"/>
            </a:endParaRPr>
          </a:p>
        </p:txBody>
      </p:sp>
      <p:pic>
        <p:nvPicPr>
          <p:cNvPr id="8" name="Rasm 7" descr="Rasm bundan iborat matn, skrinshot, chiziq&#10;&#10;Tavsif avtomatik tarzda yaratilgan">
            <a:extLst>
              <a:ext uri="{FF2B5EF4-FFF2-40B4-BE49-F238E27FC236}">
                <a16:creationId xmlns:a16="http://schemas.microsoft.com/office/drawing/2014/main" id="{822DD91E-44FA-2C60-E975-EE5312190857}"/>
              </a:ext>
            </a:extLst>
          </p:cNvPr>
          <p:cNvPicPr>
            <a:picLocks noChangeAspect="1"/>
          </p:cNvPicPr>
          <p:nvPr/>
        </p:nvPicPr>
        <p:blipFill>
          <a:blip r:embed="rId2"/>
          <a:srcRect l="99" r="-168" b="3589"/>
          <a:stretch/>
        </p:blipFill>
        <p:spPr>
          <a:xfrm>
            <a:off x="549166" y="2018313"/>
            <a:ext cx="7816915" cy="4379430"/>
          </a:xfrm>
          <a:prstGeom prst="rect">
            <a:avLst/>
          </a:prstGeom>
        </p:spPr>
      </p:pic>
      <p:sp>
        <p:nvSpPr>
          <p:cNvPr id="9" name="Yozuv 8">
            <a:extLst>
              <a:ext uri="{FF2B5EF4-FFF2-40B4-BE49-F238E27FC236}">
                <a16:creationId xmlns:a16="http://schemas.microsoft.com/office/drawing/2014/main" id="{A2B680E8-8296-4534-26A1-3EB92A6D47F7}"/>
              </a:ext>
            </a:extLst>
          </p:cNvPr>
          <p:cNvSpPr txBox="1"/>
          <p:nvPr/>
        </p:nvSpPr>
        <p:spPr>
          <a:xfrm>
            <a:off x="8626366" y="2017986"/>
            <a:ext cx="3032234"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All customers liked </a:t>
            </a:r>
            <a:r>
              <a:rPr lang="en-US" i="1" dirty="0"/>
              <a:t>cabin crew service</a:t>
            </a:r>
            <a:r>
              <a:rPr lang="en-US" dirty="0"/>
              <a:t> and </a:t>
            </a:r>
            <a:r>
              <a:rPr lang="en-US" i="1" dirty="0"/>
              <a:t>staff</a:t>
            </a:r>
            <a:r>
              <a:rPr lang="en-US" dirty="0"/>
              <a:t>, </a:t>
            </a:r>
            <a:r>
              <a:rPr lang="en-US" i="1" dirty="0"/>
              <a:t>general economy seats</a:t>
            </a:r>
            <a:r>
              <a:rPr lang="en-US" dirty="0"/>
              <a:t>. Most of them travelled in business class.</a:t>
            </a:r>
          </a:p>
          <a:p>
            <a:r>
              <a:rPr lang="en-US" b="1" dirty="0"/>
              <a:t>Focus on </a:t>
            </a:r>
            <a:r>
              <a:rPr lang="en-US" dirty="0"/>
              <a:t>– Economy class service, seats, enhance inflight entertainment experience and importantly delays. Enhance the experience of business class, it seems customers want value for money. Improve customer service on refund requests and process. </a:t>
            </a:r>
            <a:endParaRPr lang="en-US" dirty="0">
              <a:ea typeface="Calibri"/>
              <a:cs typeface="Calibri"/>
            </a:endParaRPr>
          </a:p>
        </p:txBody>
      </p:sp>
    </p:spTree>
    <p:extLst>
      <p:ext uri="{BB962C8B-B14F-4D97-AF65-F5344CB8AC3E}">
        <p14:creationId xmlns:p14="http://schemas.microsoft.com/office/powerpoint/2010/main" val="2784922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arlavha 1">
            <a:extLst>
              <a:ext uri="{FF2B5EF4-FFF2-40B4-BE49-F238E27FC236}">
                <a16:creationId xmlns:a16="http://schemas.microsoft.com/office/drawing/2014/main" id="{A9EEE666-500B-FC27-C452-28D6D2CF92AA}"/>
              </a:ext>
            </a:extLst>
          </p:cNvPr>
          <p:cNvSpPr>
            <a:spLocks noGrp="1"/>
          </p:cNvSpPr>
          <p:nvPr>
            <p:ph type="title"/>
          </p:nvPr>
        </p:nvSpPr>
        <p:spPr>
          <a:xfrm>
            <a:off x="549166" y="404539"/>
            <a:ext cx="4235670" cy="681806"/>
          </a:xfrm>
        </p:spPr>
        <p:txBody>
          <a:bodyPr>
            <a:normAutofit fontScale="90000"/>
          </a:bodyPr>
          <a:lstStyle/>
          <a:p>
            <a:r>
              <a:rPr lang="uz-Latn-UZ" sz="2800" b="1" dirty="0">
                <a:latin typeface="Times New Roman"/>
                <a:ea typeface="Calibri Light"/>
                <a:cs typeface="Calibri Light"/>
              </a:rPr>
              <a:t>REVIEWS BY COUNTRIES</a:t>
            </a:r>
          </a:p>
        </p:txBody>
      </p:sp>
      <p:pic>
        <p:nvPicPr>
          <p:cNvPr id="3" name="Rasm 2" descr="Rasm bundan iborat matn, skrinshot, chiziq, son&#10;&#10;Tavsif avtomatik tarzda yaratilgan">
            <a:extLst>
              <a:ext uri="{FF2B5EF4-FFF2-40B4-BE49-F238E27FC236}">
                <a16:creationId xmlns:a16="http://schemas.microsoft.com/office/drawing/2014/main" id="{0F840C53-B156-E8ED-1818-050D6F928953}"/>
              </a:ext>
            </a:extLst>
          </p:cNvPr>
          <p:cNvPicPr>
            <a:picLocks noChangeAspect="1"/>
          </p:cNvPicPr>
          <p:nvPr/>
        </p:nvPicPr>
        <p:blipFill>
          <a:blip r:embed="rId2"/>
          <a:stretch>
            <a:fillRect/>
          </a:stretch>
        </p:blipFill>
        <p:spPr>
          <a:xfrm>
            <a:off x="548508" y="1085521"/>
            <a:ext cx="5550776" cy="538326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Rasm 9" descr="Rasm bundan iborat matn, skrinshot, son, chiziq&#10;&#10;Tavsif avtomatik tarzda yaratilgan">
            <a:extLst>
              <a:ext uri="{FF2B5EF4-FFF2-40B4-BE49-F238E27FC236}">
                <a16:creationId xmlns:a16="http://schemas.microsoft.com/office/drawing/2014/main" id="{881F3C0A-7EE2-4308-DA92-D14A03A7CF8A}"/>
              </a:ext>
            </a:extLst>
          </p:cNvPr>
          <p:cNvPicPr>
            <a:picLocks noChangeAspect="1"/>
          </p:cNvPicPr>
          <p:nvPr/>
        </p:nvPicPr>
        <p:blipFill>
          <a:blip r:embed="rId3"/>
          <a:stretch>
            <a:fillRect/>
          </a:stretch>
        </p:blipFill>
        <p:spPr>
          <a:xfrm>
            <a:off x="6094850" y="1087657"/>
            <a:ext cx="5546506" cy="537899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258070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arlavha 1">
            <a:extLst>
              <a:ext uri="{FF2B5EF4-FFF2-40B4-BE49-F238E27FC236}">
                <a16:creationId xmlns:a16="http://schemas.microsoft.com/office/drawing/2014/main" id="{A9EEE666-500B-FC27-C452-28D6D2CF92AA}"/>
              </a:ext>
            </a:extLst>
          </p:cNvPr>
          <p:cNvSpPr>
            <a:spLocks noGrp="1"/>
          </p:cNvSpPr>
          <p:nvPr>
            <p:ph type="title"/>
          </p:nvPr>
        </p:nvSpPr>
        <p:spPr>
          <a:xfrm>
            <a:off x="549166" y="404539"/>
            <a:ext cx="11238187" cy="563565"/>
          </a:xfrm>
        </p:spPr>
        <p:txBody>
          <a:bodyPr>
            <a:normAutofit fontScale="90000"/>
          </a:bodyPr>
          <a:lstStyle/>
          <a:p>
            <a:r>
              <a:rPr lang="uz-Latn-UZ" sz="2800" b="1" dirty="0">
                <a:latin typeface="Times New Roman"/>
                <a:ea typeface="Calibri Light"/>
                <a:cs typeface="Calibri Light"/>
              </a:rPr>
              <a:t>TOP 10 COUNTRIES WITH HIGHEST AND LOWEST RATING PROVIDED </a:t>
            </a:r>
          </a:p>
        </p:txBody>
      </p:sp>
      <p:pic>
        <p:nvPicPr>
          <p:cNvPr id="4" name="Rasm 3" descr="Rasm bundan iborat matn, skrinshot, chiziq, son&#10;&#10;Tavsif avtomatik tarzda yaratilgan">
            <a:extLst>
              <a:ext uri="{FF2B5EF4-FFF2-40B4-BE49-F238E27FC236}">
                <a16:creationId xmlns:a16="http://schemas.microsoft.com/office/drawing/2014/main" id="{F1584AA1-4F66-939A-4123-08ECC621570D}"/>
              </a:ext>
            </a:extLst>
          </p:cNvPr>
          <p:cNvPicPr>
            <a:picLocks noChangeAspect="1"/>
          </p:cNvPicPr>
          <p:nvPr/>
        </p:nvPicPr>
        <p:blipFill>
          <a:blip r:embed="rId2"/>
          <a:srcRect r="-108" b="4933"/>
          <a:stretch/>
        </p:blipFill>
        <p:spPr>
          <a:xfrm>
            <a:off x="-626" y="970710"/>
            <a:ext cx="12192018" cy="2943667"/>
          </a:xfrm>
          <a:prstGeom prst="rect">
            <a:avLst/>
          </a:prstGeom>
        </p:spPr>
      </p:pic>
      <p:pic>
        <p:nvPicPr>
          <p:cNvPr id="5" name="Rasm 4" descr="Rasm bundan iborat matn, skrinshot, chiziq, son&#10;&#10;Tavsif avtomatik tarzda yaratilgan">
            <a:extLst>
              <a:ext uri="{FF2B5EF4-FFF2-40B4-BE49-F238E27FC236}">
                <a16:creationId xmlns:a16="http://schemas.microsoft.com/office/drawing/2014/main" id="{C772710E-F0CC-5E46-E786-F2B87C484C75}"/>
              </a:ext>
            </a:extLst>
          </p:cNvPr>
          <p:cNvPicPr>
            <a:picLocks noChangeAspect="1"/>
          </p:cNvPicPr>
          <p:nvPr/>
        </p:nvPicPr>
        <p:blipFill>
          <a:blip r:embed="rId3"/>
          <a:srcRect b="5357"/>
          <a:stretch/>
        </p:blipFill>
        <p:spPr>
          <a:xfrm>
            <a:off x="0" y="3912192"/>
            <a:ext cx="12192000" cy="2949115"/>
          </a:xfrm>
          <a:prstGeom prst="rect">
            <a:avLst/>
          </a:prstGeom>
        </p:spPr>
      </p:pic>
    </p:spTree>
    <p:extLst>
      <p:ext uri="{BB962C8B-B14F-4D97-AF65-F5344CB8AC3E}">
        <p14:creationId xmlns:p14="http://schemas.microsoft.com/office/powerpoint/2010/main" val="3562669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arlavha 1">
            <a:extLst>
              <a:ext uri="{FF2B5EF4-FFF2-40B4-BE49-F238E27FC236}">
                <a16:creationId xmlns:a16="http://schemas.microsoft.com/office/drawing/2014/main" id="{A9EEE666-500B-FC27-C452-28D6D2CF92AA}"/>
              </a:ext>
            </a:extLst>
          </p:cNvPr>
          <p:cNvSpPr>
            <a:spLocks noGrp="1"/>
          </p:cNvSpPr>
          <p:nvPr>
            <p:ph type="title"/>
          </p:nvPr>
        </p:nvSpPr>
        <p:spPr>
          <a:xfrm>
            <a:off x="549166" y="404539"/>
            <a:ext cx="10461810" cy="692961"/>
          </a:xfrm>
        </p:spPr>
        <p:txBody>
          <a:bodyPr>
            <a:normAutofit/>
          </a:bodyPr>
          <a:lstStyle/>
          <a:p>
            <a:r>
              <a:rPr lang="uz-Latn-UZ" sz="2800" b="1" dirty="0">
                <a:latin typeface="Times New Roman"/>
                <a:ea typeface="Calibri Light"/>
                <a:cs typeface="Calibri Light"/>
              </a:rPr>
              <a:t>WHAT CUSTOMERS ARE HAPPY AND UNSATISFIED ABOUT </a:t>
            </a:r>
          </a:p>
        </p:txBody>
      </p:sp>
      <p:sp>
        <p:nvSpPr>
          <p:cNvPr id="6" name="Sarlavha 1">
            <a:extLst>
              <a:ext uri="{FF2B5EF4-FFF2-40B4-BE49-F238E27FC236}">
                <a16:creationId xmlns:a16="http://schemas.microsoft.com/office/drawing/2014/main" id="{9F8CA4A1-F52C-621F-D8E9-4AEEC7311006}"/>
              </a:ext>
            </a:extLst>
          </p:cNvPr>
          <p:cNvSpPr txBox="1">
            <a:spLocks/>
          </p:cNvSpPr>
          <p:nvPr/>
        </p:nvSpPr>
        <p:spPr>
          <a:xfrm>
            <a:off x="8724132" y="844487"/>
            <a:ext cx="3057471" cy="5060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uz-Latn-UZ" sz="2000" b="1" dirty="0">
                <a:latin typeface="Times New Roman"/>
                <a:ea typeface="Calibri Light"/>
                <a:cs typeface="Calibri Light"/>
              </a:rPr>
              <a:t>(BY RATING CLASSES)</a:t>
            </a:r>
            <a:endParaRPr lang="uz-Latn-UZ" sz="2000" dirty="0"/>
          </a:p>
        </p:txBody>
      </p:sp>
      <p:sp>
        <p:nvSpPr>
          <p:cNvPr id="7" name="Yozuv 6">
            <a:extLst>
              <a:ext uri="{FF2B5EF4-FFF2-40B4-BE49-F238E27FC236}">
                <a16:creationId xmlns:a16="http://schemas.microsoft.com/office/drawing/2014/main" id="{B1B7552F-0BCF-8A5B-3186-13B9FC4AD440}"/>
              </a:ext>
            </a:extLst>
          </p:cNvPr>
          <p:cNvSpPr txBox="1"/>
          <p:nvPr/>
        </p:nvSpPr>
        <p:spPr>
          <a:xfrm>
            <a:off x="756249" y="1820173"/>
            <a:ext cx="7502105" cy="32316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600" b="1" dirty="0">
                <a:latin typeface="Times New Roman"/>
                <a:cs typeface="Times New Roman"/>
              </a:rPr>
              <a:t>7-10 ratings: </a:t>
            </a:r>
            <a:endParaRPr lang="uz-Latn-UZ" sz="2600" b="1">
              <a:latin typeface="Times New Roman"/>
              <a:cs typeface="Times New Roman"/>
            </a:endParaRPr>
          </a:p>
          <a:p>
            <a:r>
              <a:rPr lang="en-US" dirty="0">
                <a:latin typeface="Times New Roman"/>
                <a:cs typeface="Times New Roman"/>
              </a:rPr>
              <a:t> Comfortable seats, good inflight entertainment, descent food quality.</a:t>
            </a:r>
            <a:endParaRPr lang="en-US">
              <a:latin typeface="Times New Roman"/>
              <a:ea typeface="Calibri"/>
              <a:cs typeface="Times New Roman"/>
            </a:endParaRPr>
          </a:p>
          <a:p>
            <a:endParaRPr lang="en-US" dirty="0">
              <a:latin typeface="Times New Roman"/>
              <a:cs typeface="Times New Roman"/>
            </a:endParaRPr>
          </a:p>
          <a:p>
            <a:r>
              <a:rPr lang="en-US" sz="2600" b="1" dirty="0">
                <a:latin typeface="Times New Roman"/>
                <a:cs typeface="Times New Roman"/>
              </a:rPr>
              <a:t>4-6 ratings:</a:t>
            </a:r>
            <a:endParaRPr lang="en-US" sz="2600" b="1">
              <a:latin typeface="Times New Roman"/>
              <a:ea typeface="Calibri"/>
              <a:cs typeface="Times New Roman"/>
            </a:endParaRPr>
          </a:p>
          <a:p>
            <a:r>
              <a:rPr lang="en-US" dirty="0">
                <a:latin typeface="Times New Roman"/>
                <a:cs typeface="Times New Roman"/>
              </a:rPr>
              <a:t> Small entertainment screen, long passport check queue, bad business class experience. </a:t>
            </a:r>
          </a:p>
          <a:p>
            <a:endParaRPr lang="en-US" dirty="0">
              <a:latin typeface="Times New Roman"/>
              <a:cs typeface="Times New Roman"/>
            </a:endParaRPr>
          </a:p>
          <a:p>
            <a:r>
              <a:rPr lang="en-US" sz="2600" b="1" dirty="0">
                <a:latin typeface="Times New Roman"/>
                <a:cs typeface="Times New Roman"/>
              </a:rPr>
              <a:t>1-3 ratings:</a:t>
            </a:r>
          </a:p>
          <a:p>
            <a:r>
              <a:rPr lang="en-US" dirty="0">
                <a:latin typeface="Times New Roman"/>
                <a:cs typeface="Times New Roman"/>
              </a:rPr>
              <a:t> Congested middle seat and small screen while they liked the seats and the food. </a:t>
            </a:r>
          </a:p>
        </p:txBody>
      </p:sp>
    </p:spTree>
    <p:extLst>
      <p:ext uri="{BB962C8B-B14F-4D97-AF65-F5344CB8AC3E}">
        <p14:creationId xmlns:p14="http://schemas.microsoft.com/office/powerpoint/2010/main" val="8874547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1</Words>
  <Application>Microsoft Office PowerPoint</Application>
  <PresentationFormat>Keng ekranli</PresentationFormat>
  <Paragraphs>1</Paragraphs>
  <Slides>5</Slides>
  <Notes>0</Notes>
  <HiddenSlides>0</HiddenSlides>
  <MMClips>0</MMClips>
  <ScaleCrop>false</ScaleCrop>
  <HeadingPairs>
    <vt:vector size="4" baseType="variant">
      <vt:variant>
        <vt:lpstr>Mavzu</vt:lpstr>
      </vt:variant>
      <vt:variant>
        <vt:i4>1</vt:i4>
      </vt:variant>
      <vt:variant>
        <vt:lpstr>Slayd sarlavhalari</vt:lpstr>
      </vt:variant>
      <vt:variant>
        <vt:i4>5</vt:i4>
      </vt:variant>
    </vt:vector>
  </HeadingPairs>
  <TitlesOfParts>
    <vt:vector size="6" baseType="lpstr">
      <vt:lpstr>Office Theme</vt:lpstr>
      <vt:lpstr>BRITISH AIRWAYS</vt:lpstr>
      <vt:lpstr>KEY METRICS</vt:lpstr>
      <vt:lpstr>REVIEWS BY COUNTRIES</vt:lpstr>
      <vt:lpstr>TOP 10 COUNTRIES WITH HIGHEST AND LOWEST RATING PROVIDED </vt:lpstr>
      <vt:lpstr>WHAT CUSTOMERS ARE HAPPY AND UNSATISFIED ABOUT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Susan Robinson</dc:creator>
  <cp:lastModifiedBy>Jack Skinner</cp:lastModifiedBy>
  <cp:revision>220</cp:revision>
  <dcterms:created xsi:type="dcterms:W3CDTF">2022-12-06T11:13:27Z</dcterms:created>
  <dcterms:modified xsi:type="dcterms:W3CDTF">2024-09-27T17:50:37Z</dcterms:modified>
</cp:coreProperties>
</file>