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E2DC3-75FE-1EB5-2983-FC3E440A2AEA}" v="211" dt="2024-09-29T17:34:59.898"/>
    <p1510:client id="{ED889EAC-5C72-CFE8-EB98-1435F2E983EC}" v="522" dt="2024-09-27T17:48:50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rlavha 1">
            <a:extLst>
              <a:ext uri="{FF2B5EF4-FFF2-40B4-BE49-F238E27FC236}">
                <a16:creationId xmlns:a16="http://schemas.microsoft.com/office/drawing/2014/main" id="{8C5D659E-114F-DE73-CE92-638319A15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z-Latn-UZ" b="1" dirty="0">
                <a:latin typeface="Times New Roman"/>
                <a:ea typeface="Calibri Light"/>
                <a:cs typeface="Calibri Light"/>
              </a:rPr>
              <a:t>BRITISH AIRWAYS</a:t>
            </a:r>
          </a:p>
        </p:txBody>
      </p:sp>
      <p:sp>
        <p:nvSpPr>
          <p:cNvPr id="3" name="Tagsarlavha 2">
            <a:extLst>
              <a:ext uri="{FF2B5EF4-FFF2-40B4-BE49-F238E27FC236}">
                <a16:creationId xmlns:a16="http://schemas.microsoft.com/office/drawing/2014/main" id="{838A389E-E8AE-9324-E60D-2067BB359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z-Latn-UZ" dirty="0">
                <a:cs typeface="Calibri" panose="020F0502020204030204"/>
              </a:rPr>
              <a:t>PREDICTIVE MODEL </a:t>
            </a:r>
          </a:p>
        </p:txBody>
      </p:sp>
    </p:spTree>
    <p:extLst>
      <p:ext uri="{BB962C8B-B14F-4D97-AF65-F5344CB8AC3E}">
        <p14:creationId xmlns:p14="http://schemas.microsoft.com/office/powerpoint/2010/main" val="23223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rlavha 1">
            <a:extLst>
              <a:ext uri="{FF2B5EF4-FFF2-40B4-BE49-F238E27FC236}">
                <a16:creationId xmlns:a16="http://schemas.microsoft.com/office/drawing/2014/main" id="{A9EEE666-500B-FC27-C452-28D6D2CF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496504"/>
            <a:ext cx="5155325" cy="734357"/>
          </a:xfrm>
        </p:spPr>
        <p:txBody>
          <a:bodyPr>
            <a:normAutofit fontScale="90000"/>
          </a:bodyPr>
          <a:lstStyle/>
          <a:p>
            <a:r>
              <a:rPr lang="uz-Latn-UZ" sz="2800" b="1" dirty="0">
                <a:latin typeface="Times New Roman"/>
                <a:ea typeface="Calibri Light"/>
                <a:cs typeface="Calibri Light"/>
              </a:rPr>
              <a:t>PREDICTIVE MODEL RESULTS</a:t>
            </a:r>
          </a:p>
        </p:txBody>
      </p:sp>
      <p:sp>
        <p:nvSpPr>
          <p:cNvPr id="5" name="Sarlavha 1">
            <a:extLst>
              <a:ext uri="{FF2B5EF4-FFF2-40B4-BE49-F238E27FC236}">
                <a16:creationId xmlns:a16="http://schemas.microsoft.com/office/drawing/2014/main" id="{C8E8D6D0-EC8C-B03F-091C-CDB20AD7E3DE}"/>
              </a:ext>
            </a:extLst>
          </p:cNvPr>
          <p:cNvSpPr txBox="1">
            <a:spLocks/>
          </p:cNvSpPr>
          <p:nvPr/>
        </p:nvSpPr>
        <p:spPr>
          <a:xfrm>
            <a:off x="1069429" y="1607973"/>
            <a:ext cx="3079533" cy="497875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z-Latn-UZ" sz="2000" dirty="0" err="1">
                <a:latin typeface="Times New Roman"/>
                <a:ea typeface="Calibri Light"/>
                <a:cs typeface="Times New Roman"/>
              </a:rPr>
              <a:t>Recall</a:t>
            </a:r>
            <a:r>
              <a:rPr lang="uz-Latn-UZ" sz="2000" dirty="0">
                <a:latin typeface="Times New Roman"/>
                <a:ea typeface="Calibri Light"/>
                <a:cs typeface="Times New Roman"/>
              </a:rPr>
              <a:t> </a:t>
            </a:r>
            <a:r>
              <a:rPr lang="uz-Latn-UZ" sz="2000" dirty="0" err="1">
                <a:latin typeface="Times New Roman"/>
                <a:ea typeface="Calibri Light"/>
                <a:cs typeface="Times New Roman"/>
              </a:rPr>
              <a:t>Rate</a:t>
            </a:r>
            <a:r>
              <a:rPr lang="uz-Latn-UZ" sz="2000" dirty="0">
                <a:latin typeface="Times New Roman"/>
                <a:ea typeface="Calibri Light"/>
                <a:cs typeface="Times New Roman"/>
              </a:rPr>
              <a:t>: 60%</a:t>
            </a:r>
            <a:endParaRPr lang="uz-Latn-UZ" sz="2000" dirty="0">
              <a:solidFill>
                <a:srgbClr val="000000"/>
              </a:solidFill>
              <a:latin typeface="Times New Roman"/>
              <a:ea typeface="Calibri Light"/>
              <a:cs typeface="Times New Roman"/>
            </a:endParaRPr>
          </a:p>
        </p:txBody>
      </p:sp>
      <p:sp>
        <p:nvSpPr>
          <p:cNvPr id="6" name="Sarlavha 1">
            <a:extLst>
              <a:ext uri="{FF2B5EF4-FFF2-40B4-BE49-F238E27FC236}">
                <a16:creationId xmlns:a16="http://schemas.microsoft.com/office/drawing/2014/main" id="{AA4F93E1-E0D8-8FD0-F74B-6AC94585BF81}"/>
              </a:ext>
            </a:extLst>
          </p:cNvPr>
          <p:cNvSpPr txBox="1">
            <a:spLocks/>
          </p:cNvSpPr>
          <p:nvPr/>
        </p:nvSpPr>
        <p:spPr>
          <a:xfrm>
            <a:off x="7874875" y="1607973"/>
            <a:ext cx="3079533" cy="497875"/>
          </a:xfrm>
          <a:prstGeom prst="rect">
            <a:avLst/>
          </a:prstGeom>
          <a:solidFill>
            <a:srgbClr val="92D050"/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z-Latn-UZ" sz="2000" dirty="0" err="1">
                <a:solidFill>
                  <a:srgbClr val="000000"/>
                </a:solidFill>
                <a:latin typeface="Times New Roman"/>
                <a:ea typeface="Calibri Light"/>
                <a:cs typeface="Times New Roman"/>
              </a:rPr>
              <a:t>Accuracy</a:t>
            </a:r>
            <a:r>
              <a:rPr lang="uz-Latn-UZ" sz="2000" dirty="0">
                <a:solidFill>
                  <a:srgbClr val="000000"/>
                </a:solidFill>
                <a:latin typeface="Times New Roman"/>
                <a:ea typeface="Calibri Light"/>
                <a:cs typeface="Times New Roman"/>
              </a:rPr>
              <a:t>: 62%</a:t>
            </a:r>
          </a:p>
        </p:txBody>
      </p:sp>
      <p:sp>
        <p:nvSpPr>
          <p:cNvPr id="7" name="Sarlavha 1">
            <a:extLst>
              <a:ext uri="{FF2B5EF4-FFF2-40B4-BE49-F238E27FC236}">
                <a16:creationId xmlns:a16="http://schemas.microsoft.com/office/drawing/2014/main" id="{60897D3C-A4B2-B97A-66FF-575691B0FD78}"/>
              </a:ext>
            </a:extLst>
          </p:cNvPr>
          <p:cNvSpPr txBox="1">
            <a:spLocks/>
          </p:cNvSpPr>
          <p:nvPr/>
        </p:nvSpPr>
        <p:spPr>
          <a:xfrm>
            <a:off x="4472151" y="1607973"/>
            <a:ext cx="3079533" cy="49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z-Latn-UZ" sz="2000" dirty="0" err="1">
                <a:latin typeface="Times New Roman"/>
                <a:ea typeface="Calibri Light"/>
                <a:cs typeface="Times New Roman"/>
              </a:rPr>
              <a:t>Precision</a:t>
            </a:r>
            <a:r>
              <a:rPr lang="uz-Latn-UZ" sz="2000" dirty="0">
                <a:latin typeface="Times New Roman"/>
                <a:ea typeface="Calibri Light"/>
                <a:cs typeface="Times New Roman"/>
              </a:rPr>
              <a:t>: 61%</a:t>
            </a:r>
            <a:endParaRPr lang="uz-Latn-UZ" sz="2000" dirty="0">
              <a:solidFill>
                <a:srgbClr val="CCCCCC"/>
              </a:solidFill>
              <a:latin typeface="Times New Roman"/>
              <a:ea typeface="Calibri Light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4D8AF-37D1-1A8A-061C-9607EEFF6D75}"/>
              </a:ext>
            </a:extLst>
          </p:cNvPr>
          <p:cNvSpPr txBox="1"/>
          <p:nvPr/>
        </p:nvSpPr>
        <p:spPr>
          <a:xfrm>
            <a:off x="1072054" y="2280744"/>
            <a:ext cx="30979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Chance of predicting true successful bookings.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B7259-1A4B-9ECE-6034-4AB9C53B1FE1}"/>
              </a:ext>
            </a:extLst>
          </p:cNvPr>
          <p:cNvSpPr txBox="1"/>
          <p:nvPr/>
        </p:nvSpPr>
        <p:spPr>
          <a:xfrm>
            <a:off x="1072055" y="2871952"/>
            <a:ext cx="30979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66% Chance of predicting true incomplete bookings correctly.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BBD13-4788-0782-6D51-F21439DC07AC}"/>
              </a:ext>
            </a:extLst>
          </p:cNvPr>
          <p:cNvSpPr txBox="1"/>
          <p:nvPr/>
        </p:nvSpPr>
        <p:spPr>
          <a:xfrm>
            <a:off x="4474778" y="2280744"/>
            <a:ext cx="30979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Will be predicted as actually completed bookings out of all successfully completed bookings.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E4768-F0CF-8660-BDEC-60A8DA01019A}"/>
              </a:ext>
            </a:extLst>
          </p:cNvPr>
          <p:cNvSpPr txBox="1"/>
          <p:nvPr/>
        </p:nvSpPr>
        <p:spPr>
          <a:xfrm>
            <a:off x="7877503" y="2280744"/>
            <a:ext cx="30979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Calibri"/>
              </a:rPr>
              <a:t>Accuracy of the model predicting successful or incomplete booking.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9773A-2342-12C4-FDBC-6052E43FA815}"/>
              </a:ext>
            </a:extLst>
          </p:cNvPr>
          <p:cNvSpPr txBox="1"/>
          <p:nvPr/>
        </p:nvSpPr>
        <p:spPr>
          <a:xfrm>
            <a:off x="1072054" y="4120055"/>
            <a:ext cx="88523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We are concerned with not predicting the successful bookings correctly. Imbalance dataset drives higher accuracy but it does not accurately predict the successful bookings. 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Dataset was</a:t>
            </a:r>
            <a:r>
              <a:rPr lang="en-US" i="1" dirty="0">
                <a:latin typeface="Times New Roman"/>
                <a:cs typeface="Times New Roman"/>
              </a:rPr>
              <a:t> balanced</a:t>
            </a:r>
            <a:r>
              <a:rPr lang="en-US" dirty="0">
                <a:latin typeface="Times New Roman"/>
                <a:cs typeface="Times New Roman"/>
              </a:rPr>
              <a:t> with 8k labelled as </a:t>
            </a:r>
            <a:r>
              <a:rPr lang="en-US" i="1" dirty="0">
                <a:latin typeface="Times New Roman"/>
                <a:cs typeface="Times New Roman"/>
              </a:rPr>
              <a:t>incomplete</a:t>
            </a:r>
            <a:r>
              <a:rPr lang="en-US" dirty="0">
                <a:latin typeface="Times New Roman"/>
                <a:cs typeface="Times New Roman"/>
              </a:rPr>
              <a:t> bookings and 7k as </a:t>
            </a:r>
            <a:r>
              <a:rPr lang="en-US" i="1" dirty="0">
                <a:latin typeface="Times New Roman"/>
                <a:cs typeface="Times New Roman"/>
              </a:rPr>
              <a:t>complete</a:t>
            </a:r>
            <a:r>
              <a:rPr lang="en-US" dirty="0">
                <a:latin typeface="Times New Roman"/>
                <a:cs typeface="Times New Roman"/>
              </a:rPr>
              <a:t> bookings. 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492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rlavha 1">
            <a:extLst>
              <a:ext uri="{FF2B5EF4-FFF2-40B4-BE49-F238E27FC236}">
                <a16:creationId xmlns:a16="http://schemas.microsoft.com/office/drawing/2014/main" id="{A9EEE666-500B-FC27-C452-28D6D2CF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6" y="496504"/>
            <a:ext cx="5155325" cy="734357"/>
          </a:xfrm>
        </p:spPr>
        <p:txBody>
          <a:bodyPr>
            <a:normAutofit fontScale="90000"/>
          </a:bodyPr>
          <a:lstStyle/>
          <a:p>
            <a:r>
              <a:rPr lang="uz-Latn-UZ" sz="2800" b="1" dirty="0">
                <a:latin typeface="Times New Roman"/>
                <a:ea typeface="Calibri Light"/>
                <a:cs typeface="Calibri Light"/>
              </a:rPr>
              <a:t>PREDICTIVE MODEL RESULTS</a:t>
            </a:r>
          </a:p>
        </p:txBody>
      </p:sp>
      <p:pic>
        <p:nvPicPr>
          <p:cNvPr id="8" name="Picture 7" descr="A graph with blue bars&#10;&#10;Description automatically generated">
            <a:extLst>
              <a:ext uri="{FF2B5EF4-FFF2-40B4-BE49-F238E27FC236}">
                <a16:creationId xmlns:a16="http://schemas.microsoft.com/office/drawing/2014/main" id="{9C265C41-71A4-6662-CDB2-F5128751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46" y="1233160"/>
            <a:ext cx="7492562" cy="5193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B5B39-DC6D-27AB-27DA-52648992E65D}"/>
              </a:ext>
            </a:extLst>
          </p:cNvPr>
          <p:cNvSpPr txBox="1"/>
          <p:nvPr/>
        </p:nvSpPr>
        <p:spPr>
          <a:xfrm>
            <a:off x="8967952" y="122971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Top features that can drive successful flight bookings.</a:t>
            </a:r>
          </a:p>
        </p:txBody>
      </p:sp>
    </p:spTree>
    <p:extLst>
      <p:ext uri="{BB962C8B-B14F-4D97-AF65-F5344CB8AC3E}">
        <p14:creationId xmlns:p14="http://schemas.microsoft.com/office/powerpoint/2010/main" val="229524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BRITISH AIRWAYS</vt:lpstr>
      <vt:lpstr>PREDICTIVE MODEL RESULTS</vt:lpstr>
      <vt:lpstr>PREDICTIVE 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299</cp:revision>
  <dcterms:created xsi:type="dcterms:W3CDTF">2022-12-06T11:13:27Z</dcterms:created>
  <dcterms:modified xsi:type="dcterms:W3CDTF">2024-09-29T17:35:24Z</dcterms:modified>
</cp:coreProperties>
</file>