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162" r:id="rId4"/>
  </p:sldMasterIdLst>
  <p:notesMasterIdLst>
    <p:notesMasterId r:id="rId27"/>
  </p:notesMasterIdLst>
  <p:sldIdLst>
    <p:sldId id="2147482349" r:id="rId5"/>
    <p:sldId id="2147483643" r:id="rId6"/>
    <p:sldId id="2147483644" r:id="rId7"/>
    <p:sldId id="259" r:id="rId8"/>
    <p:sldId id="271" r:id="rId9"/>
    <p:sldId id="2147483645" r:id="rId10"/>
    <p:sldId id="2147483646" r:id="rId11"/>
    <p:sldId id="367" r:id="rId12"/>
    <p:sldId id="256" r:id="rId13"/>
    <p:sldId id="273" r:id="rId14"/>
    <p:sldId id="263" r:id="rId15"/>
    <p:sldId id="260" r:id="rId16"/>
    <p:sldId id="268" r:id="rId17"/>
    <p:sldId id="267" r:id="rId18"/>
    <p:sldId id="274" r:id="rId19"/>
    <p:sldId id="276" r:id="rId20"/>
    <p:sldId id="257" r:id="rId21"/>
    <p:sldId id="269" r:id="rId22"/>
    <p:sldId id="277" r:id="rId23"/>
    <p:sldId id="262" r:id="rId24"/>
    <p:sldId id="272" r:id="rId25"/>
    <p:sldId id="34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91014FC-36B9-4B0A-9FFD-CDF380B15FE0}">
          <p14:sldIdLst>
            <p14:sldId id="2147482349"/>
            <p14:sldId id="2147483643"/>
          </p14:sldIdLst>
        </p14:section>
        <p14:section name="Session Content" id="{F64245C1-7874-4EA2-B72D-8431D2651320}">
          <p14:sldIdLst>
            <p14:sldId id="2147483644"/>
            <p14:sldId id="259"/>
            <p14:sldId id="271"/>
            <p14:sldId id="2147483645"/>
            <p14:sldId id="2147483646"/>
            <p14:sldId id="367"/>
            <p14:sldId id="256"/>
            <p14:sldId id="273"/>
            <p14:sldId id="263"/>
            <p14:sldId id="260"/>
            <p14:sldId id="268"/>
            <p14:sldId id="267"/>
            <p14:sldId id="274"/>
            <p14:sldId id="276"/>
            <p14:sldId id="257"/>
            <p14:sldId id="269"/>
            <p14:sldId id="277"/>
            <p14:sldId id="262"/>
            <p14:sldId id="272"/>
          </p14:sldIdLst>
        </p14:section>
        <p14:section name="Wrapup" id="{471634B9-2FD4-418A-A706-479832398CA1}">
          <p14:sldIdLst>
            <p14:sldId id="3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8338F8-2386-BEA0-5264-41D0497E00E2}" name="Vasavi Bhaviri Setty" initials="VS" userId="S::vabhavir@microsoft.com::915139d9-b263-46da-aee5-80aafcbd9ff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2633"/>
    <a:srgbClr val="091F2C"/>
    <a:srgbClr val="71D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616" autoAdjust="0"/>
  </p:normalViewPr>
  <p:slideViewPr>
    <p:cSldViewPr snapToGrid="0">
      <p:cViewPr varScale="1">
        <p:scale>
          <a:sx n="69" d="100"/>
          <a:sy n="69" d="100"/>
        </p:scale>
        <p:origin x="161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SimpleTimelineDefaultColorVariant">
  <dgm:title val="Simple Timeline Default Color Variant"/>
  <dgm:desc val="Simple Timeline Default Color Variant"/>
  <dgm:catLst>
    <dgm:cat type="Other" pri="2"/>
  </dgm:catLst>
  <dgm:styleLbl name="node0">
    <dgm:fillClrLst meth="repeat">
      <a:schemeClr val="dk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>
        <a:alpha val="0"/>
      </a:schemeClr>
    </dgm:fillClrLst>
    <dgm:linClrLst meth="repeat">
      <a:schemeClr val="accent1">
        <a:alpha val="0"/>
      </a:schemeClr>
    </dgm:linClrLst>
    <dgm:effectClrLst/>
    <dgm:txLinClrLst/>
    <dgm:txFillClrLst meth="repeat">
      <a:schemeClr val="accent1"/>
    </dgm:txFillClrLst>
    <dgm:txEffectClrLst/>
  </dgm:styleLbl>
  <dgm:styleLbl name="node1">
    <dgm:fillClrLst meth="repeat">
      <a:schemeClr val="dk2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dk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 meth="repeat">
      <a:schemeClr val="accent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2">
        <a:alpha val="9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955230-B38C-4A29-B24D-709CEE4F17DE}" type="doc">
      <dgm:prSet loTypeId="urn:microsoft.com/office/officeart/2024/3/layout/SimpleTimelineDefaultVariant" loCatId="Timeline" qsTypeId="urn:microsoft.com/office/officeart/2005/8/quickstyle/simple1" qsCatId="simple" csTypeId="urn:microsoft.com/office/officeart/2005/8/colors/SimpleTimelineDefaultColorVariant" csCatId="other" phldr="1"/>
      <dgm:spPr/>
      <dgm:t>
        <a:bodyPr/>
        <a:lstStyle/>
        <a:p>
          <a:endParaRPr lang="en-US"/>
        </a:p>
      </dgm:t>
    </dgm:pt>
    <dgm:pt modelId="{B28C1212-866A-4AB0-9822-0154C94E4B40}">
      <dgm:prSet/>
      <dgm:spPr/>
      <dgm:t>
        <a:bodyPr/>
        <a:lstStyle/>
        <a:p>
          <a:pPr>
            <a:defRPr b="1"/>
          </a:pPr>
          <a:r>
            <a:rPr lang="en-US"/>
            <a:t>Start</a:t>
          </a:r>
        </a:p>
      </dgm:t>
    </dgm:pt>
    <dgm:pt modelId="{8B22E301-E210-4F1B-8698-0B107247294B}" type="parTrans" cxnId="{FFBB13F1-6CEF-4D40-81F7-1CB709826112}">
      <dgm:prSet/>
      <dgm:spPr/>
      <dgm:t>
        <a:bodyPr/>
        <a:lstStyle/>
        <a:p>
          <a:endParaRPr lang="en-US"/>
        </a:p>
      </dgm:t>
    </dgm:pt>
    <dgm:pt modelId="{CA01BA83-25F1-49E3-B659-EF54EED16A62}" type="sibTrans" cxnId="{FFBB13F1-6CEF-4D40-81F7-1CB709826112}">
      <dgm:prSet/>
      <dgm:spPr/>
      <dgm:t>
        <a:bodyPr/>
        <a:lstStyle/>
        <a:p>
          <a:endParaRPr lang="en-US"/>
        </a:p>
      </dgm:t>
    </dgm:pt>
    <dgm:pt modelId="{61E32F58-212B-405F-8147-41A8500ADF57}">
      <dgm:prSet/>
      <dgm:spPr/>
      <dgm:t>
        <a:bodyPr/>
        <a:lstStyle/>
        <a:p>
          <a:r>
            <a:rPr lang="en-US"/>
            <a:t>Current Copilot Studio agent</a:t>
          </a:r>
        </a:p>
      </dgm:t>
    </dgm:pt>
    <dgm:pt modelId="{C3872AC8-068A-417B-95DB-40E82476F122}" type="parTrans" cxnId="{CEB660C8-2F04-48FF-9BB0-02B65828FC8F}">
      <dgm:prSet/>
      <dgm:spPr/>
      <dgm:t>
        <a:bodyPr/>
        <a:lstStyle/>
        <a:p>
          <a:endParaRPr lang="en-US"/>
        </a:p>
      </dgm:t>
    </dgm:pt>
    <dgm:pt modelId="{7F672314-3458-4BE5-BA60-C4216017117D}" type="sibTrans" cxnId="{CEB660C8-2F04-48FF-9BB0-02B65828FC8F}">
      <dgm:prSet/>
      <dgm:spPr/>
      <dgm:t>
        <a:bodyPr/>
        <a:lstStyle/>
        <a:p>
          <a:endParaRPr lang="en-US"/>
        </a:p>
      </dgm:t>
    </dgm:pt>
    <dgm:pt modelId="{75FC0886-258E-490A-99A8-5637001F8282}">
      <dgm:prSet/>
      <dgm:spPr/>
      <dgm:t>
        <a:bodyPr/>
        <a:lstStyle/>
        <a:p>
          <a:pPr>
            <a:defRPr b="1"/>
          </a:pPr>
          <a:r>
            <a:rPr lang="en-US"/>
            <a:t>Enhance</a:t>
          </a:r>
        </a:p>
      </dgm:t>
    </dgm:pt>
    <dgm:pt modelId="{86EA9F74-D37B-42E4-B06C-E8DD8F6DE559}" type="parTrans" cxnId="{244F08BA-1BD1-4096-A17A-92E675CA1032}">
      <dgm:prSet/>
      <dgm:spPr/>
      <dgm:t>
        <a:bodyPr/>
        <a:lstStyle/>
        <a:p>
          <a:endParaRPr lang="en-US"/>
        </a:p>
      </dgm:t>
    </dgm:pt>
    <dgm:pt modelId="{01ECBA10-3E17-48BE-A7B2-02ECAE6344D6}" type="sibTrans" cxnId="{244F08BA-1BD1-4096-A17A-92E675CA1032}">
      <dgm:prSet/>
      <dgm:spPr/>
      <dgm:t>
        <a:bodyPr/>
        <a:lstStyle/>
        <a:p>
          <a:endParaRPr lang="en-US"/>
        </a:p>
      </dgm:t>
    </dgm:pt>
    <dgm:pt modelId="{3B7F5594-1004-4660-A41F-74A0980123BD}">
      <dgm:prSet/>
      <dgm:spPr/>
      <dgm:t>
        <a:bodyPr/>
        <a:lstStyle/>
        <a:p>
          <a:r>
            <a:rPr lang="en-US"/>
            <a:t>Add AI Foundry capabilities for your scenarios and architecture needs</a:t>
          </a:r>
        </a:p>
      </dgm:t>
    </dgm:pt>
    <dgm:pt modelId="{DA482010-A248-453F-9FB5-F15718A6ED94}" type="parTrans" cxnId="{72E5C94C-6A24-4254-8726-3CB1225E188C}">
      <dgm:prSet/>
      <dgm:spPr/>
      <dgm:t>
        <a:bodyPr/>
        <a:lstStyle/>
        <a:p>
          <a:endParaRPr lang="en-US"/>
        </a:p>
      </dgm:t>
    </dgm:pt>
    <dgm:pt modelId="{9209D9E8-B9BE-4D37-8692-83E897DD2632}" type="sibTrans" cxnId="{72E5C94C-6A24-4254-8726-3CB1225E188C}">
      <dgm:prSet/>
      <dgm:spPr/>
      <dgm:t>
        <a:bodyPr/>
        <a:lstStyle/>
        <a:p>
          <a:endParaRPr lang="en-US"/>
        </a:p>
      </dgm:t>
    </dgm:pt>
    <dgm:pt modelId="{1455190D-AF81-4799-8254-ADAEEBF0E76F}">
      <dgm:prSet/>
      <dgm:spPr/>
      <dgm:t>
        <a:bodyPr/>
        <a:lstStyle/>
        <a:p>
          <a:pPr>
            <a:defRPr b="1"/>
          </a:pPr>
          <a:r>
            <a:rPr lang="en-US"/>
            <a:t>Expand</a:t>
          </a:r>
        </a:p>
      </dgm:t>
    </dgm:pt>
    <dgm:pt modelId="{8F875E8E-0B81-4BE3-B8C4-CE6A6EA157B7}" type="parTrans" cxnId="{2ED8E12E-E2AE-4764-AC3D-22F23D932F0C}">
      <dgm:prSet/>
      <dgm:spPr/>
      <dgm:t>
        <a:bodyPr/>
        <a:lstStyle/>
        <a:p>
          <a:endParaRPr lang="en-US"/>
        </a:p>
      </dgm:t>
    </dgm:pt>
    <dgm:pt modelId="{66DDB370-4A2B-4E1D-BEE2-85D5ECCBDDAB}" type="sibTrans" cxnId="{2ED8E12E-E2AE-4764-AC3D-22F23D932F0C}">
      <dgm:prSet/>
      <dgm:spPr/>
      <dgm:t>
        <a:bodyPr/>
        <a:lstStyle/>
        <a:p>
          <a:endParaRPr lang="en-US"/>
        </a:p>
      </dgm:t>
    </dgm:pt>
    <dgm:pt modelId="{518559D4-B9E3-4415-9141-DC2F8670A30A}">
      <dgm:prSet/>
      <dgm:spPr/>
      <dgm:t>
        <a:bodyPr/>
        <a:lstStyle/>
        <a:p>
          <a:r>
            <a:rPr lang="en-US"/>
            <a:t>Increase sophistication over time</a:t>
          </a:r>
        </a:p>
      </dgm:t>
    </dgm:pt>
    <dgm:pt modelId="{AC513B60-E80D-4BB9-BAD6-CEEA08BB1D6D}" type="parTrans" cxnId="{B98F54B0-9317-492F-8DA0-456B471287E2}">
      <dgm:prSet/>
      <dgm:spPr/>
      <dgm:t>
        <a:bodyPr/>
        <a:lstStyle/>
        <a:p>
          <a:endParaRPr lang="en-US"/>
        </a:p>
      </dgm:t>
    </dgm:pt>
    <dgm:pt modelId="{7C12CBCE-5057-4689-BBA6-25927C4EC59A}" type="sibTrans" cxnId="{B98F54B0-9317-492F-8DA0-456B471287E2}">
      <dgm:prSet/>
      <dgm:spPr/>
      <dgm:t>
        <a:bodyPr/>
        <a:lstStyle/>
        <a:p>
          <a:endParaRPr lang="en-US"/>
        </a:p>
      </dgm:t>
    </dgm:pt>
    <dgm:pt modelId="{F0674E18-C708-4E01-BA9B-2E3CD0F9BC9F}">
      <dgm:prSet/>
      <dgm:spPr/>
      <dgm:t>
        <a:bodyPr/>
        <a:lstStyle/>
        <a:p>
          <a:pPr>
            <a:defRPr b="1"/>
          </a:pPr>
          <a:r>
            <a:rPr lang="en-US"/>
            <a:t>Scale</a:t>
          </a:r>
        </a:p>
      </dgm:t>
    </dgm:pt>
    <dgm:pt modelId="{7C96FEA7-B719-40E9-A378-F8486AB03F4C}" type="parTrans" cxnId="{3B47382E-C5C1-41E1-BC69-6729316B0A55}">
      <dgm:prSet/>
      <dgm:spPr/>
      <dgm:t>
        <a:bodyPr/>
        <a:lstStyle/>
        <a:p>
          <a:endParaRPr lang="en-US"/>
        </a:p>
      </dgm:t>
    </dgm:pt>
    <dgm:pt modelId="{7CB51761-831E-442D-8AD8-5C83CF2AF901}" type="sibTrans" cxnId="{3B47382E-C5C1-41E1-BC69-6729316B0A55}">
      <dgm:prSet/>
      <dgm:spPr/>
      <dgm:t>
        <a:bodyPr/>
        <a:lstStyle/>
        <a:p>
          <a:endParaRPr lang="en-US"/>
        </a:p>
      </dgm:t>
    </dgm:pt>
    <dgm:pt modelId="{08907C26-E292-4F02-B60C-3E2D878131D7}">
      <dgm:prSet/>
      <dgm:spPr/>
      <dgm:t>
        <a:bodyPr/>
        <a:lstStyle/>
        <a:p>
          <a:r>
            <a:rPr lang="en-US"/>
            <a:t>Enterprise-wide intelligent agents</a:t>
          </a:r>
        </a:p>
      </dgm:t>
    </dgm:pt>
    <dgm:pt modelId="{9C14E946-309A-4B81-80BB-FE37D39CB41F}" type="parTrans" cxnId="{6A902774-42E3-42FC-805E-C099A9C8D0B8}">
      <dgm:prSet/>
      <dgm:spPr/>
      <dgm:t>
        <a:bodyPr/>
        <a:lstStyle/>
        <a:p>
          <a:endParaRPr lang="en-US"/>
        </a:p>
      </dgm:t>
    </dgm:pt>
    <dgm:pt modelId="{2E9BED8F-C6E9-4ECE-A00D-8CA62826B677}" type="sibTrans" cxnId="{6A902774-42E3-42FC-805E-C099A9C8D0B8}">
      <dgm:prSet/>
      <dgm:spPr/>
      <dgm:t>
        <a:bodyPr/>
        <a:lstStyle/>
        <a:p>
          <a:endParaRPr lang="en-US"/>
        </a:p>
      </dgm:t>
    </dgm:pt>
    <dgm:pt modelId="{162C04BB-6CD5-467A-9FEB-462725E96AD7}" type="pres">
      <dgm:prSet presAssocID="{A0955230-B38C-4A29-B24D-709CEE4F17DE}" presName="root" presStyleCnt="0">
        <dgm:presLayoutVars>
          <dgm:chMax/>
          <dgm:chPref/>
          <dgm:animLvl val="lvl"/>
        </dgm:presLayoutVars>
      </dgm:prSet>
      <dgm:spPr/>
    </dgm:pt>
    <dgm:pt modelId="{107CB0AD-474F-47BD-8A89-6953368B137C}" type="pres">
      <dgm:prSet presAssocID="{A0955230-B38C-4A29-B24D-709CEE4F17DE}" presName="divider" presStyleLbl="alignAcc1" presStyleIdx="0" presStyleCnt="1"/>
      <dgm:spPr>
        <a:solidFill>
          <a:schemeClr val="dk2">
            <a:alpha val="90000"/>
            <a:hueOff val="0"/>
            <a:satOff val="0"/>
            <a:lumOff val="0"/>
            <a:alphaOff val="0"/>
          </a:schemeClr>
        </a:solidFill>
        <a:ln w="12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 w="med" len="med"/>
        </a:ln>
        <a:effectLst/>
      </dgm:spPr>
    </dgm:pt>
    <dgm:pt modelId="{2BFAB0F4-138C-4BE6-8EC2-B5AD74295012}" type="pres">
      <dgm:prSet presAssocID="{A0955230-B38C-4A29-B24D-709CEE4F17DE}" presName="nodes" presStyleCnt="0">
        <dgm:presLayoutVars>
          <dgm:chMax/>
          <dgm:chPref/>
          <dgm:animLvl val="lvl"/>
        </dgm:presLayoutVars>
      </dgm:prSet>
      <dgm:spPr/>
    </dgm:pt>
    <dgm:pt modelId="{B9B1693E-EEB7-405A-AA7D-BCA2DA1AD2F4}" type="pres">
      <dgm:prSet presAssocID="{B28C1212-866A-4AB0-9822-0154C94E4B40}" presName="composite" presStyleCnt="0"/>
      <dgm:spPr/>
    </dgm:pt>
    <dgm:pt modelId="{9FA8E780-720A-4A0E-AB43-D1037D2900F8}" type="pres">
      <dgm:prSet presAssocID="{B28C1212-866A-4AB0-9822-0154C94E4B40}" presName="ConnectorPoint" presStyleLbl="lnNode1" presStyleIdx="0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3E2C3079-AA9B-4018-94F7-87FC1B667010}" type="pres">
      <dgm:prSet presAssocID="{B28C1212-866A-4AB0-9822-0154C94E4B40}" presName="DropPinPlaceHolder" presStyleCnt="0"/>
      <dgm:spPr/>
    </dgm:pt>
    <dgm:pt modelId="{D6F404A7-E674-4EA0-9DCD-2CC7D1F620E9}" type="pres">
      <dgm:prSet presAssocID="{B28C1212-866A-4AB0-9822-0154C94E4B40}" presName="DropPin" presStyleLbl="alignNode1" presStyleIdx="0" presStyleCnt="8"/>
      <dgm:spPr/>
    </dgm:pt>
    <dgm:pt modelId="{95528AFB-AC74-4D5A-AD1F-D832D185677C}" type="pres">
      <dgm:prSet presAssocID="{B28C1212-866A-4AB0-9822-0154C94E4B40}" presName="Ellipse" presStyleLbl="fgAcc1" presStyleIdx="0" presStyleCnt="4"/>
      <dgm:spPr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gm:spPr>
    </dgm:pt>
    <dgm:pt modelId="{2BA95FC0-C3AD-43C6-8253-5368AC08DE91}" type="pres">
      <dgm:prSet presAssocID="{B28C1212-866A-4AB0-9822-0154C94E4B40}" presName="L2TextContainer" presStyleLbl="revTx" presStyleIdx="0" presStyleCnt="4">
        <dgm:presLayoutVars>
          <dgm:bulletEnabled val="1"/>
        </dgm:presLayoutVars>
      </dgm:prSet>
      <dgm:spPr/>
    </dgm:pt>
    <dgm:pt modelId="{DE6FBB7B-3EBE-45AF-922C-32A739E6D0F7}" type="pres">
      <dgm:prSet presAssocID="{B28C1212-866A-4AB0-9822-0154C94E4B40}" presName="L1TextContainer" presStyleLbl="alignNode1" presStyleIdx="1" presStyleCnt="8">
        <dgm:presLayoutVars>
          <dgm:chMax val="1"/>
          <dgm:chPref val="1"/>
          <dgm:bulletEnabled val="1"/>
        </dgm:presLayoutVars>
      </dgm:prSet>
      <dgm:spPr/>
    </dgm:pt>
    <dgm:pt modelId="{3D48A4BE-ADCC-486A-A6A9-A7E809EF098A}" type="pres">
      <dgm:prSet presAssocID="{B28C1212-866A-4AB0-9822-0154C94E4B40}" presName="ConnectLine" presStyleLbl="sibTrans1D1" presStyleIdx="0" presStyleCnt="4"/>
      <dgm:spPr/>
    </dgm:pt>
    <dgm:pt modelId="{8219257E-57E5-4B30-B39F-C3B837605543}" type="pres">
      <dgm:prSet presAssocID="{B28C1212-866A-4AB0-9822-0154C94E4B40}" presName="EmptyPlaceHolder" presStyleCnt="0"/>
      <dgm:spPr/>
    </dgm:pt>
    <dgm:pt modelId="{F9EA0094-955A-42C2-8D03-15495E4A97CA}" type="pres">
      <dgm:prSet presAssocID="{CA01BA83-25F1-49E3-B659-EF54EED16A62}" presName="spaceBetweenRectangles" presStyleCnt="0"/>
      <dgm:spPr/>
    </dgm:pt>
    <dgm:pt modelId="{E769599E-ADDB-4D07-8AED-D11189C252E7}" type="pres">
      <dgm:prSet presAssocID="{75FC0886-258E-490A-99A8-5637001F8282}" presName="composite" presStyleCnt="0"/>
      <dgm:spPr/>
    </dgm:pt>
    <dgm:pt modelId="{3700D1F7-92EC-462E-96E3-0181DE7C8F23}" type="pres">
      <dgm:prSet presAssocID="{75FC0886-258E-490A-99A8-5637001F8282}" presName="ConnectorPoint" presStyleLbl="lnNode1" presStyleIdx="1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FD4693D6-D9F7-4768-9872-26A01A3C33AE}" type="pres">
      <dgm:prSet presAssocID="{75FC0886-258E-490A-99A8-5637001F8282}" presName="DropPinPlaceHolder" presStyleCnt="0"/>
      <dgm:spPr/>
    </dgm:pt>
    <dgm:pt modelId="{FC12FAB6-24B8-474A-BE0A-1FA202A4F683}" type="pres">
      <dgm:prSet presAssocID="{75FC0886-258E-490A-99A8-5637001F8282}" presName="DropPin" presStyleLbl="alignNode1" presStyleIdx="2" presStyleCnt="8"/>
      <dgm:spPr/>
    </dgm:pt>
    <dgm:pt modelId="{A0D6C3F9-0526-430B-B353-74AB8C19122C}" type="pres">
      <dgm:prSet presAssocID="{75FC0886-258E-490A-99A8-5637001F8282}" presName="Ellipse" presStyleLbl="fgAcc1" presStyleIdx="1" presStyleCnt="4"/>
      <dgm:spPr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gm:spPr>
    </dgm:pt>
    <dgm:pt modelId="{5C2FF383-4D2B-45D4-B1FA-5E14F450ECBD}" type="pres">
      <dgm:prSet presAssocID="{75FC0886-258E-490A-99A8-5637001F8282}" presName="L2TextContainer" presStyleLbl="revTx" presStyleIdx="1" presStyleCnt="4">
        <dgm:presLayoutVars>
          <dgm:bulletEnabled val="1"/>
        </dgm:presLayoutVars>
      </dgm:prSet>
      <dgm:spPr/>
    </dgm:pt>
    <dgm:pt modelId="{AFA57EA3-12DC-4E8A-AF48-A33E3603B597}" type="pres">
      <dgm:prSet presAssocID="{75FC0886-258E-490A-99A8-5637001F8282}" presName="L1TextContainer" presStyleLbl="alignNode1" presStyleIdx="3" presStyleCnt="8">
        <dgm:presLayoutVars>
          <dgm:chMax val="1"/>
          <dgm:chPref val="1"/>
          <dgm:bulletEnabled val="1"/>
        </dgm:presLayoutVars>
      </dgm:prSet>
      <dgm:spPr/>
    </dgm:pt>
    <dgm:pt modelId="{7CE0FB21-1AB3-481A-9276-DBD9026C8C2E}" type="pres">
      <dgm:prSet presAssocID="{75FC0886-258E-490A-99A8-5637001F8282}" presName="ConnectLine" presStyleLbl="sibTrans1D1" presStyleIdx="1" presStyleCnt="4"/>
      <dgm:spPr/>
    </dgm:pt>
    <dgm:pt modelId="{A908314D-050B-4921-B331-2935D06E1A66}" type="pres">
      <dgm:prSet presAssocID="{75FC0886-258E-490A-99A8-5637001F8282}" presName="EmptyPlaceHolder" presStyleCnt="0"/>
      <dgm:spPr/>
    </dgm:pt>
    <dgm:pt modelId="{F535F044-7D89-4DEE-9D3C-74BE3B3EACDC}" type="pres">
      <dgm:prSet presAssocID="{01ECBA10-3E17-48BE-A7B2-02ECAE6344D6}" presName="spaceBetweenRectangles" presStyleCnt="0"/>
      <dgm:spPr/>
    </dgm:pt>
    <dgm:pt modelId="{C6CAC7B2-F5DA-442C-BA9E-61FC3A5E6AFF}" type="pres">
      <dgm:prSet presAssocID="{1455190D-AF81-4799-8254-ADAEEBF0E76F}" presName="composite" presStyleCnt="0"/>
      <dgm:spPr/>
    </dgm:pt>
    <dgm:pt modelId="{8D85D67C-AEA7-40E2-A79A-6F4214AADDC6}" type="pres">
      <dgm:prSet presAssocID="{1455190D-AF81-4799-8254-ADAEEBF0E76F}" presName="ConnectorPoint" presStyleLbl="lnNode1" presStyleIdx="2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0B036DAB-AF7F-46EC-936D-887B97AAAF02}" type="pres">
      <dgm:prSet presAssocID="{1455190D-AF81-4799-8254-ADAEEBF0E76F}" presName="DropPinPlaceHolder" presStyleCnt="0"/>
      <dgm:spPr/>
    </dgm:pt>
    <dgm:pt modelId="{C65C73D4-2E69-4BF1-B4C9-45C62C903937}" type="pres">
      <dgm:prSet presAssocID="{1455190D-AF81-4799-8254-ADAEEBF0E76F}" presName="DropPin" presStyleLbl="alignNode1" presStyleIdx="4" presStyleCnt="8"/>
      <dgm:spPr/>
    </dgm:pt>
    <dgm:pt modelId="{2B096A5C-8CC5-458F-BF01-6C481F96794F}" type="pres">
      <dgm:prSet presAssocID="{1455190D-AF81-4799-8254-ADAEEBF0E76F}" presName="Ellipse" presStyleLbl="fgAcc1" presStyleIdx="2" presStyleCnt="4"/>
      <dgm:spPr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gm:spPr>
    </dgm:pt>
    <dgm:pt modelId="{08784970-3F21-4AC3-B3A7-2066BB670991}" type="pres">
      <dgm:prSet presAssocID="{1455190D-AF81-4799-8254-ADAEEBF0E76F}" presName="L2TextContainer" presStyleLbl="revTx" presStyleIdx="2" presStyleCnt="4">
        <dgm:presLayoutVars>
          <dgm:bulletEnabled val="1"/>
        </dgm:presLayoutVars>
      </dgm:prSet>
      <dgm:spPr/>
    </dgm:pt>
    <dgm:pt modelId="{CA6F92AE-66FB-4B6F-B482-74846977E14F}" type="pres">
      <dgm:prSet presAssocID="{1455190D-AF81-4799-8254-ADAEEBF0E76F}" presName="L1TextContainer" presStyleLbl="alignNode1" presStyleIdx="5" presStyleCnt="8">
        <dgm:presLayoutVars>
          <dgm:chMax val="1"/>
          <dgm:chPref val="1"/>
          <dgm:bulletEnabled val="1"/>
        </dgm:presLayoutVars>
      </dgm:prSet>
      <dgm:spPr/>
    </dgm:pt>
    <dgm:pt modelId="{F4980DEF-53E6-41EF-9494-DFFF77E2D847}" type="pres">
      <dgm:prSet presAssocID="{1455190D-AF81-4799-8254-ADAEEBF0E76F}" presName="ConnectLine" presStyleLbl="sibTrans1D1" presStyleIdx="2" presStyleCnt="4"/>
      <dgm:spPr/>
    </dgm:pt>
    <dgm:pt modelId="{CE6D14D6-E8D4-428A-A6F8-0CBD1584CF92}" type="pres">
      <dgm:prSet presAssocID="{1455190D-AF81-4799-8254-ADAEEBF0E76F}" presName="EmptyPlaceHolder" presStyleCnt="0"/>
      <dgm:spPr/>
    </dgm:pt>
    <dgm:pt modelId="{E8F38FA1-1BF9-4DB2-A260-FBA7D03D6E95}" type="pres">
      <dgm:prSet presAssocID="{66DDB370-4A2B-4E1D-BEE2-85D5ECCBDDAB}" presName="spaceBetweenRectangles" presStyleCnt="0"/>
      <dgm:spPr/>
    </dgm:pt>
    <dgm:pt modelId="{E52F0961-C025-4D4B-8951-29423B428BD2}" type="pres">
      <dgm:prSet presAssocID="{F0674E18-C708-4E01-BA9B-2E3CD0F9BC9F}" presName="composite" presStyleCnt="0"/>
      <dgm:spPr/>
    </dgm:pt>
    <dgm:pt modelId="{087DFC83-FDA6-4C3E-808C-07A79A48B6E0}" type="pres">
      <dgm:prSet presAssocID="{F0674E18-C708-4E01-BA9B-2E3CD0F9BC9F}" presName="ConnectorPoint" presStyleLbl="lnNode1" presStyleIdx="3" presStyleCnt="4"/>
      <dgm:spPr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1D77EF33-2BBF-4734-A8A6-9B5B8C277467}" type="pres">
      <dgm:prSet presAssocID="{F0674E18-C708-4E01-BA9B-2E3CD0F9BC9F}" presName="DropPinPlaceHolder" presStyleCnt="0"/>
      <dgm:spPr/>
    </dgm:pt>
    <dgm:pt modelId="{41D168D4-C0B0-4A87-BA4A-7B05A5270FDF}" type="pres">
      <dgm:prSet presAssocID="{F0674E18-C708-4E01-BA9B-2E3CD0F9BC9F}" presName="DropPin" presStyleLbl="alignNode1" presStyleIdx="6" presStyleCnt="8"/>
      <dgm:spPr/>
    </dgm:pt>
    <dgm:pt modelId="{48C16336-E4F2-4471-8C39-87510385E04E}" type="pres">
      <dgm:prSet presAssocID="{F0674E18-C708-4E01-BA9B-2E3CD0F9BC9F}" presName="Ellipse" presStyleLbl="fgAcc1" presStyleIdx="3" presStyleCnt="4"/>
      <dgm:spPr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noFill/>
          <a:prstDash val="solid"/>
        </a:ln>
        <a:effectLst/>
      </dgm:spPr>
    </dgm:pt>
    <dgm:pt modelId="{DD6F7FC7-0652-4052-8CD5-93A76FC97727}" type="pres">
      <dgm:prSet presAssocID="{F0674E18-C708-4E01-BA9B-2E3CD0F9BC9F}" presName="L2TextContainer" presStyleLbl="revTx" presStyleIdx="3" presStyleCnt="4">
        <dgm:presLayoutVars>
          <dgm:bulletEnabled val="1"/>
        </dgm:presLayoutVars>
      </dgm:prSet>
      <dgm:spPr/>
    </dgm:pt>
    <dgm:pt modelId="{41DEDF5C-19E8-4F3B-B83B-0F2CBF3042FF}" type="pres">
      <dgm:prSet presAssocID="{F0674E18-C708-4E01-BA9B-2E3CD0F9BC9F}" presName="L1TextContainer" presStyleLbl="alignNode1" presStyleIdx="7" presStyleCnt="8">
        <dgm:presLayoutVars>
          <dgm:chMax val="1"/>
          <dgm:chPref val="1"/>
          <dgm:bulletEnabled val="1"/>
        </dgm:presLayoutVars>
      </dgm:prSet>
      <dgm:spPr/>
    </dgm:pt>
    <dgm:pt modelId="{523A62AE-75E3-47AA-B24A-D5B8471DED41}" type="pres">
      <dgm:prSet presAssocID="{F0674E18-C708-4E01-BA9B-2E3CD0F9BC9F}" presName="ConnectLine" presStyleLbl="sibTrans1D1" presStyleIdx="3" presStyleCnt="4"/>
      <dgm:spPr/>
    </dgm:pt>
    <dgm:pt modelId="{B31EC29F-9CC5-42D9-8D89-C3812BDBC4FE}" type="pres">
      <dgm:prSet presAssocID="{F0674E18-C708-4E01-BA9B-2E3CD0F9BC9F}" presName="EmptyPlaceHolder" presStyleCnt="0"/>
      <dgm:spPr/>
    </dgm:pt>
  </dgm:ptLst>
  <dgm:cxnLst>
    <dgm:cxn modelId="{4B31841F-0631-4847-A456-10E62CC08258}" type="presOf" srcId="{75FC0886-258E-490A-99A8-5637001F8282}" destId="{AFA57EA3-12DC-4E8A-AF48-A33E3603B597}" srcOrd="0" destOrd="0" presId="urn:microsoft.com/office/officeart/2024/3/layout/SimpleTimelineDefaultVariant"/>
    <dgm:cxn modelId="{30E03426-AE87-433D-A96B-2C4BB54EFCF6}" type="presOf" srcId="{B28C1212-866A-4AB0-9822-0154C94E4B40}" destId="{DE6FBB7B-3EBE-45AF-922C-32A739E6D0F7}" srcOrd="0" destOrd="0" presId="urn:microsoft.com/office/officeart/2024/3/layout/SimpleTimelineDefaultVariant"/>
    <dgm:cxn modelId="{3B47382E-C5C1-41E1-BC69-6729316B0A55}" srcId="{A0955230-B38C-4A29-B24D-709CEE4F17DE}" destId="{F0674E18-C708-4E01-BA9B-2E3CD0F9BC9F}" srcOrd="3" destOrd="0" parTransId="{7C96FEA7-B719-40E9-A378-F8486AB03F4C}" sibTransId="{7CB51761-831E-442D-8AD8-5C83CF2AF901}"/>
    <dgm:cxn modelId="{2ED8E12E-E2AE-4764-AC3D-22F23D932F0C}" srcId="{A0955230-B38C-4A29-B24D-709CEE4F17DE}" destId="{1455190D-AF81-4799-8254-ADAEEBF0E76F}" srcOrd="2" destOrd="0" parTransId="{8F875E8E-0B81-4BE3-B8C4-CE6A6EA157B7}" sibTransId="{66DDB370-4A2B-4E1D-BEE2-85D5ECCBDDAB}"/>
    <dgm:cxn modelId="{EEDB1439-FD7B-4F38-96DB-ED77674279D4}" type="presOf" srcId="{1455190D-AF81-4799-8254-ADAEEBF0E76F}" destId="{CA6F92AE-66FB-4B6F-B482-74846977E14F}" srcOrd="0" destOrd="0" presId="urn:microsoft.com/office/officeart/2024/3/layout/SimpleTimelineDefaultVariant"/>
    <dgm:cxn modelId="{F1E7C641-60D5-4A4D-8BC4-05797A8B6381}" type="presOf" srcId="{518559D4-B9E3-4415-9141-DC2F8670A30A}" destId="{08784970-3F21-4AC3-B3A7-2066BB670991}" srcOrd="0" destOrd="0" presId="urn:microsoft.com/office/officeart/2024/3/layout/SimpleTimelineDefaultVariant"/>
    <dgm:cxn modelId="{72E5C94C-6A24-4254-8726-3CB1225E188C}" srcId="{75FC0886-258E-490A-99A8-5637001F8282}" destId="{3B7F5594-1004-4660-A41F-74A0980123BD}" srcOrd="0" destOrd="0" parTransId="{DA482010-A248-453F-9FB5-F15718A6ED94}" sibTransId="{9209D9E8-B9BE-4D37-8692-83E897DD2632}"/>
    <dgm:cxn modelId="{6A902774-42E3-42FC-805E-C099A9C8D0B8}" srcId="{F0674E18-C708-4E01-BA9B-2E3CD0F9BC9F}" destId="{08907C26-E292-4F02-B60C-3E2D878131D7}" srcOrd="0" destOrd="0" parTransId="{9C14E946-309A-4B81-80BB-FE37D39CB41F}" sibTransId="{2E9BED8F-C6E9-4ECE-A00D-8CA62826B677}"/>
    <dgm:cxn modelId="{A2859A9C-2F9F-4265-B2C4-64D8E9BE349A}" type="presOf" srcId="{61E32F58-212B-405F-8147-41A8500ADF57}" destId="{2BA95FC0-C3AD-43C6-8253-5368AC08DE91}" srcOrd="0" destOrd="0" presId="urn:microsoft.com/office/officeart/2024/3/layout/SimpleTimelineDefaultVariant"/>
    <dgm:cxn modelId="{B98F54B0-9317-492F-8DA0-456B471287E2}" srcId="{1455190D-AF81-4799-8254-ADAEEBF0E76F}" destId="{518559D4-B9E3-4415-9141-DC2F8670A30A}" srcOrd="0" destOrd="0" parTransId="{AC513B60-E80D-4BB9-BAD6-CEEA08BB1D6D}" sibTransId="{7C12CBCE-5057-4689-BBA6-25927C4EC59A}"/>
    <dgm:cxn modelId="{D689CBB4-E9F1-45FC-A7E7-2E82D0FD8AC1}" type="presOf" srcId="{A0955230-B38C-4A29-B24D-709CEE4F17DE}" destId="{162C04BB-6CD5-467A-9FEB-462725E96AD7}" srcOrd="0" destOrd="0" presId="urn:microsoft.com/office/officeart/2024/3/layout/SimpleTimelineDefaultVariant"/>
    <dgm:cxn modelId="{1F7649B5-BB9C-4D65-8DBF-711A70B199EA}" type="presOf" srcId="{F0674E18-C708-4E01-BA9B-2E3CD0F9BC9F}" destId="{41DEDF5C-19E8-4F3B-B83B-0F2CBF3042FF}" srcOrd="0" destOrd="0" presId="urn:microsoft.com/office/officeart/2024/3/layout/SimpleTimelineDefaultVariant"/>
    <dgm:cxn modelId="{6BECB1B8-426B-48EF-9987-3B352E7FA77A}" type="presOf" srcId="{3B7F5594-1004-4660-A41F-74A0980123BD}" destId="{5C2FF383-4D2B-45D4-B1FA-5E14F450ECBD}" srcOrd="0" destOrd="0" presId="urn:microsoft.com/office/officeart/2024/3/layout/SimpleTimelineDefaultVariant"/>
    <dgm:cxn modelId="{244F08BA-1BD1-4096-A17A-92E675CA1032}" srcId="{A0955230-B38C-4A29-B24D-709CEE4F17DE}" destId="{75FC0886-258E-490A-99A8-5637001F8282}" srcOrd="1" destOrd="0" parTransId="{86EA9F74-D37B-42E4-B06C-E8DD8F6DE559}" sibTransId="{01ECBA10-3E17-48BE-A7B2-02ECAE6344D6}"/>
    <dgm:cxn modelId="{CEB660C8-2F04-48FF-9BB0-02B65828FC8F}" srcId="{B28C1212-866A-4AB0-9822-0154C94E4B40}" destId="{61E32F58-212B-405F-8147-41A8500ADF57}" srcOrd="0" destOrd="0" parTransId="{C3872AC8-068A-417B-95DB-40E82476F122}" sibTransId="{7F672314-3458-4BE5-BA60-C4216017117D}"/>
    <dgm:cxn modelId="{24C4CBE9-49F9-445E-9F57-D55DE21649ED}" type="presOf" srcId="{08907C26-E292-4F02-B60C-3E2D878131D7}" destId="{DD6F7FC7-0652-4052-8CD5-93A76FC97727}" srcOrd="0" destOrd="0" presId="urn:microsoft.com/office/officeart/2024/3/layout/SimpleTimelineDefaultVariant"/>
    <dgm:cxn modelId="{FFBB13F1-6CEF-4D40-81F7-1CB709826112}" srcId="{A0955230-B38C-4A29-B24D-709CEE4F17DE}" destId="{B28C1212-866A-4AB0-9822-0154C94E4B40}" srcOrd="0" destOrd="0" parTransId="{8B22E301-E210-4F1B-8698-0B107247294B}" sibTransId="{CA01BA83-25F1-49E3-B659-EF54EED16A62}"/>
    <dgm:cxn modelId="{06E2E340-3036-4EE2-BA74-6803F851D127}" type="presParOf" srcId="{162C04BB-6CD5-467A-9FEB-462725E96AD7}" destId="{107CB0AD-474F-47BD-8A89-6953368B137C}" srcOrd="0" destOrd="0" presId="urn:microsoft.com/office/officeart/2024/3/layout/SimpleTimelineDefaultVariant"/>
    <dgm:cxn modelId="{E8065CAB-B06E-49F8-95BE-5FF975081BA6}" type="presParOf" srcId="{162C04BB-6CD5-467A-9FEB-462725E96AD7}" destId="{2BFAB0F4-138C-4BE6-8EC2-B5AD74295012}" srcOrd="1" destOrd="0" presId="urn:microsoft.com/office/officeart/2024/3/layout/SimpleTimelineDefaultVariant"/>
    <dgm:cxn modelId="{3567E3E3-72B7-41CA-AE37-7AD26580A695}" type="presParOf" srcId="{2BFAB0F4-138C-4BE6-8EC2-B5AD74295012}" destId="{B9B1693E-EEB7-405A-AA7D-BCA2DA1AD2F4}" srcOrd="0" destOrd="0" presId="urn:microsoft.com/office/officeart/2024/3/layout/SimpleTimelineDefaultVariant"/>
    <dgm:cxn modelId="{38C9A2F2-AF1D-4712-B53D-493CD6C769FE}" type="presParOf" srcId="{B9B1693E-EEB7-405A-AA7D-BCA2DA1AD2F4}" destId="{9FA8E780-720A-4A0E-AB43-D1037D2900F8}" srcOrd="0" destOrd="0" presId="urn:microsoft.com/office/officeart/2024/3/layout/SimpleTimelineDefaultVariant"/>
    <dgm:cxn modelId="{89BD4D1B-4B5F-41C5-9309-137E909CCAFA}" type="presParOf" srcId="{B9B1693E-EEB7-405A-AA7D-BCA2DA1AD2F4}" destId="{3E2C3079-AA9B-4018-94F7-87FC1B667010}" srcOrd="1" destOrd="0" presId="urn:microsoft.com/office/officeart/2024/3/layout/SimpleTimelineDefaultVariant"/>
    <dgm:cxn modelId="{CFA21321-A082-40A9-BF71-C5637500A51E}" type="presParOf" srcId="{3E2C3079-AA9B-4018-94F7-87FC1B667010}" destId="{D6F404A7-E674-4EA0-9DCD-2CC7D1F620E9}" srcOrd="0" destOrd="0" presId="urn:microsoft.com/office/officeart/2024/3/layout/SimpleTimelineDefaultVariant"/>
    <dgm:cxn modelId="{3707087B-9F68-46B9-B2BE-A8B732A716DB}" type="presParOf" srcId="{3E2C3079-AA9B-4018-94F7-87FC1B667010}" destId="{95528AFB-AC74-4D5A-AD1F-D832D185677C}" srcOrd="1" destOrd="0" presId="urn:microsoft.com/office/officeart/2024/3/layout/SimpleTimelineDefaultVariant"/>
    <dgm:cxn modelId="{C829C88A-2141-45CD-BD24-A0E5E3673833}" type="presParOf" srcId="{B9B1693E-EEB7-405A-AA7D-BCA2DA1AD2F4}" destId="{2BA95FC0-C3AD-43C6-8253-5368AC08DE91}" srcOrd="2" destOrd="0" presId="urn:microsoft.com/office/officeart/2024/3/layout/SimpleTimelineDefaultVariant"/>
    <dgm:cxn modelId="{47BCFF0D-A8B0-4AA7-9940-8973BFDD5B82}" type="presParOf" srcId="{B9B1693E-EEB7-405A-AA7D-BCA2DA1AD2F4}" destId="{DE6FBB7B-3EBE-45AF-922C-32A739E6D0F7}" srcOrd="3" destOrd="0" presId="urn:microsoft.com/office/officeart/2024/3/layout/SimpleTimelineDefaultVariant"/>
    <dgm:cxn modelId="{DC8DB727-459E-4133-820A-73D9E59554CB}" type="presParOf" srcId="{B9B1693E-EEB7-405A-AA7D-BCA2DA1AD2F4}" destId="{3D48A4BE-ADCC-486A-A6A9-A7E809EF098A}" srcOrd="4" destOrd="0" presId="urn:microsoft.com/office/officeart/2024/3/layout/SimpleTimelineDefaultVariant"/>
    <dgm:cxn modelId="{3FBCD786-1343-485F-938A-4BB539C3DB19}" type="presParOf" srcId="{B9B1693E-EEB7-405A-AA7D-BCA2DA1AD2F4}" destId="{8219257E-57E5-4B30-B39F-C3B837605543}" srcOrd="5" destOrd="0" presId="urn:microsoft.com/office/officeart/2024/3/layout/SimpleTimelineDefaultVariant"/>
    <dgm:cxn modelId="{6DF00512-CEB5-411B-A7FC-031E689B6A9B}" type="presParOf" srcId="{2BFAB0F4-138C-4BE6-8EC2-B5AD74295012}" destId="{F9EA0094-955A-42C2-8D03-15495E4A97CA}" srcOrd="1" destOrd="0" presId="urn:microsoft.com/office/officeart/2024/3/layout/SimpleTimelineDefaultVariant"/>
    <dgm:cxn modelId="{17737192-E4BE-495E-A25A-6358ED2556FE}" type="presParOf" srcId="{2BFAB0F4-138C-4BE6-8EC2-B5AD74295012}" destId="{E769599E-ADDB-4D07-8AED-D11189C252E7}" srcOrd="2" destOrd="0" presId="urn:microsoft.com/office/officeart/2024/3/layout/SimpleTimelineDefaultVariant"/>
    <dgm:cxn modelId="{0DFCEA88-BE01-4533-9BF2-20D7A56D25C6}" type="presParOf" srcId="{E769599E-ADDB-4D07-8AED-D11189C252E7}" destId="{3700D1F7-92EC-462E-96E3-0181DE7C8F23}" srcOrd="0" destOrd="0" presId="urn:microsoft.com/office/officeart/2024/3/layout/SimpleTimelineDefaultVariant"/>
    <dgm:cxn modelId="{CFCB71EC-2B94-4EBD-87CF-B08F54A7B9F2}" type="presParOf" srcId="{E769599E-ADDB-4D07-8AED-D11189C252E7}" destId="{FD4693D6-D9F7-4768-9872-26A01A3C33AE}" srcOrd="1" destOrd="0" presId="urn:microsoft.com/office/officeart/2024/3/layout/SimpleTimelineDefaultVariant"/>
    <dgm:cxn modelId="{E77DE69C-17D9-4BEA-8249-8B8D5EC216F6}" type="presParOf" srcId="{FD4693D6-D9F7-4768-9872-26A01A3C33AE}" destId="{FC12FAB6-24B8-474A-BE0A-1FA202A4F683}" srcOrd="0" destOrd="0" presId="urn:microsoft.com/office/officeart/2024/3/layout/SimpleTimelineDefaultVariant"/>
    <dgm:cxn modelId="{86494324-9167-4D47-ADF6-53382BF98F7B}" type="presParOf" srcId="{FD4693D6-D9F7-4768-9872-26A01A3C33AE}" destId="{A0D6C3F9-0526-430B-B353-74AB8C19122C}" srcOrd="1" destOrd="0" presId="urn:microsoft.com/office/officeart/2024/3/layout/SimpleTimelineDefaultVariant"/>
    <dgm:cxn modelId="{0E5BF7EA-F22C-4948-B2E2-56039B725BB0}" type="presParOf" srcId="{E769599E-ADDB-4D07-8AED-D11189C252E7}" destId="{5C2FF383-4D2B-45D4-B1FA-5E14F450ECBD}" srcOrd="2" destOrd="0" presId="urn:microsoft.com/office/officeart/2024/3/layout/SimpleTimelineDefaultVariant"/>
    <dgm:cxn modelId="{F7102AAD-16CD-4CF9-8B84-A18D87366097}" type="presParOf" srcId="{E769599E-ADDB-4D07-8AED-D11189C252E7}" destId="{AFA57EA3-12DC-4E8A-AF48-A33E3603B597}" srcOrd="3" destOrd="0" presId="urn:microsoft.com/office/officeart/2024/3/layout/SimpleTimelineDefaultVariant"/>
    <dgm:cxn modelId="{03144A57-FE26-4620-AB68-7CB19623C507}" type="presParOf" srcId="{E769599E-ADDB-4D07-8AED-D11189C252E7}" destId="{7CE0FB21-1AB3-481A-9276-DBD9026C8C2E}" srcOrd="4" destOrd="0" presId="urn:microsoft.com/office/officeart/2024/3/layout/SimpleTimelineDefaultVariant"/>
    <dgm:cxn modelId="{F5F90C4E-F599-4AF8-B926-59B756C48794}" type="presParOf" srcId="{E769599E-ADDB-4D07-8AED-D11189C252E7}" destId="{A908314D-050B-4921-B331-2935D06E1A66}" srcOrd="5" destOrd="0" presId="urn:microsoft.com/office/officeart/2024/3/layout/SimpleTimelineDefaultVariant"/>
    <dgm:cxn modelId="{6265C4F0-3D79-4BC1-A36A-1E4FAA0550F7}" type="presParOf" srcId="{2BFAB0F4-138C-4BE6-8EC2-B5AD74295012}" destId="{F535F044-7D89-4DEE-9D3C-74BE3B3EACDC}" srcOrd="3" destOrd="0" presId="urn:microsoft.com/office/officeart/2024/3/layout/SimpleTimelineDefaultVariant"/>
    <dgm:cxn modelId="{DDA5C5A3-DD93-4203-9FF5-949239194FD9}" type="presParOf" srcId="{2BFAB0F4-138C-4BE6-8EC2-B5AD74295012}" destId="{C6CAC7B2-F5DA-442C-BA9E-61FC3A5E6AFF}" srcOrd="4" destOrd="0" presId="urn:microsoft.com/office/officeart/2024/3/layout/SimpleTimelineDefaultVariant"/>
    <dgm:cxn modelId="{9EFD6FD5-DEC0-491D-87C8-18D6870E3D7B}" type="presParOf" srcId="{C6CAC7B2-F5DA-442C-BA9E-61FC3A5E6AFF}" destId="{8D85D67C-AEA7-40E2-A79A-6F4214AADDC6}" srcOrd="0" destOrd="0" presId="urn:microsoft.com/office/officeart/2024/3/layout/SimpleTimelineDefaultVariant"/>
    <dgm:cxn modelId="{84A5BD5B-E708-452F-AFF7-F7BAEEE6ECEE}" type="presParOf" srcId="{C6CAC7B2-F5DA-442C-BA9E-61FC3A5E6AFF}" destId="{0B036DAB-AF7F-46EC-936D-887B97AAAF02}" srcOrd="1" destOrd="0" presId="urn:microsoft.com/office/officeart/2024/3/layout/SimpleTimelineDefaultVariant"/>
    <dgm:cxn modelId="{47CA6F52-8395-470A-9E3D-9C7AAFBD1C5C}" type="presParOf" srcId="{0B036DAB-AF7F-46EC-936D-887B97AAAF02}" destId="{C65C73D4-2E69-4BF1-B4C9-45C62C903937}" srcOrd="0" destOrd="0" presId="urn:microsoft.com/office/officeart/2024/3/layout/SimpleTimelineDefaultVariant"/>
    <dgm:cxn modelId="{F7A53917-85DF-4FCC-B436-00395581D6D7}" type="presParOf" srcId="{0B036DAB-AF7F-46EC-936D-887B97AAAF02}" destId="{2B096A5C-8CC5-458F-BF01-6C481F96794F}" srcOrd="1" destOrd="0" presId="urn:microsoft.com/office/officeart/2024/3/layout/SimpleTimelineDefaultVariant"/>
    <dgm:cxn modelId="{6F188711-A494-4BEC-94D5-7BEF48F13F2B}" type="presParOf" srcId="{C6CAC7B2-F5DA-442C-BA9E-61FC3A5E6AFF}" destId="{08784970-3F21-4AC3-B3A7-2066BB670991}" srcOrd="2" destOrd="0" presId="urn:microsoft.com/office/officeart/2024/3/layout/SimpleTimelineDefaultVariant"/>
    <dgm:cxn modelId="{75FB523F-A14B-4C76-810F-62E6798BDFD7}" type="presParOf" srcId="{C6CAC7B2-F5DA-442C-BA9E-61FC3A5E6AFF}" destId="{CA6F92AE-66FB-4B6F-B482-74846977E14F}" srcOrd="3" destOrd="0" presId="urn:microsoft.com/office/officeart/2024/3/layout/SimpleTimelineDefaultVariant"/>
    <dgm:cxn modelId="{9DDFA7BA-70C8-468F-A017-301BF02E006E}" type="presParOf" srcId="{C6CAC7B2-F5DA-442C-BA9E-61FC3A5E6AFF}" destId="{F4980DEF-53E6-41EF-9494-DFFF77E2D847}" srcOrd="4" destOrd="0" presId="urn:microsoft.com/office/officeart/2024/3/layout/SimpleTimelineDefaultVariant"/>
    <dgm:cxn modelId="{61AD56D1-617B-4435-A1A3-5520EB54CE62}" type="presParOf" srcId="{C6CAC7B2-F5DA-442C-BA9E-61FC3A5E6AFF}" destId="{CE6D14D6-E8D4-428A-A6F8-0CBD1584CF92}" srcOrd="5" destOrd="0" presId="urn:microsoft.com/office/officeart/2024/3/layout/SimpleTimelineDefaultVariant"/>
    <dgm:cxn modelId="{4925B7AA-0303-4557-AEDC-5637F1D91D13}" type="presParOf" srcId="{2BFAB0F4-138C-4BE6-8EC2-B5AD74295012}" destId="{E8F38FA1-1BF9-4DB2-A260-FBA7D03D6E95}" srcOrd="5" destOrd="0" presId="urn:microsoft.com/office/officeart/2024/3/layout/SimpleTimelineDefaultVariant"/>
    <dgm:cxn modelId="{131719C0-A1D2-447B-AEDB-6004D7285E5E}" type="presParOf" srcId="{2BFAB0F4-138C-4BE6-8EC2-B5AD74295012}" destId="{E52F0961-C025-4D4B-8951-29423B428BD2}" srcOrd="6" destOrd="0" presId="urn:microsoft.com/office/officeart/2024/3/layout/SimpleTimelineDefaultVariant"/>
    <dgm:cxn modelId="{FDAA8E65-81F4-4B09-9B88-9AD62B30CD18}" type="presParOf" srcId="{E52F0961-C025-4D4B-8951-29423B428BD2}" destId="{087DFC83-FDA6-4C3E-808C-07A79A48B6E0}" srcOrd="0" destOrd="0" presId="urn:microsoft.com/office/officeart/2024/3/layout/SimpleTimelineDefaultVariant"/>
    <dgm:cxn modelId="{172A626F-7146-474F-8A5F-09D399B8FCF6}" type="presParOf" srcId="{E52F0961-C025-4D4B-8951-29423B428BD2}" destId="{1D77EF33-2BBF-4734-A8A6-9B5B8C277467}" srcOrd="1" destOrd="0" presId="urn:microsoft.com/office/officeart/2024/3/layout/SimpleTimelineDefaultVariant"/>
    <dgm:cxn modelId="{F99F6476-C800-4C68-880C-9E29708B0ECF}" type="presParOf" srcId="{1D77EF33-2BBF-4734-A8A6-9B5B8C277467}" destId="{41D168D4-C0B0-4A87-BA4A-7B05A5270FDF}" srcOrd="0" destOrd="0" presId="urn:microsoft.com/office/officeart/2024/3/layout/SimpleTimelineDefaultVariant"/>
    <dgm:cxn modelId="{0D9500D4-EB43-4498-8AA7-698789096D41}" type="presParOf" srcId="{1D77EF33-2BBF-4734-A8A6-9B5B8C277467}" destId="{48C16336-E4F2-4471-8C39-87510385E04E}" srcOrd="1" destOrd="0" presId="urn:microsoft.com/office/officeart/2024/3/layout/SimpleTimelineDefaultVariant"/>
    <dgm:cxn modelId="{003ACFA1-BD5B-4E0D-ABD6-AFB3BD3077EB}" type="presParOf" srcId="{E52F0961-C025-4D4B-8951-29423B428BD2}" destId="{DD6F7FC7-0652-4052-8CD5-93A76FC97727}" srcOrd="2" destOrd="0" presId="urn:microsoft.com/office/officeart/2024/3/layout/SimpleTimelineDefaultVariant"/>
    <dgm:cxn modelId="{EFED4CEE-22C0-4E16-BFC0-CEA4454DC3A5}" type="presParOf" srcId="{E52F0961-C025-4D4B-8951-29423B428BD2}" destId="{41DEDF5C-19E8-4F3B-B83B-0F2CBF3042FF}" srcOrd="3" destOrd="0" presId="urn:microsoft.com/office/officeart/2024/3/layout/SimpleTimelineDefaultVariant"/>
    <dgm:cxn modelId="{ED496684-9D9A-4593-9AAE-446C222F9330}" type="presParOf" srcId="{E52F0961-C025-4D4B-8951-29423B428BD2}" destId="{523A62AE-75E3-47AA-B24A-D5B8471DED41}" srcOrd="4" destOrd="0" presId="urn:microsoft.com/office/officeart/2024/3/layout/SimpleTimelineDefaultVariant"/>
    <dgm:cxn modelId="{781FB4BC-A0BD-43A1-8294-1400FC7D5EF8}" type="presParOf" srcId="{E52F0961-C025-4D4B-8951-29423B428BD2}" destId="{B31EC29F-9CC5-42D9-8D89-C3812BDBC4FE}" srcOrd="5" destOrd="0" presId="urn:microsoft.com/office/officeart/2024/3/layout/SimpleTimelineDefaultVarian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CB0AD-474F-47BD-8A89-6953368B137C}">
      <dsp:nvSpPr>
        <dsp:cNvPr id="0" name=""/>
        <dsp:cNvSpPr/>
      </dsp:nvSpPr>
      <dsp:spPr>
        <a:xfrm>
          <a:off x="0" y="2416969"/>
          <a:ext cx="11018837" cy="0"/>
        </a:xfrm>
        <a:prstGeom prst="line">
          <a:avLst/>
        </a:prstGeom>
        <a:solidFill>
          <a:schemeClr val="dk2">
            <a:alpha val="90000"/>
            <a:hueOff val="0"/>
            <a:satOff val="0"/>
            <a:lumOff val="0"/>
            <a:alphaOff val="0"/>
          </a:schemeClr>
        </a:solidFill>
        <a:ln w="12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tailEnd type="arrow" w="med" len="me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A95FC0-C3AD-43C6-8253-5368AC08DE91}">
      <dsp:nvSpPr>
        <dsp:cNvPr id="0" name=""/>
        <dsp:cNvSpPr/>
      </dsp:nvSpPr>
      <dsp:spPr>
        <a:xfrm>
          <a:off x="503388" y="986123"/>
          <a:ext cx="3669368" cy="1430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Current Copilot Studio agent</a:t>
          </a:r>
        </a:p>
      </dsp:txBody>
      <dsp:txXfrm>
        <a:off x="503388" y="986123"/>
        <a:ext cx="3669368" cy="1430845"/>
      </dsp:txXfrm>
    </dsp:sp>
    <dsp:sp modelId="{DE6FBB7B-3EBE-45AF-922C-32A739E6D0F7}">
      <dsp:nvSpPr>
        <dsp:cNvPr id="0" name=""/>
        <dsp:cNvSpPr/>
      </dsp:nvSpPr>
      <dsp:spPr>
        <a:xfrm>
          <a:off x="503388" y="483393"/>
          <a:ext cx="3669368" cy="502729"/>
        </a:xfrm>
        <a:prstGeom prst="rect">
          <a:avLst/>
        </a:prstGeom>
        <a:solidFill>
          <a:schemeClr val="accent1">
            <a:alpha val="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Start</a:t>
          </a:r>
        </a:p>
      </dsp:txBody>
      <dsp:txXfrm>
        <a:off x="503388" y="483393"/>
        <a:ext cx="3669368" cy="502729"/>
      </dsp:txXfrm>
    </dsp:sp>
    <dsp:sp modelId="{3D48A4BE-ADCC-486A-A6A9-A7E809EF098A}">
      <dsp:nvSpPr>
        <dsp:cNvPr id="0" name=""/>
        <dsp:cNvSpPr/>
      </dsp:nvSpPr>
      <dsp:spPr>
        <a:xfrm>
          <a:off x="252023" y="483393"/>
          <a:ext cx="0" cy="1933575"/>
        </a:xfrm>
        <a:prstGeom prst="line">
          <a:avLst/>
        </a:pr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A8E780-720A-4A0E-AB43-D1037D2900F8}">
      <dsp:nvSpPr>
        <dsp:cNvPr id="0" name=""/>
        <dsp:cNvSpPr/>
      </dsp:nvSpPr>
      <dsp:spPr>
        <a:xfrm>
          <a:off x="192898" y="2359155"/>
          <a:ext cx="115627" cy="1156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2FF383-4D2B-45D4-B1FA-5E14F450ECBD}">
      <dsp:nvSpPr>
        <dsp:cNvPr id="0" name=""/>
        <dsp:cNvSpPr/>
      </dsp:nvSpPr>
      <dsp:spPr>
        <a:xfrm>
          <a:off x="2702253" y="3577114"/>
          <a:ext cx="3669368" cy="773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142875" bIns="952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Add AI Foundry capabilities for your scenarios and architecture needs</a:t>
          </a:r>
        </a:p>
      </dsp:txBody>
      <dsp:txXfrm>
        <a:off x="2702253" y="3577114"/>
        <a:ext cx="3669368" cy="773430"/>
      </dsp:txXfrm>
    </dsp:sp>
    <dsp:sp modelId="{AFA57EA3-12DC-4E8A-AF48-A33E3603B597}">
      <dsp:nvSpPr>
        <dsp:cNvPr id="0" name=""/>
        <dsp:cNvSpPr/>
      </dsp:nvSpPr>
      <dsp:spPr>
        <a:xfrm>
          <a:off x="2702253" y="3093720"/>
          <a:ext cx="3669368" cy="483393"/>
        </a:xfrm>
        <a:prstGeom prst="rect">
          <a:avLst/>
        </a:prstGeom>
        <a:solidFill>
          <a:schemeClr val="accent1">
            <a:alpha val="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Enhance</a:t>
          </a:r>
        </a:p>
      </dsp:txBody>
      <dsp:txXfrm>
        <a:off x="2702253" y="3093720"/>
        <a:ext cx="3669368" cy="483393"/>
      </dsp:txXfrm>
    </dsp:sp>
    <dsp:sp modelId="{7CE0FB21-1AB3-481A-9276-DBD9026C8C2E}">
      <dsp:nvSpPr>
        <dsp:cNvPr id="0" name=""/>
        <dsp:cNvSpPr/>
      </dsp:nvSpPr>
      <dsp:spPr>
        <a:xfrm>
          <a:off x="2450888" y="2416969"/>
          <a:ext cx="0" cy="1933575"/>
        </a:xfrm>
        <a:prstGeom prst="line">
          <a:avLst/>
        </a:pr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0D1F7-92EC-462E-96E3-0181DE7C8F23}">
      <dsp:nvSpPr>
        <dsp:cNvPr id="0" name=""/>
        <dsp:cNvSpPr/>
      </dsp:nvSpPr>
      <dsp:spPr>
        <a:xfrm>
          <a:off x="2391762" y="2359155"/>
          <a:ext cx="115627" cy="1156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84970-3F21-4AC3-B3A7-2066BB670991}">
      <dsp:nvSpPr>
        <dsp:cNvPr id="0" name=""/>
        <dsp:cNvSpPr/>
      </dsp:nvSpPr>
      <dsp:spPr>
        <a:xfrm>
          <a:off x="4901118" y="986123"/>
          <a:ext cx="3669368" cy="1430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Increase sophistication over time</a:t>
          </a:r>
        </a:p>
      </dsp:txBody>
      <dsp:txXfrm>
        <a:off x="4901118" y="986123"/>
        <a:ext cx="3669368" cy="1430845"/>
      </dsp:txXfrm>
    </dsp:sp>
    <dsp:sp modelId="{CA6F92AE-66FB-4B6F-B482-74846977E14F}">
      <dsp:nvSpPr>
        <dsp:cNvPr id="0" name=""/>
        <dsp:cNvSpPr/>
      </dsp:nvSpPr>
      <dsp:spPr>
        <a:xfrm>
          <a:off x="4901118" y="483393"/>
          <a:ext cx="3669368" cy="502729"/>
        </a:xfrm>
        <a:prstGeom prst="rect">
          <a:avLst/>
        </a:prstGeom>
        <a:solidFill>
          <a:schemeClr val="accent1">
            <a:alpha val="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Expand</a:t>
          </a:r>
        </a:p>
      </dsp:txBody>
      <dsp:txXfrm>
        <a:off x="4901118" y="483393"/>
        <a:ext cx="3669368" cy="502729"/>
      </dsp:txXfrm>
    </dsp:sp>
    <dsp:sp modelId="{F4980DEF-53E6-41EF-9494-DFFF77E2D847}">
      <dsp:nvSpPr>
        <dsp:cNvPr id="0" name=""/>
        <dsp:cNvSpPr/>
      </dsp:nvSpPr>
      <dsp:spPr>
        <a:xfrm>
          <a:off x="4649753" y="483393"/>
          <a:ext cx="0" cy="1933575"/>
        </a:xfrm>
        <a:prstGeom prst="line">
          <a:avLst/>
        </a:pr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85D67C-AEA7-40E2-A79A-6F4214AADDC6}">
      <dsp:nvSpPr>
        <dsp:cNvPr id="0" name=""/>
        <dsp:cNvSpPr/>
      </dsp:nvSpPr>
      <dsp:spPr>
        <a:xfrm>
          <a:off x="4590627" y="2359155"/>
          <a:ext cx="115627" cy="1156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F7FC7-0652-4052-8CD5-93A76FC97727}">
      <dsp:nvSpPr>
        <dsp:cNvPr id="0" name=""/>
        <dsp:cNvSpPr/>
      </dsp:nvSpPr>
      <dsp:spPr>
        <a:xfrm>
          <a:off x="7099983" y="3577114"/>
          <a:ext cx="3669368" cy="773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142875" bIns="952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Enterprise-wide intelligent agents</a:t>
          </a:r>
        </a:p>
      </dsp:txBody>
      <dsp:txXfrm>
        <a:off x="7099983" y="3577114"/>
        <a:ext cx="3669368" cy="773430"/>
      </dsp:txXfrm>
    </dsp:sp>
    <dsp:sp modelId="{41DEDF5C-19E8-4F3B-B83B-0F2CBF3042FF}">
      <dsp:nvSpPr>
        <dsp:cNvPr id="0" name=""/>
        <dsp:cNvSpPr/>
      </dsp:nvSpPr>
      <dsp:spPr>
        <a:xfrm>
          <a:off x="7099983" y="3093720"/>
          <a:ext cx="3669368" cy="483393"/>
        </a:xfrm>
        <a:prstGeom prst="rect">
          <a:avLst/>
        </a:prstGeom>
        <a:solidFill>
          <a:schemeClr val="accent1">
            <a:alpha val="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Scale</a:t>
          </a:r>
        </a:p>
      </dsp:txBody>
      <dsp:txXfrm>
        <a:off x="7099983" y="3093720"/>
        <a:ext cx="3669368" cy="483393"/>
      </dsp:txXfrm>
    </dsp:sp>
    <dsp:sp modelId="{523A62AE-75E3-47AA-B24A-D5B8471DED41}">
      <dsp:nvSpPr>
        <dsp:cNvPr id="0" name=""/>
        <dsp:cNvSpPr/>
      </dsp:nvSpPr>
      <dsp:spPr>
        <a:xfrm>
          <a:off x="6848618" y="2416969"/>
          <a:ext cx="0" cy="1933575"/>
        </a:xfrm>
        <a:prstGeom prst="line">
          <a:avLst/>
        </a:pr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7DFC83-FDA6-4C3E-808C-07A79A48B6E0}">
      <dsp:nvSpPr>
        <dsp:cNvPr id="0" name=""/>
        <dsp:cNvSpPr/>
      </dsp:nvSpPr>
      <dsp:spPr>
        <a:xfrm>
          <a:off x="6789492" y="2359155"/>
          <a:ext cx="115627" cy="11562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24/3/layout/SimpleTimelineDefaultVariant">
  <dgm:title val="Simple Timeline"/>
  <dgm:desc val="Displays events in chronological order. Each event should have a date or name up to medium length and the option to add a description that can be medium or a bit longer in length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align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2050">
                    <a:solidFill>
                      <a:srgbClr val="000000"/>
                    </a:solidFill>
                    <a:tailEnd type="arrow" w="med" len="med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arrow" w="med" len="med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23"/>
                        <dgm:constr type="h" for="ch" forName="ConnectorPoint1" refType="h" refFor="ch" refForName="DropPinPlaceHolder1" fact="0.23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 fact="0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23"/>
                        <dgm:constr type="h" for="ch" forName="ConnectorPoint1" refType="h" refFor="ch" refForName="DropPinPlaceHolder1" fact="0.23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h" fact="0.55"/>
                        <dgm:constr type="t" for="ch" forName="L1TextContainer1" refType="h" fact="0.675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b" refFor="ch" refForName="DropPinPlaceHolder1"/>
                        <dgm:constr type="t" for="ch" forName="L2TextContainer1" refType="h" fact="0.8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23"/>
                        <dgm:constr type="h" for="ch" forName="ConnectorPoint1" refType="h" refFor="ch" refForName="DropPinPlaceHolder1" fact="0.23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 fact="0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23"/>
                        <dgm:constr type="h" for="ch" forName="ConnectorPoint1" refType="h" refFor="ch" refForName="DropPinPlaceHolder1" fact="0.23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h" fact="0.55"/>
                        <dgm:constr type="t" for="ch" forName="L1TextContainer1" refType="h" fact="0.675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b" refFor="ch" refForName="DropPinPlaceHolder1"/>
                        <dgm:constr type="t" for="ch" forName="L2TextContainer1" refType="h" fact="0.8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 fact="0"/>
                  <dgm:constr type="h" for="ch" forName="DropPin1" refType="h" fact="0"/>
                  <dgm:constr type="ctrX" for="ch" forName="DropPin1" refType="w" fact="0"/>
                  <dgm:constr type="ctrY" for="ch" forName="DropPin1" refType="h" fact="0"/>
                  <dgm:constr type="w" for="ch" forName="Ellipse1" refType="w" refFor="ch" refForName="DropPin1" fact="0"/>
                  <dgm:constr type="h" for="ch" forName="Ellipse1" refType="w" refFor="ch" refForName="DropPin1" fact="0"/>
                  <dgm:constr type="ctrX" for="ch" forName="Ellipse1" refType="ctrX" refFor="ch" refForName="DropPin1" fact="0"/>
                  <dgm:constr type="ctrY" for="ch" forName="Ellipse1" refType="ctrY" refFor="ch" refForName="DropPin1" fact="0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7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6" fact="NaN" max="NaN"/>
                </dgm:ruleLst>
              </dgm:layoutNode>
              <dgm:layoutNode name="L1TextContainer1" styleLbl="alignNode1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20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23"/>
                        <dgm:constr type="h" for="ch" forName="ConnectorPoint" refType="h" refFor="ch" refForName="DropPinPlaceHolder" fact="0.23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 fact="2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 fact="0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23"/>
                        <dgm:constr type="h" for="ch" forName="ConnectorPoint" refType="h" refFor="ch" refForName="DropPinPlaceHolder" fact="0.23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h" fact="0.55"/>
                        <dgm:constr type="t" for="ch" forName="L1TextContainer" refType="h" fact="0.675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b" refFor="ch" refForName="DropPinPlaceHolder"/>
                        <dgm:constr type="t" for="ch" forName="L2TextContainer" refType="h" fact="0.8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23"/>
                        <dgm:constr type="h" for="ch" forName="ConnectorPoint" refType="h" refFor="ch" refForName="DropPinPlaceHolder" fact="0.23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 fact="0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23"/>
                        <dgm:constr type="h" for="ch" forName="ConnectorPoint" refType="h" refFor="ch" refForName="DropPinPlaceHolder" fact="0.23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h" fact="0.55"/>
                        <dgm:constr type="t" for="ch" forName="L1TextContainer" refType="h" fact="0.675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b" refFor="ch" refForName="DropPinPlaceHolder"/>
                        <dgm:constr type="t" for="ch" forName="L2TextContainer" refType="h" fact="0.8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 fact="0"/>
                  <dgm:constr type="h" for="ch" forName="DropPin" refType="h" fact="0"/>
                  <dgm:constr type="ctrX" for="ch" forName="DropPin" refType="w" fact="0"/>
                  <dgm:constr type="ctrY" for="ch" forName="DropPin" refType="h" fact="0"/>
                  <dgm:constr type="w" for="ch" forName="Ellipse" refType="w" refFor="ch" refForName="DropPin" fact="0"/>
                  <dgm:constr type="h" for="ch" forName="Ellipse" refType="w" refFor="ch" refForName="DropPin" fact="0"/>
                  <dgm:constr type="ctrX" for="ch" forName="Ellipse" refType="ctrX" refFor="ch" refForName="DropPin" fact="0"/>
                  <dgm:constr type="ctrY" for="ch" forName="Ellipse" refType="ctrY" refFor="ch" refForName="DropPin" fact="0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7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6" fact="NaN" max="NaN"/>
                </dgm:ruleLst>
              </dgm:layoutNode>
              <dgm:layoutNode name="L1TextContainer" styleLbl="alignNode1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20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70F47-944E-438F-B603-2AF2421BA271}" type="datetimeFigureOut">
              <a:t>8/4/2025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50EDD-C583-40D9-8484-DD55AF8D594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48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8/4/2025 4:19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9359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B4681-88EB-7242-310B-4AE76C7F2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91DF30-8268-3629-F16B-0EA692E8DD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932A2B-2331-CFA9-AAAB-256C163C90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AD089-359F-B8DC-2DD4-773D306526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50EDD-C583-40D9-8484-DD55AF8D594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716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79DA0-49EC-3357-D2B0-C869715DD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C03C10-651C-129D-7FC5-67E42265E9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43B71A-B6BB-823E-2A5C-AD98051F0F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7F4F9-0A40-F260-20E7-C0A114565D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50EDD-C583-40D9-8484-DD55AF8D594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37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50EDD-C583-40D9-8484-DD55AF8D59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29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1D5AA-2616-8162-BB24-97519489E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B6DE72-B049-B2D5-8CB8-072AB0C6BF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572A8E-902A-54AA-961E-13966B2D73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53152946-8ABA-9BC6-2E0F-29BA665037A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defTabSz="930277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A4353-C872-8538-7E42-4D37EDCC71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21077" eaLnBrk="0" hangingPunct="0">
              <a:defRPr/>
            </a:pPr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3B35462-3B5E-663E-43D4-7269A9C7A37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defTabSz="930277">
              <a:defRPr/>
            </a:pPr>
            <a:fld id="{7A45C5EE-CC90-C840-AAF8-84F98101312C}" type="datetime8">
              <a:rPr lang="en-CA">
                <a:solidFill>
                  <a:prstClr val="black"/>
                </a:solidFill>
              </a:rPr>
              <a:pPr defTabSz="930277">
                <a:defRPr/>
              </a:pPr>
              <a:t>2025-08-04 4:19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24D2D-5895-A422-2A74-36A2F7DAE6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0277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</a:rPr>
              <a:pPr defTabSz="930277">
                <a:defRPr/>
              </a:pPr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41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defTabSz="930277"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21077" eaLnBrk="0" hangingPunct="0">
              <a:defRPr/>
            </a:pPr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defTabSz="930277">
              <a:defRPr/>
            </a:pPr>
            <a:fld id="{7A45C5EE-CC90-C840-AAF8-84F98101312C}" type="datetime8">
              <a:rPr lang="en-CA">
                <a:solidFill>
                  <a:prstClr val="black"/>
                </a:solidFill>
              </a:rPr>
              <a:pPr defTabSz="930277">
                <a:defRPr/>
              </a:pPr>
              <a:t>2025-08-04 4:19 PM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30277">
              <a:defRPr/>
            </a:pPr>
            <a:fld id="{B4008EB6-D09E-4580-8CD6-DDB14511944F}" type="slidenum">
              <a:rPr lang="en-US">
                <a:solidFill>
                  <a:prstClr val="black"/>
                </a:solidFill>
              </a:rPr>
              <a:pPr defTabSz="930277">
                <a:defRPr/>
              </a:pPr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283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50EDD-C583-40D9-8484-DD55AF8D59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24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D347A7-4E2E-014A-AC3A-C351A46F0DB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793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50EDD-C583-40D9-8484-DD55AF8D59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40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50EDD-C583-40D9-8484-DD55AF8D59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94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50EDD-C583-40D9-8484-DD55AF8D59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63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50EDD-C583-40D9-8484-DD55AF8D59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51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50EDD-C583-40D9-8484-DD55AF8D59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99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emf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483393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2264742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22218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21">
            <a:extLst>
              <a:ext uri="{FF2B5EF4-FFF2-40B4-BE49-F238E27FC236}">
                <a16:creationId xmlns:a16="http://schemas.microsoft.com/office/drawing/2014/main" id="{8F8B7ACC-CA50-BF7A-1DE2-BBA9A505FD5E}"/>
              </a:ext>
            </a:extLst>
          </p:cNvPr>
          <p:cNvCxnSpPr>
            <a:cxnSpLocks/>
          </p:cNvCxnSpPr>
          <p:nvPr userDrawn="1"/>
        </p:nvCxnSpPr>
        <p:spPr>
          <a:xfrm>
            <a:off x="11609388" y="6381328"/>
            <a:ext cx="0" cy="476672"/>
          </a:xfrm>
          <a:prstGeom prst="line">
            <a:avLst/>
          </a:prstGeom>
          <a:ln w="12700">
            <a:solidFill>
              <a:schemeClr val="tx1">
                <a:lumMod val="5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20">
            <a:extLst>
              <a:ext uri="{FF2B5EF4-FFF2-40B4-BE49-F238E27FC236}">
                <a16:creationId xmlns:a16="http://schemas.microsoft.com/office/drawing/2014/main" id="{DA30B6C4-9C39-0A86-3056-CE1B7099E2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41" t="-20759" r="52945" b="-5827"/>
          <a:stretch/>
        </p:blipFill>
        <p:spPr>
          <a:xfrm>
            <a:off x="11736000" y="6443999"/>
            <a:ext cx="360000" cy="28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7231DA7-D218-3D74-3EBC-2E6F1F67FD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000"/>
          </a:blip>
          <a:srcRect l="9069" t="23997" r="42229" b="40674"/>
          <a:stretch/>
        </p:blipFill>
        <p:spPr>
          <a:xfrm>
            <a:off x="0" y="0"/>
            <a:ext cx="121920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8328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left s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4" y="2875002"/>
            <a:ext cx="4127692" cy="1107996"/>
          </a:xfrm>
        </p:spPr>
        <p:txBody>
          <a:bodyPr wrap="square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710172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30" orient="horz" pos="288">
          <p15:clr>
            <a:srgbClr val="5ACBF0"/>
          </p15:clr>
        </p15:guide>
        <p15:guide id="32" orient="horz" pos="2160">
          <p15:clr>
            <a:srgbClr val="5ACBF0"/>
          </p15:clr>
        </p15:guide>
        <p15:guide id="33" pos="2976">
          <p15:clr>
            <a:srgbClr val="5ACBF0"/>
          </p15:clr>
        </p15:guide>
        <p15:guide id="34" pos="3336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298040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52536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62627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61">
          <p15:clr>
            <a:srgbClr val="A4A3A4"/>
          </p15:clr>
        </p15:guide>
        <p15:guide id="15" pos="3348">
          <p15:clr>
            <a:srgbClr val="A4A3A4"/>
          </p15:clr>
        </p15:guide>
        <p15:guide id="16" pos="3754">
          <p15:clr>
            <a:srgbClr val="A4A3A4"/>
          </p15:clr>
        </p15:guide>
        <p15:guide id="17" pos="3931">
          <p15:clr>
            <a:srgbClr val="A4A3A4"/>
          </p15:clr>
        </p15:guide>
        <p15:guide id="18" pos="4342">
          <p15:clr>
            <a:srgbClr val="A4A3A4"/>
          </p15:clr>
        </p15:guide>
        <p15:guide id="19" pos="4531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756375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graphic2">
    <p:bg>
      <p:bgPr>
        <a:solidFill>
          <a:srgbClr val="091F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2" descr="Une image contenant capture d’écran, Graphique, noir, conception&#10;&#10;Description générée automatiquement">
            <a:extLst>
              <a:ext uri="{FF2B5EF4-FFF2-40B4-BE49-F238E27FC236}">
                <a16:creationId xmlns:a16="http://schemas.microsoft.com/office/drawing/2014/main" id="{AD5FBE95-C345-C737-C697-1F308DCF4A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94400" y="0"/>
            <a:ext cx="6197600" cy="6858000"/>
          </a:xfrm>
          <a:prstGeom prst="rect">
            <a:avLst/>
          </a:prstGeom>
        </p:spPr>
      </p:pic>
      <p:sp>
        <p:nvSpPr>
          <p:cNvPr id="6" name="Espace réservé du texte 16">
            <a:extLst>
              <a:ext uri="{FF2B5EF4-FFF2-40B4-BE49-F238E27FC236}">
                <a16:creationId xmlns:a16="http://schemas.microsoft.com/office/drawing/2014/main" id="{D4F6DCA2-8C6E-DFAD-531C-169D0DEB659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19828" y="2348850"/>
            <a:ext cx="7745698" cy="21603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4000" b="1">
                <a:solidFill>
                  <a:schemeClr val="tx1"/>
                </a:solidFill>
              </a:defRPr>
            </a:lvl1pPr>
            <a:lvl2pPr marL="228600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661988" indent="0">
              <a:buFontTx/>
              <a:buNone/>
              <a:defRPr/>
            </a:lvl4pPr>
            <a:lvl5pPr marL="855663" indent="0">
              <a:buFontTx/>
              <a:buNone/>
              <a:defRPr/>
            </a:lvl5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lang="fr-FR"/>
              <a:t>EVENT NAME OR PRESENTATION TITLE</a:t>
            </a:r>
          </a:p>
        </p:txBody>
      </p:sp>
      <p:sp>
        <p:nvSpPr>
          <p:cNvPr id="7" name="Espace réservé du texte 18">
            <a:extLst>
              <a:ext uri="{FF2B5EF4-FFF2-40B4-BE49-F238E27FC236}">
                <a16:creationId xmlns:a16="http://schemas.microsoft.com/office/drawing/2014/main" id="{5D54038E-A067-FEAB-5B38-090D1B97C1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19827" y="4509150"/>
            <a:ext cx="7745695" cy="2655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bg2">
                    <a:lumMod val="90000"/>
                  </a:schemeClr>
                </a:solidFill>
              </a:defRPr>
            </a:lvl2pPr>
            <a:lvl3pPr>
              <a:defRPr sz="1600">
                <a:solidFill>
                  <a:schemeClr val="bg2">
                    <a:lumMod val="90000"/>
                  </a:schemeClr>
                </a:solidFill>
              </a:defRPr>
            </a:lvl3pPr>
            <a:lvl4pPr>
              <a:defRPr sz="1600">
                <a:solidFill>
                  <a:schemeClr val="bg2">
                    <a:lumMod val="90000"/>
                  </a:schemeClr>
                </a:solidFill>
              </a:defRPr>
            </a:lvl4pPr>
            <a:lvl5pPr>
              <a:defRPr sz="1600">
                <a:solidFill>
                  <a:schemeClr val="bg2">
                    <a:lumMod val="90000"/>
                  </a:schemeClr>
                </a:solidFill>
              </a:defRPr>
            </a:lvl5pPr>
          </a:lstStyle>
          <a:p>
            <a:pPr lvl="0"/>
            <a:r>
              <a:rPr lang="fr-FR"/>
              <a:t>Speaker </a:t>
            </a:r>
            <a:r>
              <a:rPr lang="fr-FR" err="1"/>
              <a:t>name</a:t>
            </a:r>
            <a:r>
              <a:rPr lang="fr-FR"/>
              <a:t> or </a:t>
            </a:r>
            <a:r>
              <a:rPr lang="fr-FR" err="1"/>
              <a:t>subtitle</a:t>
            </a:r>
            <a:endParaRPr lang="fr-FR"/>
          </a:p>
        </p:txBody>
      </p:sp>
      <p:pic>
        <p:nvPicPr>
          <p:cNvPr id="8" name="Image 20">
            <a:extLst>
              <a:ext uri="{FF2B5EF4-FFF2-40B4-BE49-F238E27FC236}">
                <a16:creationId xmlns:a16="http://schemas.microsoft.com/office/drawing/2014/main" id="{49CAEF87-1024-830E-CEF3-D85D80737EF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84200" y="3059188"/>
            <a:ext cx="1725673" cy="553998"/>
          </a:xfrm>
          <a:prstGeom prst="rect">
            <a:avLst/>
          </a:prstGeom>
        </p:spPr>
      </p:pic>
      <p:cxnSp>
        <p:nvCxnSpPr>
          <p:cNvPr id="9" name="Connecteur droit 21">
            <a:extLst>
              <a:ext uri="{FF2B5EF4-FFF2-40B4-BE49-F238E27FC236}">
                <a16:creationId xmlns:a16="http://schemas.microsoft.com/office/drawing/2014/main" id="{9BA87284-BE9E-B700-3AB0-173BFAA1DBCB}"/>
              </a:ext>
            </a:extLst>
          </p:cNvPr>
          <p:cNvCxnSpPr>
            <a:cxnSpLocks/>
          </p:cNvCxnSpPr>
          <p:nvPr userDrawn="1"/>
        </p:nvCxnSpPr>
        <p:spPr>
          <a:xfrm>
            <a:off x="2754463" y="2112579"/>
            <a:ext cx="0" cy="2662121"/>
          </a:xfrm>
          <a:prstGeom prst="line">
            <a:avLst/>
          </a:prstGeom>
          <a:ln w="15875">
            <a:solidFill>
              <a:srgbClr val="FDFDFD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MS logo white - EMF" descr="Microsoft logo white text version">
            <a:extLst>
              <a:ext uri="{FF2B5EF4-FFF2-40B4-BE49-F238E27FC236}">
                <a16:creationId xmlns:a16="http://schemas.microsoft.com/office/drawing/2014/main" id="{7F411FE4-BD7E-DB92-3739-2B617706400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02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orient="horz" pos="2496">
          <p15:clr>
            <a:srgbClr val="5ACBF0"/>
          </p15:clr>
        </p15:guide>
        <p15:guide id="3" pos="3355">
          <p15:clr>
            <a:srgbClr val="5ACBF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55FCE7D5-5796-0746-3173-EB75FBE85E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 rot="5400000">
            <a:off x="9509919" y="2743200"/>
            <a:ext cx="6858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79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6166" r:id="rId1"/>
    <p:sldLayoutId id="2147486167" r:id="rId2"/>
    <p:sldLayoutId id="2147486543" r:id="rId3"/>
    <p:sldLayoutId id="2147486176" r:id="rId4"/>
    <p:sldLayoutId id="2147486206" r:id="rId5"/>
    <p:sldLayoutId id="2147486207" r:id="rId6"/>
    <p:sldLayoutId id="2147486546" r:id="rId7"/>
    <p:sldLayoutId id="2147486781" r:id="rId8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  <p15:guide id="31" orient="horz" pos="4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ka.ms/mcs/AzureAI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microsoft.com/office/2007/relationships/hdphoto" Target="../media/hdphoto4.wdp"/><Relationship Id="rId18" Type="http://schemas.openxmlformats.org/officeDocument/2006/relationships/image" Target="../media/image40.png"/><Relationship Id="rId3" Type="http://schemas.openxmlformats.org/officeDocument/2006/relationships/image" Target="../media/image29.png"/><Relationship Id="rId7" Type="http://schemas.microsoft.com/office/2007/relationships/hdphoto" Target="../media/hdphoto2.wdp"/><Relationship Id="rId12" Type="http://schemas.openxmlformats.org/officeDocument/2006/relationships/image" Target="../media/image36.png"/><Relationship Id="rId17" Type="http://schemas.openxmlformats.org/officeDocument/2006/relationships/image" Target="../media/image39.jpeg"/><Relationship Id="rId2" Type="http://schemas.openxmlformats.org/officeDocument/2006/relationships/notesSlide" Target="../notesSlides/notesSlide6.xml"/><Relationship Id="rId16" Type="http://schemas.microsoft.com/office/2007/relationships/hdphoto" Target="../media/hdphoto5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5.png"/><Relationship Id="rId5" Type="http://schemas.openxmlformats.org/officeDocument/2006/relationships/image" Target="../media/image31.png"/><Relationship Id="rId15" Type="http://schemas.openxmlformats.org/officeDocument/2006/relationships/image" Target="../media/image38.png"/><Relationship Id="rId10" Type="http://schemas.openxmlformats.org/officeDocument/2006/relationships/image" Target="../media/image34.png"/><Relationship Id="rId19" Type="http://schemas.microsoft.com/office/2007/relationships/hdphoto" Target="../media/hdphoto6.wdp"/><Relationship Id="rId4" Type="http://schemas.openxmlformats.org/officeDocument/2006/relationships/image" Target="../media/image30.emf"/><Relationship Id="rId9" Type="http://schemas.microsoft.com/office/2007/relationships/hdphoto" Target="../media/hdphoto3.wdp"/><Relationship Id="rId1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AAFC9-58AA-A27C-3142-36C6AB0F73D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21938" y="4194740"/>
            <a:ext cx="4936237" cy="276999"/>
          </a:xfrm>
          <a:noFill/>
        </p:spPr>
        <p:txBody>
          <a:bodyPr vert="horz" wrap="square" lIns="0" tIns="0" rIns="0" bIns="0" rtlCol="0" anchor="t">
            <a:spAutoFit/>
          </a:bodyPr>
          <a:lstStyle/>
          <a:p>
            <a:pPr marL="0" indent="0">
              <a:buNone/>
            </a:pPr>
            <a:r>
              <a:rPr lang="en-GB" sz="1800">
                <a:solidFill>
                  <a:schemeClr val="tx2"/>
                </a:solidFill>
              </a:rPr>
              <a:t>Building an AI-ready organization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78471C-4473-FA10-021C-D7AAAB78E1E6}"/>
              </a:ext>
            </a:extLst>
          </p:cNvPr>
          <p:cNvSpPr txBox="1"/>
          <p:nvPr/>
        </p:nvSpPr>
        <p:spPr>
          <a:xfrm>
            <a:off x="3298030" y="2263900"/>
            <a:ext cx="5595939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Power CAT</a:t>
            </a:r>
            <a:br>
              <a:rPr kumimoji="0" lang="en-US" sz="5400" b="1" i="1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</a:br>
            <a:r>
              <a:rPr kumimoji="0" lang="en-US" sz="5400" b="1" i="1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AI</a:t>
            </a:r>
            <a:r>
              <a:rPr kumimoji="0" lang="en-US" sz="5400" b="1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 WEBINARS</a:t>
            </a:r>
          </a:p>
        </p:txBody>
      </p:sp>
    </p:spTree>
    <p:extLst>
      <p:ext uri="{BB962C8B-B14F-4D97-AF65-F5344CB8AC3E}">
        <p14:creationId xmlns:p14="http://schemas.microsoft.com/office/powerpoint/2010/main" val="2438972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81013-70A9-2E02-D7BA-E389FCAA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Demo: BYOM and BYOI</a:t>
            </a:r>
          </a:p>
        </p:txBody>
      </p:sp>
    </p:spTree>
    <p:extLst>
      <p:ext uri="{BB962C8B-B14F-4D97-AF65-F5344CB8AC3E}">
        <p14:creationId xmlns:p14="http://schemas.microsoft.com/office/powerpoint/2010/main" val="857716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0C744E-6501-6395-2169-6F6EF095A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875002"/>
            <a:ext cx="6972263" cy="1107996"/>
          </a:xfrm>
        </p:spPr>
        <p:txBody>
          <a:bodyPr/>
          <a:lstStyle/>
          <a:p>
            <a:r>
              <a:rPr lang="en-US" dirty="0"/>
              <a:t>Demo</a:t>
            </a:r>
            <a:br>
              <a:rPr lang="en-US" dirty="0"/>
            </a:br>
            <a:r>
              <a:rPr lang="en-US" dirty="0">
                <a:hlinkClick r:id="rId2"/>
              </a:rPr>
              <a:t>https://aka.ms/mcs/AzureAI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7483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9BCC7-A9C1-E229-845A-C415B7F0A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AI Foundry models for specialized tasks</a:t>
            </a:r>
          </a:p>
        </p:txBody>
      </p:sp>
      <p:grpSp>
        <p:nvGrpSpPr>
          <p:cNvPr id="4" name="Group 3" descr="List of open models">
            <a:extLst>
              <a:ext uri="{FF2B5EF4-FFF2-40B4-BE49-F238E27FC236}">
                <a16:creationId xmlns:a16="http://schemas.microsoft.com/office/drawing/2014/main" id="{5681E0C9-27ED-F883-E6C4-A61F3555BFA8}"/>
              </a:ext>
            </a:extLst>
          </p:cNvPr>
          <p:cNvGrpSpPr/>
          <p:nvPr/>
        </p:nvGrpSpPr>
        <p:grpSpPr>
          <a:xfrm>
            <a:off x="641878" y="1583740"/>
            <a:ext cx="10964905" cy="4704311"/>
            <a:chOff x="613548" y="1803356"/>
            <a:chExt cx="10964905" cy="4704311"/>
          </a:xfrm>
          <a:gradFill flip="none" rotWithShape="1">
            <a:gsLst>
              <a:gs pos="0">
                <a:srgbClr val="0078D4">
                  <a:alpha val="20000"/>
                </a:srgbClr>
              </a:gs>
              <a:gs pos="99000">
                <a:srgbClr val="C03BC4">
                  <a:alpha val="20000"/>
                </a:srgbClr>
              </a:gs>
            </a:gsLst>
            <a:lin ang="2700000" scaled="1"/>
            <a:tileRect/>
          </a:gra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CE0E707-9033-A4E6-BCF8-4095AC11A8F1}"/>
                </a:ext>
              </a:extLst>
            </p:cNvPr>
            <p:cNvSpPr/>
            <p:nvPr/>
          </p:nvSpPr>
          <p:spPr bwMode="auto">
            <a:xfrm>
              <a:off x="9981181" y="1803356"/>
              <a:ext cx="1597271" cy="2357916"/>
            </a:xfrm>
            <a:prstGeom prst="roundRect">
              <a:avLst>
                <a:gd name="adj" fmla="val 8014"/>
              </a:avLst>
            </a:prstGeom>
            <a:grp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12459">
                <a:lnSpc>
                  <a:spcPct val="85000"/>
                </a:lnSpc>
                <a:defRPr/>
              </a:pPr>
              <a:r>
                <a:rPr lang="en-US" sz="1400" b="1">
                  <a:solidFill>
                    <a:schemeClr val="tx1"/>
                  </a:solidFill>
                  <a:latin typeface="Segoe Sans Display Semibold" pitchFamily="2" charset="0"/>
                  <a:cs typeface="Segoe Sans Display Semibold" pitchFamily="2" charset="0"/>
                </a:rPr>
                <a:t>Cohere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Command R+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Command R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Command A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Cohere </a:t>
              </a:r>
              <a:r>
                <a:rPr lang="en-US" sz="1000" err="1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Rerank</a:t>
              </a:r>
              <a:endParaRPr lang="en-US" sz="1000">
                <a:solidFill>
                  <a:schemeClr val="tx1"/>
                </a:solidFill>
                <a:latin typeface="Segoe Sans Display" pitchFamily="2" charset="0"/>
                <a:cs typeface="Segoe Sans Display" pitchFamily="2" charset="0"/>
              </a:endParaRP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Embed v3-Multilingual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Embed v3-English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Embed 4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0AB7840-A3A5-80A4-D786-46225716D4BE}"/>
                </a:ext>
              </a:extLst>
            </p:cNvPr>
            <p:cNvSpPr/>
            <p:nvPr/>
          </p:nvSpPr>
          <p:spPr bwMode="auto">
            <a:xfrm>
              <a:off x="6606240" y="1803356"/>
              <a:ext cx="1597271" cy="2357916"/>
            </a:xfrm>
            <a:prstGeom prst="roundRect">
              <a:avLst>
                <a:gd name="adj" fmla="val 6398"/>
              </a:avLst>
            </a:prstGeom>
            <a:grp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12459">
                <a:lnSpc>
                  <a:spcPct val="85000"/>
                </a:lnSpc>
                <a:defRPr/>
              </a:pPr>
              <a:r>
                <a:rPr lang="en-US" sz="1400" b="1">
                  <a:solidFill>
                    <a:schemeClr val="tx1"/>
                  </a:solidFill>
                  <a:latin typeface="Segoe Sans Display Semibold" pitchFamily="2" charset="0"/>
                  <a:cs typeface="Segoe Sans Display Semibold" pitchFamily="2" charset="0"/>
                </a:rPr>
                <a:t>Meta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Meta-Llama-3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Meta-Llama-3.1-405B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Llama-3.2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Llama-3.3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Llama4-Scout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Llama4-Maverick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 err="1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CodeLlama</a:t>
              </a:r>
              <a:endParaRPr lang="en-US" sz="1000">
                <a:solidFill>
                  <a:schemeClr val="tx1"/>
                </a:solidFill>
                <a:latin typeface="Segoe Sans Display" pitchFamily="2" charset="0"/>
                <a:cs typeface="Segoe Sans Display" pitchFamily="2" charset="0"/>
              </a:endParaRP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Llama-Guard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92847DB-0E60-7804-011F-75F89935178C}"/>
                </a:ext>
              </a:extLst>
            </p:cNvPr>
            <p:cNvSpPr/>
            <p:nvPr/>
          </p:nvSpPr>
          <p:spPr bwMode="auto">
            <a:xfrm>
              <a:off x="613548" y="4260400"/>
              <a:ext cx="1744153" cy="2247267"/>
            </a:xfrm>
            <a:prstGeom prst="roundRect">
              <a:avLst>
                <a:gd name="adj" fmla="val 9063"/>
              </a:avLst>
            </a:prstGeom>
            <a:grp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12459">
                <a:lnSpc>
                  <a:spcPct val="85000"/>
                </a:lnSpc>
                <a:defRPr/>
              </a:pPr>
              <a:r>
                <a:rPr lang="en-US" sz="1400" b="1">
                  <a:solidFill>
                    <a:schemeClr val="tx1"/>
                  </a:solidFill>
                  <a:latin typeface="Segoe Sans Display Semibold" pitchFamily="2" charset="0"/>
                  <a:cs typeface="Segoe Sans Display Semibold" pitchFamily="2" charset="0"/>
                </a:rPr>
                <a:t>Hugging Face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Qwen </a:t>
              </a:r>
              <a:r>
                <a:rPr lang="en-US" sz="1000" err="1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QwQ</a:t>
              </a: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 32b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 err="1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DeepCogito</a:t>
              </a:r>
              <a:endParaRPr lang="en-US" sz="1000">
                <a:solidFill>
                  <a:schemeClr val="tx1"/>
                </a:solidFill>
                <a:latin typeface="Segoe Sans Display" pitchFamily="2" charset="0"/>
                <a:cs typeface="Segoe Sans Display" pitchFamily="2" charset="0"/>
              </a:endParaRP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Seethal Sentiment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Roberta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Google Flan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Intel Bert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Cross Encoder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 err="1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Intfloat</a:t>
              </a: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 Multilingual E5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 err="1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Cerebras</a:t>
              </a:r>
              <a:endParaRPr lang="en-US" sz="1000">
                <a:solidFill>
                  <a:schemeClr val="tx1"/>
                </a:solidFill>
                <a:latin typeface="Segoe Sans Display" pitchFamily="2" charset="0"/>
                <a:cs typeface="Segoe Sans Display" pitchFamily="2" charset="0"/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78D2BE11-E2E5-10C2-9B81-15DFDB28F301}"/>
                </a:ext>
              </a:extLst>
            </p:cNvPr>
            <p:cNvSpPr/>
            <p:nvPr/>
          </p:nvSpPr>
          <p:spPr bwMode="auto">
            <a:xfrm>
              <a:off x="6202080" y="4248689"/>
              <a:ext cx="1842044" cy="792497"/>
            </a:xfrm>
            <a:prstGeom prst="roundRect">
              <a:avLst>
                <a:gd name="adj" fmla="val 18370"/>
              </a:avLst>
            </a:prstGeom>
            <a:grp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12459">
                <a:lnSpc>
                  <a:spcPct val="85000"/>
                </a:lnSpc>
                <a:defRPr/>
              </a:pPr>
              <a:r>
                <a:rPr lang="en-US" sz="1400" b="1">
                  <a:solidFill>
                    <a:schemeClr val="tx1"/>
                  </a:solidFill>
                  <a:latin typeface="Segoe Sans Display Semibold" pitchFamily="2" charset="0"/>
                  <a:cs typeface="Segoe Sans Display Semibold" pitchFamily="2" charset="0"/>
                </a:rPr>
                <a:t>Databricks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Databricks/</a:t>
              </a:r>
              <a:r>
                <a:rPr lang="en-US" sz="1000" err="1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dbrx</a:t>
              </a: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-base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Databricks/</a:t>
              </a:r>
              <a:r>
                <a:rPr lang="en-US" sz="1000" err="1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dbrx</a:t>
              </a: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-instruct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E07E626-5351-B447-94AD-80C3E3A00799}"/>
                </a:ext>
              </a:extLst>
            </p:cNvPr>
            <p:cNvSpPr/>
            <p:nvPr/>
          </p:nvSpPr>
          <p:spPr bwMode="auto">
            <a:xfrm>
              <a:off x="2455752" y="4249487"/>
              <a:ext cx="1824875" cy="2255620"/>
            </a:xfrm>
            <a:prstGeom prst="roundRect">
              <a:avLst>
                <a:gd name="adj" fmla="val 8841"/>
              </a:avLst>
            </a:prstGeom>
            <a:grp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12459">
                <a:lnSpc>
                  <a:spcPct val="85000"/>
                </a:lnSpc>
                <a:defRPr/>
              </a:pPr>
              <a:r>
                <a:rPr lang="en-US" sz="1400" b="1">
                  <a:solidFill>
                    <a:schemeClr val="tx1"/>
                  </a:solidFill>
                  <a:latin typeface="Segoe Sans Display Semibold" pitchFamily="2" charset="0"/>
                  <a:cs typeface="Segoe Sans Display Semibold" pitchFamily="2" charset="0"/>
                </a:rPr>
                <a:t>NVIDIA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Nemotron-3-8B-4k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Nemotron-3-8B-Chat-SFT/</a:t>
              </a:r>
              <a:b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</a:b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RLHF/</a:t>
              </a:r>
              <a:r>
                <a:rPr lang="en-US" sz="1000" err="1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SteerLM</a:t>
              </a:r>
              <a:endParaRPr lang="en-US" sz="1000">
                <a:solidFill>
                  <a:schemeClr val="tx1"/>
                </a:solidFill>
                <a:latin typeface="Segoe Sans Display" pitchFamily="2" charset="0"/>
                <a:cs typeface="Segoe Sans Display" pitchFamily="2" charset="0"/>
              </a:endParaRP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Nemotron-3-8B-QA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NIMS microservices </a:t>
              </a:r>
              <a:r>
                <a:rPr lang="en-US" sz="1000" err="1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inc</a:t>
              </a: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: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Mistral 7B Instruct v0.3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 err="1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DeepSeek</a:t>
              </a: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 R1 Distill Llama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 err="1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Mixtral</a:t>
              </a: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 8x7B Instruct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Llama 3.2 NV </a:t>
              </a:r>
              <a:r>
                <a:rPr lang="en-US" sz="1000" err="1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Rerank</a:t>
              </a: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 QA</a:t>
              </a:r>
            </a:p>
            <a:p>
              <a:pPr defTabSz="812459">
                <a:lnSpc>
                  <a:spcPct val="85000"/>
                </a:lnSpc>
              </a:pPr>
              <a:endParaRPr lang="en-US" sz="1000">
                <a:solidFill>
                  <a:schemeClr val="tx1"/>
                </a:solidFill>
                <a:latin typeface="Segoe Sans Display" pitchFamily="2" charset="0"/>
                <a:cs typeface="Segoe Sans Display" pitchFamily="2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F68F33B-B442-BA03-A218-AE9F763CE19F}"/>
                </a:ext>
              </a:extLst>
            </p:cNvPr>
            <p:cNvSpPr/>
            <p:nvPr/>
          </p:nvSpPr>
          <p:spPr bwMode="auto">
            <a:xfrm>
              <a:off x="6209934" y="5109772"/>
              <a:ext cx="1842042" cy="809783"/>
            </a:xfrm>
            <a:prstGeom prst="roundRect">
              <a:avLst>
                <a:gd name="adj" fmla="val 14760"/>
              </a:avLst>
            </a:prstGeom>
            <a:grp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12459">
                <a:lnSpc>
                  <a:spcPct val="85000"/>
                </a:lnSpc>
                <a:defRPr/>
              </a:pPr>
              <a:r>
                <a:rPr lang="en-US" sz="1400" b="1">
                  <a:solidFill>
                    <a:schemeClr val="tx1"/>
                  </a:solidFill>
                  <a:latin typeface="Segoe Sans Display Semibold" pitchFamily="2" charset="0"/>
                  <a:cs typeface="Segoe Sans Display Semibold" pitchFamily="2" charset="0"/>
                </a:rPr>
                <a:t>Snowflake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Snowflake/arctic-base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Snowflake/arctic-instruct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9687B01-8400-A055-A0F2-19423EF6CDE4}"/>
                </a:ext>
              </a:extLst>
            </p:cNvPr>
            <p:cNvSpPr/>
            <p:nvPr/>
          </p:nvSpPr>
          <p:spPr bwMode="auto">
            <a:xfrm>
              <a:off x="9981180" y="4248689"/>
              <a:ext cx="1597272" cy="547592"/>
            </a:xfrm>
            <a:prstGeom prst="roundRect">
              <a:avLst>
                <a:gd name="adj" fmla="val 17154"/>
              </a:avLst>
            </a:prstGeom>
            <a:grp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12459">
                <a:lnSpc>
                  <a:spcPct val="85000"/>
                </a:lnSpc>
                <a:spcBef>
                  <a:spcPts val="500"/>
                </a:spcBef>
                <a:defRPr/>
              </a:pPr>
              <a:r>
                <a:rPr lang="en-US" sz="1400" b="1">
                  <a:solidFill>
                    <a:schemeClr val="tx1"/>
                  </a:solidFill>
                  <a:latin typeface="Segoe Sans Display Semibold" pitchFamily="2" charset="0"/>
                  <a:cs typeface="Segoe Sans Display Semibold" pitchFamily="2" charset="0"/>
                </a:rPr>
                <a:t>Core 42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JAIS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9ED758D-B88B-0740-801E-512F46BC8756}"/>
                </a:ext>
              </a:extLst>
            </p:cNvPr>
            <p:cNvSpPr/>
            <p:nvPr/>
          </p:nvSpPr>
          <p:spPr bwMode="auto">
            <a:xfrm>
              <a:off x="8293710" y="1803356"/>
              <a:ext cx="1597271" cy="2357916"/>
            </a:xfrm>
            <a:prstGeom prst="roundRect">
              <a:avLst>
                <a:gd name="adj" fmla="val 8014"/>
              </a:avLst>
            </a:prstGeom>
            <a:grp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12459">
                <a:lnSpc>
                  <a:spcPct val="85000"/>
                </a:lnSpc>
                <a:defRPr/>
              </a:pPr>
              <a:r>
                <a:rPr lang="en-US" sz="1400" b="1">
                  <a:solidFill>
                    <a:schemeClr val="tx1"/>
                  </a:solidFill>
                  <a:latin typeface="Segoe Sans Display Semibold" pitchFamily="2" charset="0"/>
                  <a:cs typeface="Segoe Sans Display Semibold" pitchFamily="2" charset="0"/>
                </a:rPr>
                <a:t>Mistral AI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Mistral Large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Mistral Medium 3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Mistral Nemo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Mistral Small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Mistral 7B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 err="1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Mixtral</a:t>
              </a: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 8x7B – </a:t>
              </a:r>
              <a:b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</a:b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Mixture of Experts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 err="1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Codestral</a:t>
              </a:r>
              <a:endParaRPr lang="en-US" sz="1000">
                <a:solidFill>
                  <a:schemeClr val="tx1"/>
                </a:solidFill>
                <a:latin typeface="Segoe Sans Display" pitchFamily="2" charset="0"/>
                <a:cs typeface="Segoe Sans Display" pitchFamily="2" charset="0"/>
              </a:endParaRP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Mistral OCR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endParaRPr lang="en-US" sz="1000">
                <a:solidFill>
                  <a:schemeClr val="tx1"/>
                </a:solidFill>
                <a:latin typeface="Segoe Sans Display" pitchFamily="2" charset="0"/>
                <a:cs typeface="Segoe Sans Display" pitchFamily="2" charset="0"/>
              </a:endParaRPr>
            </a:p>
            <a:p>
              <a:pPr defTabSz="812459">
                <a:lnSpc>
                  <a:spcPct val="85000"/>
                </a:lnSpc>
                <a:defRPr/>
              </a:pPr>
              <a:endParaRPr lang="en-US" sz="1000">
                <a:solidFill>
                  <a:schemeClr val="tx1"/>
                </a:solidFill>
                <a:latin typeface="Segoe Sans Display" pitchFamily="2" charset="0"/>
                <a:cs typeface="Segoe Sans Display" pitchFamily="2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9542BB1-1632-A4D1-7D13-80CA674B77B3}"/>
                </a:ext>
              </a:extLst>
            </p:cNvPr>
            <p:cNvSpPr/>
            <p:nvPr/>
          </p:nvSpPr>
          <p:spPr bwMode="auto">
            <a:xfrm>
              <a:off x="613548" y="1803356"/>
              <a:ext cx="2183154" cy="2357916"/>
            </a:xfrm>
            <a:prstGeom prst="roundRect">
              <a:avLst>
                <a:gd name="adj" fmla="val 6319"/>
              </a:avLst>
            </a:prstGeom>
            <a:grp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12459">
                <a:lnSpc>
                  <a:spcPct val="85000"/>
                </a:lnSpc>
                <a:spcBef>
                  <a:spcPts val="600"/>
                </a:spcBef>
              </a:pPr>
              <a:r>
                <a:rPr lang="en-US" sz="1400" b="1">
                  <a:solidFill>
                    <a:schemeClr val="tx1"/>
                  </a:solidFill>
                  <a:latin typeface="Segoe Sans Display Semibold"/>
                  <a:cs typeface="Segoe Sans Display Semibold"/>
                </a:rPr>
                <a:t>Azure OpenAI 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o1/o1-mini 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o3/o3-mini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o4-mini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GPT-4o/GPT-4o mini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GPT-Image-1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Sora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GPT-4.1/ 4.1-mini/4.1-nano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Dall*E-3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Whisper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2AD47E51-2AC7-21B1-CCC2-D6256549F7C9}"/>
                </a:ext>
              </a:extLst>
            </p:cNvPr>
            <p:cNvSpPr/>
            <p:nvPr/>
          </p:nvSpPr>
          <p:spPr bwMode="auto">
            <a:xfrm>
              <a:off x="2886901" y="1803356"/>
              <a:ext cx="1941670" cy="2357916"/>
            </a:xfrm>
            <a:prstGeom prst="roundRect">
              <a:avLst>
                <a:gd name="adj" fmla="val 8175"/>
              </a:avLst>
            </a:prstGeom>
            <a:grp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12459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400" b="1">
                  <a:solidFill>
                    <a:schemeClr val="tx1"/>
                  </a:solidFill>
                  <a:latin typeface="Segoe Sans Display Semibold"/>
                  <a:cs typeface="Segoe Sans Display Semibold"/>
                </a:rPr>
                <a:t>Microsoft 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Phi-4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Phi-4-mini/multimodal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Phi-4-mini-reasoning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Phi-4-reasoning/ reasoning-plus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Bitnet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Magma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Aurora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 err="1">
                  <a:solidFill>
                    <a:schemeClr val="tx1"/>
                  </a:solidFill>
                  <a:latin typeface="Segoe Sans Display"/>
                  <a:cs typeface="Segoe Sans Display"/>
                </a:rPr>
                <a:t>BioEmu</a:t>
              </a:r>
              <a:endParaRPr lang="en-US" sz="1000">
                <a:solidFill>
                  <a:schemeClr val="tx1"/>
                </a:solidFill>
                <a:latin typeface="Segoe Sans Display"/>
                <a:cs typeface="Segoe Sans Display"/>
              </a:endParaRP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 err="1">
                  <a:solidFill>
                    <a:schemeClr val="tx1"/>
                  </a:solidFill>
                  <a:latin typeface="Segoe Sans Display"/>
                  <a:cs typeface="Segoe Sans Display"/>
                </a:rPr>
                <a:t>OmniParser</a:t>
              </a:r>
              <a:r>
                <a:rPr lang="en-US" sz="1000">
                  <a:solidFill>
                    <a:schemeClr val="tx1"/>
                  </a:solidFill>
                  <a:latin typeface="Segoe Sans Display"/>
                  <a:cs typeface="Segoe Sans Display"/>
                </a:rPr>
                <a:t> v2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endParaRPr lang="en-US" sz="1000">
                <a:solidFill>
                  <a:schemeClr val="tx1"/>
                </a:solidFill>
                <a:latin typeface="Segoe Sans Display" pitchFamily="2" charset="0"/>
                <a:cs typeface="Segoe Sans Display" pitchFamily="2" charset="0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F7CA601-97B4-5A96-CB42-83BDDE870252}"/>
                </a:ext>
              </a:extLst>
            </p:cNvPr>
            <p:cNvSpPr/>
            <p:nvPr/>
          </p:nvSpPr>
          <p:spPr bwMode="auto">
            <a:xfrm>
              <a:off x="4918770" y="1803356"/>
              <a:ext cx="1597271" cy="963257"/>
            </a:xfrm>
            <a:prstGeom prst="roundRect">
              <a:avLst>
                <a:gd name="adj" fmla="val 13638"/>
              </a:avLst>
            </a:prstGeom>
            <a:grp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12459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400" b="1" err="1">
                  <a:solidFill>
                    <a:schemeClr val="tx1"/>
                  </a:solidFill>
                  <a:latin typeface="Segoe Sans Display Semibold" pitchFamily="2" charset="0"/>
                  <a:cs typeface="Segoe Sans Display Semibold" pitchFamily="2" charset="0"/>
                </a:rPr>
                <a:t>DeepSeek</a:t>
              </a:r>
              <a:endParaRPr lang="en-US" sz="1400" b="1">
                <a:solidFill>
                  <a:schemeClr val="tx1"/>
                </a:solidFill>
                <a:latin typeface="Segoe Sans Display Semibold" pitchFamily="2" charset="0"/>
                <a:cs typeface="Segoe Sans Display Semibold" pitchFamily="2" charset="0"/>
              </a:endParaRP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DeepSeek-R1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DeepSeek-V3 0324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MAI-DS-R1 (Microsoft AI)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BC92F4B-2E61-3346-81DA-FE2216FD35A6}"/>
                </a:ext>
              </a:extLst>
            </p:cNvPr>
            <p:cNvSpPr/>
            <p:nvPr/>
          </p:nvSpPr>
          <p:spPr bwMode="auto">
            <a:xfrm>
              <a:off x="8142176" y="4241137"/>
              <a:ext cx="1748805" cy="2263970"/>
            </a:xfrm>
            <a:prstGeom prst="roundRect">
              <a:avLst>
                <a:gd name="adj" fmla="val 8663"/>
              </a:avLst>
            </a:prstGeom>
            <a:grp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12459">
                <a:lnSpc>
                  <a:spcPct val="85000"/>
                </a:lnSpc>
                <a:spcBef>
                  <a:spcPts val="500"/>
                </a:spcBef>
                <a:defRPr/>
              </a:pPr>
              <a:r>
                <a:rPr lang="en-US" sz="1400" b="1">
                  <a:solidFill>
                    <a:schemeClr val="tx1"/>
                  </a:solidFill>
                  <a:latin typeface="Segoe Sans Display Semibold" pitchFamily="2" charset="0"/>
                  <a:cs typeface="Segoe Sans Display Semibold" pitchFamily="2" charset="0"/>
                </a:rPr>
                <a:t>Industry Models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Fidelity/</a:t>
              </a:r>
              <a:r>
                <a:rPr lang="en-US" sz="1000" err="1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Saifr</a:t>
              </a:r>
              <a:endParaRPr lang="en-US" sz="1000">
                <a:solidFill>
                  <a:schemeClr val="tx1"/>
                </a:solidFill>
                <a:latin typeface="Segoe Sans Display" pitchFamily="2" charset="0"/>
                <a:cs typeface="Segoe Sans Display" pitchFamily="2" charset="0"/>
              </a:endParaRP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Sight Machine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Bayer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 err="1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Cerence</a:t>
              </a:r>
              <a:endParaRPr lang="en-US" sz="1000">
                <a:solidFill>
                  <a:schemeClr val="tx1"/>
                </a:solidFill>
                <a:latin typeface="Segoe Sans Display" pitchFamily="2" charset="0"/>
                <a:cs typeface="Segoe Sans Display" pitchFamily="2" charset="0"/>
              </a:endParaRP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Paige AI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Prism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Rockwell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Virchow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RA-FT-Optix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30ACED2-DB31-6C79-B9A1-C859AE7B15A7}"/>
                </a:ext>
              </a:extLst>
            </p:cNvPr>
            <p:cNvSpPr/>
            <p:nvPr/>
          </p:nvSpPr>
          <p:spPr bwMode="auto">
            <a:xfrm>
              <a:off x="4918769" y="3652660"/>
              <a:ext cx="1597271" cy="508612"/>
            </a:xfrm>
            <a:prstGeom prst="roundRect">
              <a:avLst>
                <a:gd name="adj" fmla="val 22834"/>
              </a:avLst>
            </a:prstGeom>
            <a:grp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12459">
                <a:lnSpc>
                  <a:spcPct val="85000"/>
                </a:lnSpc>
                <a:defRPr/>
              </a:pPr>
              <a:r>
                <a:rPr lang="en-US" sz="1400" b="1">
                  <a:solidFill>
                    <a:schemeClr val="tx1"/>
                  </a:solidFill>
                  <a:latin typeface="Segoe Sans Display Semibold" pitchFamily="2" charset="0"/>
                  <a:cs typeface="Segoe Sans Display Semibold" pitchFamily="2" charset="0"/>
                </a:rPr>
                <a:t>Black Forest Labs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Flux Pro 1.1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2598183F-4FBD-AB9B-4A20-6A2E2EB0EE09}"/>
                </a:ext>
              </a:extLst>
            </p:cNvPr>
            <p:cNvSpPr/>
            <p:nvPr/>
          </p:nvSpPr>
          <p:spPr bwMode="auto">
            <a:xfrm>
              <a:off x="4370828" y="4253336"/>
              <a:ext cx="1744252" cy="736176"/>
            </a:xfrm>
            <a:prstGeom prst="roundRect">
              <a:avLst>
                <a:gd name="adj" fmla="val 13331"/>
              </a:avLst>
            </a:prstGeom>
            <a:grp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12459">
                <a:lnSpc>
                  <a:spcPct val="85000"/>
                </a:lnSpc>
                <a:defRPr/>
              </a:pPr>
              <a:r>
                <a:rPr lang="en-US" sz="1400" b="1">
                  <a:solidFill>
                    <a:schemeClr val="tx1"/>
                  </a:solidFill>
                  <a:latin typeface="Segoe Sans Display Semibold" pitchFamily="2" charset="0"/>
                  <a:cs typeface="Segoe Sans Display Semibold" pitchFamily="2" charset="0"/>
                </a:rPr>
                <a:t>Stability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Stable Diffusion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Stable Image Ultra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28EF6DE7-761E-569D-503F-8D4DD2B5CB91}"/>
                </a:ext>
              </a:extLst>
            </p:cNvPr>
            <p:cNvSpPr/>
            <p:nvPr/>
          </p:nvSpPr>
          <p:spPr bwMode="auto">
            <a:xfrm>
              <a:off x="4919728" y="2830406"/>
              <a:ext cx="1597271" cy="758460"/>
            </a:xfrm>
            <a:prstGeom prst="roundRect">
              <a:avLst>
                <a:gd name="adj" fmla="val 13208"/>
              </a:avLst>
            </a:prstGeom>
            <a:grp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12459">
                <a:lnSpc>
                  <a:spcPct val="85000"/>
                </a:lnSpc>
                <a:defRPr/>
              </a:pPr>
              <a:r>
                <a:rPr lang="en-US" sz="1400" b="1" err="1">
                  <a:solidFill>
                    <a:schemeClr val="tx1"/>
                  </a:solidFill>
                  <a:latin typeface="Segoe Sans Display Semibold" pitchFamily="2" charset="0"/>
                  <a:cs typeface="Segoe Sans Display Semibold" pitchFamily="2" charset="0"/>
                </a:rPr>
                <a:t>xAI</a:t>
              </a:r>
              <a:endParaRPr lang="en-US" sz="1400" b="1">
                <a:solidFill>
                  <a:schemeClr val="tx1"/>
                </a:solidFill>
                <a:latin typeface="Segoe Sans Display Semibold" pitchFamily="2" charset="0"/>
                <a:cs typeface="Segoe Sans Display Semibold" pitchFamily="2" charset="0"/>
              </a:endParaRP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Grok 3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Grok 3 mini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B3F25ABE-AA80-32BB-C81D-98BC1EF188EF}"/>
                </a:ext>
              </a:extLst>
            </p:cNvPr>
            <p:cNvSpPr/>
            <p:nvPr/>
          </p:nvSpPr>
          <p:spPr bwMode="auto">
            <a:xfrm>
              <a:off x="4371192" y="5058388"/>
              <a:ext cx="1748805" cy="575942"/>
            </a:xfrm>
            <a:prstGeom prst="roundRect">
              <a:avLst>
                <a:gd name="adj" fmla="val 18009"/>
              </a:avLst>
            </a:prstGeom>
            <a:grp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12459">
                <a:lnSpc>
                  <a:spcPct val="85000"/>
                </a:lnSpc>
                <a:defRPr/>
              </a:pPr>
              <a:r>
                <a:rPr lang="en-US" sz="1400" b="1">
                  <a:solidFill>
                    <a:schemeClr val="tx1"/>
                  </a:solidFill>
                  <a:latin typeface="Segoe Sans Display Semibold" pitchFamily="2" charset="0"/>
                  <a:cs typeface="Segoe Sans Display Semibold" pitchFamily="2" charset="0"/>
                </a:rPr>
                <a:t>Bria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Bria 2.3 Fast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5F0118D-E4C7-6296-2FEC-E78CBFCD164F}"/>
                </a:ext>
              </a:extLst>
            </p:cNvPr>
            <p:cNvSpPr/>
            <p:nvPr/>
          </p:nvSpPr>
          <p:spPr bwMode="auto">
            <a:xfrm>
              <a:off x="6197850" y="5988141"/>
              <a:ext cx="1842042" cy="516965"/>
            </a:xfrm>
            <a:prstGeom prst="roundRect">
              <a:avLst>
                <a:gd name="adj" fmla="val 19786"/>
              </a:avLst>
            </a:prstGeom>
            <a:grp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12459">
                <a:lnSpc>
                  <a:spcPct val="85000"/>
                </a:lnSpc>
                <a:defRPr/>
              </a:pPr>
              <a:r>
                <a:rPr lang="en-US" sz="1400" b="1" err="1">
                  <a:solidFill>
                    <a:schemeClr val="tx1"/>
                  </a:solidFill>
                  <a:latin typeface="Segoe Sans Display Semibold" pitchFamily="2" charset="0"/>
                  <a:cs typeface="Segoe Sans Display Semibold" pitchFamily="2" charset="0"/>
                </a:rPr>
                <a:t>Nixtla</a:t>
              </a:r>
              <a:endParaRPr lang="en-US" sz="1400" b="1">
                <a:solidFill>
                  <a:schemeClr val="tx1"/>
                </a:solidFill>
                <a:latin typeface="Segoe Sans Display Semibold" pitchFamily="2" charset="0"/>
                <a:cs typeface="Segoe Sans Display Semibold" pitchFamily="2" charset="0"/>
              </a:endParaRP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Time GEN-1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761CC851-72E8-E1FF-22D0-B24F94726D4F}"/>
                </a:ext>
              </a:extLst>
            </p:cNvPr>
            <p:cNvSpPr/>
            <p:nvPr/>
          </p:nvSpPr>
          <p:spPr bwMode="auto">
            <a:xfrm>
              <a:off x="9981181" y="5996495"/>
              <a:ext cx="1597272" cy="508612"/>
            </a:xfrm>
            <a:prstGeom prst="roundRect">
              <a:avLst>
                <a:gd name="adj" fmla="val 18263"/>
              </a:avLst>
            </a:prstGeom>
            <a:grp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12459">
                <a:lnSpc>
                  <a:spcPct val="85000"/>
                </a:lnSpc>
                <a:defRPr/>
              </a:pPr>
              <a:r>
                <a:rPr lang="en-US" sz="1400" b="1">
                  <a:solidFill>
                    <a:schemeClr val="tx1"/>
                  </a:solidFill>
                  <a:latin typeface="Segoe Sans Display Semibold" pitchFamily="2" charset="0"/>
                  <a:cs typeface="Segoe Sans Display Semibold" pitchFamily="2" charset="0"/>
                </a:rPr>
                <a:t>NTT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Data </a:t>
              </a:r>
              <a:r>
                <a:rPr lang="en-US" sz="1000" err="1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Tsuzumi</a:t>
              </a:r>
              <a:endParaRPr lang="en-US" sz="1000">
                <a:solidFill>
                  <a:schemeClr val="tx1"/>
                </a:solidFill>
                <a:latin typeface="Segoe Sans Display" pitchFamily="2" charset="0"/>
                <a:cs typeface="Segoe Sans Display" pitchFamily="2" charset="0"/>
              </a:endParaRP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A438CD3-7A41-157B-98B6-231AEFAFB8CB}"/>
                </a:ext>
              </a:extLst>
            </p:cNvPr>
            <p:cNvSpPr/>
            <p:nvPr/>
          </p:nvSpPr>
          <p:spPr bwMode="auto">
            <a:xfrm>
              <a:off x="9981181" y="4857278"/>
              <a:ext cx="1597272" cy="508612"/>
            </a:xfrm>
            <a:prstGeom prst="roundRect">
              <a:avLst>
                <a:gd name="adj" fmla="val 21310"/>
              </a:avLst>
            </a:prstGeom>
            <a:grp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12459">
                <a:lnSpc>
                  <a:spcPct val="85000"/>
                </a:lnSpc>
                <a:defRPr/>
              </a:pPr>
              <a:r>
                <a:rPr lang="en-US" sz="1400" b="1">
                  <a:solidFill>
                    <a:schemeClr val="tx1"/>
                  </a:solidFill>
                  <a:latin typeface="Segoe Sans Display Semibold" pitchFamily="2" charset="0"/>
                  <a:cs typeface="Segoe Sans Display Semibold" pitchFamily="2" charset="0"/>
                </a:rPr>
                <a:t>Gretel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Navigator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A24B2F49-30DD-F32D-2FFC-F0E658E6C0FB}"/>
                </a:ext>
              </a:extLst>
            </p:cNvPr>
            <p:cNvSpPr/>
            <p:nvPr/>
          </p:nvSpPr>
          <p:spPr bwMode="auto">
            <a:xfrm>
              <a:off x="9981181" y="5426887"/>
              <a:ext cx="1597272" cy="508612"/>
            </a:xfrm>
            <a:prstGeom prst="roundRect">
              <a:avLst>
                <a:gd name="adj" fmla="val 16739"/>
              </a:avLst>
            </a:prstGeom>
            <a:grp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12459">
                <a:lnSpc>
                  <a:spcPct val="85000"/>
                </a:lnSpc>
                <a:defRPr/>
              </a:pPr>
              <a:r>
                <a:rPr lang="en-US" sz="1400" b="1">
                  <a:solidFill>
                    <a:schemeClr val="tx1"/>
                  </a:solidFill>
                  <a:latin typeface="Segoe Sans Display Semibold" pitchFamily="2" charset="0"/>
                  <a:cs typeface="Segoe Sans Display Semibold" pitchFamily="2" charset="0"/>
                </a:rPr>
                <a:t>SDAIA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ALLaM-2-7b-instruct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0A2039B1-E6F1-D89F-95A9-1610D129CFBA}"/>
                </a:ext>
              </a:extLst>
            </p:cNvPr>
            <p:cNvSpPr/>
            <p:nvPr/>
          </p:nvSpPr>
          <p:spPr bwMode="auto">
            <a:xfrm>
              <a:off x="4371192" y="5703205"/>
              <a:ext cx="1748805" cy="801902"/>
            </a:xfrm>
            <a:prstGeom prst="roundRect">
              <a:avLst>
                <a:gd name="adj" fmla="val 14980"/>
              </a:avLst>
            </a:prstGeom>
            <a:grpFill/>
            <a:ln w="127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812459">
                <a:lnSpc>
                  <a:spcPct val="85000"/>
                </a:lnSpc>
                <a:defRPr/>
              </a:pPr>
              <a:r>
                <a:rPr lang="en-US" sz="1400" b="1">
                  <a:solidFill>
                    <a:schemeClr val="tx1"/>
                  </a:solidFill>
                  <a:latin typeface="Segoe Sans Display Semibold" pitchFamily="2" charset="0"/>
                  <a:cs typeface="Segoe Sans Display Semibold" pitchFamily="2" charset="0"/>
                </a:rPr>
                <a:t>Deci</a:t>
              </a: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 err="1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DeciCoder</a:t>
              </a:r>
              <a:endParaRPr lang="en-US" sz="1000">
                <a:solidFill>
                  <a:schemeClr val="tx1"/>
                </a:solidFill>
                <a:latin typeface="Segoe Sans Display" pitchFamily="2" charset="0"/>
                <a:cs typeface="Segoe Sans Display" pitchFamily="2" charset="0"/>
              </a:endParaRPr>
            </a:p>
            <a:p>
              <a:pPr defTabSz="812304">
                <a:lnSpc>
                  <a:spcPct val="85000"/>
                </a:lnSpc>
                <a:spcBef>
                  <a:spcPts val="600"/>
                </a:spcBef>
                <a:defRPr/>
              </a:pPr>
              <a:r>
                <a:rPr lang="en-US" sz="1000" err="1">
                  <a:solidFill>
                    <a:schemeClr val="tx1"/>
                  </a:solidFill>
                  <a:latin typeface="Segoe Sans Display" pitchFamily="2" charset="0"/>
                  <a:cs typeface="Segoe Sans Display" pitchFamily="2" charset="0"/>
                </a:rPr>
                <a:t>DeciDiffusion</a:t>
              </a:r>
              <a:endParaRPr lang="en-US" sz="1000">
                <a:solidFill>
                  <a:schemeClr val="tx1"/>
                </a:solidFill>
                <a:latin typeface="Segoe Sans Display" pitchFamily="2" charset="0"/>
                <a:cs typeface="Segoe Sans Display" pitchFamily="2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BE3FEBE-67C9-D92B-4991-61E019EE9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91" r="80121"/>
          <a:stretch/>
        </p:blipFill>
        <p:spPr>
          <a:xfrm>
            <a:off x="11322099" y="1661627"/>
            <a:ext cx="195102" cy="172011"/>
          </a:xfrm>
          <a:prstGeom prst="rect">
            <a:avLst/>
          </a:prstGeom>
          <a:effectLst/>
        </p:spPr>
      </p:pic>
      <p:pic>
        <p:nvPicPr>
          <p:cNvPr id="6" name="MS logo gray - EMF">
            <a:extLst>
              <a:ext uri="{FF2B5EF4-FFF2-40B4-BE49-F238E27FC236}">
                <a16:creationId xmlns:a16="http://schemas.microsoft.com/office/drawing/2014/main" id="{FD83D6C9-7AEC-C6AC-D190-D31600285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78355"/>
          <a:stretch/>
        </p:blipFill>
        <p:spPr bwMode="black">
          <a:xfrm>
            <a:off x="4549091" y="1682371"/>
            <a:ext cx="179520" cy="177602"/>
          </a:xfrm>
          <a:prstGeom prst="rect">
            <a:avLst/>
          </a:prstGeom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8F5C1C-1FC8-361F-00BE-CCBD5887F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33" r="74273" b="17698"/>
          <a:stretch/>
        </p:blipFill>
        <p:spPr bwMode="auto">
          <a:xfrm>
            <a:off x="2090642" y="4110185"/>
            <a:ext cx="219600" cy="201540"/>
          </a:xfrm>
          <a:prstGeom prst="round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6683C7-676A-7856-71FC-5B68AD9DF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477" t="36119" r="75600" b="36385"/>
          <a:stretch/>
        </p:blipFill>
        <p:spPr bwMode="auto">
          <a:xfrm>
            <a:off x="7841208" y="4074193"/>
            <a:ext cx="171837" cy="20695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E83840-2721-593C-16F3-CB92E325B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660" y="4965841"/>
            <a:ext cx="173854" cy="173854"/>
          </a:xfrm>
          <a:prstGeom prst="rect">
            <a:avLst/>
          </a:prstGeom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952AF3C-14AE-F0BA-0038-282E875E3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00"/>
          <a:stretch/>
        </p:blipFill>
        <p:spPr bwMode="auto">
          <a:xfrm>
            <a:off x="7941909" y="1683963"/>
            <a:ext cx="199689" cy="13258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5B8DBF-7BC1-6F35-2EDC-24C2889D1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7" t="12941" r="13137" b="12941"/>
          <a:stretch/>
        </p:blipFill>
        <p:spPr>
          <a:xfrm>
            <a:off x="2530050" y="1700743"/>
            <a:ext cx="161436" cy="162295"/>
          </a:xfrm>
          <a:prstGeom prst="rect">
            <a:avLst/>
          </a:prstGeom>
          <a:effectLst/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CBCA49-27CE-7BAF-3EA8-7E711979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31167"/>
          <a:stretch/>
        </p:blipFill>
        <p:spPr bwMode="auto">
          <a:xfrm>
            <a:off x="3886066" y="4110185"/>
            <a:ext cx="378244" cy="206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E79A4D-1ACC-1408-27DC-709CD70DE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11" r="60426" b="12855"/>
          <a:stretch>
            <a:fillRect/>
          </a:stretch>
        </p:blipFill>
        <p:spPr bwMode="auto">
          <a:xfrm>
            <a:off x="6233905" y="2673861"/>
            <a:ext cx="260929" cy="24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721806-371D-90E1-6279-B8D402A81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-100000" contrast="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475" y="3686812"/>
            <a:ext cx="179359" cy="179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EFEB4CE-819E-5FDE-C24A-4831B5A7A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621104" y="1631898"/>
            <a:ext cx="157528" cy="1851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071216-13F9-1942-870B-19FE5D8F1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9649" b="89474" l="9910" r="93694">
                        <a14:foregroundMark x1="93694" y1="28947" x2="92793" y2="289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71495" y="1619281"/>
            <a:ext cx="298670" cy="3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0232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E1D7-6EF8-0B19-3A2D-F1326070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Azure AI services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A016F1-62E0-5BB0-ADE1-3DF670CFD98A}"/>
              </a:ext>
            </a:extLst>
          </p:cNvPr>
          <p:cNvSpPr/>
          <p:nvPr/>
        </p:nvSpPr>
        <p:spPr bwMode="auto">
          <a:xfrm>
            <a:off x="123825" y="1285875"/>
            <a:ext cx="11944350" cy="4177050"/>
          </a:xfrm>
          <a:prstGeom prst="roundRect">
            <a:avLst>
              <a:gd name="adj" fmla="val 4962"/>
            </a:avLst>
          </a:prstGeom>
          <a:noFill/>
          <a:ln w="38100">
            <a:gradFill flip="none" rotWithShape="1">
              <a:gsLst>
                <a:gs pos="0">
                  <a:schemeClr val="bg1">
                    <a:lumMod val="75000"/>
                    <a:lumOff val="25000"/>
                  </a:schemeClr>
                </a:gs>
                <a:gs pos="43000">
                  <a:schemeClr val="bg1">
                    <a:lumMod val="75000"/>
                    <a:lumOff val="25000"/>
                  </a:schemeClr>
                </a:gs>
                <a:gs pos="79000">
                  <a:srgbClr val="7030A0"/>
                </a:gs>
                <a:gs pos="100000">
                  <a:srgbClr val="C00000"/>
                </a:gs>
              </a:gsLst>
              <a:lin ang="2700000" scaled="1"/>
              <a:tileRect/>
            </a:gra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solidFill>
                <a:schemeClr val="bg1"/>
              </a:solidFill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C281F4F-6155-BA8E-1DC6-EE6847F06D5D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1395075"/>
          <a:ext cx="11725275" cy="39776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480794">
                  <a:extLst>
                    <a:ext uri="{9D8B030D-6E8A-4147-A177-3AD203B41FA5}">
                      <a16:colId xmlns:a16="http://schemas.microsoft.com/office/drawing/2014/main" val="1361286706"/>
                    </a:ext>
                  </a:extLst>
                </a:gridCol>
                <a:gridCol w="8244481">
                  <a:extLst>
                    <a:ext uri="{9D8B030D-6E8A-4147-A177-3AD203B41FA5}">
                      <a16:colId xmlns:a16="http://schemas.microsoft.com/office/drawing/2014/main" val="2756041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chemeClr val="bg1">
                              <a:lumMod val="25000"/>
                              <a:lumOff val="75000"/>
                            </a:schemeClr>
                          </a:solidFill>
                        </a:rPr>
                        <a:t>Azure Open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 a wide variety of natural language tasks with GPT and DALL-E models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45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chemeClr val="bg1">
                              <a:lumMod val="25000"/>
                              <a:lumOff val="75000"/>
                            </a:schemeClr>
                          </a:solidFill>
                        </a:rPr>
                        <a:t>Azure AI 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>
                          <a:effectLst/>
                        </a:rPr>
                        <a:t>Analyze content in images and videos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045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chemeClr val="bg1">
                              <a:lumMod val="25000"/>
                              <a:lumOff val="75000"/>
                            </a:schemeClr>
                          </a:solidFill>
                        </a:rPr>
                        <a:t>Azure AI Speech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Speech to text, text to speech, translation, and speaker recognition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7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chemeClr val="bg1">
                              <a:lumMod val="25000"/>
                              <a:lumOff val="75000"/>
                            </a:schemeClr>
                          </a:solidFill>
                        </a:rPr>
                        <a:t>Azure AI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</a:rPr>
                        <a:t>Analyze natural language text and perform tasks such as entity extraction, sentiment analysis, and summarization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426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chemeClr val="bg1">
                              <a:lumMod val="25000"/>
                              <a:lumOff val="75000"/>
                            </a:schemeClr>
                          </a:solidFill>
                        </a:rPr>
                        <a:t>Azure AI Foundry Content 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</a:rPr>
                        <a:t>Detect content that is potentially offensive, risky, or otherwise undesirable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543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chemeClr val="bg1">
                              <a:lumMod val="25000"/>
                              <a:lumOff val="75000"/>
                            </a:schemeClr>
                          </a:solidFill>
                        </a:rPr>
                        <a:t>Azure AI Translator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</a:rPr>
                        <a:t>Translate text in more than 100 languages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12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chemeClr val="bg1">
                              <a:lumMod val="25000"/>
                              <a:lumOff val="75000"/>
                            </a:schemeClr>
                          </a:solidFill>
                        </a:rPr>
                        <a:t>Azure AI 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Detect and identify people and emotions in images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859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chemeClr val="bg1">
                              <a:lumMod val="25000"/>
                              <a:lumOff val="75000"/>
                            </a:schemeClr>
                          </a:solidFill>
                        </a:rPr>
                        <a:t>Azure AI Document Intelligence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</a:rPr>
                        <a:t>Extract fields from complex documents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613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chemeClr val="bg1">
                              <a:lumMod val="25000"/>
                              <a:lumOff val="75000"/>
                            </a:schemeClr>
                          </a:solidFill>
                        </a:rPr>
                        <a:t>Azure AI Content Understanding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</a:rPr>
                        <a:t>Extract data from forms and documents, images, videos, and audio streams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780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i="0">
                          <a:solidFill>
                            <a:schemeClr val="bg1">
                              <a:lumMod val="25000"/>
                              <a:lumOff val="75000"/>
                            </a:schemeClr>
                          </a:solidFill>
                        </a:rPr>
                        <a:t>Azure AI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>
                          <a:solidFill>
                            <a:schemeClr val="tx1"/>
                          </a:solidFill>
                          <a:effectLst/>
                        </a:rPr>
                        <a:t>Extract information from content and create a searchable index and ground data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382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20881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81CEF-7342-2887-85CD-B480E158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Extension scenario examples</a:t>
            </a:r>
          </a:p>
        </p:txBody>
      </p:sp>
    </p:spTree>
    <p:extLst>
      <p:ext uri="{BB962C8B-B14F-4D97-AF65-F5344CB8AC3E}">
        <p14:creationId xmlns:p14="http://schemas.microsoft.com/office/powerpoint/2010/main" val="149277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52FE2-186D-50B5-2AE3-0793B1B3C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6AEE-B719-91BC-00A9-3BE594A0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Ground with proprietary or regulated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9B794-DDC1-1F33-A84D-B93BD54A9F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412968"/>
          </a:xfrm>
        </p:spPr>
        <p:txBody>
          <a:bodyPr/>
          <a:lstStyle/>
          <a:p>
            <a:r>
              <a:rPr lang="en-US" i="1"/>
              <a:t>A healthcare provider builds a Copilot Studio agent to help doctors retrieve patient records</a:t>
            </a:r>
          </a:p>
          <a:p>
            <a:endParaRPr lang="en-US"/>
          </a:p>
          <a:p>
            <a:r>
              <a:rPr lang="en-US">
                <a:solidFill>
                  <a:srgbClr val="FFE399"/>
                </a:solidFill>
              </a:rPr>
              <a:t>Why extend? </a:t>
            </a:r>
            <a:r>
              <a:rPr lang="en-US"/>
              <a:t>Fine-tuned models</a:t>
            </a:r>
          </a:p>
          <a:p>
            <a:r>
              <a:rPr lang="en-US">
                <a:solidFill>
                  <a:srgbClr val="8DC8E8"/>
                </a:solidFill>
              </a:rPr>
              <a:t>What are the benefits? </a:t>
            </a:r>
            <a:r>
              <a:rPr lang="en-US"/>
              <a:t>Security and isolation</a:t>
            </a:r>
          </a:p>
        </p:txBody>
      </p:sp>
    </p:spTree>
    <p:extLst>
      <p:ext uri="{BB962C8B-B14F-4D97-AF65-F5344CB8AC3E}">
        <p14:creationId xmlns:p14="http://schemas.microsoft.com/office/powerpoint/2010/main" val="147917357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05371-91B5-098F-E6B4-34324C6B7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DA27-7D93-489B-1044-0C7161BBD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Multilingual support with localization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CCD60-2FD3-4AAD-2B55-1E1E6333F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412968"/>
          </a:xfrm>
        </p:spPr>
        <p:txBody>
          <a:bodyPr/>
          <a:lstStyle/>
          <a:p>
            <a:r>
              <a:rPr lang="en-US" i="1"/>
              <a:t>A global retailer needs an internal support agent that speaks multiple languages and understands regional &amp; dialectal nuances</a:t>
            </a:r>
          </a:p>
          <a:p>
            <a:endParaRPr lang="en-US"/>
          </a:p>
          <a:p>
            <a:r>
              <a:rPr lang="en-US">
                <a:solidFill>
                  <a:srgbClr val="FFE399"/>
                </a:solidFill>
              </a:rPr>
              <a:t>Why extend? </a:t>
            </a:r>
            <a:r>
              <a:rPr lang="en-US"/>
              <a:t>Bring your own model</a:t>
            </a:r>
          </a:p>
          <a:p>
            <a:r>
              <a:rPr lang="en-US">
                <a:solidFill>
                  <a:srgbClr val="8DC8E8"/>
                </a:solidFill>
              </a:rPr>
              <a:t>What are the benefits? </a:t>
            </a:r>
            <a:r>
              <a:rPr lang="en-US"/>
              <a:t>Accuracy and relevance</a:t>
            </a:r>
          </a:p>
        </p:txBody>
      </p:sp>
    </p:spTree>
    <p:extLst>
      <p:ext uri="{BB962C8B-B14F-4D97-AF65-F5344CB8AC3E}">
        <p14:creationId xmlns:p14="http://schemas.microsoft.com/office/powerpoint/2010/main" val="414492404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44C56-46B9-C8AF-0796-B9B32EF6C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B4A3-E559-C45A-83D4-F3D229450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Document understanding + RAG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3CCE5-677E-4EE0-8E9C-4BCC2CAAF6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412968"/>
          </a:xfrm>
        </p:spPr>
        <p:txBody>
          <a:bodyPr/>
          <a:lstStyle/>
          <a:p>
            <a:r>
              <a:rPr lang="en-US" i="1"/>
              <a:t>A financial services firm needs an agent that can answer investment policy questions based on internal PDFs and Excel documents</a:t>
            </a:r>
          </a:p>
          <a:p>
            <a:endParaRPr lang="en-US"/>
          </a:p>
          <a:p>
            <a:r>
              <a:rPr lang="en-US">
                <a:solidFill>
                  <a:srgbClr val="FFE399"/>
                </a:solidFill>
              </a:rPr>
              <a:t>Why extend? </a:t>
            </a:r>
            <a:r>
              <a:rPr lang="en-US"/>
              <a:t>Bring your own index</a:t>
            </a:r>
          </a:p>
          <a:p>
            <a:r>
              <a:rPr lang="en-US">
                <a:solidFill>
                  <a:srgbClr val="8DC8E8"/>
                </a:solidFill>
              </a:rPr>
              <a:t>What are the benefits? </a:t>
            </a:r>
            <a:r>
              <a:rPr lang="en-US"/>
              <a:t>More accurate and more grounded answers</a:t>
            </a:r>
          </a:p>
        </p:txBody>
      </p:sp>
    </p:spTree>
    <p:extLst>
      <p:ext uri="{BB962C8B-B14F-4D97-AF65-F5344CB8AC3E}">
        <p14:creationId xmlns:p14="http://schemas.microsoft.com/office/powerpoint/2010/main" val="54481321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8EC3F-ACCB-0C51-5A91-11DA5E3BE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E30BA-F6BE-BD14-9672-EF21C319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gets better when you extend with AI Foundry?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7592A8-1628-95EB-6179-7FF0E3E74CC7}"/>
              </a:ext>
            </a:extLst>
          </p:cNvPr>
          <p:cNvSpPr/>
          <p:nvPr/>
        </p:nvSpPr>
        <p:spPr bwMode="auto">
          <a:xfrm>
            <a:off x="800699" y="1616554"/>
            <a:ext cx="584755" cy="42487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rgbClr val="FFB3BB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B644EB9-C565-2498-4D66-44727D76B512}"/>
              </a:ext>
            </a:extLst>
          </p:cNvPr>
          <p:cNvSpPr/>
          <p:nvPr/>
        </p:nvSpPr>
        <p:spPr bwMode="auto">
          <a:xfrm>
            <a:off x="800699" y="2323136"/>
            <a:ext cx="584755" cy="424873"/>
          </a:xfrm>
          <a:prstGeom prst="roundRect">
            <a:avLst/>
          </a:prstGeom>
          <a:gradFill flip="none" rotWithShape="1">
            <a:gsLst>
              <a:gs pos="0">
                <a:srgbClr val="92D050"/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5B0DBE-2D97-0C78-5F3C-9FA32AF21139}"/>
              </a:ext>
            </a:extLst>
          </p:cNvPr>
          <p:cNvSpPr/>
          <p:nvPr/>
        </p:nvSpPr>
        <p:spPr bwMode="auto">
          <a:xfrm>
            <a:off x="800699" y="3029718"/>
            <a:ext cx="584755" cy="424873"/>
          </a:xfrm>
          <a:prstGeom prst="roundRect">
            <a:avLst/>
          </a:prstGeom>
          <a:gradFill flip="none" rotWithShape="1">
            <a:gsLst>
              <a:gs pos="0">
                <a:srgbClr val="F4364C"/>
              </a:gs>
              <a:gs pos="48000">
                <a:srgbClr val="C03BC4"/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4E5FA0E-6484-5C29-0FAD-A401C9CF0113}"/>
              </a:ext>
            </a:extLst>
          </p:cNvPr>
          <p:cNvSpPr txBox="1">
            <a:spLocks/>
          </p:cNvSpPr>
          <p:nvPr/>
        </p:nvSpPr>
        <p:spPr>
          <a:xfrm>
            <a:off x="1597891" y="1446919"/>
            <a:ext cx="9559740" cy="20260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/>
              <a:t>Response quality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/>
              <a:t>Capability breadth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/>
              <a:t>Business value</a:t>
            </a:r>
          </a:p>
        </p:txBody>
      </p:sp>
    </p:spTree>
    <p:extLst>
      <p:ext uri="{BB962C8B-B14F-4D97-AF65-F5344CB8AC3E}">
        <p14:creationId xmlns:p14="http://schemas.microsoft.com/office/powerpoint/2010/main" val="7452369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196AB-4FD7-922A-FF4D-457389FA2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2619-D617-E687-4EDD-CD7789761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stays the same?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A17ADD-EC6C-4BC5-EA34-9E830FE9A6D1}"/>
              </a:ext>
            </a:extLst>
          </p:cNvPr>
          <p:cNvSpPr/>
          <p:nvPr/>
        </p:nvSpPr>
        <p:spPr bwMode="auto">
          <a:xfrm>
            <a:off x="800699" y="1616554"/>
            <a:ext cx="584755" cy="42487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rgbClr val="FFB3BB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F516E1-9806-2722-82A2-18844CDFCE7B}"/>
              </a:ext>
            </a:extLst>
          </p:cNvPr>
          <p:cNvSpPr/>
          <p:nvPr/>
        </p:nvSpPr>
        <p:spPr bwMode="auto">
          <a:xfrm>
            <a:off x="800699" y="2323136"/>
            <a:ext cx="584755" cy="424873"/>
          </a:xfrm>
          <a:prstGeom prst="roundRect">
            <a:avLst/>
          </a:prstGeom>
          <a:gradFill flip="none" rotWithShape="1">
            <a:gsLst>
              <a:gs pos="0">
                <a:srgbClr val="92D050"/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C686DF-DC44-67BF-288C-331C509EB7F3}"/>
              </a:ext>
            </a:extLst>
          </p:cNvPr>
          <p:cNvSpPr/>
          <p:nvPr/>
        </p:nvSpPr>
        <p:spPr bwMode="auto">
          <a:xfrm>
            <a:off x="800699" y="3029718"/>
            <a:ext cx="584755" cy="424873"/>
          </a:xfrm>
          <a:prstGeom prst="roundRect">
            <a:avLst/>
          </a:prstGeom>
          <a:gradFill flip="none" rotWithShape="1">
            <a:gsLst>
              <a:gs pos="0">
                <a:srgbClr val="F4364C"/>
              </a:gs>
              <a:gs pos="48000">
                <a:srgbClr val="C03BC4"/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A58F1A-9721-9553-9A34-69628F6AECA2}"/>
              </a:ext>
            </a:extLst>
          </p:cNvPr>
          <p:cNvSpPr/>
          <p:nvPr/>
        </p:nvSpPr>
        <p:spPr bwMode="auto">
          <a:xfrm>
            <a:off x="800699" y="3736300"/>
            <a:ext cx="584755" cy="424873"/>
          </a:xfrm>
          <a:prstGeom prst="roundRect">
            <a:avLst/>
          </a:prstGeom>
          <a:gradFill flip="none" rotWithShape="1">
            <a:gsLst>
              <a:gs pos="0">
                <a:srgbClr val="225B62"/>
              </a:gs>
              <a:gs pos="48000">
                <a:srgbClr val="49C5B1"/>
              </a:gs>
              <a:gs pos="100000">
                <a:srgbClr val="0078D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8DCE3BA-B366-2433-3F79-02D781937177}"/>
              </a:ext>
            </a:extLst>
          </p:cNvPr>
          <p:cNvSpPr txBox="1">
            <a:spLocks/>
          </p:cNvSpPr>
          <p:nvPr/>
        </p:nvSpPr>
        <p:spPr>
          <a:xfrm>
            <a:off x="1597891" y="1446919"/>
            <a:ext cx="9559740" cy="27585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/>
              <a:t>User interface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/>
              <a:t>Existing workflows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/>
              <a:t>User adoption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/>
              <a:t>Governance model</a:t>
            </a:r>
          </a:p>
        </p:txBody>
      </p:sp>
    </p:spTree>
    <p:extLst>
      <p:ext uri="{BB962C8B-B14F-4D97-AF65-F5344CB8AC3E}">
        <p14:creationId xmlns:p14="http://schemas.microsoft.com/office/powerpoint/2010/main" val="248582974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A2E7B-ECAC-BB5D-D0A5-6776FECB9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5A0A0-5D90-009A-02A5-B95A6059CD6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10706" y="390956"/>
            <a:ext cx="5384800" cy="554037"/>
          </a:xfrm>
        </p:spPr>
        <p:txBody>
          <a:bodyPr/>
          <a:lstStyle/>
          <a:p>
            <a:r>
              <a:rPr lang="en-US">
                <a:cs typeface="Segoe Sans Display Semibold"/>
              </a:rPr>
              <a:t>Meet your hosts</a:t>
            </a:r>
            <a:endParaRPr lang="en-US"/>
          </a:p>
        </p:txBody>
      </p:sp>
      <p:pic>
        <p:nvPicPr>
          <p:cNvPr id="3074" name="Picture 2" descr="profile image">
            <a:extLst>
              <a:ext uri="{FF2B5EF4-FFF2-40B4-BE49-F238E27FC236}">
                <a16:creationId xmlns:a16="http://schemas.microsoft.com/office/drawing/2014/main" id="{DFD073BE-FFFB-600D-A4DB-8291D70DA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208" y="1403681"/>
            <a:ext cx="3551106" cy="355110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F5170F9-D29F-79BF-3A97-02A7A13E9047}"/>
              </a:ext>
            </a:extLst>
          </p:cNvPr>
          <p:cNvSpPr txBox="1">
            <a:spLocks/>
          </p:cNvSpPr>
          <p:nvPr/>
        </p:nvSpPr>
        <p:spPr>
          <a:xfrm>
            <a:off x="1479221" y="5057123"/>
            <a:ext cx="3551106" cy="98488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50" normalizeH="0" baseline="0" noProof="0" dirty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Display Semibold"/>
                <a:ea typeface="+mn-ea"/>
                <a:cs typeface="Segoe Sans Display Semibold"/>
              </a:rPr>
              <a:t>Ashleigh Nyazema</a:t>
            </a:r>
          </a:p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-50" normalizeH="0" baseline="0" noProof="0" dirty="0">
              <a:ln w="3175">
                <a:noFill/>
              </a:ln>
              <a:solidFill>
                <a:srgbClr val="FFFFFF"/>
              </a:solidFill>
              <a:effectLst/>
              <a:uLnTx/>
              <a:uFillTx/>
              <a:latin typeface="Segoe Sans Display Semibold"/>
              <a:ea typeface="+mn-ea"/>
              <a:cs typeface="Segoe U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110410-897D-B656-668F-60FF5ADD25EB}"/>
              </a:ext>
            </a:extLst>
          </p:cNvPr>
          <p:cNvSpPr txBox="1"/>
          <p:nvPr/>
        </p:nvSpPr>
        <p:spPr>
          <a:xfrm>
            <a:off x="1623208" y="5198186"/>
            <a:ext cx="2954146" cy="1028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Sans Display"/>
              <a:ea typeface="+mn-ea"/>
              <a:cs typeface="Segoe Sans Display Semibold"/>
            </a:endParaRPr>
          </a:p>
          <a:p>
            <a:pPr marL="0" marR="0" lvl="0" indent="0" algn="ctr" defTabSz="914400" rtl="0" eaLnBrk="1" fontAlgn="base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91F2C">
                    <a:lumMod val="10000"/>
                    <a:lumOff val="90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Program Manager​</a:t>
            </a:r>
          </a:p>
          <a:p>
            <a:pPr marL="0" marR="0" lvl="0" indent="0" algn="ctr" defTabSz="914400" rtl="0" eaLnBrk="1" fontAlgn="base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91F2C">
                  <a:lumMod val="10000"/>
                  <a:lumOff val="90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91F2C">
                    <a:lumMod val="10000"/>
                    <a:lumOff val="90000"/>
                  </a:srgbClr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+mn-cs"/>
              </a:rPr>
              <a:t>Power CAT​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91F2C">
                  <a:lumMod val="10000"/>
                  <a:lumOff val="90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F5170F9-D29F-79BF-3A97-02A7A13E9047}"/>
              </a:ext>
            </a:extLst>
          </p:cNvPr>
          <p:cNvSpPr txBox="1">
            <a:spLocks/>
          </p:cNvSpPr>
          <p:nvPr/>
        </p:nvSpPr>
        <p:spPr>
          <a:xfrm>
            <a:off x="7480374" y="5101285"/>
            <a:ext cx="3551106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50" normalizeH="0" baseline="0" noProof="0" dirty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Display Semibold"/>
                <a:ea typeface="+mn-ea"/>
                <a:cs typeface="Segoe Sans Display Semibold"/>
              </a:rPr>
              <a:t>Robert </a:t>
            </a:r>
            <a:r>
              <a:rPr kumimoji="0" lang="en-US" sz="3200" b="0" i="0" u="none" strike="noStrike" kern="1200" cap="none" spc="-50" normalizeH="0" baseline="0" noProof="0" dirty="0" err="1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Display Semibold"/>
                <a:ea typeface="+mn-ea"/>
                <a:cs typeface="Segoe Sans Display Semibold"/>
              </a:rPr>
              <a:t>Standefer</a:t>
            </a:r>
            <a:endParaRPr kumimoji="0" lang="en-US" sz="3200" b="0" i="0" u="none" strike="noStrike" kern="1200" cap="none" spc="-50" normalizeH="0" baseline="0" noProof="0" dirty="0">
              <a:ln w="3175">
                <a:noFill/>
              </a:ln>
              <a:solidFill>
                <a:srgbClr val="FFFFFF"/>
              </a:solidFill>
              <a:effectLst/>
              <a:uLnTx/>
              <a:uFillTx/>
              <a:latin typeface="Segoe Sans Display Semibold"/>
              <a:ea typeface="+mn-ea"/>
              <a:cs typeface="Segoe Sans Display Semibold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87110410-897D-B656-668F-60FF5ADD25EB}"/>
              </a:ext>
            </a:extLst>
          </p:cNvPr>
          <p:cNvSpPr txBox="1"/>
          <p:nvPr/>
        </p:nvSpPr>
        <p:spPr>
          <a:xfrm>
            <a:off x="7731132" y="5561291"/>
            <a:ext cx="2982900" cy="67678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091F2C">
                    <a:lumMod val="10000"/>
                    <a:lumOff val="90000"/>
                  </a:srgbClr>
                </a:solidFill>
                <a:latin typeface="Segoe UI"/>
                <a:cs typeface="Segoe UI"/>
              </a:rPr>
              <a:t>Principal Program Manager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91F2C">
                  <a:lumMod val="10000"/>
                  <a:lumOff val="90000"/>
                </a:srgbClr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0" marR="0" lvl="0" indent="0" algn="ctr" defTabSz="914367" rtl="0" eaLnBrk="1" fontAlgn="base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91F2C">
                  <a:lumMod val="10000"/>
                  <a:lumOff val="90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  <a:p>
            <a:pPr marL="0" marR="0" lvl="0" indent="0" algn="ctr" defTabSz="914367" rtl="0" eaLnBrk="1" fontAlgn="base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91F2C">
                    <a:lumMod val="10000"/>
                    <a:lumOff val="90000"/>
                  </a:srgbClr>
                </a:solidFill>
                <a:effectLst/>
                <a:uLnTx/>
                <a:uFillTx/>
                <a:latin typeface="Segoe UI Semibold"/>
                <a:ea typeface="+mn-ea"/>
                <a:cs typeface="Segoe UI Semibold"/>
              </a:rPr>
              <a:t>Power CAT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 Semibold"/>
                <a:ea typeface="+mn-ea"/>
                <a:cs typeface="Segoe UI Semibold"/>
              </a:rPr>
              <a:t>​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91F2C"/>
              </a:solidFill>
              <a:effectLst/>
              <a:uLnTx/>
              <a:uFillTx/>
              <a:latin typeface="Segoe UI Semibold"/>
              <a:ea typeface="+mn-ea"/>
              <a:cs typeface="Segoe UI Semibold"/>
            </a:endParaRPr>
          </a:p>
        </p:txBody>
      </p:sp>
      <p:pic>
        <p:nvPicPr>
          <p:cNvPr id="12" name="Picture 11" descr="A person wearing a hat and glasses&#10;&#10;AI-generated content may be incorrect.">
            <a:extLst>
              <a:ext uri="{FF2B5EF4-FFF2-40B4-BE49-F238E27FC236}">
                <a16:creationId xmlns:a16="http://schemas.microsoft.com/office/drawing/2014/main" id="{3FF70C4D-A2DE-0995-642D-8D8FAA4B1A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926" y="1421316"/>
            <a:ext cx="3551106" cy="355110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4384753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70D5-05D4-C85D-CE92-1D06EB384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 wrap="square" anchor="t">
            <a:normAutofit/>
          </a:bodyPr>
          <a:lstStyle/>
          <a:p>
            <a:r>
              <a:rPr lang="en-US"/>
              <a:t>Copilot Studio agent extension journey</a:t>
            </a:r>
          </a:p>
        </p:txBody>
      </p:sp>
      <p:graphicFrame>
        <p:nvGraphicFramePr>
          <p:cNvPr id="5" name="Diagram 4" descr="Basic Timeline">
            <a:extLst>
              <a:ext uri="{FF2B5EF4-FFF2-40B4-BE49-F238E27FC236}">
                <a16:creationId xmlns:a16="http://schemas.microsoft.com/office/drawing/2014/main" id="{B7D4D512-8CB3-3BDB-75A0-89B67E7C9BA4}"/>
              </a:ext>
            </a:extLst>
          </p:cNvPr>
          <p:cNvGraphicFramePr/>
          <p:nvPr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SmartArt"/>
                    <p202:designTag name="ARCH:1:VSVAR" val="Timeline"/>
                  </p202:designTagLst>
                </p202:designPr>
              </p:ext>
            </p:extLst>
          </p:nvPr>
        </p:nvGraphicFramePr>
        <p:xfrm>
          <a:off x="584200" y="1435100"/>
          <a:ext cx="11018838" cy="483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752428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E91FA-0D39-554C-6192-BED338664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94262-A021-26DD-A78C-D70279E2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67" y="2598003"/>
            <a:ext cx="7976133" cy="1661993"/>
          </a:xfrm>
        </p:spPr>
        <p:txBody>
          <a:bodyPr/>
          <a:lstStyle/>
          <a:p>
            <a:r>
              <a:rPr lang="en-US"/>
              <a:t>Start with Copilot Studio and </a:t>
            </a:r>
            <a:r>
              <a:rPr lang="en-US">
                <a:solidFill>
                  <a:srgbClr val="8DC8E8"/>
                </a:solidFill>
              </a:rPr>
              <a:t>extend with Azure AI</a:t>
            </a:r>
            <a:br>
              <a:rPr lang="en-US">
                <a:solidFill>
                  <a:srgbClr val="8DC8E8"/>
                </a:solidFill>
              </a:rPr>
            </a:br>
            <a:r>
              <a:rPr lang="en-US">
                <a:solidFill>
                  <a:srgbClr val="FFE399"/>
                </a:solidFill>
              </a:rPr>
              <a:t>when it makes sense</a:t>
            </a:r>
          </a:p>
        </p:txBody>
      </p:sp>
    </p:spTree>
    <p:extLst>
      <p:ext uri="{BB962C8B-B14F-4D97-AF65-F5344CB8AC3E}">
        <p14:creationId xmlns:p14="http://schemas.microsoft.com/office/powerpoint/2010/main" val="169565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92B2F-770C-DA3F-6623-CFE9CEC18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1CEBC4-D792-2155-7760-96EC5497E9A8}"/>
              </a:ext>
            </a:extLst>
          </p:cNvPr>
          <p:cNvSpPr txBox="1">
            <a:spLocks/>
          </p:cNvSpPr>
          <p:nvPr/>
        </p:nvSpPr>
        <p:spPr>
          <a:xfrm>
            <a:off x="585278" y="3016370"/>
            <a:ext cx="11017250" cy="8309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914367">
              <a:spcBef>
                <a:spcPts val="0"/>
              </a:spcBef>
            </a:pPr>
            <a:r>
              <a:rPr lang="en-US" sz="5400" b="1" spc="0">
                <a:ln>
                  <a:noFill/>
                </a:ln>
                <a:solidFill>
                  <a:srgbClr val="FFFFFF"/>
                </a:solidFill>
                <a:latin typeface="Segoe UI"/>
                <a:cs typeface="Segoe UI"/>
              </a:rPr>
              <a:t>Thank you for participating!</a:t>
            </a:r>
            <a:endParaRPr lang="en-US" sz="5400" b="1" spc="0">
              <a:ln>
                <a:noFill/>
              </a:ln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6525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D863-BB1C-6FF4-38D7-3F35050115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28650" y="2321004"/>
            <a:ext cx="3802747" cy="2215991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/>
              <a:t>What we</a:t>
            </a:r>
            <a:br>
              <a:rPr lang="en-US"/>
            </a:br>
            <a:r>
              <a:rPr lang="en-US"/>
              <a:t>will talk</a:t>
            </a:r>
            <a:br>
              <a:rPr lang="en-US"/>
            </a:br>
            <a:r>
              <a:rPr lang="en-US"/>
              <a:t>about </a:t>
            </a:r>
            <a:br>
              <a:rPr lang="en-US"/>
            </a:br>
            <a:r>
              <a:rPr lang="en-US"/>
              <a:t>today</a:t>
            </a:r>
            <a:endParaRPr lang="en-US" noProof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D782A-F82A-D9DC-B672-B81214E03B34}"/>
              </a:ext>
            </a:extLst>
          </p:cNvPr>
          <p:cNvSpPr txBox="1"/>
          <p:nvPr/>
        </p:nvSpPr>
        <p:spPr>
          <a:xfrm>
            <a:off x="3827240" y="2337939"/>
            <a:ext cx="7390608" cy="246221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/>
              <a:t>Why we’re talking about extending agents</a:t>
            </a:r>
          </a:p>
          <a:p>
            <a:pPr marL="342900" indent="-342900">
              <a:buFont typeface="Arial"/>
              <a:buChar char="•"/>
            </a:pPr>
            <a:endParaRPr lang="en-US" sz="2000"/>
          </a:p>
          <a:p>
            <a:pPr marL="342900" indent="-342900">
              <a:buFont typeface="Arial"/>
              <a:buChar char="•"/>
            </a:pPr>
            <a:r>
              <a:rPr lang="en-US" sz="2000"/>
              <a:t>What Azure AI offers for extending agents</a:t>
            </a:r>
          </a:p>
          <a:p>
            <a:pPr marL="342900" indent="-342900">
              <a:buFont typeface="Arial"/>
              <a:buChar char="•"/>
            </a:pPr>
            <a:endParaRPr lang="en-US" sz="2000"/>
          </a:p>
          <a:p>
            <a:pPr marL="342900" indent="-342900">
              <a:buFont typeface="Arial"/>
              <a:buChar char="•"/>
            </a:pPr>
            <a:r>
              <a:rPr lang="en-US" sz="2000"/>
              <a:t>How you can use AI Foundry to extend agents</a:t>
            </a:r>
          </a:p>
          <a:p>
            <a:pPr marL="342900" indent="-342900">
              <a:buFont typeface="Arial"/>
              <a:buChar char="•"/>
            </a:pPr>
            <a:endParaRPr lang="en-US" sz="2000"/>
          </a:p>
          <a:p>
            <a:pPr marL="342900" indent="-342900">
              <a:buFont typeface="Arial"/>
              <a:buChar char="•"/>
            </a:pPr>
            <a:r>
              <a:rPr lang="en-US" sz="2000"/>
              <a:t>Key scenarios for extending agents with AI Foundry</a:t>
            </a:r>
          </a:p>
          <a:p>
            <a:endParaRPr lang="en-US" sz="2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B4695-4F4A-5A33-161A-1964C51D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46920" y="2247900"/>
            <a:ext cx="0" cy="2642294"/>
          </a:xfrm>
          <a:prstGeom prst="line">
            <a:avLst/>
          </a:prstGeom>
          <a:ln w="28575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64254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7AF4-C549-D392-439E-E52DFF65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Choice of tools to create agents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9217D08-A54D-B6ED-B06C-7E203EA6E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488034" y="2858252"/>
            <a:ext cx="3200380" cy="2884756"/>
          </a:xfrm>
          <a:prstGeom prst="roundRect">
            <a:avLst>
              <a:gd name="adj" fmla="val 4624"/>
            </a:avLst>
          </a:prstGeom>
          <a:solidFill>
            <a:schemeClr val="tx1">
              <a:alpha val="12000"/>
            </a:schemeClr>
          </a:solidFill>
          <a:ln w="6350">
            <a:solidFill>
              <a:schemeClr val="tx1">
                <a:alpha val="30000"/>
              </a:schemeClr>
            </a:solidFill>
            <a:headEnd type="none" w="med" len="med"/>
            <a:tailEnd type="none" w="med" len="med"/>
          </a:ln>
          <a:effectLst>
            <a:outerShdw blurRad="127000" dist="635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Sans Display Semibold"/>
              <a:ea typeface="+mn-ea"/>
              <a:cs typeface="Segoe UI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675EEA-5939-B69C-40B3-758636507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052949" y="2858252"/>
            <a:ext cx="3200380" cy="2884756"/>
          </a:xfrm>
          <a:prstGeom prst="roundRect">
            <a:avLst>
              <a:gd name="adj" fmla="val 4624"/>
            </a:avLst>
          </a:prstGeom>
          <a:solidFill>
            <a:schemeClr val="tx1">
              <a:alpha val="12000"/>
            </a:schemeClr>
          </a:solidFill>
          <a:ln w="6350">
            <a:solidFill>
              <a:schemeClr val="tx1">
                <a:alpha val="30000"/>
              </a:schemeClr>
            </a:solidFill>
            <a:headEnd type="none" w="med" len="med"/>
            <a:tailEnd type="none" w="med" len="med"/>
          </a:ln>
          <a:effectLst>
            <a:outerShdw blurRad="127000" dist="635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Sans Display Semibold"/>
              <a:ea typeface="+mn-ea"/>
              <a:cs typeface="Segoe UI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B94EAC-13D6-0A6C-D42F-0CD42709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925174" y="2832654"/>
            <a:ext cx="3200380" cy="2884756"/>
          </a:xfrm>
          <a:prstGeom prst="roundRect">
            <a:avLst>
              <a:gd name="adj" fmla="val 4624"/>
            </a:avLst>
          </a:prstGeom>
          <a:solidFill>
            <a:schemeClr val="tx1">
              <a:alpha val="12000"/>
            </a:schemeClr>
          </a:solidFill>
          <a:ln w="6350">
            <a:solidFill>
              <a:schemeClr val="tx1">
                <a:alpha val="30000"/>
              </a:schemeClr>
            </a:solidFill>
            <a:headEnd type="none" w="med" len="med"/>
            <a:tailEnd type="none" w="med" len="med"/>
          </a:ln>
          <a:effectLst>
            <a:outerShdw blurRad="127000" dist="635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Sans Display Semibold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97737A-9CF1-DE04-973A-425B7FDE8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257" y="3017492"/>
            <a:ext cx="3458214" cy="2150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5E9B0D-3782-1BF7-91AD-5DCFBDDD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76573" y="3106948"/>
            <a:ext cx="3145390" cy="1951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48F9F8-EB9D-C690-E64B-C1970FDB5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54594" y="3234532"/>
            <a:ext cx="2667260" cy="1696210"/>
          </a:xfrm>
          <a:prstGeom prst="roundRect">
            <a:avLst>
              <a:gd name="adj" fmla="val 2856"/>
            </a:avLst>
          </a:prstGeom>
          <a:noFill/>
          <a:effectLst>
            <a:outerShdw blurRad="279400" algn="ctr" rotWithShape="0">
              <a:prstClr val="black">
                <a:alpha val="20000"/>
              </a:prstClr>
            </a:outerShdw>
          </a:effectLst>
        </p:spPr>
      </p:pic>
      <p:grpSp>
        <p:nvGrpSpPr>
          <p:cNvPr id="10" name="Group 9" descr="scale: no code to pro code">
            <a:extLst>
              <a:ext uri="{FF2B5EF4-FFF2-40B4-BE49-F238E27FC236}">
                <a16:creationId xmlns:a16="http://schemas.microsoft.com/office/drawing/2014/main" id="{84548568-D5B5-746B-E68A-BD9B7C61D837}"/>
              </a:ext>
            </a:extLst>
          </p:cNvPr>
          <p:cNvGrpSpPr/>
          <p:nvPr/>
        </p:nvGrpSpPr>
        <p:grpSpPr>
          <a:xfrm>
            <a:off x="568471" y="1527630"/>
            <a:ext cx="11049399" cy="991341"/>
            <a:chOff x="575220" y="1434316"/>
            <a:chExt cx="11049399" cy="991341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A6C08CF-12EF-106A-9A9D-1E3B0AEDCE50}"/>
                </a:ext>
              </a:extLst>
            </p:cNvPr>
            <p:cNvSpPr/>
            <p:nvPr/>
          </p:nvSpPr>
          <p:spPr bwMode="auto">
            <a:xfrm>
              <a:off x="575220" y="1668376"/>
              <a:ext cx="11049399" cy="523220"/>
            </a:xfrm>
            <a:prstGeom prst="roundRect">
              <a:avLst>
                <a:gd name="adj" fmla="val 50000"/>
              </a:avLst>
            </a:prstGeom>
            <a:solidFill>
              <a:srgbClr val="FFFFFF">
                <a:alpha val="12000"/>
              </a:srgbClr>
            </a:solidFill>
            <a:ln w="6350" cap="flat" cmpd="sng" algn="ctr">
              <a:solidFill>
                <a:schemeClr val="tx1">
                  <a:alpha val="30000"/>
                </a:schemeClr>
              </a:solidFill>
              <a:prstDash val="solid"/>
              <a:headEnd type="none" w="med" len="med"/>
              <a:tailEnd type="none" w="med" len="med"/>
            </a:ln>
            <a:effectLst>
              <a:outerShdw blurRad="127000" dist="63500" dir="2700000" algn="tl" rotWithShape="0">
                <a:prstClr val="black">
                  <a:alpha val="20000"/>
                </a:prstClr>
              </a:outerShdw>
            </a:effectLst>
          </p:spPr>
          <p:txBody>
            <a:bodyPr rot="0" spcFirstLastPara="0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97D4FA4-B029-AB2E-1A3D-BB06867FC1E1}"/>
                </a:ext>
              </a:extLst>
            </p:cNvPr>
            <p:cNvSpPr/>
            <p:nvPr/>
          </p:nvSpPr>
          <p:spPr bwMode="auto">
            <a:xfrm>
              <a:off x="9114169" y="1434316"/>
              <a:ext cx="991344" cy="991341"/>
            </a:xfrm>
            <a:prstGeom prst="ellipse">
              <a:avLst/>
            </a:prstGeom>
            <a:solidFill>
              <a:schemeClr val="tx1">
                <a:alpha val="12000"/>
              </a:schemeClr>
            </a:solidFill>
            <a:ln w="635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5EA1632-1712-6D1A-4D95-2B4D04018525}"/>
                </a:ext>
              </a:extLst>
            </p:cNvPr>
            <p:cNvSpPr/>
            <p:nvPr/>
          </p:nvSpPr>
          <p:spPr bwMode="auto">
            <a:xfrm>
              <a:off x="9211498" y="1531646"/>
              <a:ext cx="796686" cy="796680"/>
            </a:xfrm>
            <a:prstGeom prst="ellipse">
              <a:avLst/>
            </a:prstGeom>
            <a:solidFill>
              <a:schemeClr val="tx1"/>
            </a:solidFill>
            <a:ln w="15875">
              <a:noFill/>
              <a:headEnd type="none" w="med" len="med"/>
              <a:tailEnd type="none" w="med" len="med"/>
            </a:ln>
            <a:effectLst>
              <a:outerShdw blurRad="279400" algn="ctr" rotWithShape="0">
                <a:prstClr val="black">
                  <a:alpha val="1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32472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Segoe UI" pitchFamily="34" charset="0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C19A352-37DA-9BAA-EC9C-AB6F949DD0FC}"/>
                </a:ext>
              </a:extLst>
            </p:cNvPr>
            <p:cNvGrpSpPr/>
            <p:nvPr/>
          </p:nvGrpSpPr>
          <p:grpSpPr>
            <a:xfrm>
              <a:off x="2037467" y="1434316"/>
              <a:ext cx="991346" cy="991341"/>
              <a:chOff x="3031083" y="2734209"/>
              <a:chExt cx="752625" cy="752623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50DD327-1B65-5DFE-5183-C2147001526E}"/>
                  </a:ext>
                </a:extLst>
              </p:cNvPr>
              <p:cNvSpPr/>
              <p:nvPr/>
            </p:nvSpPr>
            <p:spPr bwMode="auto">
              <a:xfrm>
                <a:off x="3031083" y="2734209"/>
                <a:ext cx="752625" cy="752623"/>
              </a:xfrm>
              <a:prstGeom prst="ellipse">
                <a:avLst/>
              </a:prstGeom>
              <a:solidFill>
                <a:schemeClr val="tx1">
                  <a:alpha val="12000"/>
                </a:schemeClr>
              </a:solidFill>
              <a:ln w="6350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367" rtl="0" eaLnBrk="1" latinLnBrk="0" hangingPunct="1">
                  <a:defRPr sz="176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3" algn="l" defTabSz="914367" rtl="0" eaLnBrk="1" latinLnBrk="0" hangingPunct="1">
                  <a:defRPr sz="176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67" algn="l" defTabSz="914367" rtl="0" eaLnBrk="1" latinLnBrk="0" hangingPunct="1">
                  <a:defRPr sz="176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50" algn="l" defTabSz="914367" rtl="0" eaLnBrk="1" latinLnBrk="0" hangingPunct="1">
                  <a:defRPr sz="176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34" algn="l" defTabSz="914367" rtl="0" eaLnBrk="1" latinLnBrk="0" hangingPunct="1">
                  <a:defRPr sz="176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18" algn="l" defTabSz="914367" rtl="0" eaLnBrk="1" latinLnBrk="0" hangingPunct="1">
                  <a:defRPr sz="176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01" algn="l" defTabSz="914367" rtl="0" eaLnBrk="1" latinLnBrk="0" hangingPunct="1">
                  <a:defRPr sz="176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284" algn="l" defTabSz="914367" rtl="0" eaLnBrk="1" latinLnBrk="0" hangingPunct="1">
                  <a:defRPr sz="176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469" algn="l" defTabSz="914367" rtl="0" eaLnBrk="1" latinLnBrk="0" hangingPunct="1">
                  <a:defRPr sz="176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5A7A30E1-8D0B-EDDD-D949-C99D14E58199}"/>
                  </a:ext>
                </a:extLst>
              </p:cNvPr>
              <p:cNvSpPr/>
              <p:nvPr/>
            </p:nvSpPr>
            <p:spPr bwMode="auto">
              <a:xfrm>
                <a:off x="3104982" y="2808102"/>
                <a:ext cx="604841" cy="604837"/>
              </a:xfrm>
              <a:prstGeom prst="ellipse">
                <a:avLst/>
              </a:prstGeom>
              <a:solidFill>
                <a:schemeClr val="tx1"/>
              </a:solidFill>
              <a:ln w="15875">
                <a:noFill/>
                <a:headEnd type="none" w="med" len="med"/>
                <a:tailEnd type="none" w="med" len="med"/>
              </a:ln>
              <a:effectLst>
                <a:outerShdw blurRad="2794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367" rtl="0" eaLnBrk="1" latinLnBrk="0" hangingPunct="1">
                  <a:defRPr sz="176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183" algn="l" defTabSz="914367" rtl="0" eaLnBrk="1" latinLnBrk="0" hangingPunct="1">
                  <a:defRPr sz="176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367" algn="l" defTabSz="914367" rtl="0" eaLnBrk="1" latinLnBrk="0" hangingPunct="1">
                  <a:defRPr sz="176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550" algn="l" defTabSz="914367" rtl="0" eaLnBrk="1" latinLnBrk="0" hangingPunct="1">
                  <a:defRPr sz="176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734" algn="l" defTabSz="914367" rtl="0" eaLnBrk="1" latinLnBrk="0" hangingPunct="1">
                  <a:defRPr sz="176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5918" algn="l" defTabSz="914367" rtl="0" eaLnBrk="1" latinLnBrk="0" hangingPunct="1">
                  <a:defRPr sz="176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101" algn="l" defTabSz="914367" rtl="0" eaLnBrk="1" latinLnBrk="0" hangingPunct="1">
                  <a:defRPr sz="176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284" algn="l" defTabSz="914367" rtl="0" eaLnBrk="1" latinLnBrk="0" hangingPunct="1">
                  <a:defRPr sz="176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469" algn="l" defTabSz="914367" rtl="0" eaLnBrk="1" latinLnBrk="0" hangingPunct="1">
                  <a:defRPr sz="1765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32472" rtl="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Segoe UI" pitchFamily="34" charset="0"/>
                </a:endParaRPr>
              </a:p>
            </p:txBody>
          </p:sp>
        </p:grpSp>
        <p:sp>
          <p:nvSpPr>
            <p:cNvPr id="22" name="TextBox 8">
              <a:extLst>
                <a:ext uri="{FF2B5EF4-FFF2-40B4-BE49-F238E27FC236}">
                  <a16:creationId xmlns:a16="http://schemas.microsoft.com/office/drawing/2014/main" id="{D5BE19EB-B042-E470-68DE-AEB2762B788F}"/>
                </a:ext>
              </a:extLst>
            </p:cNvPr>
            <p:cNvSpPr txBox="1"/>
            <p:nvPr/>
          </p:nvSpPr>
          <p:spPr>
            <a:xfrm>
              <a:off x="754914" y="1822264"/>
              <a:ext cx="1536655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Sans Display Semibold"/>
                  <a:ea typeface="+mn-ea"/>
                  <a:cs typeface="+mn-cs"/>
                </a:rPr>
                <a:t>No code</a:t>
              </a:r>
            </a:p>
          </p:txBody>
        </p:sp>
        <p:sp>
          <p:nvSpPr>
            <p:cNvPr id="23" name="TextBox 9">
              <a:extLst>
                <a:ext uri="{FF2B5EF4-FFF2-40B4-BE49-F238E27FC236}">
                  <a16:creationId xmlns:a16="http://schemas.microsoft.com/office/drawing/2014/main" id="{A71D10C5-7E7A-C1CA-C1C4-1DDBD2EA111F}"/>
                </a:ext>
              </a:extLst>
            </p:cNvPr>
            <p:cNvSpPr txBox="1"/>
            <p:nvPr/>
          </p:nvSpPr>
          <p:spPr>
            <a:xfrm>
              <a:off x="10207905" y="1822264"/>
              <a:ext cx="1229181" cy="215444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marL="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183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367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550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73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5918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101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284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469" algn="l" defTabSz="914367" rtl="0" eaLnBrk="1" latinLnBrk="0" hangingPunct="1">
                <a:defRPr sz="17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Sans Display Semibold"/>
                  <a:ea typeface="+mn-ea"/>
                  <a:cs typeface="+mn-cs"/>
                </a:rPr>
                <a:t>Pro code</a:t>
              </a: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153D538B-F510-7127-7FE9-A92A1E835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358090" y="1688898"/>
              <a:ext cx="482176" cy="482176"/>
            </a:xfrm>
            <a:prstGeom prst="rect">
              <a:avLst/>
            </a:prstGeom>
            <a:ln w="7441" cap="flat">
              <a:noFill/>
              <a:prstDash val="solid"/>
              <a:miter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51D2DFD-CB8A-16FA-95AF-7388E6A7E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23" b="2923"/>
            <a:stretch/>
          </p:blipFill>
          <p:spPr>
            <a:xfrm>
              <a:off x="2263716" y="1676311"/>
              <a:ext cx="538849" cy="507350"/>
            </a:xfrm>
            <a:prstGeom prst="rect">
              <a:avLst/>
            </a:prstGeom>
            <a:ln w="7441" cap="flat">
              <a:noFill/>
              <a:prstDash val="solid"/>
              <a:miter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01D6D98-47F7-F7B5-F9E7-81BEADC7294B}"/>
                </a:ext>
              </a:extLst>
            </p:cNvPr>
            <p:cNvGrpSpPr/>
            <p:nvPr/>
          </p:nvGrpSpPr>
          <p:grpSpPr>
            <a:xfrm>
              <a:off x="5600328" y="1434316"/>
              <a:ext cx="991344" cy="991341"/>
              <a:chOff x="5600328" y="2260733"/>
              <a:chExt cx="991344" cy="99134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313E98C-EA3A-1F69-0713-65C1199ACA09}"/>
                  </a:ext>
                </a:extLst>
              </p:cNvPr>
              <p:cNvGrpSpPr/>
              <p:nvPr/>
            </p:nvGrpSpPr>
            <p:grpSpPr>
              <a:xfrm>
                <a:off x="5600328" y="2260733"/>
                <a:ext cx="991344" cy="991341"/>
                <a:chOff x="3031090" y="2734209"/>
                <a:chExt cx="752625" cy="752623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62593827-FD31-A7C3-FB4F-DC2407E2C67B}"/>
                    </a:ext>
                  </a:extLst>
                </p:cNvPr>
                <p:cNvSpPr/>
                <p:nvPr/>
              </p:nvSpPr>
              <p:spPr bwMode="auto">
                <a:xfrm>
                  <a:off x="3031090" y="2734209"/>
                  <a:ext cx="752625" cy="752623"/>
                </a:xfrm>
                <a:prstGeom prst="ellipse">
                  <a:avLst/>
                </a:prstGeom>
                <a:solidFill>
                  <a:schemeClr val="tx1">
                    <a:alpha val="12000"/>
                  </a:schemeClr>
                </a:solidFill>
                <a:ln w="6350"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367" rtl="0" eaLnBrk="1" latinLnBrk="0" hangingPunct="1">
                    <a:defRPr sz="1765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3" algn="l" defTabSz="914367" rtl="0" eaLnBrk="1" latinLnBrk="0" hangingPunct="1">
                    <a:defRPr sz="1765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67" algn="l" defTabSz="914367" rtl="0" eaLnBrk="1" latinLnBrk="0" hangingPunct="1">
                    <a:defRPr sz="1765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50" algn="l" defTabSz="914367" rtl="0" eaLnBrk="1" latinLnBrk="0" hangingPunct="1">
                    <a:defRPr sz="1765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34" algn="l" defTabSz="914367" rtl="0" eaLnBrk="1" latinLnBrk="0" hangingPunct="1">
                    <a:defRPr sz="1765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18" algn="l" defTabSz="914367" rtl="0" eaLnBrk="1" latinLnBrk="0" hangingPunct="1">
                    <a:defRPr sz="1765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01" algn="l" defTabSz="914367" rtl="0" eaLnBrk="1" latinLnBrk="0" hangingPunct="1">
                    <a:defRPr sz="1765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284" algn="l" defTabSz="914367" rtl="0" eaLnBrk="1" latinLnBrk="0" hangingPunct="1">
                    <a:defRPr sz="1765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469" algn="l" defTabSz="914367" rtl="0" eaLnBrk="1" latinLnBrk="0" hangingPunct="1">
                    <a:defRPr sz="1765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32472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8ACDA504-D1B2-6A5B-3143-252EE4506FC1}"/>
                    </a:ext>
                  </a:extLst>
                </p:cNvPr>
                <p:cNvSpPr/>
                <p:nvPr/>
              </p:nvSpPr>
              <p:spPr bwMode="auto">
                <a:xfrm>
                  <a:off x="3104982" y="2808102"/>
                  <a:ext cx="604841" cy="604837"/>
                </a:xfrm>
                <a:prstGeom prst="ellipse">
                  <a:avLst/>
                </a:prstGeom>
                <a:solidFill>
                  <a:schemeClr val="tx1"/>
                </a:solidFill>
                <a:ln w="15875">
                  <a:noFill/>
                  <a:headEnd type="none" w="med" len="med"/>
                  <a:tailEnd type="none" w="med" len="med"/>
                </a:ln>
                <a:effectLst>
                  <a:outerShdw blurRad="279400" algn="ctr" rotWithShape="0">
                    <a:prstClr val="black">
                      <a:alpha val="15000"/>
                    </a:prstClr>
                  </a:outerShdw>
                </a:effectLst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82880" tIns="146304" rIns="182880" bIns="146304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367" rtl="0" eaLnBrk="1" latinLnBrk="0" hangingPunct="1">
                    <a:defRPr sz="1765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183" algn="l" defTabSz="914367" rtl="0" eaLnBrk="1" latinLnBrk="0" hangingPunct="1">
                    <a:defRPr sz="1765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367" algn="l" defTabSz="914367" rtl="0" eaLnBrk="1" latinLnBrk="0" hangingPunct="1">
                    <a:defRPr sz="1765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550" algn="l" defTabSz="914367" rtl="0" eaLnBrk="1" latinLnBrk="0" hangingPunct="1">
                    <a:defRPr sz="1765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734" algn="l" defTabSz="914367" rtl="0" eaLnBrk="1" latinLnBrk="0" hangingPunct="1">
                    <a:defRPr sz="1765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5918" algn="l" defTabSz="914367" rtl="0" eaLnBrk="1" latinLnBrk="0" hangingPunct="1">
                    <a:defRPr sz="1765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101" algn="l" defTabSz="914367" rtl="0" eaLnBrk="1" latinLnBrk="0" hangingPunct="1">
                    <a:defRPr sz="1765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284" algn="l" defTabSz="914367" rtl="0" eaLnBrk="1" latinLnBrk="0" hangingPunct="1">
                    <a:defRPr sz="1765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469" algn="l" defTabSz="914367" rtl="0" eaLnBrk="1" latinLnBrk="0" hangingPunct="1">
                    <a:defRPr sz="1765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32472" rtl="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Segoe UI" pitchFamily="34" charset="0"/>
                  </a:endParaRPr>
                </a:p>
              </p:txBody>
            </p:sp>
          </p:grpSp>
          <p:pic>
            <p:nvPicPr>
              <p:cNvPr id="28" name="Graphic 166">
                <a:extLst>
                  <a:ext uri="{FF2B5EF4-FFF2-40B4-BE49-F238E27FC236}">
                    <a16:creationId xmlns:a16="http://schemas.microsoft.com/office/drawing/2014/main" id="{C53CF405-8569-6585-6B94-1A8B24338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835399" y="2488972"/>
                <a:ext cx="521199" cy="521199"/>
              </a:xfrm>
              <a:prstGeom prst="rect">
                <a:avLst/>
              </a:prstGeom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sp>
        <p:nvSpPr>
          <p:cNvPr id="12" name="TextBox 28">
            <a:extLst>
              <a:ext uri="{FF2B5EF4-FFF2-40B4-BE49-F238E27FC236}">
                <a16:creationId xmlns:a16="http://schemas.microsoft.com/office/drawing/2014/main" id="{AFABCC05-A395-3626-8147-D723B8183C59}"/>
              </a:ext>
            </a:extLst>
          </p:cNvPr>
          <p:cNvSpPr txBox="1"/>
          <p:nvPr/>
        </p:nvSpPr>
        <p:spPr>
          <a:xfrm>
            <a:off x="1625614" y="5133625"/>
            <a:ext cx="1801554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 pitchFamily="2" charset="0"/>
                <a:ea typeface="+mn-ea"/>
                <a:cs typeface="Segoe Sans Text" pitchFamily="2" charset="0"/>
              </a:rPr>
              <a:t>Agent builder</a:t>
            </a:r>
          </a:p>
        </p:txBody>
      </p:sp>
      <p:sp>
        <p:nvSpPr>
          <p:cNvPr id="14" name="TextBox 20">
            <a:extLst>
              <a:ext uri="{FF2B5EF4-FFF2-40B4-BE49-F238E27FC236}">
                <a16:creationId xmlns:a16="http://schemas.microsoft.com/office/drawing/2014/main" id="{D1738E0A-3F31-6BDE-1AD7-484A88C964E5}"/>
              </a:ext>
            </a:extLst>
          </p:cNvPr>
          <p:cNvSpPr txBox="1"/>
          <p:nvPr/>
        </p:nvSpPr>
        <p:spPr>
          <a:xfrm>
            <a:off x="5174515" y="5167598"/>
            <a:ext cx="18017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 pitchFamily="2" charset="0"/>
                <a:ea typeface="+mn-ea"/>
                <a:cs typeface="Segoe Sans Text" pitchFamily="2" charset="0"/>
              </a:rPr>
              <a:t>Copilot Studio</a:t>
            </a:r>
          </a:p>
        </p:txBody>
      </p:sp>
      <p:sp>
        <p:nvSpPr>
          <p:cNvPr id="16" name="TextBox 24">
            <a:extLst>
              <a:ext uri="{FF2B5EF4-FFF2-40B4-BE49-F238E27FC236}">
                <a16:creationId xmlns:a16="http://schemas.microsoft.com/office/drawing/2014/main" id="{35CDA089-CA9C-45F1-2DDC-C2AEC92B5478}"/>
              </a:ext>
            </a:extLst>
          </p:cNvPr>
          <p:cNvSpPr txBox="1"/>
          <p:nvPr/>
        </p:nvSpPr>
        <p:spPr>
          <a:xfrm>
            <a:off x="8193075" y="5044487"/>
            <a:ext cx="29201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defTabSz="914400"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Sans Text" pitchFamily="2" charset="0"/>
                <a:ea typeface="+mn-ea"/>
                <a:cs typeface="Segoe Sans Text" pitchFamily="2" charset="0"/>
              </a:rPr>
              <a:t>Copilot Studio, Azure AI Foundry</a:t>
            </a:r>
            <a:r>
              <a:rPr lang="en-US" sz="1600">
                <a:solidFill>
                  <a:srgbClr val="FFFFFF"/>
                </a:solidFill>
                <a:latin typeface="Segoe Sans Text" pitchFamily="2" charset="0"/>
                <a:cs typeface="Segoe Sans Text" pitchFamily="2" charset="0"/>
              </a:rPr>
              <a:t> &amp; Visual Studio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Sans Text" pitchFamily="2" charset="0"/>
              <a:ea typeface="+mn-ea"/>
              <a:cs typeface="Segoe Sans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35480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BBAF-135B-6CB3-5A3B-4403652C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2875002"/>
            <a:ext cx="7161784" cy="1107996"/>
          </a:xfrm>
        </p:spPr>
        <p:txBody>
          <a:bodyPr/>
          <a:lstStyle/>
          <a:p>
            <a:r>
              <a:rPr lang="en-US"/>
              <a:t>Start with Copilot Studio and </a:t>
            </a:r>
            <a:r>
              <a:rPr lang="en-US">
                <a:solidFill>
                  <a:srgbClr val="8DC8E8"/>
                </a:solidFill>
              </a:rPr>
              <a:t>extend with Azure AI</a:t>
            </a:r>
          </a:p>
        </p:txBody>
      </p:sp>
    </p:spTree>
    <p:extLst>
      <p:ext uri="{BB962C8B-B14F-4D97-AF65-F5344CB8AC3E}">
        <p14:creationId xmlns:p14="http://schemas.microsoft.com/office/powerpoint/2010/main" val="39203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9403-7ACD-A238-47A6-C6BCDAB20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this matters now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B31089-812A-4F60-DA12-0EA325DBE5A2}"/>
              </a:ext>
            </a:extLst>
          </p:cNvPr>
          <p:cNvSpPr txBox="1">
            <a:spLocks/>
          </p:cNvSpPr>
          <p:nvPr/>
        </p:nvSpPr>
        <p:spPr>
          <a:xfrm>
            <a:off x="586740" y="2054142"/>
            <a:ext cx="10679022" cy="615553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marL="0"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-90" normalizeH="0" baseline="0" noProof="0">
                <a:ln w="3175">
                  <a:noFill/>
                </a:ln>
                <a:gradFill>
                  <a:gsLst>
                    <a:gs pos="100000">
                      <a:srgbClr val="FFFFFF"/>
                    </a:gs>
                    <a:gs pos="0">
                      <a:srgbClr val="FFFFFF"/>
                    </a:gs>
                  </a:gsLst>
                  <a:lin ang="2700000" scaled="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Your Copilot Studio agents are delivering value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55986E-B0C5-A7A5-13D3-03B6E62A8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5005" y="1927369"/>
            <a:ext cx="10830757" cy="869101"/>
          </a:xfrm>
          <a:prstGeom prst="roundRect">
            <a:avLst>
              <a:gd name="adj" fmla="val 2962"/>
            </a:avLst>
          </a:prstGeom>
          <a:noFill/>
          <a:ln w="38100" cap="rnd" cmpd="sng" algn="ctr">
            <a:gradFill flip="none" rotWithShape="1">
              <a:gsLst>
                <a:gs pos="0">
                  <a:srgbClr val="F65567"/>
                </a:gs>
                <a:gs pos="32000">
                  <a:srgbClr val="AC35AF"/>
                </a:gs>
                <a:gs pos="68000">
                  <a:srgbClr val="0A6BBA"/>
                </a:gs>
                <a:gs pos="100000">
                  <a:srgbClr val="31858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headEnd type="none" w="lg" len="sm"/>
            <a:tailEnd type="none" w="lg" len="sm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800" b="0" i="0" u="none" strike="noStrike" kern="0" cap="none" spc="0" normalizeH="0" baseline="0" noProof="0">
              <a:ln w="3175">
                <a:noFill/>
              </a:ln>
              <a:gradFill>
                <a:gsLst>
                  <a:gs pos="0">
                    <a:srgbClr val="FFA38B"/>
                  </a:gs>
                  <a:gs pos="32000">
                    <a:srgbClr val="D59ED7"/>
                  </a:gs>
                  <a:gs pos="68000">
                    <a:srgbClr val="8DC8E8"/>
                  </a:gs>
                  <a:gs pos="100000">
                    <a:srgbClr val="49C5B1"/>
                  </a:gs>
                </a:gsLst>
                <a:path path="circle">
                  <a:fillToRect l="100000" t="100000"/>
                </a:path>
              </a:gradFill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F274A4E-2DAE-DD19-22A9-68BCC0978A36}"/>
              </a:ext>
            </a:extLst>
          </p:cNvPr>
          <p:cNvSpPr txBox="1">
            <a:spLocks/>
          </p:cNvSpPr>
          <p:nvPr/>
        </p:nvSpPr>
        <p:spPr>
          <a:xfrm>
            <a:off x="586740" y="3598686"/>
            <a:ext cx="10679022" cy="615553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marL="0"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spc="-90">
                <a:gradFill>
                  <a:gsLst>
                    <a:gs pos="100000">
                      <a:srgbClr val="FFFFFF"/>
                    </a:gs>
                    <a:gs pos="0">
                      <a:srgbClr val="FFFFFF"/>
                    </a:gs>
                  </a:gsLst>
                  <a:lin ang="2700000" scaled="0"/>
                </a:gradFill>
                <a:latin typeface="Segoe UI Semibold"/>
              </a:rPr>
              <a:t>You need enhanced capabilities without rebuilding</a:t>
            </a:r>
            <a:endParaRPr kumimoji="0" lang="en-US" sz="3200" b="0" i="0" u="none" strike="noStrike" kern="1200" cap="none" spc="-90" normalizeH="0" baseline="0" noProof="0">
              <a:ln w="3175">
                <a:noFill/>
              </a:ln>
              <a:gradFill>
                <a:gsLst>
                  <a:gs pos="100000">
                    <a:srgbClr val="FFFFFF"/>
                  </a:gs>
                  <a:gs pos="0">
                    <a:srgbClr val="FFFFFF"/>
                  </a:gs>
                </a:gsLst>
                <a:lin ang="2700000" scaled="0"/>
              </a:gra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93461B-815B-518B-3E7A-0FE81DE2F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5005" y="3471913"/>
            <a:ext cx="10830757" cy="869101"/>
          </a:xfrm>
          <a:prstGeom prst="roundRect">
            <a:avLst>
              <a:gd name="adj" fmla="val 2962"/>
            </a:avLst>
          </a:prstGeom>
          <a:noFill/>
          <a:ln w="38100" cap="rnd" cmpd="sng" algn="ctr">
            <a:gradFill flip="none" rotWithShape="1">
              <a:gsLst>
                <a:gs pos="0">
                  <a:srgbClr val="F65567"/>
                </a:gs>
                <a:gs pos="32000">
                  <a:srgbClr val="AC35AF"/>
                </a:gs>
                <a:gs pos="68000">
                  <a:srgbClr val="0A6BBA"/>
                </a:gs>
                <a:gs pos="100000">
                  <a:srgbClr val="31858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headEnd type="none" w="lg" len="sm"/>
            <a:tailEnd type="none" w="lg" len="sm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800" b="0" i="0" u="none" strike="noStrike" kern="0" cap="none" spc="0" normalizeH="0" baseline="0" noProof="0">
              <a:ln w="3175">
                <a:noFill/>
              </a:ln>
              <a:gradFill>
                <a:gsLst>
                  <a:gs pos="0">
                    <a:srgbClr val="FFA38B"/>
                  </a:gs>
                  <a:gs pos="32000">
                    <a:srgbClr val="D59ED7"/>
                  </a:gs>
                  <a:gs pos="68000">
                    <a:srgbClr val="8DC8E8"/>
                  </a:gs>
                  <a:gs pos="100000">
                    <a:srgbClr val="49C5B1"/>
                  </a:gs>
                </a:gsLst>
                <a:path path="circle">
                  <a:fillToRect l="100000" t="100000"/>
                </a:path>
              </a:gradFill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6156E4E-A13D-DEEA-9C14-2449F56173F2}"/>
              </a:ext>
            </a:extLst>
          </p:cNvPr>
          <p:cNvSpPr txBox="1">
            <a:spLocks/>
          </p:cNvSpPr>
          <p:nvPr/>
        </p:nvSpPr>
        <p:spPr>
          <a:xfrm>
            <a:off x="586740" y="5143230"/>
            <a:ext cx="10679022" cy="615553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marL="0"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spc="-90">
                <a:gradFill>
                  <a:gsLst>
                    <a:gs pos="100000">
                      <a:srgbClr val="FFFFFF"/>
                    </a:gs>
                    <a:gs pos="0">
                      <a:srgbClr val="FFFFFF"/>
                    </a:gs>
                  </a:gsLst>
                  <a:lin ang="2700000" scaled="0"/>
                </a:gradFill>
                <a:latin typeface="Segoe UI Semibold"/>
              </a:rPr>
              <a:t>You want the same agents, with smarter outcomes</a:t>
            </a:r>
            <a:endParaRPr kumimoji="0" lang="en-US" sz="3200" b="0" i="0" u="none" strike="noStrike" kern="1200" cap="none" spc="-90" normalizeH="0" baseline="0" noProof="0">
              <a:ln w="3175">
                <a:noFill/>
              </a:ln>
              <a:gradFill>
                <a:gsLst>
                  <a:gs pos="100000">
                    <a:srgbClr val="FFFFFF"/>
                  </a:gs>
                  <a:gs pos="0">
                    <a:srgbClr val="FFFFFF"/>
                  </a:gs>
                </a:gsLst>
                <a:lin ang="2700000" scaled="0"/>
              </a:gra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BDDAE0-9BFF-076A-4990-CAB1D187A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5005" y="5016457"/>
            <a:ext cx="10830757" cy="869101"/>
          </a:xfrm>
          <a:prstGeom prst="roundRect">
            <a:avLst>
              <a:gd name="adj" fmla="val 2962"/>
            </a:avLst>
          </a:prstGeom>
          <a:noFill/>
          <a:ln w="38100" cap="rnd" cmpd="sng" algn="ctr">
            <a:gradFill flip="none" rotWithShape="1">
              <a:gsLst>
                <a:gs pos="0">
                  <a:srgbClr val="F65567"/>
                </a:gs>
                <a:gs pos="32000">
                  <a:srgbClr val="AC35AF"/>
                </a:gs>
                <a:gs pos="68000">
                  <a:srgbClr val="0A6BBA"/>
                </a:gs>
                <a:gs pos="100000">
                  <a:srgbClr val="318581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headEnd type="none" w="lg" len="sm"/>
            <a:tailEnd type="none" w="lg" len="sm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800" b="0" i="0" u="none" strike="noStrike" kern="0" cap="none" spc="0" normalizeH="0" baseline="0" noProof="0">
              <a:ln w="3175">
                <a:noFill/>
              </a:ln>
              <a:gradFill>
                <a:gsLst>
                  <a:gs pos="0">
                    <a:srgbClr val="FFA38B"/>
                  </a:gs>
                  <a:gs pos="32000">
                    <a:srgbClr val="D59ED7"/>
                  </a:gs>
                  <a:gs pos="68000">
                    <a:srgbClr val="8DC8E8"/>
                  </a:gs>
                  <a:gs pos="100000">
                    <a:srgbClr val="49C5B1"/>
                  </a:gs>
                </a:gsLst>
                <a:path path="circle">
                  <a:fillToRect l="100000" t="100000"/>
                </a:path>
              </a:gradFill>
              <a:effectLst/>
              <a:uLnTx/>
              <a:uFillTx/>
              <a:latin typeface="Segoe UI Semibold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63379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0759-FD0E-9510-3712-B7217EAA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Signs your Copilot Studio agent is ready for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81F12-5333-F8D8-3404-BE1EECF835B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597891" y="1446919"/>
            <a:ext cx="9559740" cy="275851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/>
              <a:t>Users asking complex questions your agent can’t answer well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Document-heavy scenarios requiring deeper analysis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Industry-specific needs beyond general knowledge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/>
              <a:t>Integration demands with specialized data sources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E40529-E507-C71B-46A0-9485043CE5AE}"/>
              </a:ext>
            </a:extLst>
          </p:cNvPr>
          <p:cNvSpPr/>
          <p:nvPr/>
        </p:nvSpPr>
        <p:spPr bwMode="auto">
          <a:xfrm>
            <a:off x="800699" y="1616554"/>
            <a:ext cx="584755" cy="42487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rgbClr val="FFB3BB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260B84-D8D0-7FFA-3AE5-A007ADDB936C}"/>
              </a:ext>
            </a:extLst>
          </p:cNvPr>
          <p:cNvSpPr/>
          <p:nvPr/>
        </p:nvSpPr>
        <p:spPr bwMode="auto">
          <a:xfrm>
            <a:off x="800699" y="2323136"/>
            <a:ext cx="584755" cy="424873"/>
          </a:xfrm>
          <a:prstGeom prst="roundRect">
            <a:avLst/>
          </a:prstGeom>
          <a:gradFill flip="none" rotWithShape="1">
            <a:gsLst>
              <a:gs pos="0">
                <a:srgbClr val="92D050"/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ABBD11E-177F-3D3C-DCF6-D35FD97665DD}"/>
              </a:ext>
            </a:extLst>
          </p:cNvPr>
          <p:cNvSpPr/>
          <p:nvPr/>
        </p:nvSpPr>
        <p:spPr bwMode="auto">
          <a:xfrm>
            <a:off x="800699" y="3029718"/>
            <a:ext cx="584755" cy="424873"/>
          </a:xfrm>
          <a:prstGeom prst="roundRect">
            <a:avLst/>
          </a:prstGeom>
          <a:gradFill flip="none" rotWithShape="1">
            <a:gsLst>
              <a:gs pos="0">
                <a:srgbClr val="F4364C"/>
              </a:gs>
              <a:gs pos="48000">
                <a:srgbClr val="C03BC4"/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D0A8C1-738C-0054-5B12-F3C250C3B557}"/>
              </a:ext>
            </a:extLst>
          </p:cNvPr>
          <p:cNvSpPr/>
          <p:nvPr/>
        </p:nvSpPr>
        <p:spPr bwMode="auto">
          <a:xfrm>
            <a:off x="800699" y="3736300"/>
            <a:ext cx="584755" cy="424873"/>
          </a:xfrm>
          <a:prstGeom prst="roundRect">
            <a:avLst/>
          </a:prstGeom>
          <a:gradFill flip="none" rotWithShape="1">
            <a:gsLst>
              <a:gs pos="0">
                <a:srgbClr val="225B62"/>
              </a:gs>
              <a:gs pos="48000">
                <a:srgbClr val="49C5B1"/>
              </a:gs>
              <a:gs pos="100000">
                <a:srgbClr val="0078D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6177564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ounded Rectangle 18">
            <a:extLst>
              <a:ext uri="{FF2B5EF4-FFF2-40B4-BE49-F238E27FC236}">
                <a16:creationId xmlns:a16="http://schemas.microsoft.com/office/drawing/2014/main" id="{D9846595-DAE9-3903-6331-A8124306E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565985" y="3306874"/>
            <a:ext cx="1766587" cy="1537928"/>
          </a:xfrm>
          <a:prstGeom prst="roundRect">
            <a:avLst>
              <a:gd name="adj" fmla="val 6931"/>
            </a:avLst>
          </a:prstGeom>
          <a:solidFill>
            <a:srgbClr val="2E404B"/>
          </a:solidFill>
          <a:ln w="63897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0" tIns="0" rIns="0" bIns="18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40559">
                    <a:srgbClr val="091F2C"/>
                  </a:gs>
                  <a:gs pos="68000">
                    <a:srgbClr val="091F2C"/>
                  </a:gs>
                </a:gsLst>
                <a:path path="circle">
                  <a:fillToRect l="100000" t="100000"/>
                </a:path>
              </a:gradFill>
              <a:effectLst/>
              <a:uLnTx/>
              <a:uFillTx/>
              <a:latin typeface="Segoe UI Variable Display Semib" pitchFamily="2" charset="0"/>
              <a:ea typeface="+mn-ea"/>
              <a:cs typeface="+mn-cs"/>
            </a:endParaRPr>
          </a:p>
        </p:txBody>
      </p:sp>
      <p:sp>
        <p:nvSpPr>
          <p:cNvPr id="63" name="Rounded Rectangle 18">
            <a:extLst>
              <a:ext uri="{FF2B5EF4-FFF2-40B4-BE49-F238E27FC236}">
                <a16:creationId xmlns:a16="http://schemas.microsoft.com/office/drawing/2014/main" id="{37AC8D2E-D522-9024-3A92-E1BECD510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443204" y="3306874"/>
            <a:ext cx="1766587" cy="1537928"/>
          </a:xfrm>
          <a:prstGeom prst="roundRect">
            <a:avLst>
              <a:gd name="adj" fmla="val 6931"/>
            </a:avLst>
          </a:prstGeom>
          <a:solidFill>
            <a:srgbClr val="2E404B"/>
          </a:solidFill>
          <a:ln w="63897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0" tIns="0" rIns="0" bIns="18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40559">
                    <a:srgbClr val="091F2C"/>
                  </a:gs>
                  <a:gs pos="68000">
                    <a:srgbClr val="091F2C"/>
                  </a:gs>
                </a:gsLst>
                <a:path path="circle">
                  <a:fillToRect l="100000" t="100000"/>
                </a:path>
              </a:gradFill>
              <a:effectLst/>
              <a:uLnTx/>
              <a:uFillTx/>
              <a:latin typeface="Segoe UI Variable Display Semib" pitchFamily="2" charset="0"/>
              <a:ea typeface="+mn-ea"/>
              <a:cs typeface="+mn-cs"/>
            </a:endParaRPr>
          </a:p>
        </p:txBody>
      </p:sp>
      <p:sp>
        <p:nvSpPr>
          <p:cNvPr id="64" name="Rounded Rectangle 18">
            <a:extLst>
              <a:ext uri="{FF2B5EF4-FFF2-40B4-BE49-F238E27FC236}">
                <a16:creationId xmlns:a16="http://schemas.microsoft.com/office/drawing/2014/main" id="{817223F4-B68F-6B9F-E922-08950D8C7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320423" y="3306874"/>
            <a:ext cx="1766587" cy="1537928"/>
          </a:xfrm>
          <a:prstGeom prst="roundRect">
            <a:avLst>
              <a:gd name="adj" fmla="val 6931"/>
            </a:avLst>
          </a:prstGeom>
          <a:solidFill>
            <a:srgbClr val="2E404B"/>
          </a:solidFill>
          <a:ln w="63897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0" tIns="0" rIns="0" bIns="18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40559">
                    <a:srgbClr val="091F2C"/>
                  </a:gs>
                  <a:gs pos="68000">
                    <a:srgbClr val="091F2C"/>
                  </a:gs>
                </a:gsLst>
                <a:path path="circle">
                  <a:fillToRect l="100000" t="100000"/>
                </a:path>
              </a:gradFill>
              <a:effectLst/>
              <a:uLnTx/>
              <a:uFillTx/>
              <a:latin typeface="Segoe UI Variable Display Semib" pitchFamily="2" charset="0"/>
              <a:ea typeface="+mn-ea"/>
              <a:cs typeface="+mn-cs"/>
            </a:endParaRPr>
          </a:p>
        </p:txBody>
      </p:sp>
      <p:sp>
        <p:nvSpPr>
          <p:cNvPr id="65" name="Rounded Rectangle 18">
            <a:extLst>
              <a:ext uri="{FF2B5EF4-FFF2-40B4-BE49-F238E27FC236}">
                <a16:creationId xmlns:a16="http://schemas.microsoft.com/office/drawing/2014/main" id="{43864EB2-418A-6831-A400-218172727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9191485" y="3306874"/>
            <a:ext cx="1766587" cy="1537928"/>
          </a:xfrm>
          <a:prstGeom prst="roundRect">
            <a:avLst>
              <a:gd name="adj" fmla="val 6931"/>
            </a:avLst>
          </a:prstGeom>
          <a:solidFill>
            <a:srgbClr val="2E404B"/>
          </a:solidFill>
          <a:ln w="63897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0" tIns="0" rIns="0" bIns="18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40559">
                    <a:srgbClr val="091F2C"/>
                  </a:gs>
                  <a:gs pos="68000">
                    <a:srgbClr val="091F2C"/>
                  </a:gs>
                </a:gsLst>
                <a:path path="circle">
                  <a:fillToRect l="100000" t="100000"/>
                </a:path>
              </a:gradFill>
              <a:effectLst/>
              <a:uLnTx/>
              <a:uFillTx/>
              <a:latin typeface="Segoe UI Variable Display Semib" pitchFamily="2" charset="0"/>
              <a:ea typeface="+mn-ea"/>
              <a:cs typeface="+mn-cs"/>
            </a:endParaRPr>
          </a:p>
        </p:txBody>
      </p:sp>
      <p:sp>
        <p:nvSpPr>
          <p:cNvPr id="77" name="Title 6">
            <a:extLst>
              <a:ext uri="{FF2B5EF4-FFF2-40B4-BE49-F238E27FC236}">
                <a16:creationId xmlns:a16="http://schemas.microsoft.com/office/drawing/2014/main" id="{32479608-520F-21FD-7678-5BF6FB0087B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22701" y="1130235"/>
            <a:ext cx="5762565" cy="615553"/>
          </a:xfrm>
          <a:prstGeom prst="rect">
            <a:avLst/>
          </a:prstGeom>
          <a:noFill/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49101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sz="4800" b="0" kern="1200" cap="none" spc="-50" baseline="0">
                <a:ln w="3175">
                  <a:noFill/>
                </a:ln>
                <a:gradFill>
                  <a:gsLst>
                    <a:gs pos="1399">
                      <a:srgbClr val="FFFFFF"/>
                    </a:gs>
                    <a:gs pos="12587">
                      <a:srgbClr val="FFFFFF"/>
                    </a:gs>
                  </a:gsLst>
                  <a:path path="circle">
                    <a:fillToRect l="100000" t="100000"/>
                  </a:path>
                </a:gradFill>
                <a:effectLst/>
                <a:latin typeface="Segoe UI Variable Display Semib" pitchFamily="2" charset="0"/>
                <a:ea typeface="+mn-ea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23202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99000">
                      <a:srgbClr val="FFFFFF"/>
                    </a:gs>
                  </a:gsLst>
                  <a:path path="circle">
                    <a:fillToRect r="100000" b="100000"/>
                  </a:path>
                </a:gradFill>
                <a:effectLst/>
                <a:uLnTx/>
                <a:uFillTx/>
                <a:latin typeface="Segoe UI Variable Display Semibold" pitchFamily="2" charset="0"/>
                <a:ea typeface="+mn-ea"/>
                <a:cs typeface="Segoe UI" pitchFamily="34" charset="0"/>
              </a:rPr>
              <a:t>Azure AI Foundry</a:t>
            </a:r>
            <a:endParaRPr kumimoji="0" lang="en-CA" sz="4000" b="1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99000">
                    <a:srgbClr val="FFFFFF"/>
                  </a:gs>
                </a:gsLst>
                <a:path path="circle">
                  <a:fillToRect r="100000" b="100000"/>
                </a:path>
              </a:gradFill>
              <a:effectLst/>
              <a:uLnTx/>
              <a:uFillTx/>
              <a:latin typeface="Segoe UI Variable Display Semibold" pitchFamily="2" charset="0"/>
              <a:ea typeface="+mn-ea"/>
              <a:cs typeface="Segoe UI" pitchFamily="34" charset="0"/>
            </a:endParaRPr>
          </a:p>
        </p:txBody>
      </p:sp>
      <p:grpSp>
        <p:nvGrpSpPr>
          <p:cNvPr id="66" name="Group 65" descr="box containing logos">
            <a:extLst>
              <a:ext uri="{FF2B5EF4-FFF2-40B4-BE49-F238E27FC236}">
                <a16:creationId xmlns:a16="http://schemas.microsoft.com/office/drawing/2014/main" id="{D0B6F5CC-AECE-FDEC-6B6C-4892A4BDF73B}"/>
              </a:ext>
            </a:extLst>
          </p:cNvPr>
          <p:cNvGrpSpPr/>
          <p:nvPr/>
        </p:nvGrpSpPr>
        <p:grpSpPr>
          <a:xfrm>
            <a:off x="1081314" y="2072897"/>
            <a:ext cx="2128886" cy="3977628"/>
            <a:chOff x="13404490" y="5566003"/>
            <a:chExt cx="5065508" cy="9464437"/>
          </a:xfrm>
        </p:grpSpPr>
        <p:sp>
          <p:nvSpPr>
            <p:cNvPr id="67" name="Rounded Rectangle 6">
              <a:extLst>
                <a:ext uri="{FF2B5EF4-FFF2-40B4-BE49-F238E27FC236}">
                  <a16:creationId xmlns:a16="http://schemas.microsoft.com/office/drawing/2014/main" id="{4CA4ACBA-11E7-5F2C-0522-4761F11FF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13404490" y="5566003"/>
              <a:ext cx="5065508" cy="9464437"/>
            </a:xfrm>
            <a:prstGeom prst="roundRect">
              <a:avLst>
                <a:gd name="adj" fmla="val 7625"/>
              </a:avLst>
            </a:prstGeom>
            <a:ln w="15875" cap="rnd">
              <a:solidFill>
                <a:schemeClr val="accent3"/>
              </a:solidFill>
              <a:headEnd type="none" w="lg" len="sm"/>
              <a:tailEnd type="none" w="lg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455049" tIns="364040" rIns="455049" bIns="36404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232024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000000"/>
                    </a:gs>
                    <a:gs pos="99000">
                      <a:srgbClr val="000000"/>
                    </a:gs>
                  </a:gsLst>
                  <a:path path="circle">
                    <a:fillToRect r="100000" b="100000"/>
                  </a:path>
                </a:gradFill>
                <a:effectLst/>
                <a:uLnTx/>
                <a:uFillTx/>
                <a:latin typeface="Segoe UI Variable Display Semibold" pitchFamily="2" charset="0"/>
                <a:ea typeface="+mn-ea"/>
                <a:cs typeface="Segoe UI" pitchFamily="34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5FBA36C-EC82-CB04-EE99-40184BD8A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4392191" y="9203395"/>
              <a:ext cx="3090104" cy="5539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232150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99000">
                        <a:srgbClr val="FFFFFF"/>
                      </a:gs>
                    </a:gsLst>
                    <a:path path="circle">
                      <a:fillToRect r="100000" b="100000"/>
                    </a:path>
                  </a:gradFill>
                  <a:effectLst/>
                  <a:uLnTx/>
                  <a:uFillTx/>
                  <a:latin typeface="Segoe UI Variable Display Semibold" pitchFamily="2" charset="0"/>
                  <a:ea typeface="+mn-ea"/>
                  <a:cs typeface="Segoe Sans Display Semibold"/>
                </a:rPr>
                <a:t>Visual Studio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A7ACA248-36A6-E001-8980-CE8934D7E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363043" y="8299544"/>
              <a:ext cx="1148400" cy="717746"/>
            </a:xfrm>
            <a:prstGeom prst="rect">
              <a:avLst/>
            </a:prstGeom>
            <a:ln w="6657" cap="flat">
              <a:noFill/>
              <a:prstDash val="solid"/>
              <a:miter/>
            </a:ln>
            <a:effectLst/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666535D4-9194-168F-9717-8A32751D64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580912" y="6233389"/>
              <a:ext cx="712664" cy="712659"/>
            </a:xfrm>
            <a:prstGeom prst="rect">
              <a:avLst/>
            </a:prstGeom>
            <a:effectLst/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F2FD971-77AA-7DBA-0D9C-F22090B52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4215688" y="7212548"/>
              <a:ext cx="3443107" cy="5539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marL="0" marR="0" lvl="0" indent="0" algn="ctr" defTabSz="232150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99000">
                        <a:srgbClr val="FFFFFF"/>
                      </a:gs>
                    </a:gsLst>
                    <a:path path="circle">
                      <a:fillToRect r="100000" b="100000"/>
                    </a:path>
                  </a:gradFill>
                  <a:effectLst/>
                  <a:uLnTx/>
                  <a:uFillTx/>
                  <a:latin typeface="Segoe UI Variable Display Semibold" pitchFamily="2" charset="0"/>
                  <a:ea typeface="+mn-ea"/>
                  <a:cs typeface="Segoe Sans Display Semibold"/>
                </a:rPr>
                <a:t>Copilot Studio</a:t>
              </a:r>
            </a:p>
          </p:txBody>
        </p: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F6AEEA9A-F0CB-1775-9D0A-531A96735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5587220" y="10290391"/>
              <a:ext cx="700046" cy="690452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B4586C4-3791-84D9-2590-67ED515A9F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5106887" y="11166942"/>
              <a:ext cx="1660712" cy="615553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232150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99000">
                        <a:srgbClr val="FFFFFF"/>
                      </a:gs>
                    </a:gsLst>
                    <a:path path="circle">
                      <a:fillToRect r="100000" b="100000"/>
                    </a:path>
                  </a:gradFill>
                  <a:effectLst/>
                  <a:uLnTx/>
                  <a:uFillTx/>
                  <a:latin typeface="Segoe UI Variable Display Semibold" pitchFamily="2" charset="0"/>
                  <a:ea typeface="+mn-ea"/>
                  <a:cs typeface="Segoe Sans Display Semibold"/>
                </a:rPr>
                <a:t>GitHub</a:t>
              </a:r>
            </a:p>
          </p:txBody>
        </p:sp>
        <p:sp>
          <p:nvSpPr>
            <p:cNvPr id="74" name="Rounded Rectangle 6">
              <a:extLst>
                <a:ext uri="{FF2B5EF4-FFF2-40B4-BE49-F238E27FC236}">
                  <a16:creationId xmlns:a16="http://schemas.microsoft.com/office/drawing/2014/main" id="{4E232761-C6A8-DAB6-AFAF-8125A02C9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14417596" y="13248568"/>
              <a:ext cx="3039294" cy="123110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2321502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99000">
                        <a:srgbClr val="FFFFFF"/>
                      </a:gs>
                    </a:gsLst>
                    <a:path path="circle">
                      <a:fillToRect r="100000" b="100000"/>
                    </a:path>
                  </a:gradFill>
                  <a:effectLst/>
                  <a:uLnTx/>
                  <a:uFillTx/>
                  <a:latin typeface="Segoe UI Variable Display Semibold" pitchFamily="2" charset="0"/>
                  <a:ea typeface="+mn-ea"/>
                  <a:cs typeface="Segoe Sans Display Semibold"/>
                </a:rPr>
                <a:t>Azure AI </a:t>
              </a:r>
              <a:br>
                <a:rPr kumimoji="0" lang="en-US" sz="1600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99000">
                        <a:srgbClr val="FFFFFF"/>
                      </a:gs>
                    </a:gsLst>
                    <a:path path="circle">
                      <a:fillToRect r="100000" b="100000"/>
                    </a:path>
                  </a:gradFill>
                  <a:effectLst/>
                  <a:uLnTx/>
                  <a:uFillTx/>
                  <a:latin typeface="Segoe UI Variable Display Semibold" pitchFamily="2" charset="0"/>
                  <a:ea typeface="+mn-ea"/>
                  <a:cs typeface="Segoe Sans Display Semibold"/>
                </a:rPr>
              </a:b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99000">
                        <a:srgbClr val="FFFFFF"/>
                      </a:gs>
                    </a:gsLst>
                    <a:path path="circle">
                      <a:fillToRect r="100000" b="100000"/>
                    </a:path>
                  </a:gradFill>
                  <a:effectLst/>
                  <a:uLnTx/>
                  <a:uFillTx/>
                  <a:latin typeface="Segoe UI Variable Display Semibold" pitchFamily="2" charset="0"/>
                  <a:ea typeface="+mn-ea"/>
                  <a:cs typeface="Segoe Sans Display Semibold"/>
                </a:rPr>
                <a:t>Foundry SDK</a:t>
              </a:r>
            </a:p>
          </p:txBody>
        </p:sp>
        <p:pic>
          <p:nvPicPr>
            <p:cNvPr id="75" name="!! business central">
              <a:extLst>
                <a:ext uri="{FF2B5EF4-FFF2-40B4-BE49-F238E27FC236}">
                  <a16:creationId xmlns:a16="http://schemas.microsoft.com/office/drawing/2014/main" id="{E95EB525-A5C6-9118-123A-309E5D8D5A46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l="3" r="3"/>
            <a:stretch/>
          </p:blipFill>
          <p:spPr>
            <a:xfrm>
              <a:off x="15563780" y="12315494"/>
              <a:ext cx="746923" cy="746970"/>
            </a:xfrm>
            <a:prstGeom prst="rect">
              <a:avLst/>
            </a:prstGeom>
          </p:spPr>
        </p:pic>
      </p:grpSp>
      <p:sp>
        <p:nvSpPr>
          <p:cNvPr id="76" name="Rounded Rectangle 6">
            <a:extLst>
              <a:ext uri="{FF2B5EF4-FFF2-40B4-BE49-F238E27FC236}">
                <a16:creationId xmlns:a16="http://schemas.microsoft.com/office/drawing/2014/main" id="{2C81A793-B652-19E6-530A-EE54E42C2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412473" y="2072897"/>
            <a:ext cx="7698212" cy="3977633"/>
          </a:xfrm>
          <a:prstGeom prst="roundRect">
            <a:avLst>
              <a:gd name="adj" fmla="val 4043"/>
            </a:avLst>
          </a:prstGeom>
          <a:ln w="15875" cap="rnd">
            <a:gradFill flip="none" rotWithShape="1">
              <a:gsLst>
                <a:gs pos="32000">
                  <a:srgbClr val="AC35AF"/>
                </a:gs>
                <a:gs pos="68000">
                  <a:srgbClr val="0A6BBA"/>
                </a:gs>
              </a:gsLst>
              <a:lin ang="10800000" scaled="1"/>
              <a:tileRect/>
            </a:gradFill>
            <a:headEnd type="none" w="lg" len="sm"/>
            <a:tailEnd type="none" w="lg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455049" tIns="364040" rIns="455049" bIns="3640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232024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>
              <a:ln>
                <a:noFill/>
              </a:ln>
              <a:gradFill>
                <a:gsLst>
                  <a:gs pos="0">
                    <a:srgbClr val="000000"/>
                  </a:gs>
                  <a:gs pos="99000">
                    <a:srgbClr val="000000"/>
                  </a:gs>
                </a:gsLst>
                <a:path path="circle">
                  <a:fillToRect r="100000" b="100000"/>
                </a:path>
              </a:gradFill>
              <a:effectLst/>
              <a:uLnTx/>
              <a:uFillTx/>
              <a:latin typeface="Segoe UI Variable Display Semibold" pitchFamily="2" charset="0"/>
              <a:ea typeface="+mn-ea"/>
              <a:cs typeface="Segoe UI" pitchFamily="34" charset="0"/>
            </a:endParaRPr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42297215-1E01-1B73-3EC9-CDAC4A673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25012" y="1217983"/>
            <a:ext cx="616451" cy="616448"/>
          </a:xfrm>
          <a:prstGeom prst="rect">
            <a:avLst/>
          </a:prstGeom>
          <a:effectLst/>
        </p:spPr>
      </p:pic>
      <p:grpSp>
        <p:nvGrpSpPr>
          <p:cNvPr id="79" name="Group 78" descr="text box for model catalog">
            <a:extLst>
              <a:ext uri="{FF2B5EF4-FFF2-40B4-BE49-F238E27FC236}">
                <a16:creationId xmlns:a16="http://schemas.microsoft.com/office/drawing/2014/main" id="{5783A2C7-8D59-D877-0857-D5EAC6B0D277}"/>
              </a:ext>
            </a:extLst>
          </p:cNvPr>
          <p:cNvGrpSpPr/>
          <p:nvPr/>
        </p:nvGrpSpPr>
        <p:grpSpPr>
          <a:xfrm>
            <a:off x="3565985" y="2249615"/>
            <a:ext cx="7392088" cy="964505"/>
            <a:chOff x="13897816" y="5177249"/>
            <a:chExt cx="23410771" cy="2294960"/>
          </a:xfrm>
        </p:grpSpPr>
        <p:sp>
          <p:nvSpPr>
            <p:cNvPr id="80" name="Rounded Rectangle 6">
              <a:extLst>
                <a:ext uri="{FF2B5EF4-FFF2-40B4-BE49-F238E27FC236}">
                  <a16:creationId xmlns:a16="http://schemas.microsoft.com/office/drawing/2014/main" id="{AD5C3B97-A053-34D8-653C-76CD1A271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13897816" y="5177249"/>
              <a:ext cx="23410768" cy="2280976"/>
            </a:xfrm>
            <a:prstGeom prst="roundRect">
              <a:avLst>
                <a:gd name="adj" fmla="val 13869"/>
              </a:avLst>
            </a:prstGeom>
            <a:solidFill>
              <a:srgbClr val="2E404B"/>
            </a:solidFill>
            <a:ln w="63897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0" tIns="0" rIns="0" bIns="182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559">
                      <a:srgbClr val="091F2C"/>
                    </a:gs>
                    <a:gs pos="68000">
                      <a:srgbClr val="091F2C"/>
                    </a:gs>
                  </a:gsLst>
                  <a:path path="circle">
                    <a:fillToRect l="100000" t="100000"/>
                  </a:path>
                </a:gradFill>
                <a:effectLst/>
                <a:uLnTx/>
                <a:uFillTx/>
                <a:latin typeface="Segoe UI Variable Display Semib" pitchFamily="2" charset="0"/>
                <a:ea typeface="+mn-ea"/>
                <a:cs typeface="+mn-cs"/>
              </a:endParaRPr>
            </a:p>
          </p:txBody>
        </p:sp>
        <p:sp>
          <p:nvSpPr>
            <p:cNvPr id="81" name="Rounded Rectangle 6">
              <a:extLst>
                <a:ext uri="{FF2B5EF4-FFF2-40B4-BE49-F238E27FC236}">
                  <a16:creationId xmlns:a16="http://schemas.microsoft.com/office/drawing/2014/main" id="{68F6B3EE-D963-879B-801A-E4078409FF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13897816" y="5177249"/>
              <a:ext cx="23410771" cy="1056295"/>
            </a:xfrm>
            <a:prstGeom prst="roundRect">
              <a:avLst>
                <a:gd name="adj" fmla="val 23496"/>
              </a:avLst>
            </a:prstGeom>
            <a:gradFill flip="none" rotWithShape="1">
              <a:gsLst>
                <a:gs pos="0">
                  <a:srgbClr val="AC35AF"/>
                </a:gs>
                <a:gs pos="95000">
                  <a:schemeClr val="accent3"/>
                </a:gs>
              </a:gsLst>
              <a:path path="circle">
                <a:fillToRect l="100000" t="100000"/>
              </a:path>
              <a:tileRect r="-100000" b="-100000"/>
            </a:gradFill>
          </p:spPr>
          <p:txBody>
            <a:bodyPr wrap="square" lIns="0" tIns="45721" rIns="0" bIns="109728" rtlCol="0" anchor="ctr">
              <a:noAutofit/>
            </a:bodyPr>
            <a:lstStyle/>
            <a:p>
              <a:pPr marL="0" marR="0" lvl="0" indent="0" algn="ctr" defTabSz="227594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987"/>
                </a:spcAft>
                <a:buClrTx/>
                <a:buSzPct val="90000"/>
                <a:buFontTx/>
                <a:buNone/>
                <a:tabLst>
                  <a:tab pos="3413912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>
                  <a:ln w="3175">
                    <a:noFill/>
                  </a:ln>
                  <a:gradFill>
                    <a:gsLst>
                      <a:gs pos="0">
                        <a:srgbClr val="FFFFFF"/>
                      </a:gs>
                      <a:gs pos="99000">
                        <a:srgbClr val="FFFFFF"/>
                      </a:gs>
                    </a:gsLst>
                    <a:path path="circle">
                      <a:fillToRect r="100000" b="100000"/>
                    </a:path>
                  </a:gradFill>
                  <a:effectLst/>
                  <a:uLnTx/>
                  <a:uFillTx/>
                  <a:latin typeface="Segoe UI Variable Display Semibold" pitchFamily="2" charset="0"/>
                  <a:ea typeface="+mn-ea"/>
                  <a:cs typeface="Segoe UI" pitchFamily="34" charset="0"/>
                </a:rPr>
                <a:t>Model Catalog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5229199-7066-8ABA-97B6-BD2F8C65FBF1}"/>
                </a:ext>
              </a:extLst>
            </p:cNvPr>
            <p:cNvSpPr txBox="1"/>
            <p:nvPr/>
          </p:nvSpPr>
          <p:spPr>
            <a:xfrm>
              <a:off x="20714915" y="6213933"/>
              <a:ext cx="6119475" cy="1243400"/>
            </a:xfrm>
            <a:prstGeom prst="roundRect">
              <a:avLst>
                <a:gd name="adj" fmla="val 30229"/>
              </a:avLst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marR="0" lvl="0" indent="0" algn="ctr" defTabSz="932742" fontAlgn="base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 kumimoji="0" b="0" i="0" u="none" strike="noStrike" cap="none" spc="0" normalizeH="0" baseline="0">
                  <a:ln>
                    <a:noFill/>
                  </a:ln>
                  <a:gradFill>
                    <a:gsLst>
                      <a:gs pos="30000">
                        <a:srgbClr val="000000"/>
                      </a:gs>
                      <a:gs pos="100000">
                        <a:srgbClr val="000000"/>
                      </a:gs>
                    </a:gsLst>
                    <a:path path="circle">
                      <a:fillToRect r="100000" b="100000"/>
                    </a:path>
                  </a:gradFill>
                  <a:effectLst/>
                  <a:uLnTx/>
                  <a:uFillTx/>
                  <a:latin typeface="Segoe Sans Display Semibold"/>
                  <a:cs typeface="Segoe Sans Display Semibold"/>
                </a:defRPr>
              </a:lvl1pPr>
            </a:lstStyle>
            <a:p>
              <a:pPr marL="0" marR="0" lvl="0" indent="0" algn="ctr" defTabSz="2321502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99000">
                        <a:srgbClr val="FFFFFF"/>
                      </a:gs>
                    </a:gsLst>
                    <a:path path="circle">
                      <a:fillToRect r="100000" b="100000"/>
                    </a:path>
                  </a:gradFill>
                  <a:effectLst/>
                  <a:uLnTx/>
                  <a:uFillTx/>
                  <a:latin typeface="Segoe UI Variable Display Semibold" pitchFamily="2" charset="0"/>
                  <a:ea typeface="+mn-ea"/>
                  <a:cs typeface="Segoe Sans Display Semibold"/>
                </a:rPr>
                <a:t>Open-source models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FB5353E-CCA6-89F0-AA4D-546222597775}"/>
                </a:ext>
              </a:extLst>
            </p:cNvPr>
            <p:cNvSpPr txBox="1"/>
            <p:nvPr/>
          </p:nvSpPr>
          <p:spPr>
            <a:xfrm>
              <a:off x="14443915" y="6228806"/>
              <a:ext cx="5563159" cy="1213655"/>
            </a:xfrm>
            <a:prstGeom prst="roundRect">
              <a:avLst>
                <a:gd name="adj" fmla="val 26839"/>
              </a:avLst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marR="0" lvl="0" indent="0" algn="ctr" defTabSz="932742" fontAlgn="base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 kumimoji="0" b="0" i="0" u="none" strike="noStrike" cap="none" spc="0" normalizeH="0" baseline="0">
                  <a:ln>
                    <a:noFill/>
                  </a:ln>
                  <a:gradFill>
                    <a:gsLst>
                      <a:gs pos="30000">
                        <a:srgbClr val="000000"/>
                      </a:gs>
                      <a:gs pos="100000">
                        <a:srgbClr val="000000"/>
                      </a:gs>
                    </a:gsLst>
                    <a:path path="circle">
                      <a:fillToRect r="100000" b="100000"/>
                    </a:path>
                  </a:gradFill>
                  <a:effectLst/>
                  <a:uLnTx/>
                  <a:uFillTx/>
                  <a:latin typeface="Segoe Sans Display Semibold"/>
                  <a:cs typeface="Segoe Sans Display Semibold"/>
                </a:defRPr>
              </a:lvl1pPr>
            </a:lstStyle>
            <a:p>
              <a:pPr marL="0" marR="0" lvl="0" indent="0" algn="ctr" defTabSz="2321502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99000">
                        <a:srgbClr val="FFFFFF"/>
                      </a:gs>
                    </a:gsLst>
                    <a:path path="circle">
                      <a:fillToRect r="100000" b="100000"/>
                    </a:path>
                  </a:gradFill>
                  <a:effectLst/>
                  <a:uLnTx/>
                  <a:uFillTx/>
                  <a:latin typeface="Segoe UI Variable Display Semibold" pitchFamily="2" charset="0"/>
                  <a:ea typeface="+mn-ea"/>
                  <a:cs typeface="Segoe Sans Display Semibold"/>
                </a:rPr>
                <a:t>Foundational models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B49106C-D48D-717B-5FF8-9634C8AEE4DE}"/>
                </a:ext>
              </a:extLst>
            </p:cNvPr>
            <p:cNvSpPr txBox="1"/>
            <p:nvPr/>
          </p:nvSpPr>
          <p:spPr>
            <a:xfrm>
              <a:off x="27487296" y="6199061"/>
              <a:ext cx="3705718" cy="1273148"/>
            </a:xfrm>
            <a:prstGeom prst="roundRect">
              <a:avLst>
                <a:gd name="adj" fmla="val 33620"/>
              </a:avLst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marR="0" lvl="0" indent="0" algn="ctr" defTabSz="932742" fontAlgn="base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 kumimoji="0" b="0" i="0" u="none" strike="noStrike" cap="none" spc="0" normalizeH="0" baseline="0">
                  <a:ln>
                    <a:noFill/>
                  </a:ln>
                  <a:gradFill>
                    <a:gsLst>
                      <a:gs pos="30000">
                        <a:srgbClr val="000000"/>
                      </a:gs>
                      <a:gs pos="100000">
                        <a:srgbClr val="000000"/>
                      </a:gs>
                    </a:gsLst>
                    <a:path path="circle">
                      <a:fillToRect r="100000" b="100000"/>
                    </a:path>
                  </a:gradFill>
                  <a:effectLst/>
                  <a:uLnTx/>
                  <a:uFillTx/>
                  <a:latin typeface="Segoe Sans Display Semibold"/>
                  <a:cs typeface="Segoe Sans Display Semibold"/>
                </a:defRPr>
              </a:lvl1pPr>
            </a:lstStyle>
            <a:p>
              <a:pPr marL="0" marR="0" lvl="0" indent="0" algn="ctr" defTabSz="2321502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99000">
                        <a:srgbClr val="FFFFFF"/>
                      </a:gs>
                    </a:gsLst>
                    <a:path path="circle">
                      <a:fillToRect r="100000" b="100000"/>
                    </a:path>
                  </a:gradFill>
                  <a:effectLst/>
                  <a:uLnTx/>
                  <a:uFillTx/>
                  <a:latin typeface="Segoe UI Variable Display Semibold" pitchFamily="2" charset="0"/>
                  <a:ea typeface="+mn-ea"/>
                  <a:cs typeface="Segoe Sans Display Semibold"/>
                </a:rPr>
                <a:t>Task models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C3161ED-2587-8AD9-D0EF-F1E2994E376A}"/>
                </a:ext>
              </a:extLst>
            </p:cNvPr>
            <p:cNvSpPr txBox="1"/>
            <p:nvPr/>
          </p:nvSpPr>
          <p:spPr>
            <a:xfrm>
              <a:off x="32179349" y="6199056"/>
              <a:ext cx="4494808" cy="1273148"/>
            </a:xfrm>
            <a:prstGeom prst="roundRect">
              <a:avLst>
                <a:gd name="adj" fmla="val 33620"/>
              </a:avLst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marR="0" lvl="0" indent="0" algn="ctr" defTabSz="932742" fontAlgn="base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 kumimoji="0" b="0" i="0" u="none" strike="noStrike" cap="none" spc="0" normalizeH="0" baseline="0">
                  <a:ln>
                    <a:noFill/>
                  </a:ln>
                  <a:gradFill>
                    <a:gsLst>
                      <a:gs pos="30000">
                        <a:srgbClr val="000000"/>
                      </a:gs>
                      <a:gs pos="100000">
                        <a:srgbClr val="000000"/>
                      </a:gs>
                    </a:gsLst>
                    <a:path path="circle">
                      <a:fillToRect r="100000" b="100000"/>
                    </a:path>
                  </a:gradFill>
                  <a:effectLst/>
                  <a:uLnTx/>
                  <a:uFillTx/>
                  <a:latin typeface="Segoe Sans Display Semibold"/>
                  <a:cs typeface="Segoe Sans Display Semibold"/>
                </a:defRPr>
              </a:lvl1pPr>
            </a:lstStyle>
            <a:p>
              <a:pPr marL="0" marR="0" lvl="0" indent="0" algn="ctr" defTabSz="2321502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99000">
                        <a:srgbClr val="FFFFFF"/>
                      </a:gs>
                    </a:gsLst>
                    <a:path path="circle">
                      <a:fillToRect r="100000" b="100000"/>
                    </a:path>
                  </a:gradFill>
                  <a:effectLst/>
                  <a:uLnTx/>
                  <a:uFillTx/>
                  <a:latin typeface="Segoe UI Variable Display Semibold" pitchFamily="2" charset="0"/>
                  <a:ea typeface="+mn-ea"/>
                  <a:cs typeface="Segoe Sans Display Semibold"/>
                </a:rPr>
                <a:t>Industry models</a:t>
              </a: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DA0DA7B-DC16-12A9-2973-EEDDA2E1A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00072" y="6498103"/>
              <a:ext cx="0" cy="675056"/>
            </a:xfrm>
            <a:prstGeom prst="line">
              <a:avLst/>
            </a:prstGeom>
            <a:noFill/>
            <a:ln w="12700">
              <a:solidFill>
                <a:schemeClr val="tx1">
                  <a:alpha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3569361-F754-D590-3625-E5D0C1265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049232" y="6498103"/>
              <a:ext cx="0" cy="675056"/>
            </a:xfrm>
            <a:prstGeom prst="line">
              <a:avLst/>
            </a:prstGeom>
            <a:noFill/>
            <a:ln w="12700">
              <a:solidFill>
                <a:schemeClr val="tx1">
                  <a:alpha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2E1B8D9-109B-C6F9-08DC-D290D470D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31080" y="6498103"/>
              <a:ext cx="0" cy="675056"/>
            </a:xfrm>
            <a:prstGeom prst="line">
              <a:avLst/>
            </a:prstGeom>
            <a:noFill/>
            <a:ln w="12700">
              <a:solidFill>
                <a:schemeClr val="tx1">
                  <a:alpha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C39D082F-90FE-A58F-D94B-93CEE299C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63353" y="3448181"/>
            <a:ext cx="615097" cy="615096"/>
          </a:xfrm>
          <a:prstGeom prst="rect">
            <a:avLst/>
          </a:prstGeom>
        </p:spPr>
      </p:pic>
      <p:sp>
        <p:nvSpPr>
          <p:cNvPr id="95" name="Text Placeholder 2">
            <a:extLst>
              <a:ext uri="{FF2B5EF4-FFF2-40B4-BE49-F238E27FC236}">
                <a16:creationId xmlns:a16="http://schemas.microsoft.com/office/drawing/2014/main" id="{8DD572C4-2A6D-1F90-E552-D705AF997997}"/>
              </a:ext>
            </a:extLst>
          </p:cNvPr>
          <p:cNvSpPr txBox="1">
            <a:spLocks/>
          </p:cNvSpPr>
          <p:nvPr/>
        </p:nvSpPr>
        <p:spPr>
          <a:xfrm>
            <a:off x="3763689" y="4226778"/>
            <a:ext cx="1371178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232150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99000">
                      <a:srgbClr val="FFFFFF"/>
                    </a:gs>
                  </a:gsLst>
                  <a:path path="circle">
                    <a:fillToRect r="100000" b="100000"/>
                  </a:path>
                </a:gradFill>
                <a:effectLst/>
                <a:uLnTx/>
                <a:uFillTx/>
                <a:latin typeface="Segoe UI Variable Display Semibold"/>
                <a:ea typeface="+mn-ea"/>
                <a:cs typeface="Segoe Sans Display Semibold"/>
              </a:rPr>
              <a:t>Azure OpenAI Service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99000">
                    <a:srgbClr val="FFFFFF"/>
                  </a:gs>
                </a:gsLst>
                <a:path path="circle">
                  <a:fillToRect r="100000" b="100000"/>
                </a:path>
              </a:gra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1" name="Text Placeholder 2">
            <a:extLst>
              <a:ext uri="{FF2B5EF4-FFF2-40B4-BE49-F238E27FC236}">
                <a16:creationId xmlns:a16="http://schemas.microsoft.com/office/drawing/2014/main" id="{A88D8277-F8D1-EFB4-0215-A1E6275F99FC}"/>
              </a:ext>
            </a:extLst>
          </p:cNvPr>
          <p:cNvSpPr txBox="1">
            <a:spLocks/>
          </p:cNvSpPr>
          <p:nvPr/>
        </p:nvSpPr>
        <p:spPr>
          <a:xfrm>
            <a:off x="5831059" y="4226778"/>
            <a:ext cx="990877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232150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99000">
                      <a:srgbClr val="FFFFFF"/>
                    </a:gs>
                  </a:gsLst>
                  <a:path path="circle">
                    <a:fillToRect r="100000" b="100000"/>
                  </a:path>
                </a:gradFill>
                <a:effectLst/>
                <a:uLnTx/>
                <a:uFillTx/>
                <a:latin typeface="Segoe UI Variable Display Semibold"/>
                <a:ea typeface="+mn-ea"/>
                <a:cs typeface="Segoe Sans Display Semibold"/>
              </a:rPr>
              <a:t>Azure </a:t>
            </a:r>
            <a:br>
              <a:rPr kumimoji="0" lang="en-US" sz="14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99000">
                      <a:srgbClr val="FFFFFF"/>
                    </a:gs>
                  </a:gsLst>
                  <a:path path="circle">
                    <a:fillToRect r="100000" b="100000"/>
                  </a:path>
                </a:gradFill>
                <a:effectLst/>
                <a:uLnTx/>
                <a:uFillTx/>
                <a:latin typeface="Segoe UI Variable Display Semibold"/>
                <a:ea typeface="+mn-ea"/>
                <a:cs typeface="Segoe Sans Display Semibold"/>
              </a:rPr>
            </a:b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99000">
                      <a:srgbClr val="FFFFFF"/>
                    </a:gs>
                  </a:gsLst>
                  <a:path path="circle">
                    <a:fillToRect r="100000" b="100000"/>
                  </a:path>
                </a:gradFill>
                <a:effectLst/>
                <a:uLnTx/>
                <a:uFillTx/>
                <a:latin typeface="Segoe UI Variable Display Semibold"/>
                <a:ea typeface="+mn-ea"/>
                <a:cs typeface="Segoe Sans Display Semibold"/>
              </a:rPr>
              <a:t>AI Search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99000">
                    <a:srgbClr val="FFFFFF"/>
                  </a:gs>
                </a:gsLst>
                <a:path path="circle">
                  <a:fillToRect r="100000" b="100000"/>
                </a:path>
              </a:gra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3" name="Text Placeholder 2">
            <a:extLst>
              <a:ext uri="{FF2B5EF4-FFF2-40B4-BE49-F238E27FC236}">
                <a16:creationId xmlns:a16="http://schemas.microsoft.com/office/drawing/2014/main" id="{11A8D084-91E2-AFBB-13D3-1C769E014C00}"/>
              </a:ext>
            </a:extLst>
          </p:cNvPr>
          <p:cNvSpPr txBox="1">
            <a:spLocks/>
          </p:cNvSpPr>
          <p:nvPr/>
        </p:nvSpPr>
        <p:spPr>
          <a:xfrm>
            <a:off x="7391943" y="4226778"/>
            <a:ext cx="1623546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232150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99000">
                      <a:srgbClr val="FFFFFF"/>
                    </a:gs>
                  </a:gsLst>
                  <a:path path="circle">
                    <a:fillToRect r="100000" b="100000"/>
                  </a:path>
                </a:gradFill>
                <a:effectLst/>
                <a:uLnTx/>
                <a:uFillTx/>
                <a:latin typeface="Segoe UI Variable Display Semibold"/>
                <a:ea typeface="+mn-ea"/>
                <a:cs typeface="Segoe Sans Display Semibold"/>
              </a:rPr>
              <a:t>Azure AI</a:t>
            </a:r>
            <a:br>
              <a:rPr kumimoji="0" lang="en-US" sz="14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99000">
                      <a:srgbClr val="FFFFFF"/>
                    </a:gs>
                  </a:gsLst>
                  <a:path path="circle">
                    <a:fillToRect r="100000" b="100000"/>
                  </a:path>
                </a:gradFill>
                <a:effectLst/>
                <a:uLnTx/>
                <a:uFillTx/>
                <a:latin typeface="Segoe UI Variable Display Semibold"/>
                <a:ea typeface="+mn-ea"/>
                <a:cs typeface="Segoe Sans Display Semibold"/>
              </a:rPr>
            </a:b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99000">
                      <a:srgbClr val="FFFFFF"/>
                    </a:gs>
                  </a:gsLst>
                  <a:path path="circle">
                    <a:fillToRect r="100000" b="100000"/>
                  </a:path>
                </a:gradFill>
                <a:effectLst/>
                <a:uLnTx/>
                <a:uFillTx/>
                <a:latin typeface="Segoe UI Variable Display Semibold"/>
                <a:ea typeface="+mn-ea"/>
                <a:cs typeface="Segoe Sans Display Semibold"/>
              </a:rPr>
              <a:t>Agent Service</a:t>
            </a:r>
          </a:p>
        </p:txBody>
      </p:sp>
      <p:sp>
        <p:nvSpPr>
          <p:cNvPr id="89" name="Text Placeholder 2">
            <a:extLst>
              <a:ext uri="{FF2B5EF4-FFF2-40B4-BE49-F238E27FC236}">
                <a16:creationId xmlns:a16="http://schemas.microsoft.com/office/drawing/2014/main" id="{E2720D62-B6A4-56A7-8013-F3A72AA10593}"/>
              </a:ext>
            </a:extLst>
          </p:cNvPr>
          <p:cNvSpPr txBox="1">
            <a:spLocks/>
          </p:cNvSpPr>
          <p:nvPr/>
        </p:nvSpPr>
        <p:spPr>
          <a:xfrm>
            <a:off x="9453532" y="4226778"/>
            <a:ext cx="1242492" cy="43088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232150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99000">
                      <a:srgbClr val="FFFFFF"/>
                    </a:gs>
                  </a:gsLst>
                  <a:path path="circle">
                    <a:fillToRect r="100000" b="100000"/>
                  </a:path>
                </a:gradFill>
                <a:effectLst/>
                <a:uLnTx/>
                <a:uFillTx/>
                <a:latin typeface="Segoe UI Variable Display Semibold"/>
                <a:ea typeface="+mn-ea"/>
                <a:cs typeface="Segoe Sans Display Semibold"/>
              </a:rPr>
              <a:t>Azure AI Content Safety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FB4BEE11-8A7A-569E-B9F6-58BFC1BE6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161" y="3423788"/>
            <a:ext cx="676606" cy="676606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5097C909-252D-EB43-F330-5530029D5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55256" y="3401469"/>
            <a:ext cx="676853" cy="676853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14DF9B87-025D-57A8-0E89-49E98A37A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4113724" y="3426537"/>
            <a:ext cx="671110" cy="671108"/>
          </a:xfrm>
          <a:prstGeom prst="rect">
            <a:avLst/>
          </a:prstGeom>
        </p:spPr>
      </p:pic>
      <p:grpSp>
        <p:nvGrpSpPr>
          <p:cNvPr id="97" name="Group 96" descr="arrow pointing from box containing microsoft logos to the box containing model catalog">
            <a:extLst>
              <a:ext uri="{FF2B5EF4-FFF2-40B4-BE49-F238E27FC236}">
                <a16:creationId xmlns:a16="http://schemas.microsoft.com/office/drawing/2014/main" id="{3C33974A-2F7F-FB2E-824E-F1A27464EBEB}"/>
              </a:ext>
            </a:extLst>
          </p:cNvPr>
          <p:cNvGrpSpPr/>
          <p:nvPr/>
        </p:nvGrpSpPr>
        <p:grpSpPr>
          <a:xfrm>
            <a:off x="3293905" y="4097645"/>
            <a:ext cx="239730" cy="239729"/>
            <a:chOff x="16224383" y="9209885"/>
            <a:chExt cx="508815" cy="508815"/>
          </a:xfrm>
          <a:solidFill>
            <a:schemeClr val="accent3"/>
          </a:solidFill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6D8D35A0-89F4-6F86-CA41-AF4F9FCB05A7}"/>
                </a:ext>
              </a:extLst>
            </p:cNvPr>
            <p:cNvSpPr/>
            <p:nvPr/>
          </p:nvSpPr>
          <p:spPr bwMode="auto">
            <a:xfrm rot="10800000" flipH="1">
              <a:off x="16224383" y="9209885"/>
              <a:ext cx="508815" cy="508815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E4F0463-191E-A9A6-6935-581EB7B3D299}"/>
                </a:ext>
              </a:extLst>
            </p:cNvPr>
            <p:cNvGrpSpPr/>
            <p:nvPr/>
          </p:nvGrpSpPr>
          <p:grpSpPr>
            <a:xfrm rot="10800000" flipH="1">
              <a:off x="16379417" y="9369099"/>
              <a:ext cx="198748" cy="190385"/>
              <a:chOff x="35324374" y="1415095"/>
              <a:chExt cx="594355" cy="569347"/>
            </a:xfrm>
            <a:grpFill/>
          </p:grpSpPr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9487581-6D6A-0A34-35B4-3DDE3AAF64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24374" y="1700784"/>
                <a:ext cx="594355" cy="0"/>
              </a:xfrm>
              <a:prstGeom prst="line">
                <a:avLst/>
              </a:prstGeom>
              <a:grpFill/>
              <a:ln w="15875" cap="rnd">
                <a:solidFill>
                  <a:schemeClr val="bg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589EFEB7-C030-75CD-591A-CFAF1C9838E9}"/>
                  </a:ext>
                </a:extLst>
              </p:cNvPr>
              <p:cNvGrpSpPr/>
              <p:nvPr/>
            </p:nvGrpSpPr>
            <p:grpSpPr>
              <a:xfrm>
                <a:off x="35699013" y="1415095"/>
                <a:ext cx="219716" cy="569347"/>
                <a:chOff x="35910875" y="1413753"/>
                <a:chExt cx="108054" cy="569347"/>
              </a:xfrm>
              <a:grpFill/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C67BD2A2-61AB-92A3-9926-3702DB7E96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910875" y="1413753"/>
                  <a:ext cx="108054" cy="287031"/>
                </a:xfrm>
                <a:prstGeom prst="line">
                  <a:avLst/>
                </a:prstGeom>
                <a:grpFill/>
                <a:ln w="15875" cap="rnd">
                  <a:solidFill>
                    <a:schemeClr val="bg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2CC5F375-8C91-16DF-C0A0-FD3401C24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910875" y="1696069"/>
                  <a:ext cx="108054" cy="287031"/>
                </a:xfrm>
                <a:prstGeom prst="line">
                  <a:avLst/>
                </a:prstGeom>
                <a:grpFill/>
                <a:ln w="15875" cap="rnd">
                  <a:solidFill>
                    <a:schemeClr val="bg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04" name="Group 103" descr="arrow pointing from box containing model catalog to the box containing microsoft logos">
            <a:extLst>
              <a:ext uri="{FF2B5EF4-FFF2-40B4-BE49-F238E27FC236}">
                <a16:creationId xmlns:a16="http://schemas.microsoft.com/office/drawing/2014/main" id="{BF566FC0-64F2-FDC2-27D6-8646EA7F1D42}"/>
              </a:ext>
            </a:extLst>
          </p:cNvPr>
          <p:cNvGrpSpPr/>
          <p:nvPr/>
        </p:nvGrpSpPr>
        <p:grpSpPr>
          <a:xfrm>
            <a:off x="3087672" y="3772212"/>
            <a:ext cx="239730" cy="239729"/>
            <a:chOff x="15804019" y="8435545"/>
            <a:chExt cx="508815" cy="508815"/>
          </a:xfrm>
          <a:solidFill>
            <a:schemeClr val="accent3"/>
          </a:solidFill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C24ABE4-6AB6-18C8-E91D-2242CD285040}"/>
                </a:ext>
              </a:extLst>
            </p:cNvPr>
            <p:cNvSpPr/>
            <p:nvPr/>
          </p:nvSpPr>
          <p:spPr bwMode="auto">
            <a:xfrm flipH="1">
              <a:off x="15804019" y="8435545"/>
              <a:ext cx="508815" cy="508815"/>
            </a:xfrm>
            <a:prstGeom prst="ellipse">
              <a:avLst/>
            </a:prstGeom>
            <a:grp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AD11F99-29A3-0E9D-8726-3486F5024058}"/>
                </a:ext>
              </a:extLst>
            </p:cNvPr>
            <p:cNvGrpSpPr/>
            <p:nvPr/>
          </p:nvGrpSpPr>
          <p:grpSpPr>
            <a:xfrm flipH="1">
              <a:off x="15959052" y="8594760"/>
              <a:ext cx="198748" cy="190385"/>
              <a:chOff x="35324374" y="1415095"/>
              <a:chExt cx="594355" cy="569347"/>
            </a:xfrm>
            <a:grpFill/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BAFBCE5-1810-921C-660F-A1830B1D62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24374" y="1700784"/>
                <a:ext cx="594355" cy="0"/>
              </a:xfrm>
              <a:prstGeom prst="line">
                <a:avLst/>
              </a:prstGeom>
              <a:grpFill/>
              <a:ln w="15875" cap="rnd">
                <a:solidFill>
                  <a:schemeClr val="bg1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05F88A6E-8AD7-EE36-EBE2-2004937F7A68}"/>
                  </a:ext>
                </a:extLst>
              </p:cNvPr>
              <p:cNvGrpSpPr/>
              <p:nvPr/>
            </p:nvGrpSpPr>
            <p:grpSpPr>
              <a:xfrm>
                <a:off x="35699013" y="1415095"/>
                <a:ext cx="219716" cy="569347"/>
                <a:chOff x="35910875" y="1413753"/>
                <a:chExt cx="108054" cy="569347"/>
              </a:xfrm>
              <a:grpFill/>
            </p:grpSpPr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9E535D92-3A97-10AA-A82F-B8FB3F2903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910875" y="1413753"/>
                  <a:ext cx="108054" cy="287031"/>
                </a:xfrm>
                <a:prstGeom prst="line">
                  <a:avLst/>
                </a:prstGeom>
                <a:grpFill/>
                <a:ln w="15875" cap="rnd">
                  <a:solidFill>
                    <a:schemeClr val="bg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2E87D2C8-66FA-EEE8-F486-C31673D6B3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910875" y="1696069"/>
                  <a:ext cx="108054" cy="287031"/>
                </a:xfrm>
                <a:prstGeom prst="line">
                  <a:avLst/>
                </a:prstGeom>
                <a:grpFill/>
                <a:ln w="15875" cap="rnd">
                  <a:solidFill>
                    <a:schemeClr val="bg1"/>
                  </a:solidFill>
                  <a:headEnd type="none" w="lg" len="med"/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1" name="Group 110" descr="text box for Observability">
            <a:extLst>
              <a:ext uri="{FF2B5EF4-FFF2-40B4-BE49-F238E27FC236}">
                <a16:creationId xmlns:a16="http://schemas.microsoft.com/office/drawing/2014/main" id="{352C3928-1AA7-3DA1-9919-6CAAD8C68757}"/>
              </a:ext>
            </a:extLst>
          </p:cNvPr>
          <p:cNvGrpSpPr/>
          <p:nvPr/>
        </p:nvGrpSpPr>
        <p:grpSpPr>
          <a:xfrm>
            <a:off x="3565985" y="4939685"/>
            <a:ext cx="7392088" cy="958628"/>
            <a:chOff x="13897816" y="5177249"/>
            <a:chExt cx="23410771" cy="2280976"/>
          </a:xfrm>
        </p:grpSpPr>
        <p:sp>
          <p:nvSpPr>
            <p:cNvPr id="112" name="Rounded Rectangle 6">
              <a:extLst>
                <a:ext uri="{FF2B5EF4-FFF2-40B4-BE49-F238E27FC236}">
                  <a16:creationId xmlns:a16="http://schemas.microsoft.com/office/drawing/2014/main" id="{B5259FD4-5D95-0AAA-DC8D-468F6B782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13897816" y="5177249"/>
              <a:ext cx="23410768" cy="2280976"/>
            </a:xfrm>
            <a:prstGeom prst="roundRect">
              <a:avLst>
                <a:gd name="adj" fmla="val 13869"/>
              </a:avLst>
            </a:prstGeom>
            <a:solidFill>
              <a:srgbClr val="2E404B"/>
            </a:solidFill>
            <a:ln w="63897" cap="flat">
              <a:noFill/>
              <a:prstDash val="solid"/>
              <a:miter/>
            </a:ln>
            <a:effectLst/>
          </p:spPr>
          <p:txBody>
            <a:bodyPr rot="0" spcFirstLastPara="0" vertOverflow="overflow" horzOverflow="overflow" vert="horz" wrap="square" lIns="0" tIns="0" rIns="0" bIns="1828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40559">
                      <a:srgbClr val="091F2C"/>
                    </a:gs>
                    <a:gs pos="68000">
                      <a:srgbClr val="091F2C"/>
                    </a:gs>
                  </a:gsLst>
                  <a:path path="circle">
                    <a:fillToRect l="100000" t="100000"/>
                  </a:path>
                </a:gradFill>
                <a:effectLst/>
                <a:uLnTx/>
                <a:uFillTx/>
                <a:latin typeface="Segoe UI Variable Display Semib" pitchFamily="2" charset="0"/>
                <a:ea typeface="+mn-ea"/>
                <a:cs typeface="+mn-cs"/>
              </a:endParaRPr>
            </a:p>
          </p:txBody>
        </p:sp>
        <p:sp>
          <p:nvSpPr>
            <p:cNvPr id="113" name="Rounded Rectangle 6">
              <a:extLst>
                <a:ext uri="{FF2B5EF4-FFF2-40B4-BE49-F238E27FC236}">
                  <a16:creationId xmlns:a16="http://schemas.microsoft.com/office/drawing/2014/main" id="{2BC7B9E5-D003-CF3B-85CA-FC9CF506D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13897816" y="6385058"/>
              <a:ext cx="23410771" cy="1073165"/>
            </a:xfrm>
            <a:prstGeom prst="roundRect">
              <a:avLst>
                <a:gd name="adj" fmla="val 23496"/>
              </a:avLst>
            </a:prstGeom>
            <a:gradFill flip="none" rotWithShape="1">
              <a:gsLst>
                <a:gs pos="0">
                  <a:srgbClr val="AC35AF"/>
                </a:gs>
                <a:gs pos="95000">
                  <a:schemeClr val="accent3"/>
                </a:gs>
              </a:gsLst>
              <a:path path="circle">
                <a:fillToRect l="100000" t="100000"/>
              </a:path>
              <a:tileRect r="-100000" b="-100000"/>
            </a:gradFill>
          </p:spPr>
          <p:txBody>
            <a:bodyPr wrap="square" lIns="0" tIns="45721" rIns="0" bIns="109728" rtlCol="0" anchor="ctr">
              <a:noAutofit/>
            </a:bodyPr>
            <a:lstStyle/>
            <a:p>
              <a:pPr marL="0" marR="0" lvl="0" indent="0" algn="ctr" defTabSz="227594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2987"/>
                </a:spcAft>
                <a:buClrTx/>
                <a:buSzPct val="90000"/>
                <a:buFontTx/>
                <a:buNone/>
                <a:tabLst>
                  <a:tab pos="3413912" algn="l"/>
                </a:tabLst>
                <a:defRPr/>
              </a:pPr>
              <a:r>
                <a:rPr kumimoji="0" lang="en-US" sz="1800" b="1" i="0" u="none" strike="noStrike" kern="1200" cap="none" spc="0" normalizeH="0" baseline="0" noProof="0">
                  <a:ln w="3175">
                    <a:noFill/>
                  </a:ln>
                  <a:gradFill>
                    <a:gsLst>
                      <a:gs pos="0">
                        <a:srgbClr val="FFFFFF"/>
                      </a:gs>
                      <a:gs pos="99000">
                        <a:srgbClr val="FFFFFF"/>
                      </a:gs>
                    </a:gsLst>
                    <a:path path="circle">
                      <a:fillToRect r="100000" b="100000"/>
                    </a:path>
                  </a:gradFill>
                  <a:effectLst/>
                  <a:uLnTx/>
                  <a:uFillTx/>
                  <a:latin typeface="Segoe UI Variable Display Semibold" pitchFamily="2" charset="0"/>
                  <a:ea typeface="+mn-ea"/>
                  <a:cs typeface="Segoe UI" pitchFamily="34" charset="0"/>
                </a:rPr>
                <a:t>Observability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CEB99DD-6B10-E534-8729-908F4069CEB8}"/>
                </a:ext>
              </a:extLst>
            </p:cNvPr>
            <p:cNvSpPr txBox="1"/>
            <p:nvPr/>
          </p:nvSpPr>
          <p:spPr>
            <a:xfrm>
              <a:off x="20824842" y="5522390"/>
              <a:ext cx="4179682" cy="621701"/>
            </a:xfrm>
            <a:prstGeom prst="roundRect">
              <a:avLst>
                <a:gd name="adj" fmla="val 30229"/>
              </a:avLst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marR="0" lvl="0" indent="0" algn="ctr" defTabSz="932742" fontAlgn="base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 kumimoji="0" b="0" i="0" u="none" strike="noStrike" cap="none" spc="0" normalizeH="0" baseline="0">
                  <a:ln>
                    <a:noFill/>
                  </a:ln>
                  <a:gradFill>
                    <a:gsLst>
                      <a:gs pos="30000">
                        <a:srgbClr val="000000"/>
                      </a:gs>
                      <a:gs pos="100000">
                        <a:srgbClr val="000000"/>
                      </a:gs>
                    </a:gsLst>
                    <a:path path="circle">
                      <a:fillToRect r="100000" b="100000"/>
                    </a:path>
                  </a:gradFill>
                  <a:effectLst/>
                  <a:uLnTx/>
                  <a:uFillTx/>
                  <a:latin typeface="Segoe Sans Display Semibold"/>
                  <a:cs typeface="Segoe Sans Display Semibold"/>
                </a:defRPr>
              </a:lvl1pPr>
            </a:lstStyle>
            <a:p>
              <a:pPr marL="0" marR="0" lvl="0" indent="0" algn="ctr" defTabSz="2321502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99000">
                        <a:srgbClr val="FFFFFF"/>
                      </a:gs>
                    </a:gsLst>
                    <a:path path="circle">
                      <a:fillToRect r="100000" b="100000"/>
                    </a:path>
                  </a:gradFill>
                  <a:effectLst/>
                  <a:uLnTx/>
                  <a:uFillTx/>
                  <a:latin typeface="Segoe UI Variable Display Semibold" pitchFamily="2" charset="0"/>
                  <a:ea typeface="+mn-ea"/>
                  <a:cs typeface="Segoe Sans Display Semibold"/>
                </a:rPr>
                <a:t>Customization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83BE7CB-E535-426B-C36F-8D26DC5E4CAF}"/>
                </a:ext>
              </a:extLst>
            </p:cNvPr>
            <p:cNvSpPr txBox="1"/>
            <p:nvPr/>
          </p:nvSpPr>
          <p:spPr>
            <a:xfrm>
              <a:off x="15291526" y="5529828"/>
              <a:ext cx="3454283" cy="606827"/>
            </a:xfrm>
            <a:prstGeom prst="roundRect">
              <a:avLst>
                <a:gd name="adj" fmla="val 26839"/>
              </a:avLst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marR="0" lvl="0" indent="0" algn="ctr" defTabSz="932742" fontAlgn="base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 kumimoji="0" b="0" i="0" u="none" strike="noStrike" cap="none" spc="0" normalizeH="0" baseline="0">
                  <a:ln>
                    <a:noFill/>
                  </a:ln>
                  <a:gradFill>
                    <a:gsLst>
                      <a:gs pos="30000">
                        <a:srgbClr val="000000"/>
                      </a:gs>
                      <a:gs pos="100000">
                        <a:srgbClr val="000000"/>
                      </a:gs>
                    </a:gsLst>
                    <a:path path="circle">
                      <a:fillToRect r="100000" b="100000"/>
                    </a:path>
                  </a:gradFill>
                  <a:effectLst/>
                  <a:uLnTx/>
                  <a:uFillTx/>
                  <a:latin typeface="Segoe Sans Display Semibold"/>
                  <a:cs typeface="Segoe Sans Display Semibold"/>
                </a:defRPr>
              </a:lvl1pPr>
            </a:lstStyle>
            <a:p>
              <a:pPr marL="0" marR="0" lvl="0" indent="0" algn="ctr" defTabSz="2321502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99000">
                        <a:srgbClr val="FFFFFF"/>
                      </a:gs>
                    </a:gsLst>
                    <a:path path="circle">
                      <a:fillToRect r="100000" b="100000"/>
                    </a:path>
                  </a:gradFill>
                  <a:effectLst/>
                  <a:uLnTx/>
                  <a:uFillTx/>
                  <a:latin typeface="Segoe UI Variable Display Semibold" pitchFamily="2" charset="0"/>
                  <a:ea typeface="+mn-ea"/>
                  <a:cs typeface="Segoe Sans Display Semibold"/>
                </a:rPr>
                <a:t>Evaluations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6F648AB-9F92-645E-B32A-AA745396FB66}"/>
                </a:ext>
              </a:extLst>
            </p:cNvPr>
            <p:cNvSpPr txBox="1"/>
            <p:nvPr/>
          </p:nvSpPr>
          <p:spPr>
            <a:xfrm>
              <a:off x="26560761" y="5514955"/>
              <a:ext cx="4414423" cy="636573"/>
            </a:xfrm>
            <a:prstGeom prst="roundRect">
              <a:avLst>
                <a:gd name="adj" fmla="val 33620"/>
              </a:avLst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marR="0" lvl="0" indent="0" algn="ctr" defTabSz="932742" fontAlgn="base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 kumimoji="0" b="0" i="0" u="none" strike="noStrike" cap="none" spc="0" normalizeH="0" baseline="0">
                  <a:ln>
                    <a:noFill/>
                  </a:ln>
                  <a:gradFill>
                    <a:gsLst>
                      <a:gs pos="30000">
                        <a:srgbClr val="000000"/>
                      </a:gs>
                      <a:gs pos="100000">
                        <a:srgbClr val="000000"/>
                      </a:gs>
                    </a:gsLst>
                    <a:path path="circle">
                      <a:fillToRect r="100000" b="100000"/>
                    </a:path>
                  </a:gradFill>
                  <a:effectLst/>
                  <a:uLnTx/>
                  <a:uFillTx/>
                  <a:latin typeface="Segoe Sans Display Semibold"/>
                  <a:cs typeface="Segoe Sans Display Semibold"/>
                </a:defRPr>
              </a:lvl1pPr>
            </a:lstStyle>
            <a:p>
              <a:pPr marL="0" marR="0" lvl="0" indent="0" algn="ctr" defTabSz="2321502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99000">
                        <a:srgbClr val="FFFFFF"/>
                      </a:gs>
                    </a:gsLst>
                    <a:path path="circle">
                      <a:fillToRect r="100000" b="100000"/>
                    </a:path>
                  </a:gradFill>
                  <a:effectLst/>
                  <a:uLnTx/>
                  <a:uFillTx/>
                  <a:latin typeface="Segoe UI Variable Display Semibold" pitchFamily="2" charset="0"/>
                  <a:ea typeface="+mn-ea"/>
                  <a:cs typeface="Segoe Sans Display Semibold"/>
                </a:rPr>
                <a:t>Governance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1D22AA7-5377-4D80-0660-CC8CA156BD5D}"/>
                </a:ext>
              </a:extLst>
            </p:cNvPr>
            <p:cNvSpPr txBox="1"/>
            <p:nvPr/>
          </p:nvSpPr>
          <p:spPr>
            <a:xfrm>
              <a:off x="32531421" y="5514956"/>
              <a:ext cx="3377017" cy="636572"/>
            </a:xfrm>
            <a:prstGeom prst="roundRect">
              <a:avLst>
                <a:gd name="adj" fmla="val 33620"/>
              </a:avLst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>
              <a:defPPr>
                <a:defRPr lang="en-US"/>
              </a:defPPr>
              <a:lvl1pPr marR="0" lvl="0" indent="0" algn="ctr" defTabSz="932742" fontAlgn="base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 kumimoji="0" b="0" i="0" u="none" strike="noStrike" cap="none" spc="0" normalizeH="0" baseline="0">
                  <a:ln>
                    <a:noFill/>
                  </a:ln>
                  <a:gradFill>
                    <a:gsLst>
                      <a:gs pos="30000">
                        <a:srgbClr val="000000"/>
                      </a:gs>
                      <a:gs pos="100000">
                        <a:srgbClr val="000000"/>
                      </a:gs>
                    </a:gsLst>
                    <a:path path="circle">
                      <a:fillToRect r="100000" b="100000"/>
                    </a:path>
                  </a:gradFill>
                  <a:effectLst/>
                  <a:uLnTx/>
                  <a:uFillTx/>
                  <a:latin typeface="Segoe Sans Display Semibold"/>
                  <a:cs typeface="Segoe Sans Display Semibold"/>
                </a:defRPr>
              </a:lvl1pPr>
            </a:lstStyle>
            <a:p>
              <a:pPr marL="0" marR="0" lvl="0" indent="0" algn="ctr" defTabSz="2321502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Pct val="90000"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99000">
                        <a:srgbClr val="FFFFFF"/>
                      </a:gs>
                    </a:gsLst>
                    <a:path path="circle">
                      <a:fillToRect r="100000" b="100000"/>
                    </a:path>
                  </a:gradFill>
                  <a:effectLst/>
                  <a:uLnTx/>
                  <a:uFillTx/>
                  <a:latin typeface="Segoe UI Variable Display Semibold" pitchFamily="2" charset="0"/>
                  <a:ea typeface="+mn-ea"/>
                  <a:cs typeface="Segoe Sans Display Semibold"/>
                </a:rPr>
                <a:t>Monitoring</a:t>
              </a: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8A9D16D-C9B4-EA3A-4212-C5427F1D6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85327" y="5495713"/>
              <a:ext cx="0" cy="675056"/>
            </a:xfrm>
            <a:prstGeom prst="line">
              <a:avLst/>
            </a:prstGeom>
            <a:noFill/>
            <a:ln w="12700">
              <a:solidFill>
                <a:schemeClr val="tx1">
                  <a:alpha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4E4B6B6-F9E6-43A9-E7B0-DC8EA92E7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044040" y="5495713"/>
              <a:ext cx="0" cy="675056"/>
            </a:xfrm>
            <a:prstGeom prst="line">
              <a:avLst/>
            </a:prstGeom>
            <a:noFill/>
            <a:ln w="12700">
              <a:solidFill>
                <a:schemeClr val="tx1">
                  <a:alpha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DE2BF6C-C542-B55A-88A7-B1D692917A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91904" y="5495713"/>
              <a:ext cx="0" cy="675056"/>
            </a:xfrm>
            <a:prstGeom prst="line">
              <a:avLst/>
            </a:prstGeom>
            <a:noFill/>
            <a:ln w="12700">
              <a:solidFill>
                <a:schemeClr val="tx1">
                  <a:alpha val="5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6868111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00794E-6 1.13095E-6 L -4.00794E-6 0.03543 " pathEditMode="relative" rAng="0" ptsTypes="AA">
                                      <p:cBhvr>
                                        <p:cTn id="9" dur="700" spd="-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6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decel="10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4.00794E-6 1.13095E-6 L -4.00794E-6 0.03543 " pathEditMode="relative" rAng="0" ptsTypes="AA">
                                      <p:cBhvr>
                                        <p:cTn id="14" dur="700" spd="-100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6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1.45833E-6 3.7037E-7 L 0.00847 3.7037E-7 " pathEditMode="relative" rAng="0" ptsTypes="AA">
                                      <p:cBhvr>
                                        <p:cTn id="19" dur="700" spd="-100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8.33333E-7 -1.11111E-6 L 0.00846 -1.11111E-6 " pathEditMode="relative" rAng="0" ptsTypes="AA">
                                      <p:cBhvr>
                                        <p:cTn id="24" dur="700" spd="-100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7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9881E-6 0 L -0.00813 0 " pathEditMode="relative" rAng="0" ptsTypes="AA">
                                      <p:cBhvr>
                                        <p:cTn id="29" dur="700" spd="-100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6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pat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91667E-6 3.7037E-7 L -2.91667E-6 0.03542 " pathEditMode="relative" rAng="0" ptsTypes="AA">
                                      <p:cBhvr>
                                        <p:cTn id="34" dur="700" spd="-100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path" presetSubtype="0" decel="100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91667E-6 3.7037E-7 L -2.91667E-6 0.0354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9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09127E-6 -2.7381E-6 L -1.09127E-6 0.03544 " pathEditMode="relative" rAng="0" ptsTypes="AA">
                                      <p:cBhvr>
                                        <p:cTn id="44" dur="700" spd="-100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67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2" presetClass="pat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09127E-6 5.95238E-8 L -1.09127E-6 0.03544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67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pat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1.09127E-6 -3.92857E-6 L -1.09127E-6 0.03544 " pathEditMode="relative" rAng="0" ptsTypes="AA">
                                      <p:cBhvr>
                                        <p:cTn id="54" dur="700" spd="-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67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6.74603E-7 -2.7381E-6 L -6.74603E-7 0.03544 " pathEditMode="relative" rAng="0" ptsTypes="AA">
                                      <p:cBhvr>
                                        <p:cTn id="59" dur="700" spd="-100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67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2" presetClass="path" presetSubtype="0" decel="10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4.35516E-6 5.95238E-8 L 4.35516E-6 0.03544 " pathEditMode="relative" rAng="0" ptsTypes="AA">
                                      <p:cBhvr>
                                        <p:cTn id="64" dur="700" spd="-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6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2" presetClass="pat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4.35516E-6 -3.92857E-6 L 4.35516E-6 0.03544 " pathEditMode="relative" rAng="0" ptsTypes="AA">
                                      <p:cBhvr>
                                        <p:cTn id="69" dur="700" spd="-100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67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57937E-7 -2.7381E-6 L -2.57937E-7 0.03544 " pathEditMode="relative" rAng="0" ptsTypes="AA">
                                      <p:cBhvr>
                                        <p:cTn id="74" dur="700" spd="-100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67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2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77183E-6 2.2619E-6 L 4.77183E-6 0.03543 " pathEditMode="relative" rAng="0" ptsTypes="AA">
                                      <p:cBhvr>
                                        <p:cTn id="79" dur="700" spd="-100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67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22619E-6 -3.92857E-6 L -4.22619E-6 0.03544 " pathEditMode="relative" rAng="0" ptsTypes="AA">
                                      <p:cBhvr>
                                        <p:cTn id="84" dur="700" spd="-100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67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2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1.78571E-7 -2.7381E-6 L 1.78571E-7 0.03544 " pathEditMode="relative" rAng="0" ptsTypes="AA">
                                      <p:cBhvr>
                                        <p:cTn id="89" dur="70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67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2" presetClass="path" presetSubtype="0" decel="100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80952E-6 1.19048E-7 L -3.80952E-6 0.03544 " pathEditMode="relative" rAng="0" ptsTypes="AA">
                                      <p:cBhvr>
                                        <p:cTn id="94" dur="700" spd="-100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67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42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80952E-6 -3.92857E-6 L -3.80952E-6 0.03544 " pathEditMode="relative" rAng="0" ptsTypes="AA">
                                      <p:cBhvr>
                                        <p:cTn id="99" dur="700" spd="-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67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42" presetClass="path" presetSubtype="0" decel="10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2.91667E-6 3.7037E-6 L -2.91667E-6 0.03541 " pathEditMode="relative" rAng="0" ptsTypes="AA">
                                      <p:cBhvr>
                                        <p:cTn id="104" dur="700" spd="-100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77" grpId="0"/>
      <p:bldP spid="77" grpId="1"/>
      <p:bldP spid="76" grpId="0" animBg="1"/>
      <p:bldP spid="76" grpId="1" animBg="1"/>
      <p:bldP spid="95" grpId="0"/>
      <p:bldP spid="95" grpId="1"/>
      <p:bldP spid="91" grpId="0"/>
      <p:bldP spid="91" grpId="1"/>
      <p:bldP spid="93" grpId="0"/>
      <p:bldP spid="93" grpId="1"/>
      <p:bldP spid="89" grpId="0"/>
      <p:bldP spid="8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E583-9F28-0EAD-75D2-B9D5A2D3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value do you get by bringing in AI Foundry?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D8EACC-472D-B34F-F08E-9562BE11BE0F}"/>
              </a:ext>
            </a:extLst>
          </p:cNvPr>
          <p:cNvSpPr/>
          <p:nvPr/>
        </p:nvSpPr>
        <p:spPr bwMode="auto">
          <a:xfrm>
            <a:off x="800699" y="1616554"/>
            <a:ext cx="584755" cy="42487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rgbClr val="FFB3BB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7310EC-F505-200B-E8C1-ACF8E576AC6E}"/>
              </a:ext>
            </a:extLst>
          </p:cNvPr>
          <p:cNvSpPr/>
          <p:nvPr/>
        </p:nvSpPr>
        <p:spPr bwMode="auto">
          <a:xfrm>
            <a:off x="800699" y="2323136"/>
            <a:ext cx="584755" cy="424873"/>
          </a:xfrm>
          <a:prstGeom prst="roundRect">
            <a:avLst/>
          </a:prstGeom>
          <a:gradFill flip="none" rotWithShape="1">
            <a:gsLst>
              <a:gs pos="0">
                <a:srgbClr val="92D050"/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EBB090-88F8-9447-56D8-9299679E3FD9}"/>
              </a:ext>
            </a:extLst>
          </p:cNvPr>
          <p:cNvSpPr/>
          <p:nvPr/>
        </p:nvSpPr>
        <p:spPr bwMode="auto">
          <a:xfrm>
            <a:off x="800699" y="3029718"/>
            <a:ext cx="584755" cy="424873"/>
          </a:xfrm>
          <a:prstGeom prst="roundRect">
            <a:avLst/>
          </a:prstGeom>
          <a:gradFill flip="none" rotWithShape="1">
            <a:gsLst>
              <a:gs pos="0">
                <a:srgbClr val="F4364C"/>
              </a:gs>
              <a:gs pos="48000">
                <a:srgbClr val="C03BC4"/>
              </a:gs>
              <a:gs pos="100000">
                <a:schemeClr val="accent3">
                  <a:lumMod val="7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DA7B1A6-8C85-16E9-B641-07FAA0FF9475}"/>
              </a:ext>
            </a:extLst>
          </p:cNvPr>
          <p:cNvSpPr/>
          <p:nvPr/>
        </p:nvSpPr>
        <p:spPr bwMode="auto">
          <a:xfrm>
            <a:off x="800699" y="3736300"/>
            <a:ext cx="584755" cy="424873"/>
          </a:xfrm>
          <a:prstGeom prst="roundRect">
            <a:avLst/>
          </a:prstGeom>
          <a:gradFill flip="none" rotWithShape="1">
            <a:gsLst>
              <a:gs pos="0">
                <a:srgbClr val="225B62"/>
              </a:gs>
              <a:gs pos="48000">
                <a:srgbClr val="49C5B1"/>
              </a:gs>
              <a:gs pos="100000">
                <a:srgbClr val="0078D4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4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6616C84-844D-90D6-B7D8-FDD2B0FB42A0}"/>
              </a:ext>
            </a:extLst>
          </p:cNvPr>
          <p:cNvSpPr txBox="1">
            <a:spLocks/>
          </p:cNvSpPr>
          <p:nvPr/>
        </p:nvSpPr>
        <p:spPr>
          <a:xfrm>
            <a:off x="1597891" y="1446919"/>
            <a:ext cx="9559740" cy="349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/>
              <a:t>Access to a broad model catalog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/>
              <a:t>Custom model fine-tuning 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/>
              <a:t>Advanced retrieval and knowledge integration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/>
              <a:t>Enhanced capabilities with Azure AI Services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/>
              <a:t>Complex reasoning and workflows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120C641-5AAE-E8BA-A404-C256661ACD8D}"/>
              </a:ext>
            </a:extLst>
          </p:cNvPr>
          <p:cNvSpPr/>
          <p:nvPr/>
        </p:nvSpPr>
        <p:spPr bwMode="auto">
          <a:xfrm>
            <a:off x="800699" y="4442882"/>
            <a:ext cx="584755" cy="424873"/>
          </a:xfrm>
          <a:prstGeom prst="roundRect">
            <a:avLst/>
          </a:prstGeom>
          <a:gradFill flip="none" rotWithShape="1">
            <a:gsLst>
              <a:gs pos="0">
                <a:srgbClr val="FF5C39"/>
              </a:gs>
              <a:gs pos="48000">
                <a:srgbClr val="73262F"/>
              </a:gs>
              <a:gs pos="100000">
                <a:srgbClr val="FFB3BB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677813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S Ignite 16:9 Template Dark">
  <a:themeElements>
    <a:clrScheme name="Custom 16">
      <a:dk1>
        <a:srgbClr val="091F2C"/>
      </a:dk1>
      <a:lt1>
        <a:srgbClr val="FFFFFF"/>
      </a:lt1>
      <a:dk2>
        <a:srgbClr val="2A446F"/>
      </a:dk2>
      <a:lt2>
        <a:srgbClr val="E8E6DF"/>
      </a:lt2>
      <a:accent1>
        <a:srgbClr val="8661C5"/>
      </a:accent1>
      <a:accent2>
        <a:srgbClr val="8DE971"/>
      </a:accent2>
      <a:accent3>
        <a:srgbClr val="0078D4"/>
      </a:accent3>
      <a:accent4>
        <a:srgbClr val="D7D2CB"/>
      </a:accent4>
      <a:accent5>
        <a:srgbClr val="FFE399"/>
      </a:accent5>
      <a:accent6>
        <a:srgbClr val="D2D2D2"/>
      </a:accent6>
      <a:hlink>
        <a:srgbClr val="D59ED7"/>
      </a:hlink>
      <a:folHlink>
        <a:srgbClr val="D59ED7"/>
      </a:folHlink>
    </a:clrScheme>
    <a:fontScheme name="Custom 3">
      <a:majorFont>
        <a:latin typeface="Segoe Sans Display Semibold"/>
        <a:ea typeface=""/>
        <a:cs typeface=""/>
      </a:majorFont>
      <a:minorFont>
        <a:latin typeface="Segoe Sans Display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solidFill>
              <a:schemeClr val="bg1"/>
            </a:soli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/>
        </a:defPPr>
      </a:lstStyle>
    </a:txDef>
  </a:objectDefaults>
  <a:extraClrSchemeLst/>
  <a:custClrLst>
    <a:custClr name="Light Brown">
      <a:srgbClr val="E1D3C7"/>
    </a:custClr>
    <a:custClr name="Light Yellow">
      <a:srgbClr val="FFE399"/>
    </a:custClr>
    <a:custClr name="Light Orange">
      <a:srgbClr val="FFA38B"/>
    </a:custClr>
    <a:custClr name="Light Red">
      <a:srgbClr val="FFB3BB"/>
    </a:custClr>
    <a:custClr name="Light Magenta">
      <a:srgbClr val="D59ED7"/>
    </a:custClr>
    <a:custClr name="Light Purple">
      <a:srgbClr val="C5B4E3"/>
    </a:custClr>
    <a:custClr name="Light Blue">
      <a:srgbClr val="8DC8E8"/>
    </a:custClr>
    <a:custClr name="Light Teal">
      <a:srgbClr val="B9DCD2"/>
    </a:custClr>
    <a:custClr name="Light Green">
      <a:srgbClr val="D4EC8E"/>
    </a:custClr>
    <a:custClr name="Blue Black">
      <a:srgbClr val="091F2C"/>
    </a:custClr>
    <a:custClr name="Brown">
      <a:srgbClr val="BF9474"/>
    </a:custClr>
    <a:custClr name="Yellow">
      <a:srgbClr val="FFB900"/>
    </a:custClr>
    <a:custClr name="Orange">
      <a:srgbClr val="FF5C39"/>
    </a:custClr>
    <a:custClr name="Red">
      <a:srgbClr val="F4364C"/>
    </a:custClr>
    <a:custClr name="Magenta">
      <a:srgbClr val="C03BC4"/>
    </a:custClr>
    <a:custClr name="Purple">
      <a:srgbClr val="8661C5"/>
    </a:custClr>
    <a:custClr name="Blue">
      <a:srgbClr val="0078D4"/>
    </a:custClr>
    <a:custClr name="Teal">
      <a:srgbClr val="49C5B1"/>
    </a:custClr>
    <a:custClr name="Green">
      <a:srgbClr val="8DE971"/>
    </a:custClr>
    <a:custClr name="Rich Black">
      <a:srgbClr val="000000"/>
    </a:custClr>
    <a:custClr name="Dark Brown">
      <a:srgbClr val="5C4738"/>
    </a:custClr>
    <a:custClr name="Dark Yellow">
      <a:srgbClr val="7F5A1A"/>
    </a:custClr>
    <a:custClr name="Dark Orange">
      <a:srgbClr val="73391D"/>
    </a:custClr>
    <a:custClr name="Dark Red">
      <a:srgbClr val="73262F"/>
    </a:custClr>
    <a:custClr name="Dark Magenta">
      <a:srgbClr val="702573"/>
    </a:custClr>
    <a:custClr name="Dark Purple">
      <a:srgbClr val="463668"/>
    </a:custClr>
    <a:custClr name="Dark Blue">
      <a:srgbClr val="2A446F"/>
    </a:custClr>
    <a:custClr name="Dark Teal">
      <a:srgbClr val="225B62"/>
    </a:custClr>
    <a:custClr name="Dark Green">
      <a:srgbClr val="07641D"/>
    </a:custClr>
    <a:custClr name="Brown Black">
      <a:srgbClr val="291817"/>
    </a:custClr>
    <a:custClr name="Pure White">
      <a:srgbClr val="FFFFFF"/>
    </a:custClr>
    <a:custClr name="Off White">
      <a:srgbClr val="F4F3F5"/>
    </a:custClr>
    <a:custClr name="Warm White">
      <a:srgbClr val="FFF8F3"/>
    </a:custClr>
    <a:custClr name="Warm Light Gray">
      <a:srgbClr val="E8E6DF"/>
    </a:custClr>
    <a:custClr name="Mid Gray">
      <a:srgbClr val="D7D2CB"/>
    </a:custClr>
    <a:custClr name="Warm Gray">
      <a:srgbClr val="8C8279"/>
    </a:custClr>
    <a:custClr name="Light Gray">
      <a:srgbClr val="D9D9D6"/>
    </a:custClr>
    <a:custClr name="Cool Gray">
      <a:srgbClr val="B1B3B3"/>
    </a:custClr>
    <a:custClr name="Dark Gray">
      <a:srgbClr val="454142"/>
    </a:custClr>
    <a:custClr name="Pure White">
      <a:srgbClr val="FFFFFF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  <a:custClr name="Blank">
      <a:srgbClr val="F0F0F0"/>
    </a:custClr>
  </a:custClrLst>
  <a:extLst>
    <a:ext uri="{05A4C25C-085E-4340-85A3-A5531E510DB2}">
      <thm15:themeFamily xmlns:thm15="http://schemas.microsoft.com/office/thememl/2012/main" name="MS_Ignite_2024_16-9 Event-template.potx  -  Last saved by user" id="{25E4B35E-646D-4F3A-8D0B-C2BDF548142B}" vid="{8A17B14A-69D5-4F26-BC7B-8547BA50C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LikesCount xmlns="http://schemas.microsoft.com/sharepoint/v3" xsi:nil="true"/>
    <Ratings xmlns="http://schemas.microsoft.com/sharepoint/v3" xsi:nil="true"/>
    <lcf76f155ced4ddcb4097134ff3c332f xmlns="5164c192-e522-4d89-a5bb-3cb209f039bd">
      <Terms xmlns="http://schemas.microsoft.com/office/infopath/2007/PartnerControls"/>
    </lcf76f155ced4ddcb4097134ff3c332f>
    <MediaServiceKeyPoints xmlns="5164c192-e522-4d89-a5bb-3cb209f039bd" xsi:nil="true"/>
    <_ip_UnifiedCompliancePolicyProperties xmlns="http://schemas.microsoft.com/sharepoint/v3" xsi:nil="true"/>
    <LikedBy xmlns="http://schemas.microsoft.com/sharepoint/v3">
      <UserInfo>
        <DisplayName/>
        <AccountId xsi:nil="true"/>
        <AccountType/>
      </UserInfo>
    </LikedBy>
    <TaxCatchAll xmlns="230e9df3-be65-4c73-a93b-d1236ebd677e" xsi:nil="true"/>
    <RatedBy xmlns="http://schemas.microsoft.com/sharepoint/v3">
      <UserInfo>
        <DisplayName/>
        <AccountId xsi:nil="true"/>
        <AccountType/>
      </UserInfo>
    </RatedBy>
    <Adoptionpillar xmlns="5164c192-e522-4d89-a5bb-3cb209f039bd" xsi:nil="true"/>
    <Session xmlns="5164c192-e522-4d89-a5bb-3cb209f039bd" xsi:nil="true"/>
    <Reviewcomments xmlns="5164c192-e522-4d89-a5bb-3cb209f039bd" xsi:nil="true"/>
    <Contentstatus xmlns="5164c192-e522-4d89-a5bb-3cb209f039bd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1CA5C76A3A7148B502CA3C69F4C903" ma:contentTypeVersion="49" ma:contentTypeDescription="Create a new document." ma:contentTypeScope="" ma:versionID="41c4ea83df841c8a1ddf795b26ead60c">
  <xsd:schema xmlns:xsd="http://www.w3.org/2001/XMLSchema" xmlns:xs="http://www.w3.org/2001/XMLSchema" xmlns:p="http://schemas.microsoft.com/office/2006/metadata/properties" xmlns:ns1="http://schemas.microsoft.com/sharepoint/v3" xmlns:ns2="5164c192-e522-4d89-a5bb-3cb209f039bd" xmlns:ns3="f5d7644a-4532-4813-a815-b54215be4a0c" xmlns:ns4="230e9df3-be65-4c73-a93b-d1236ebd677e" targetNamespace="http://schemas.microsoft.com/office/2006/metadata/properties" ma:root="true" ma:fieldsID="7d57a1ab3f7241c4f5825f80116f0008" ns1:_="" ns2:_="" ns3:_="" ns4:_="">
    <xsd:import namespace="http://schemas.microsoft.com/sharepoint/v3"/>
    <xsd:import namespace="5164c192-e522-4d89-a5bb-3cb209f039bd"/>
    <xsd:import namespace="f5d7644a-4532-4813-a815-b54215be4a0c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KeyPoints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1:_ip_UnifiedCompliancePolicyProperties" minOccurs="0"/>
                <xsd:element ref="ns1:_ip_UnifiedCompliancePolicyUIAction" minOccurs="0"/>
                <xsd:element ref="ns2:MediaServiceAutoKeyPoint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  <xsd:element ref="ns2:MediaServiceBillingMetadata" minOccurs="0"/>
                <xsd:element ref="ns2:Adoptionpillar" minOccurs="0"/>
                <xsd:element ref="ns2:Session" minOccurs="0"/>
                <xsd:element ref="ns2:Contentstatus" minOccurs="0"/>
                <xsd:element ref="ns2:Review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 ma:readOnly="false">
      <xsd:simpleType>
        <xsd:restriction base="dms:Text"/>
      </xsd:simpleType>
    </xsd:element>
    <xsd:element name="AverageRating" ma:index="32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3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RatedBy" ma:index="34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35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36" nillable="true" ma:displayName="Number of Likes" ma:internalName="LikesCount">
      <xsd:simpleType>
        <xsd:restriction base="dms:Unknown"/>
      </xsd:simpleType>
    </xsd:element>
    <xsd:element name="LikedBy" ma:index="37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64c192-e522-4d89-a5bb-3cb209f039bd" elementFormDefault="qualified">
    <xsd:import namespace="http://schemas.microsoft.com/office/2006/documentManagement/types"/>
    <xsd:import namespace="http://schemas.microsoft.com/office/infopath/2007/PartnerControls"/>
    <xsd:element name="MediaServiceKeyPoints" ma:index="2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hidden="true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description="" ma:hidden="true" ma:internalName="MediaServiceLocation" ma:readOnly="true">
      <xsd:simpleType>
        <xsd:restriction base="dms:Text"/>
      </xsd:simpleType>
    </xsd:element>
    <xsd:element name="MediaServiceOCR" ma:index="15" nillable="true" ma:displayName="MediaServiceOCR" ma:hidden="true" ma:internalName="MediaServiceOCR" ma:readOnly="true">
      <xsd:simpleType>
        <xsd:restriction base="dms:Note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LengthInSeconds" ma:index="22" nillable="true" ma:displayName="Length (seconds)" ma:hidden="true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9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3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8" nillable="true" ma:displayName="MediaServiceBillingMetadata" ma:hidden="true" ma:internalName="MediaServiceBillingMetadata" ma:readOnly="true">
      <xsd:simpleType>
        <xsd:restriction base="dms:Text"/>
      </xsd:simpleType>
    </xsd:element>
    <xsd:element name="Adoptionpillar" ma:index="39" nillable="true" ma:displayName="Adoption pillar" ma:format="Dropdown" ma:internalName="Adoptionpillar">
      <xsd:simpleType>
        <xsd:restriction base="dms:Choice">
          <xsd:enumeration value="Strategy"/>
          <xsd:enumeration value="Plan"/>
          <xsd:enumeration value="Secure"/>
          <xsd:enumeration value="Govern"/>
          <xsd:enumeration value="Operate"/>
          <xsd:enumeration value="Ready"/>
          <xsd:enumeration value="Nurture"/>
        </xsd:restriction>
      </xsd:simpleType>
    </xsd:element>
    <xsd:element name="Session" ma:index="40" nillable="true" ma:displayName="Date" ma:format="DateTime" ma:internalName="Session">
      <xsd:simpleType>
        <xsd:restriction base="dms:DateTime"/>
      </xsd:simpleType>
    </xsd:element>
    <xsd:element name="Contentstatus" ma:index="41" nillable="true" ma:displayName="Content status" ma:format="Dropdown" ma:internalName="Contentstatus">
      <xsd:simpleType>
        <xsd:restriction base="dms:Choice">
          <xsd:enumeration value="Keep"/>
          <xsd:enumeration value="Revise"/>
          <xsd:enumeration value="Retire"/>
        </xsd:restriction>
      </xsd:simpleType>
    </xsd:element>
    <xsd:element name="Reviewcomments" ma:index="42" nillable="true" ma:displayName="Review comments" ma:format="Dropdown" ma:internalName="Review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d7644a-4532-4813-a815-b54215be4a0c" elementFormDefault="qualified">
    <xsd:import namespace="http://schemas.microsoft.com/office/2006/documentManagement/types"/>
    <xsd:import namespace="http://schemas.microsoft.com/office/infopath/2007/PartnerControls"/>
    <xsd:element name="SharedWithUsers" ma:index="6" nillable="true" ma:displayName="Shared With" ma:description="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7" nillable="true" ma:displayName="Shared With Details" ma:description="" ma:hidden="true" ma:internalName="SharedWithDetails" ma:readOnly="true">
      <xsd:simpleType>
        <xsd:restriction base="dms:Note"/>
      </xsd:simpleType>
    </xsd:element>
    <xsd:element name="LastSharedByUser" ma:index="8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9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54b3b5bf-8119-46f1-8c02-b8499b97b8f8}" ma:internalName="TaxCatchAll" ma:readOnly="false" ma:showField="CatchAllData" ma:web="f5d7644a-4532-4813-a815-b54215be4a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3EE5F2-C9C1-43A8-8EB3-A395DDA2229D}">
  <ds:schemaRefs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schemas.microsoft.com/sharepoint/v3"/>
    <ds:schemaRef ds:uri="http://schemas.openxmlformats.org/package/2006/metadata/core-properties"/>
    <ds:schemaRef ds:uri="230e9df3-be65-4c73-a93b-d1236ebd677e"/>
    <ds:schemaRef ds:uri="f5d7644a-4532-4813-a815-b54215be4a0c"/>
    <ds:schemaRef ds:uri="5164c192-e522-4d89-a5bb-3cb209f039bd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8118029E-D9C3-4A27-B5B5-1C1D5F9D4A37}">
  <ds:schemaRefs>
    <ds:schemaRef ds:uri="230e9df3-be65-4c73-a93b-d1236ebd677e"/>
    <ds:schemaRef ds:uri="5164c192-e522-4d89-a5bb-3cb209f039bd"/>
    <ds:schemaRef ds:uri="f5d7644a-4532-4813-a815-b54215be4a0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B9C0084-C1B4-4C4F-8C54-60E00CA27EF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7697</TotalTime>
  <Words>922</Words>
  <Application>Microsoft Office PowerPoint</Application>
  <PresentationFormat>Widescreen</PresentationFormat>
  <Paragraphs>264</Paragraphs>
  <Slides>22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Segoe Sans Display</vt:lpstr>
      <vt:lpstr>Segoe Sans Display Semibold</vt:lpstr>
      <vt:lpstr>Segoe Sans Text</vt:lpstr>
      <vt:lpstr>Segoe UI</vt:lpstr>
      <vt:lpstr>Segoe UI Semibold</vt:lpstr>
      <vt:lpstr>Segoe UI Variable Display Semib</vt:lpstr>
      <vt:lpstr>Segoe UI Variable Display Semibold</vt:lpstr>
      <vt:lpstr>Wingdings</vt:lpstr>
      <vt:lpstr>MS Ignite 16:9 Template Dark</vt:lpstr>
      <vt:lpstr>PowerPoint Presentation</vt:lpstr>
      <vt:lpstr>Meet your hosts</vt:lpstr>
      <vt:lpstr>What we will talk about  today</vt:lpstr>
      <vt:lpstr>Choice of tools to create agents</vt:lpstr>
      <vt:lpstr>Start with Copilot Studio and extend with Azure AI</vt:lpstr>
      <vt:lpstr>Why this matters now</vt:lpstr>
      <vt:lpstr>Signs your Copilot Studio agent is ready for more</vt:lpstr>
      <vt:lpstr>Azure AI Foundry</vt:lpstr>
      <vt:lpstr>What value do you get by bringing in AI Foundry?</vt:lpstr>
      <vt:lpstr>Demo: BYOM and BYOI</vt:lpstr>
      <vt:lpstr>Demo https://aka.ms/mcs/AzureAI</vt:lpstr>
      <vt:lpstr>Azure AI Foundry models for specialized tasks</vt:lpstr>
      <vt:lpstr>Azure AI services</vt:lpstr>
      <vt:lpstr>Extension scenario examples</vt:lpstr>
      <vt:lpstr>Ground with proprietary or regulated data</vt:lpstr>
      <vt:lpstr>Multilingual support with localization</vt:lpstr>
      <vt:lpstr>Document understanding + RAG</vt:lpstr>
      <vt:lpstr>What gets better when you extend with AI Foundry?</vt:lpstr>
      <vt:lpstr>What stays the same?</vt:lpstr>
      <vt:lpstr>Copilot Studio agent extension journey</vt:lpstr>
      <vt:lpstr>Start with Copilot Studio and extend with Azure AI when it makes sense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Ashleigh Nyazema</dc:creator>
  <cp:lastModifiedBy>Robert Standefer</cp:lastModifiedBy>
  <cp:revision>5</cp:revision>
  <dcterms:created xsi:type="dcterms:W3CDTF">2025-02-03T19:51:22Z</dcterms:created>
  <dcterms:modified xsi:type="dcterms:W3CDTF">2025-08-04T23:20:36Z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0x0101008E1CA5C76A3A7148B502CA3C69F4C903</vt:lpwstr>
  </property>
  <property fmtid="{D5CDD505-2E9C-101B-9397-08002B2CF9AE}" pid="3" name="MediaServiceImageTags">
    <vt:lpwstr/>
  </property>
</Properties>
</file>