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9" r:id="rId6"/>
    <p:sldId id="263" r:id="rId7"/>
    <p:sldId id="268" r:id="rId8"/>
    <p:sldId id="269" r:id="rId9"/>
    <p:sldId id="270" r:id="rId10"/>
    <p:sldId id="272" r:id="rId11"/>
    <p:sldId id="264"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3333CC"/>
    <a:srgbClr val="FFE7A0"/>
    <a:srgbClr val="F6F1F1"/>
    <a:srgbClr val="19A7CE"/>
    <a:srgbClr val="146C94"/>
    <a:srgbClr val="AFD3E2"/>
    <a:srgbClr val="F0F0F0"/>
    <a:srgbClr val="FFF5B8"/>
    <a:srgbClr val="00C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91" autoAdjust="0"/>
    <p:restoredTop sz="94660"/>
  </p:normalViewPr>
  <p:slideViewPr>
    <p:cSldViewPr snapToGrid="0" showGuides="1">
      <p:cViewPr varScale="1">
        <p:scale>
          <a:sx n="104" d="100"/>
          <a:sy n="104" d="100"/>
        </p:scale>
        <p:origin x="912" y="114"/>
      </p:cViewPr>
      <p:guideLst>
        <p:guide orient="horz" pos="2160"/>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solidFill>
          <a:srgbClr val="3366FF"/>
        </a:solidFill>
        <a:effectLst/>
      </p:bgPr>
    </p:bg>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5FD39C24-E2E0-72D7-F3F9-6DBA9AAEC2D1}"/>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5" name="바닥글 개체 틀 4">
            <a:extLst>
              <a:ext uri="{FF2B5EF4-FFF2-40B4-BE49-F238E27FC236}">
                <a16:creationId xmlns:a16="http://schemas.microsoft.com/office/drawing/2014/main" id="{F4819046-06F7-9960-0F5F-B3DD0B7D564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3EDE9ED-900D-D603-FF18-21D43C775B30}"/>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87870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D18046-E1CA-A748-95E4-9E8FEBABFDE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C3CF7C0-362C-D1C3-42C4-B45D83F48A0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CFA3C4-F078-4657-2DC7-55853BB24DC1}"/>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5" name="바닥글 개체 틀 4">
            <a:extLst>
              <a:ext uri="{FF2B5EF4-FFF2-40B4-BE49-F238E27FC236}">
                <a16:creationId xmlns:a16="http://schemas.microsoft.com/office/drawing/2014/main" id="{D56BAF50-C46B-CC30-3012-85749504AD5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1D41CC5-D006-223F-7E03-D4CBEECC0200}"/>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92371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A874810-BF81-99BE-2444-6C6CA20D6AE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85F8B75-1494-BF3A-C672-CAA2B596452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DB33B95-C4DC-B4C2-B9C6-C4A75FAF02A8}"/>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5" name="바닥글 개체 틀 4">
            <a:extLst>
              <a:ext uri="{FF2B5EF4-FFF2-40B4-BE49-F238E27FC236}">
                <a16:creationId xmlns:a16="http://schemas.microsoft.com/office/drawing/2014/main" id="{95E996DA-1FCC-A766-9D4E-5B669B03DCE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BA4AE5D-2339-3411-6FFA-26E7327D4F06}"/>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235309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solidFill>
          <a:srgbClr val="3366FF"/>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F34E5F-71AC-71CD-38D3-4319E5351C6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43C8B13-9338-FF25-3F13-625AB1C7C66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7611CE5-F2D1-241E-9C95-59E3C4EE8765}"/>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5" name="바닥글 개체 틀 4">
            <a:extLst>
              <a:ext uri="{FF2B5EF4-FFF2-40B4-BE49-F238E27FC236}">
                <a16:creationId xmlns:a16="http://schemas.microsoft.com/office/drawing/2014/main" id="{8B1977F5-E6A6-0584-496E-F497C58A2BF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04D86E-4921-A50D-AFDC-977F74209543}"/>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3182629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F9B94B-E8EB-F216-5E0A-736259643AC9}"/>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51DAC2A-B9B6-1263-F605-C8E8E5623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3532026-EF42-1D2C-4237-FF43D8BEDEC4}"/>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5" name="바닥글 개체 틀 4">
            <a:extLst>
              <a:ext uri="{FF2B5EF4-FFF2-40B4-BE49-F238E27FC236}">
                <a16:creationId xmlns:a16="http://schemas.microsoft.com/office/drawing/2014/main" id="{CDDFA77D-424E-2BD3-69F7-9368BA095A4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AE7B480-9A29-398B-AD2E-D7D64394CA65}"/>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397838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CCDD69B-62B5-81A9-C30D-AA6B3C1CA4A7}"/>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6CEEE52-1C29-2EBF-4376-AD4E32DBC0C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C764EA2-1420-369E-36FF-D6D1DDD3EC3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6278770-2E33-FB7F-E123-5A55743D601A}"/>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6" name="바닥글 개체 틀 5">
            <a:extLst>
              <a:ext uri="{FF2B5EF4-FFF2-40B4-BE49-F238E27FC236}">
                <a16:creationId xmlns:a16="http://schemas.microsoft.com/office/drawing/2014/main" id="{EA0F62D2-2712-91C7-149C-02A972A7C84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9FF1A49-C856-7FD5-DD61-F62B89C4658A}"/>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1013502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08CFDA-ABFA-EA9E-0AF9-E8386A9FAD8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A19FBAC-51F0-62A1-506F-1AA0C7786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21540A4-0B89-82DD-0CCA-49EAAE09936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CAA02A6-F65A-5CE3-DD1B-B41A6E6FA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E73AE79-3409-9A6E-A46A-18C3399BDAD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A43C189-EFF3-0175-EFAD-E3B52B2F336C}"/>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8" name="바닥글 개체 틀 7">
            <a:extLst>
              <a:ext uri="{FF2B5EF4-FFF2-40B4-BE49-F238E27FC236}">
                <a16:creationId xmlns:a16="http://schemas.microsoft.com/office/drawing/2014/main" id="{A91C3A1A-106A-4F8B-0918-197EEE0FA9C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6507489-93C5-66E4-E17A-5E9E84EE7713}"/>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586774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E99048-C3EA-88DE-569C-65251EC2B97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6AF9FC3-6FFF-E21E-3965-237676112246}"/>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4" name="바닥글 개체 틀 3">
            <a:extLst>
              <a:ext uri="{FF2B5EF4-FFF2-40B4-BE49-F238E27FC236}">
                <a16:creationId xmlns:a16="http://schemas.microsoft.com/office/drawing/2014/main" id="{4086B3D4-F513-B4C1-D91B-9285D18870C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9DB6710-F6DB-C8FA-9333-1C25A2C06B8A}"/>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396302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BB0DDD8-74D8-BACB-DF90-2269CED6CDF4}"/>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3" name="바닥글 개체 틀 2">
            <a:extLst>
              <a:ext uri="{FF2B5EF4-FFF2-40B4-BE49-F238E27FC236}">
                <a16:creationId xmlns:a16="http://schemas.microsoft.com/office/drawing/2014/main" id="{F5DB13CE-8523-0296-F6A0-2DD089698F0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A5CAE95-42AB-9887-EFD6-1D11B0223F23}"/>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129174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FED135-15D9-57DA-EFE6-E4D4859A0D9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2A2F59D-4632-26D5-4322-B4DC9CC6D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069CD896-1FC8-09E1-5E97-65B21D239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FF5B7A9-7D7E-BAE7-B01A-88D30E17DC39}"/>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6" name="바닥글 개체 틀 5">
            <a:extLst>
              <a:ext uri="{FF2B5EF4-FFF2-40B4-BE49-F238E27FC236}">
                <a16:creationId xmlns:a16="http://schemas.microsoft.com/office/drawing/2014/main" id="{629AD2D4-3992-5758-59CF-B447A472348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54C8435-9711-F6C5-0D88-D433ADF6338E}"/>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149945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63804C-71B2-EC4F-B46D-0D5F205ED58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A40C5C6-D8B6-60E3-90AD-03DA7710DA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E42E284-A8CB-466C-A350-4FDC65632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54F3315-F5CE-3629-1CCB-74B6C777BBCC}"/>
              </a:ext>
            </a:extLst>
          </p:cNvPr>
          <p:cNvSpPr>
            <a:spLocks noGrp="1"/>
          </p:cNvSpPr>
          <p:nvPr>
            <p:ph type="dt" sz="half" idx="10"/>
          </p:nvPr>
        </p:nvSpPr>
        <p:spPr/>
        <p:txBody>
          <a:bodyPr/>
          <a:lstStyle/>
          <a:p>
            <a:fld id="{952020F5-C9CD-449D-8058-7A72155A243D}" type="datetimeFigureOut">
              <a:rPr lang="ko-KR" altLang="en-US" smtClean="0"/>
              <a:t>2023-06-07</a:t>
            </a:fld>
            <a:endParaRPr lang="ko-KR" altLang="en-US"/>
          </a:p>
        </p:txBody>
      </p:sp>
      <p:sp>
        <p:nvSpPr>
          <p:cNvPr id="6" name="바닥글 개체 틀 5">
            <a:extLst>
              <a:ext uri="{FF2B5EF4-FFF2-40B4-BE49-F238E27FC236}">
                <a16:creationId xmlns:a16="http://schemas.microsoft.com/office/drawing/2014/main" id="{2175D618-FB9E-49A0-02A6-34FF5BB4B67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888E2F7-C0B0-6108-8285-B720E07E778D}"/>
              </a:ext>
            </a:extLst>
          </p:cNvPr>
          <p:cNvSpPr>
            <a:spLocks noGrp="1"/>
          </p:cNvSpPr>
          <p:nvPr>
            <p:ph type="sldNum" sz="quarter" idx="12"/>
          </p:nvPr>
        </p:nvSpPr>
        <p:spPr/>
        <p:txBody>
          <a:body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75950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A2FF"/>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645BE3E5-3B46-7EC8-4E64-C7CF6E8999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A795C7B-0144-78D0-A2A5-69F14090D7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7806B7C-8BE7-2E37-9E6C-2D2CDA9E5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020F5-C9CD-449D-8058-7A72155A243D}" type="datetimeFigureOut">
              <a:rPr lang="ko-KR" altLang="en-US" smtClean="0"/>
              <a:t>2023-06-07</a:t>
            </a:fld>
            <a:endParaRPr lang="ko-KR" altLang="en-US"/>
          </a:p>
        </p:txBody>
      </p:sp>
      <p:sp>
        <p:nvSpPr>
          <p:cNvPr id="5" name="바닥글 개체 틀 4">
            <a:extLst>
              <a:ext uri="{FF2B5EF4-FFF2-40B4-BE49-F238E27FC236}">
                <a16:creationId xmlns:a16="http://schemas.microsoft.com/office/drawing/2014/main" id="{414DFC18-682E-FC4B-4926-7D87878A6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F19568D-BDC7-1E07-AB78-67370884E2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BB1ED-5B54-4280-AEAB-3776683DE276}" type="slidenum">
              <a:rPr lang="ko-KR" altLang="en-US" smtClean="0"/>
              <a:t>‹#›</a:t>
            </a:fld>
            <a:endParaRPr lang="ko-KR" altLang="en-US"/>
          </a:p>
        </p:txBody>
      </p:sp>
    </p:spTree>
    <p:extLst>
      <p:ext uri="{BB962C8B-B14F-4D97-AF65-F5344CB8AC3E}">
        <p14:creationId xmlns:p14="http://schemas.microsoft.com/office/powerpoint/2010/main" val="2886681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5CC793D6-4354-1F1F-4E06-091DB0283068}"/>
              </a:ext>
            </a:extLst>
          </p:cNvPr>
          <p:cNvGrpSpPr/>
          <p:nvPr/>
        </p:nvGrpSpPr>
        <p:grpSpPr>
          <a:xfrm>
            <a:off x="2895600" y="2510135"/>
            <a:ext cx="6400800" cy="1837731"/>
            <a:chOff x="2932113" y="1951347"/>
            <a:chExt cx="6400800" cy="1837731"/>
          </a:xfrm>
        </p:grpSpPr>
        <p:sp>
          <p:nvSpPr>
            <p:cNvPr id="7" name="TextBox 6">
              <a:extLst>
                <a:ext uri="{FF2B5EF4-FFF2-40B4-BE49-F238E27FC236}">
                  <a16:creationId xmlns:a16="http://schemas.microsoft.com/office/drawing/2014/main" id="{C81314BF-CA05-0D46-7B0E-D83EEE43D1E5}"/>
                </a:ext>
              </a:extLst>
            </p:cNvPr>
            <p:cNvSpPr txBox="1"/>
            <p:nvPr/>
          </p:nvSpPr>
          <p:spPr>
            <a:xfrm>
              <a:off x="2932113" y="1951347"/>
              <a:ext cx="6400800" cy="861774"/>
            </a:xfrm>
            <a:prstGeom prst="rect">
              <a:avLst/>
            </a:prstGeom>
            <a:noFill/>
          </p:spPr>
          <p:txBody>
            <a:bodyPr wrap="square" rtlCol="0" anchor="ctr" anchorCtr="0">
              <a:spAutoFit/>
            </a:bodyPr>
            <a:lstStyle/>
            <a:p>
              <a:pPr algn="ctr"/>
              <a:r>
                <a:rPr lang="en-US" altLang="ko-KR" sz="5000" b="1" dirty="0">
                  <a:solidFill>
                    <a:schemeClr val="bg1"/>
                  </a:solidFill>
                  <a:effectLst>
                    <a:outerShdw blurRad="50800" dist="25400" dir="2700000" algn="tl" rotWithShape="0">
                      <a:prstClr val="black">
                        <a:alpha val="40000"/>
                      </a:prstClr>
                    </a:outerShdw>
                  </a:effectLst>
                  <a:latin typeface="Caveat" pitchFamily="2" charset="0"/>
                </a:rPr>
                <a:t>Numerical</a:t>
              </a:r>
              <a:r>
                <a:rPr lang="en-US" altLang="ko-KR" sz="5000" b="1" i="0" dirty="0">
                  <a:solidFill>
                    <a:schemeClr val="bg1"/>
                  </a:solidFill>
                  <a:effectLst>
                    <a:outerShdw blurRad="50800" dist="25400" dir="2700000" algn="tl" rotWithShape="0">
                      <a:prstClr val="black">
                        <a:alpha val="40000"/>
                      </a:prstClr>
                    </a:outerShdw>
                  </a:effectLst>
                  <a:latin typeface="Caveat" pitchFamily="2" charset="0"/>
                </a:rPr>
                <a:t> </a:t>
              </a:r>
              <a:r>
                <a:rPr lang="en-US" altLang="ko-KR" sz="5000" b="1" dirty="0">
                  <a:solidFill>
                    <a:schemeClr val="bg1"/>
                  </a:solidFill>
                  <a:effectLst>
                    <a:outerShdw blurRad="50800" dist="25400" dir="2700000" algn="tl" rotWithShape="0">
                      <a:prstClr val="black">
                        <a:alpha val="40000"/>
                      </a:prstClr>
                    </a:outerShdw>
                  </a:effectLst>
                  <a:latin typeface="Caveat" pitchFamily="2" charset="0"/>
                </a:rPr>
                <a:t>I</a:t>
              </a:r>
              <a:r>
                <a:rPr lang="en-US" altLang="ko-KR" sz="5000" b="1" i="0" dirty="0">
                  <a:solidFill>
                    <a:schemeClr val="bg1"/>
                  </a:solidFill>
                  <a:effectLst>
                    <a:outerShdw blurRad="50800" dist="25400" dir="2700000" algn="tl" rotWithShape="0">
                      <a:prstClr val="black">
                        <a:alpha val="40000"/>
                      </a:prstClr>
                    </a:outerShdw>
                  </a:effectLst>
                  <a:latin typeface="Caveat" pitchFamily="2" charset="0"/>
                </a:rPr>
                <a:t>nterpretation</a:t>
              </a:r>
              <a:endParaRPr lang="ko-KR" altLang="en-US" sz="5000" b="1" dirty="0">
                <a:solidFill>
                  <a:schemeClr val="bg1"/>
                </a:solidFill>
                <a:effectLst>
                  <a:outerShdw blurRad="50800" dist="25400" dir="2700000" algn="tl" rotWithShape="0">
                    <a:prstClr val="black">
                      <a:alpha val="40000"/>
                    </a:prstClr>
                  </a:outerShdw>
                </a:effectLst>
                <a:latin typeface="Caveat" pitchFamily="2" charset="0"/>
              </a:endParaRPr>
            </a:p>
          </p:txBody>
        </p:sp>
        <p:cxnSp>
          <p:nvCxnSpPr>
            <p:cNvPr id="10" name="직선 연결선 9">
              <a:extLst>
                <a:ext uri="{FF2B5EF4-FFF2-40B4-BE49-F238E27FC236}">
                  <a16:creationId xmlns:a16="http://schemas.microsoft.com/office/drawing/2014/main" id="{E88CE058-51BD-D84C-B32B-AE2CB00A7ADB}"/>
                </a:ext>
              </a:extLst>
            </p:cNvPr>
            <p:cNvCxnSpPr/>
            <p:nvPr/>
          </p:nvCxnSpPr>
          <p:spPr>
            <a:xfrm>
              <a:off x="3355942" y="2865748"/>
              <a:ext cx="565608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AA9D3A-E69F-8AAB-6D69-608160EAC78F}"/>
                </a:ext>
              </a:extLst>
            </p:cNvPr>
            <p:cNvSpPr txBox="1"/>
            <p:nvPr/>
          </p:nvSpPr>
          <p:spPr>
            <a:xfrm>
              <a:off x="2932113" y="2865748"/>
              <a:ext cx="6400800" cy="923330"/>
            </a:xfrm>
            <a:prstGeom prst="rect">
              <a:avLst/>
            </a:prstGeom>
            <a:noFill/>
          </p:spPr>
          <p:txBody>
            <a:bodyPr wrap="square" rtlCol="0" anchor="ctr" anchorCtr="0">
              <a:spAutoFit/>
            </a:bodyPr>
            <a:lstStyle/>
            <a:p>
              <a:pPr algn="ctr"/>
              <a:r>
                <a:rPr lang="en-US" altLang="ko-KR" sz="5000" b="1" dirty="0">
                  <a:solidFill>
                    <a:schemeClr val="bg1"/>
                  </a:solidFill>
                  <a:effectLst>
                    <a:outerShdw blurRad="50800" dist="25400" dir="2700000" algn="tl" rotWithShape="0">
                      <a:prstClr val="black">
                        <a:alpha val="40000"/>
                      </a:prstClr>
                    </a:outerShdw>
                  </a:effectLst>
                  <a:latin typeface="Caveat" pitchFamily="2" charset="0"/>
                </a:rPr>
                <a:t>Numerical</a:t>
              </a:r>
              <a:r>
                <a:rPr lang="en-US" altLang="ko-KR" sz="5400" b="0" i="0" dirty="0">
                  <a:solidFill>
                    <a:srgbClr val="202124"/>
                  </a:solidFill>
                  <a:effectLst/>
                  <a:latin typeface="Apple SD Gothic Neo"/>
                </a:rPr>
                <a:t> </a:t>
              </a:r>
              <a:r>
                <a:rPr lang="en-US" altLang="ko-KR" sz="5000" b="1" i="0" dirty="0">
                  <a:solidFill>
                    <a:schemeClr val="bg1"/>
                  </a:solidFill>
                  <a:effectLst>
                    <a:outerShdw blurRad="50800" dist="25400" dir="2700000" algn="tl" rotWithShape="0">
                      <a:prstClr val="black">
                        <a:alpha val="40000"/>
                      </a:prstClr>
                    </a:outerShdw>
                  </a:effectLst>
                  <a:latin typeface="Caveat" pitchFamily="2" charset="0"/>
                </a:rPr>
                <a:t>I</a:t>
              </a:r>
              <a:r>
                <a:rPr lang="en-US" altLang="ko-KR" sz="5000" b="1" dirty="0">
                  <a:solidFill>
                    <a:schemeClr val="bg1"/>
                  </a:solidFill>
                  <a:effectLst>
                    <a:outerShdw blurRad="50800" dist="25400" dir="2700000" algn="tl" rotWithShape="0">
                      <a:prstClr val="black">
                        <a:alpha val="40000"/>
                      </a:prstClr>
                    </a:outerShdw>
                  </a:effectLst>
                  <a:latin typeface="Caveat" pitchFamily="2" charset="0"/>
                </a:rPr>
                <a:t>ntegration</a:t>
              </a:r>
              <a:endParaRPr lang="ko-KR" altLang="en-US" sz="5000" b="1" dirty="0">
                <a:solidFill>
                  <a:schemeClr val="bg1"/>
                </a:solidFill>
                <a:effectLst>
                  <a:outerShdw blurRad="50800" dist="25400" dir="2700000" algn="tl" rotWithShape="0">
                    <a:prstClr val="black">
                      <a:alpha val="40000"/>
                    </a:prstClr>
                  </a:outerShdw>
                </a:effectLst>
                <a:latin typeface="Caveat" pitchFamily="2" charset="0"/>
              </a:endParaRPr>
            </a:p>
          </p:txBody>
        </p:sp>
      </p:grpSp>
      <p:sp>
        <p:nvSpPr>
          <p:cNvPr id="14" name="TextBox 13">
            <a:extLst>
              <a:ext uri="{FF2B5EF4-FFF2-40B4-BE49-F238E27FC236}">
                <a16:creationId xmlns:a16="http://schemas.microsoft.com/office/drawing/2014/main" id="{9D8EEEA9-2CAB-BB85-63DD-EE6B73CFDF6E}"/>
              </a:ext>
            </a:extLst>
          </p:cNvPr>
          <p:cNvSpPr txBox="1"/>
          <p:nvPr/>
        </p:nvSpPr>
        <p:spPr>
          <a:xfrm>
            <a:off x="7843099" y="6013468"/>
            <a:ext cx="6400800" cy="707886"/>
          </a:xfrm>
          <a:prstGeom prst="rect">
            <a:avLst/>
          </a:prstGeom>
          <a:noFill/>
        </p:spPr>
        <p:txBody>
          <a:bodyPr wrap="square" rtlCol="0" anchor="ctr" anchorCtr="0">
            <a:spAutoFit/>
          </a:bodyPr>
          <a:lstStyle/>
          <a:p>
            <a:pPr algn="ctr"/>
            <a:r>
              <a:rPr lang="en-US" altLang="ko-KR" sz="2000" b="1" dirty="0">
                <a:solidFill>
                  <a:schemeClr val="bg1"/>
                </a:solidFill>
                <a:effectLst>
                  <a:outerShdw blurRad="50800" dist="25400" dir="2700000" algn="tl" rotWithShape="0">
                    <a:prstClr val="black">
                      <a:alpha val="40000"/>
                    </a:prstClr>
                  </a:outerShdw>
                </a:effectLst>
                <a:latin typeface="Caveat" pitchFamily="2" charset="0"/>
              </a:rPr>
              <a:t>18011680 </a:t>
            </a:r>
            <a:r>
              <a:rPr lang="ko-KR" altLang="en-US" b="1" dirty="0">
                <a:solidFill>
                  <a:schemeClr val="bg1"/>
                </a:solidFill>
                <a:effectLst>
                  <a:outerShdw blurRad="50800" dist="25400" dir="2700000" algn="tl" rotWithShape="0">
                    <a:prstClr val="black">
                      <a:alpha val="40000"/>
                    </a:prstClr>
                  </a:outerShdw>
                </a:effectLst>
                <a:latin typeface="휴먼편지체" panose="02030504000101010101" pitchFamily="18" charset="-127"/>
                <a:ea typeface="휴먼편지체" panose="02030504000101010101" pitchFamily="18" charset="-127"/>
              </a:rPr>
              <a:t>박성준</a:t>
            </a:r>
            <a:endParaRPr lang="en-US" altLang="ko-KR" b="1" dirty="0">
              <a:solidFill>
                <a:schemeClr val="bg1"/>
              </a:solidFill>
              <a:effectLst>
                <a:outerShdw blurRad="50800" dist="25400" dir="2700000" algn="tl" rotWithShape="0">
                  <a:prstClr val="black">
                    <a:alpha val="40000"/>
                  </a:prstClr>
                </a:outerShdw>
              </a:effectLst>
              <a:latin typeface="Caveat" pitchFamily="2" charset="0"/>
            </a:endParaRPr>
          </a:p>
          <a:p>
            <a:pPr algn="ctr"/>
            <a:r>
              <a:rPr lang="en-US" altLang="ko-KR" sz="2000" b="1" dirty="0">
                <a:solidFill>
                  <a:schemeClr val="bg1"/>
                </a:solidFill>
                <a:effectLst>
                  <a:outerShdw blurRad="50800" dist="25400" dir="2700000" algn="tl" rotWithShape="0">
                    <a:prstClr val="black">
                      <a:alpha val="40000"/>
                    </a:prstClr>
                  </a:outerShdw>
                </a:effectLst>
                <a:latin typeface="Caveat" pitchFamily="2" charset="0"/>
              </a:rPr>
              <a:t>18011690 </a:t>
            </a:r>
            <a:r>
              <a:rPr lang="ko-KR" altLang="en-US" b="1" dirty="0" err="1">
                <a:solidFill>
                  <a:schemeClr val="bg1"/>
                </a:solidFill>
                <a:effectLst>
                  <a:outerShdw blurRad="50800" dist="25400" dir="2700000" algn="tl" rotWithShape="0">
                    <a:prstClr val="black">
                      <a:alpha val="40000"/>
                    </a:prstClr>
                  </a:outerShdw>
                </a:effectLst>
                <a:latin typeface="휴먼편지체" panose="02030504000101010101" pitchFamily="18" charset="-127"/>
                <a:ea typeface="휴먼편지체" panose="02030504000101010101" pitchFamily="18" charset="-127"/>
              </a:rPr>
              <a:t>이정안</a:t>
            </a:r>
            <a:endParaRPr lang="en-US" altLang="ko-KR" b="1" dirty="0">
              <a:solidFill>
                <a:schemeClr val="bg1"/>
              </a:solidFill>
              <a:effectLst>
                <a:outerShdw blurRad="50800" dist="25400" dir="2700000" algn="tl" rotWithShape="0">
                  <a:prstClr val="black">
                    <a:alpha val="40000"/>
                  </a:prstClr>
                </a:outerShdw>
              </a:effectLst>
              <a:latin typeface="휴먼편지체" panose="02030504000101010101" pitchFamily="18" charset="-127"/>
              <a:ea typeface="휴먼편지체" panose="02030504000101010101" pitchFamily="18" charset="-127"/>
            </a:endParaRPr>
          </a:p>
        </p:txBody>
      </p:sp>
    </p:spTree>
    <p:extLst>
      <p:ext uri="{BB962C8B-B14F-4D97-AF65-F5344CB8AC3E}">
        <p14:creationId xmlns:p14="http://schemas.microsoft.com/office/powerpoint/2010/main" val="542900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E341388-AD01-BF16-65E6-ED627C80A51D}"/>
              </a:ext>
            </a:extLst>
          </p:cNvPr>
          <p:cNvSpPr>
            <a:spLocks/>
          </p:cNvSpPr>
          <p:nvPr/>
        </p:nvSpPr>
        <p:spPr>
          <a:xfrm>
            <a:off x="0" y="380999"/>
            <a:ext cx="12192000" cy="64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Box 8">
            <a:extLst>
              <a:ext uri="{FF2B5EF4-FFF2-40B4-BE49-F238E27FC236}">
                <a16:creationId xmlns:a16="http://schemas.microsoft.com/office/drawing/2014/main" id="{9545227D-FBBE-D06D-4C69-F126BED00C3D}"/>
              </a:ext>
            </a:extLst>
          </p:cNvPr>
          <p:cNvSpPr txBox="1"/>
          <p:nvPr/>
        </p:nvSpPr>
        <p:spPr>
          <a:xfrm>
            <a:off x="9474885" y="607394"/>
            <a:ext cx="3264049"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3000" dirty="0">
                <a:solidFill>
                  <a:srgbClr val="3366FF"/>
                </a:solidFill>
              </a:rPr>
              <a:t>Example</a:t>
            </a:r>
          </a:p>
        </p:txBody>
      </p:sp>
      <p:sp>
        <p:nvSpPr>
          <p:cNvPr id="8" name="TextBox 7">
            <a:extLst>
              <a:ext uri="{FF2B5EF4-FFF2-40B4-BE49-F238E27FC236}">
                <a16:creationId xmlns:a16="http://schemas.microsoft.com/office/drawing/2014/main" id="{42A5A7A5-7DCB-B691-B8FA-0D7F2358224A}"/>
              </a:ext>
            </a:extLst>
          </p:cNvPr>
          <p:cNvSpPr txBox="1"/>
          <p:nvPr/>
        </p:nvSpPr>
        <p:spPr>
          <a:xfrm>
            <a:off x="261184" y="607393"/>
            <a:ext cx="8939966"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3000" dirty="0">
                <a:solidFill>
                  <a:srgbClr val="3366FF"/>
                </a:solidFill>
              </a:rPr>
              <a:t>Question: </a:t>
            </a:r>
            <a:r>
              <a:rPr lang="en-US" altLang="ko-KR" sz="3000" dirty="0">
                <a:solidFill>
                  <a:schemeClr val="tx1"/>
                </a:solidFill>
              </a:rPr>
              <a:t>Using the mid-point rule to approximate the integral</a:t>
            </a:r>
            <a:endParaRPr lang="ko-KR" altLang="en-US" sz="3000" dirty="0">
              <a:solidFill>
                <a:schemeClr val="tx1"/>
              </a:solidFill>
            </a:endParaRPr>
          </a:p>
        </p:txBody>
      </p:sp>
      <p:pic>
        <p:nvPicPr>
          <p:cNvPr id="14" name="그림 13">
            <a:extLst>
              <a:ext uri="{FF2B5EF4-FFF2-40B4-BE49-F238E27FC236}">
                <a16:creationId xmlns:a16="http://schemas.microsoft.com/office/drawing/2014/main" id="{3AE9E3AB-DFC7-6D0D-71EB-C2C305D360FE}"/>
              </a:ext>
            </a:extLst>
          </p:cNvPr>
          <p:cNvPicPr>
            <a:picLocks noChangeAspect="1"/>
          </p:cNvPicPr>
          <p:nvPr/>
        </p:nvPicPr>
        <p:blipFill>
          <a:blip r:embed="rId2"/>
          <a:stretch>
            <a:fillRect/>
          </a:stretch>
        </p:blipFill>
        <p:spPr>
          <a:xfrm>
            <a:off x="476375" y="1642388"/>
            <a:ext cx="2086266" cy="1648055"/>
          </a:xfrm>
          <a:prstGeom prst="rect">
            <a:avLst/>
          </a:prstGeom>
        </p:spPr>
      </p:pic>
      <p:sp>
        <p:nvSpPr>
          <p:cNvPr id="27" name="TextBox 26">
            <a:extLst>
              <a:ext uri="{FF2B5EF4-FFF2-40B4-BE49-F238E27FC236}">
                <a16:creationId xmlns:a16="http://schemas.microsoft.com/office/drawing/2014/main" id="{82443E4A-A5AE-28FD-00D5-649C43C9666B}"/>
              </a:ext>
            </a:extLst>
          </p:cNvPr>
          <p:cNvSpPr txBox="1"/>
          <p:nvPr/>
        </p:nvSpPr>
        <p:spPr>
          <a:xfrm>
            <a:off x="261184" y="3280258"/>
            <a:ext cx="8939966"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3000" dirty="0">
                <a:solidFill>
                  <a:srgbClr val="3366FF"/>
                </a:solidFill>
              </a:rPr>
              <a:t>Solution: </a:t>
            </a:r>
            <a:r>
              <a:rPr lang="en-US" altLang="ko-KR" sz="3000" dirty="0">
                <a:solidFill>
                  <a:schemeClr val="tx1"/>
                </a:solidFill>
              </a:rPr>
              <a:t>by mid-point rule, we have </a:t>
            </a:r>
            <a:endParaRPr lang="ko-KR" altLang="en-US" sz="3000" dirty="0">
              <a:solidFill>
                <a:schemeClr val="tx1"/>
              </a:solidFill>
            </a:endParaRPr>
          </a:p>
        </p:txBody>
      </p:sp>
      <p:pic>
        <p:nvPicPr>
          <p:cNvPr id="34" name="그림 33">
            <a:extLst>
              <a:ext uri="{FF2B5EF4-FFF2-40B4-BE49-F238E27FC236}">
                <a16:creationId xmlns:a16="http://schemas.microsoft.com/office/drawing/2014/main" id="{41D059AF-34A6-67F4-031D-D5F7582880DA}"/>
              </a:ext>
            </a:extLst>
          </p:cNvPr>
          <p:cNvPicPr>
            <a:picLocks noChangeAspect="1"/>
          </p:cNvPicPr>
          <p:nvPr/>
        </p:nvPicPr>
        <p:blipFill>
          <a:blip r:embed="rId2"/>
          <a:stretch>
            <a:fillRect/>
          </a:stretch>
        </p:blipFill>
        <p:spPr>
          <a:xfrm>
            <a:off x="261184" y="3958412"/>
            <a:ext cx="1462212" cy="1155081"/>
          </a:xfrm>
          <a:prstGeom prst="rect">
            <a:avLst/>
          </a:prstGeom>
        </p:spPr>
      </p:pic>
      <p:sp>
        <p:nvSpPr>
          <p:cNvPr id="3" name="TextBox 2">
            <a:extLst>
              <a:ext uri="{FF2B5EF4-FFF2-40B4-BE49-F238E27FC236}">
                <a16:creationId xmlns:a16="http://schemas.microsoft.com/office/drawing/2014/main" id="{C2DBADB5-C23E-F14E-A680-29E167A112E2}"/>
              </a:ext>
            </a:extLst>
          </p:cNvPr>
          <p:cNvSpPr txBox="1"/>
          <p:nvPr/>
        </p:nvSpPr>
        <p:spPr>
          <a:xfrm>
            <a:off x="10040855" y="987677"/>
            <a:ext cx="1889961" cy="400110"/>
          </a:xfrm>
          <a:prstGeom prst="rect">
            <a:avLst/>
          </a:prstGeom>
          <a:noFill/>
        </p:spPr>
        <p:txBody>
          <a:bodyPr wrap="square">
            <a:spAutoFit/>
          </a:bodyPr>
          <a:lstStyle/>
          <a:p>
            <a:r>
              <a:rPr lang="en-US" altLang="ko-KR" sz="2000" b="1" dirty="0">
                <a:effectLst>
                  <a:outerShdw blurRad="50800" dist="25400" dir="2700000" algn="tl" rotWithShape="0">
                    <a:prstClr val="black">
                      <a:alpha val="40000"/>
                    </a:prstClr>
                  </a:outerShdw>
                </a:effectLst>
                <a:latin typeface="Caveat" pitchFamily="2" charset="0"/>
              </a:rPr>
              <a:t>Two point formula</a:t>
            </a:r>
            <a:endParaRPr lang="ko-KR" altLang="en-US" sz="2000" b="1" dirty="0">
              <a:effectLst>
                <a:outerShdw blurRad="50800" dist="25400" dir="2700000" algn="tl" rotWithShape="0">
                  <a:prstClr val="black">
                    <a:alpha val="40000"/>
                  </a:prstClr>
                </a:outerShdw>
              </a:effectLst>
              <a:latin typeface="Caveat" pitchFamily="2" charset="0"/>
            </a:endParaRPr>
          </a:p>
        </p:txBody>
      </p:sp>
      <p:pic>
        <p:nvPicPr>
          <p:cNvPr id="6" name="그림 5">
            <a:extLst>
              <a:ext uri="{FF2B5EF4-FFF2-40B4-BE49-F238E27FC236}">
                <a16:creationId xmlns:a16="http://schemas.microsoft.com/office/drawing/2014/main" id="{707204B2-5329-6938-BB72-C46278A0D6A5}"/>
              </a:ext>
            </a:extLst>
          </p:cNvPr>
          <p:cNvPicPr>
            <a:picLocks noChangeAspect="1"/>
          </p:cNvPicPr>
          <p:nvPr/>
        </p:nvPicPr>
        <p:blipFill>
          <a:blip r:embed="rId3"/>
          <a:stretch>
            <a:fillRect/>
          </a:stretch>
        </p:blipFill>
        <p:spPr>
          <a:xfrm>
            <a:off x="3039016" y="2100722"/>
            <a:ext cx="3400009" cy="477839"/>
          </a:xfrm>
          <a:prstGeom prst="rect">
            <a:avLst/>
          </a:prstGeom>
        </p:spPr>
      </p:pic>
      <p:pic>
        <p:nvPicPr>
          <p:cNvPr id="10" name="그림 9">
            <a:extLst>
              <a:ext uri="{FF2B5EF4-FFF2-40B4-BE49-F238E27FC236}">
                <a16:creationId xmlns:a16="http://schemas.microsoft.com/office/drawing/2014/main" id="{421F43CE-0575-8D78-11D2-C878778C2D63}"/>
              </a:ext>
            </a:extLst>
          </p:cNvPr>
          <p:cNvPicPr>
            <a:picLocks noChangeAspect="1"/>
          </p:cNvPicPr>
          <p:nvPr/>
        </p:nvPicPr>
        <p:blipFill>
          <a:blip r:embed="rId4"/>
          <a:stretch>
            <a:fillRect/>
          </a:stretch>
        </p:blipFill>
        <p:spPr>
          <a:xfrm>
            <a:off x="2515473" y="2502487"/>
            <a:ext cx="1049711" cy="427001"/>
          </a:xfrm>
          <a:prstGeom prst="rect">
            <a:avLst/>
          </a:prstGeom>
        </p:spPr>
      </p:pic>
      <p:pic>
        <p:nvPicPr>
          <p:cNvPr id="19" name="그림 18">
            <a:extLst>
              <a:ext uri="{FF2B5EF4-FFF2-40B4-BE49-F238E27FC236}">
                <a16:creationId xmlns:a16="http://schemas.microsoft.com/office/drawing/2014/main" id="{E8EF2C32-66AB-745F-F918-A3412F010283}"/>
              </a:ext>
            </a:extLst>
          </p:cNvPr>
          <p:cNvPicPr>
            <a:picLocks noChangeAspect="1"/>
          </p:cNvPicPr>
          <p:nvPr/>
        </p:nvPicPr>
        <p:blipFill>
          <a:blip r:embed="rId5"/>
          <a:stretch>
            <a:fillRect/>
          </a:stretch>
        </p:blipFill>
        <p:spPr>
          <a:xfrm>
            <a:off x="3476965" y="2569973"/>
            <a:ext cx="1105054" cy="323895"/>
          </a:xfrm>
          <a:prstGeom prst="rect">
            <a:avLst/>
          </a:prstGeom>
        </p:spPr>
      </p:pic>
      <p:pic>
        <p:nvPicPr>
          <p:cNvPr id="26" name="그림 25">
            <a:extLst>
              <a:ext uri="{FF2B5EF4-FFF2-40B4-BE49-F238E27FC236}">
                <a16:creationId xmlns:a16="http://schemas.microsoft.com/office/drawing/2014/main" id="{23F74F0F-9C66-155A-E08A-EC8CFFB275B9}"/>
              </a:ext>
            </a:extLst>
          </p:cNvPr>
          <p:cNvPicPr>
            <a:picLocks noChangeAspect="1"/>
          </p:cNvPicPr>
          <p:nvPr/>
        </p:nvPicPr>
        <p:blipFill>
          <a:blip r:embed="rId6"/>
          <a:stretch>
            <a:fillRect/>
          </a:stretch>
        </p:blipFill>
        <p:spPr>
          <a:xfrm>
            <a:off x="4731167" y="2537582"/>
            <a:ext cx="1190791" cy="447737"/>
          </a:xfrm>
          <a:prstGeom prst="rect">
            <a:avLst/>
          </a:prstGeom>
        </p:spPr>
      </p:pic>
      <p:pic>
        <p:nvPicPr>
          <p:cNvPr id="30" name="그림 29">
            <a:extLst>
              <a:ext uri="{FF2B5EF4-FFF2-40B4-BE49-F238E27FC236}">
                <a16:creationId xmlns:a16="http://schemas.microsoft.com/office/drawing/2014/main" id="{BC5BBDFF-22C4-A380-26CB-3E38AA0D6664}"/>
              </a:ext>
            </a:extLst>
          </p:cNvPr>
          <p:cNvPicPr>
            <a:picLocks noChangeAspect="1"/>
          </p:cNvPicPr>
          <p:nvPr/>
        </p:nvPicPr>
        <p:blipFill>
          <a:blip r:embed="rId7"/>
          <a:stretch>
            <a:fillRect/>
          </a:stretch>
        </p:blipFill>
        <p:spPr>
          <a:xfrm>
            <a:off x="5902632" y="2449394"/>
            <a:ext cx="1105054" cy="447737"/>
          </a:xfrm>
          <a:prstGeom prst="rect">
            <a:avLst/>
          </a:prstGeom>
        </p:spPr>
      </p:pic>
      <p:pic>
        <p:nvPicPr>
          <p:cNvPr id="35" name="그림 34">
            <a:extLst>
              <a:ext uri="{FF2B5EF4-FFF2-40B4-BE49-F238E27FC236}">
                <a16:creationId xmlns:a16="http://schemas.microsoft.com/office/drawing/2014/main" id="{05A75CC8-1677-06DA-7CBA-0EF16B63B22D}"/>
              </a:ext>
            </a:extLst>
          </p:cNvPr>
          <p:cNvPicPr>
            <a:picLocks noChangeAspect="1"/>
          </p:cNvPicPr>
          <p:nvPr/>
        </p:nvPicPr>
        <p:blipFill>
          <a:blip r:embed="rId8"/>
          <a:stretch>
            <a:fillRect/>
          </a:stretch>
        </p:blipFill>
        <p:spPr>
          <a:xfrm>
            <a:off x="1666740" y="4129195"/>
            <a:ext cx="4315427" cy="666843"/>
          </a:xfrm>
          <a:prstGeom prst="rect">
            <a:avLst/>
          </a:prstGeom>
        </p:spPr>
      </p:pic>
      <p:pic>
        <p:nvPicPr>
          <p:cNvPr id="39" name="그림 38">
            <a:extLst>
              <a:ext uri="{FF2B5EF4-FFF2-40B4-BE49-F238E27FC236}">
                <a16:creationId xmlns:a16="http://schemas.microsoft.com/office/drawing/2014/main" id="{E32CF353-39A7-B847-7A7C-15574A70DB79}"/>
              </a:ext>
            </a:extLst>
          </p:cNvPr>
          <p:cNvPicPr>
            <a:picLocks noChangeAspect="1"/>
          </p:cNvPicPr>
          <p:nvPr/>
        </p:nvPicPr>
        <p:blipFill>
          <a:blip r:embed="rId9"/>
          <a:stretch>
            <a:fillRect/>
          </a:stretch>
        </p:blipFill>
        <p:spPr>
          <a:xfrm>
            <a:off x="4367493" y="4742952"/>
            <a:ext cx="743054" cy="447737"/>
          </a:xfrm>
          <a:prstGeom prst="rect">
            <a:avLst/>
          </a:prstGeom>
        </p:spPr>
      </p:pic>
    </p:spTree>
    <p:extLst>
      <p:ext uri="{BB962C8B-B14F-4D97-AF65-F5344CB8AC3E}">
        <p14:creationId xmlns:p14="http://schemas.microsoft.com/office/powerpoint/2010/main" val="415906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ED749E-E3F9-8BFB-8498-CFB86650A95C}"/>
              </a:ext>
            </a:extLst>
          </p:cNvPr>
          <p:cNvSpPr txBox="1"/>
          <p:nvPr/>
        </p:nvSpPr>
        <p:spPr>
          <a:xfrm>
            <a:off x="3255272" y="2767281"/>
            <a:ext cx="5681455" cy="1323439"/>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8000" dirty="0"/>
              <a:t>END</a:t>
            </a:r>
          </a:p>
        </p:txBody>
      </p:sp>
      <p:sp>
        <p:nvSpPr>
          <p:cNvPr id="6" name="직사각형 5">
            <a:extLst>
              <a:ext uri="{FF2B5EF4-FFF2-40B4-BE49-F238E27FC236}">
                <a16:creationId xmlns:a16="http://schemas.microsoft.com/office/drawing/2014/main" id="{5672234D-A574-6051-D60C-DD1F70D3916D}"/>
              </a:ext>
            </a:extLst>
          </p:cNvPr>
          <p:cNvSpPr/>
          <p:nvPr/>
        </p:nvSpPr>
        <p:spPr>
          <a:xfrm rot="1391196">
            <a:off x="722724" y="-1396362"/>
            <a:ext cx="1162050" cy="9047166"/>
          </a:xfrm>
          <a:prstGeom prst="rect">
            <a:avLst/>
          </a:prstGeom>
          <a:solidFill>
            <a:srgbClr val="3333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4854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F2D95-55E1-1DB6-D15F-6AA1BBB08C52}"/>
              </a:ext>
            </a:extLst>
          </p:cNvPr>
          <p:cNvSpPr txBox="1"/>
          <p:nvPr/>
        </p:nvSpPr>
        <p:spPr>
          <a:xfrm>
            <a:off x="297697" y="386224"/>
            <a:ext cx="5834816" cy="707886"/>
          </a:xfrm>
          <a:prstGeom prst="rect">
            <a:avLst/>
          </a:prstGeom>
          <a:noFill/>
        </p:spPr>
        <p:txBody>
          <a:bodyPr wrap="square" rtlCol="0" anchor="ctr" anchorCtr="0">
            <a:spAutoFit/>
          </a:bodyPr>
          <a:lstStyle/>
          <a:p>
            <a:pPr algn="ctr"/>
            <a:r>
              <a:rPr lang="en-US" altLang="ko-KR" sz="4000" b="1" dirty="0">
                <a:solidFill>
                  <a:schemeClr val="bg1"/>
                </a:solidFill>
                <a:effectLst>
                  <a:outerShdw blurRad="50800" dist="25400" dir="2700000" algn="tl" rotWithShape="0">
                    <a:prstClr val="black">
                      <a:alpha val="40000"/>
                    </a:prstClr>
                  </a:outerShdw>
                </a:effectLst>
                <a:latin typeface="Caveat" pitchFamily="2" charset="0"/>
              </a:rPr>
              <a:t>Why use numerical integration?</a:t>
            </a:r>
            <a:endParaRPr lang="ko-KR" altLang="en-US" sz="4000" b="1" dirty="0">
              <a:solidFill>
                <a:schemeClr val="bg1"/>
              </a:solidFill>
              <a:effectLst>
                <a:outerShdw blurRad="50800" dist="25400" dir="2700000" algn="tl" rotWithShape="0">
                  <a:prstClr val="black">
                    <a:alpha val="40000"/>
                  </a:prstClr>
                </a:outerShdw>
              </a:effectLst>
              <a:latin typeface="Caveat" pitchFamily="2" charset="0"/>
            </a:endParaRPr>
          </a:p>
        </p:txBody>
      </p:sp>
      <p:sp>
        <p:nvSpPr>
          <p:cNvPr id="2" name="TextBox 1">
            <a:extLst>
              <a:ext uri="{FF2B5EF4-FFF2-40B4-BE49-F238E27FC236}">
                <a16:creationId xmlns:a16="http://schemas.microsoft.com/office/drawing/2014/main" id="{A0F4CD1E-2646-B137-A5FD-1124AB902AE8}"/>
              </a:ext>
            </a:extLst>
          </p:cNvPr>
          <p:cNvSpPr txBox="1"/>
          <p:nvPr/>
        </p:nvSpPr>
        <p:spPr>
          <a:xfrm>
            <a:off x="349562" y="1094110"/>
            <a:ext cx="10896776" cy="2015936"/>
          </a:xfrm>
          <a:prstGeom prst="rect">
            <a:avLst/>
          </a:prstGeom>
          <a:noFill/>
        </p:spPr>
        <p:txBody>
          <a:bodyPr wrap="square" rtlCol="0" anchor="ctr" anchorCtr="0">
            <a:spAutoFit/>
          </a:bodyPr>
          <a:lstStyle/>
          <a:p>
            <a:r>
              <a:rPr lang="en-US" altLang="ko-KR" sz="2500" b="1" dirty="0">
                <a:solidFill>
                  <a:schemeClr val="bg1"/>
                </a:solidFill>
                <a:effectLst>
                  <a:outerShdw blurRad="50800" dist="25400" dir="2700000" algn="tl" rotWithShape="0">
                    <a:prstClr val="black">
                      <a:alpha val="40000"/>
                    </a:prstClr>
                  </a:outerShdw>
                </a:effectLst>
                <a:latin typeface="Caveat" pitchFamily="2" charset="0"/>
              </a:rPr>
              <a:t>Discrete real-world data obtained through experiments or observations is often challenging to analytically integrate due to its complexity. </a:t>
            </a:r>
          </a:p>
          <a:p>
            <a:endParaRPr lang="en-US" altLang="ko-KR" sz="2500" b="1" dirty="0">
              <a:solidFill>
                <a:schemeClr val="bg1"/>
              </a:solidFill>
              <a:effectLst>
                <a:outerShdw blurRad="50800" dist="25400" dir="2700000" algn="tl" rotWithShape="0">
                  <a:prstClr val="black">
                    <a:alpha val="40000"/>
                  </a:prstClr>
                </a:outerShdw>
              </a:effectLst>
              <a:latin typeface="Caveat" pitchFamily="2" charset="0"/>
            </a:endParaRPr>
          </a:p>
          <a:p>
            <a:r>
              <a:rPr lang="en-US" altLang="ko-KR" sz="2500" b="1" dirty="0">
                <a:solidFill>
                  <a:schemeClr val="bg1"/>
                </a:solidFill>
                <a:effectLst>
                  <a:outerShdw blurRad="50800" dist="25400" dir="2700000" algn="tl" rotWithShape="0">
                    <a:prstClr val="black">
                      <a:alpha val="40000"/>
                    </a:prstClr>
                  </a:outerShdw>
                </a:effectLst>
                <a:latin typeface="Caveat" pitchFamily="2" charset="0"/>
              </a:rPr>
              <a:t>As a result, numerical integration is used to approximate the integral and obtain an estimation, providing a practical solution despite not yielding exact values.</a:t>
            </a:r>
            <a:endParaRPr lang="ko-KR" altLang="en-US" sz="2500" b="1" dirty="0">
              <a:solidFill>
                <a:schemeClr val="bg1"/>
              </a:solidFill>
              <a:effectLst>
                <a:outerShdw blurRad="50800" dist="25400" dir="2700000" algn="tl" rotWithShape="0">
                  <a:prstClr val="black">
                    <a:alpha val="40000"/>
                  </a:prstClr>
                </a:outerShdw>
              </a:effectLst>
              <a:latin typeface="Caveat" pitchFamily="2" charset="0"/>
            </a:endParaRPr>
          </a:p>
        </p:txBody>
      </p:sp>
      <p:pic>
        <p:nvPicPr>
          <p:cNvPr id="1026" name="Picture 2">
            <a:extLst>
              <a:ext uri="{FF2B5EF4-FFF2-40B4-BE49-F238E27FC236}">
                <a16:creationId xmlns:a16="http://schemas.microsoft.com/office/drawing/2014/main" id="{E6C2823D-9D12-D344-21DD-C87C824E862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600" b="90400" l="9807" r="89807">
                        <a14:foregroundMark x1="36371" y1="87000" x2="36371" y2="87000"/>
                        <a14:foregroundMark x1="72124" y1="87100" x2="72124" y2="87100"/>
                        <a14:foregroundMark x1="73205" y1="89200" x2="73205" y2="89200"/>
                        <a14:foregroundMark x1="71892" y1="90400" x2="71892" y2="90400"/>
                        <a14:foregroundMark x1="10734" y1="12600" x2="10734" y2="12600"/>
                        <a14:foregroundMark x1="57761" y1="9600" x2="57761" y2="9600"/>
                        <a14:foregroundMark x1="61467" y1="7800" x2="61467" y2="7800"/>
                        <a14:foregroundMark x1="61699" y1="9800" x2="61699" y2="9800"/>
                        <a14:foregroundMark x1="65714" y1="8500" x2="65714" y2="8500"/>
                        <a14:foregroundMark x1="73205" y1="7600" x2="73205" y2="7600"/>
                        <a14:backgroundMark x1="34749" y1="88100" x2="34749" y2="88100"/>
                        <a14:backgroundMark x1="72124" y1="88400" x2="72124" y2="88400"/>
                        <a14:backgroundMark x1="68649" y1="10300" x2="68649" y2="10300"/>
                        <a14:backgroundMark x1="36139" y1="52100" x2="36139" y2="52100"/>
                        <a14:backgroundMark x1="37297" y1="52100" x2="37297" y2="52100"/>
                        <a14:backgroundMark x1="36757" y1="52500" x2="40772" y2="52200"/>
                      </a14:backgroundRemoval>
                    </a14:imgEffect>
                  </a14:imgLayer>
                </a14:imgProps>
              </a:ext>
              <a:ext uri="{28A0092B-C50C-407E-A947-70E740481C1C}">
                <a14:useLocalDpi xmlns:a14="http://schemas.microsoft.com/office/drawing/2010/main" val="0"/>
              </a:ext>
            </a:extLst>
          </a:blip>
          <a:srcRect/>
          <a:stretch>
            <a:fillRect/>
          </a:stretch>
        </p:blipFill>
        <p:spPr bwMode="auto">
          <a:xfrm>
            <a:off x="742950" y="3081852"/>
            <a:ext cx="4389638" cy="3389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5C3D3F-843E-C88F-00BB-BB579C1A00D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2900" l="6907" r="93994">
                        <a14:foregroundMark x1="45270" y1="18400" x2="45270" y2="18400"/>
                        <a14:foregroundMark x1="48649" y1="17300" x2="48649" y2="17300"/>
                        <a14:foregroundMark x1="49249" y1="19200" x2="49249" y2="19200"/>
                        <a14:foregroundMark x1="53453" y1="16900" x2="53453" y2="16900"/>
                        <a14:foregroundMark x1="60811" y1="18000" x2="60811" y2="18000"/>
                        <a14:foregroundMark x1="23949" y1="59500" x2="23949" y2="59500"/>
                        <a14:foregroundMark x1="28303" y1="57300" x2="28303" y2="57300"/>
                        <a14:foregroundMark x1="40541" y1="50900" x2="40541" y2="50900"/>
                        <a14:foregroundMark x1="84835" y1="15600" x2="84835" y2="15600"/>
                        <a14:foregroundMark x1="81081" y1="17200" x2="81081" y2="17200"/>
                        <a14:foregroundMark x1="78078" y1="19500" x2="78078" y2="19500"/>
                        <a14:foregroundMark x1="68243" y1="27600" x2="68243" y2="27600"/>
                        <a14:foregroundMark x1="62087" y1="34200" x2="62087" y2="34200"/>
                        <a14:foregroundMark x1="51652" y1="44100" x2="51652" y2="44100"/>
                        <a14:foregroundMark x1="34910" y1="90900" x2="34910" y2="90900"/>
                        <a14:foregroundMark x1="6907" y1="83500" x2="6907" y2="83500"/>
                        <a14:foregroundMark x1="18018" y1="92900" x2="18018" y2="92900"/>
                        <a14:foregroundMark x1="93994" y1="75500" x2="93994" y2="75500"/>
                      </a14:backgroundRemoval>
                    </a14:imgEffect>
                  </a14:imgLayer>
                </a14:imgProps>
              </a:ext>
              <a:ext uri="{28A0092B-C50C-407E-A947-70E740481C1C}">
                <a14:useLocalDpi xmlns:a14="http://schemas.microsoft.com/office/drawing/2010/main" val="0"/>
              </a:ext>
            </a:extLst>
          </a:blip>
          <a:srcRect/>
          <a:stretch>
            <a:fillRect/>
          </a:stretch>
        </p:blipFill>
        <p:spPr bwMode="auto">
          <a:xfrm>
            <a:off x="6447125" y="3125654"/>
            <a:ext cx="4389638" cy="329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AB25BCE-B825-8009-D046-B71C03E03F65}"/>
              </a:ext>
            </a:extLst>
          </p:cNvPr>
          <p:cNvSpPr>
            <a:spLocks/>
          </p:cNvSpPr>
          <p:nvPr/>
        </p:nvSpPr>
        <p:spPr>
          <a:xfrm>
            <a:off x="0" y="528893"/>
            <a:ext cx="12192000" cy="5800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2E55D2F1-C948-66DC-2757-500866CC0881}"/>
              </a:ext>
            </a:extLst>
          </p:cNvPr>
          <p:cNvSpPr txBox="1"/>
          <p:nvPr/>
        </p:nvSpPr>
        <p:spPr>
          <a:xfrm>
            <a:off x="1228725" y="731906"/>
            <a:ext cx="9734550"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ctr"/>
            <a:r>
              <a:rPr lang="en-US" altLang="ko-KR" sz="4000" b="1" dirty="0">
                <a:solidFill>
                  <a:schemeClr val="tx1"/>
                </a:solidFill>
                <a:effectLst>
                  <a:outerShdw blurRad="50800" dist="25400" dir="2700000" algn="tl" rotWithShape="0">
                    <a:prstClr val="black">
                      <a:alpha val="40000"/>
                    </a:prstClr>
                  </a:outerShdw>
                </a:effectLst>
                <a:latin typeface="Caveat" pitchFamily="2" charset="0"/>
              </a:rPr>
              <a:t>There are two parts of numerical integration</a:t>
            </a:r>
            <a:endParaRPr lang="ko-KR" altLang="en-US" sz="4000" b="1" dirty="0">
              <a:solidFill>
                <a:schemeClr val="tx1"/>
              </a:solidFill>
              <a:effectLst>
                <a:outerShdw blurRad="50800" dist="25400" dir="2700000" algn="tl" rotWithShape="0">
                  <a:prstClr val="black">
                    <a:alpha val="40000"/>
                  </a:prstClr>
                </a:outerShdw>
              </a:effectLst>
              <a:latin typeface="Caveat" pitchFamily="2" charset="0"/>
            </a:endParaRPr>
          </a:p>
        </p:txBody>
      </p:sp>
      <p:grpSp>
        <p:nvGrpSpPr>
          <p:cNvPr id="13" name="그룹 12">
            <a:extLst>
              <a:ext uri="{FF2B5EF4-FFF2-40B4-BE49-F238E27FC236}">
                <a16:creationId xmlns:a16="http://schemas.microsoft.com/office/drawing/2014/main" id="{23AF3355-6904-60DE-6DE5-EF0D44E862FB}"/>
              </a:ext>
            </a:extLst>
          </p:cNvPr>
          <p:cNvGrpSpPr/>
          <p:nvPr/>
        </p:nvGrpSpPr>
        <p:grpSpPr>
          <a:xfrm>
            <a:off x="1951036" y="1642805"/>
            <a:ext cx="3577808" cy="3526591"/>
            <a:chOff x="1046161" y="1665704"/>
            <a:chExt cx="3577808" cy="3526591"/>
          </a:xfrm>
        </p:grpSpPr>
        <p:sp>
          <p:nvSpPr>
            <p:cNvPr id="6" name="타원 5">
              <a:extLst>
                <a:ext uri="{FF2B5EF4-FFF2-40B4-BE49-F238E27FC236}">
                  <a16:creationId xmlns:a16="http://schemas.microsoft.com/office/drawing/2014/main" id="{FDCFE6D5-5B66-1201-0B97-F0E1F216C97F}"/>
                </a:ext>
              </a:extLst>
            </p:cNvPr>
            <p:cNvSpPr/>
            <p:nvPr/>
          </p:nvSpPr>
          <p:spPr>
            <a:xfrm>
              <a:off x="1071770" y="1665704"/>
              <a:ext cx="3526591" cy="3526591"/>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E1A3B2CD-BA39-57E5-5364-3776946440AB}"/>
                </a:ext>
              </a:extLst>
            </p:cNvPr>
            <p:cNvSpPr txBox="1"/>
            <p:nvPr/>
          </p:nvSpPr>
          <p:spPr>
            <a:xfrm>
              <a:off x="1046161" y="3152000"/>
              <a:ext cx="3577808"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3000" dirty="0"/>
                <a:t>Newton-cotes formulas</a:t>
              </a:r>
              <a:endParaRPr lang="ko-KR" altLang="en-US" sz="3000" dirty="0"/>
            </a:p>
          </p:txBody>
        </p:sp>
      </p:grpSp>
      <p:grpSp>
        <p:nvGrpSpPr>
          <p:cNvPr id="14" name="그룹 13">
            <a:extLst>
              <a:ext uri="{FF2B5EF4-FFF2-40B4-BE49-F238E27FC236}">
                <a16:creationId xmlns:a16="http://schemas.microsoft.com/office/drawing/2014/main" id="{0CFDCA91-3167-CD81-8B3F-7553F71D4C35}"/>
              </a:ext>
            </a:extLst>
          </p:cNvPr>
          <p:cNvGrpSpPr/>
          <p:nvPr/>
        </p:nvGrpSpPr>
        <p:grpSpPr>
          <a:xfrm>
            <a:off x="6735220" y="1642805"/>
            <a:ext cx="3603416" cy="3526591"/>
            <a:chOff x="5830345" y="1665704"/>
            <a:chExt cx="3603416" cy="3526591"/>
          </a:xfrm>
        </p:grpSpPr>
        <p:sp>
          <p:nvSpPr>
            <p:cNvPr id="2" name="타원 1">
              <a:extLst>
                <a:ext uri="{FF2B5EF4-FFF2-40B4-BE49-F238E27FC236}">
                  <a16:creationId xmlns:a16="http://schemas.microsoft.com/office/drawing/2014/main" id="{1602A22F-CDA8-A4D7-BE2B-FDF196AD50AB}"/>
                </a:ext>
              </a:extLst>
            </p:cNvPr>
            <p:cNvSpPr/>
            <p:nvPr/>
          </p:nvSpPr>
          <p:spPr>
            <a:xfrm>
              <a:off x="5830345" y="1665704"/>
              <a:ext cx="3526591" cy="3526591"/>
            </a:xfrm>
            <a:prstGeom prst="ellipse">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2EDB3DAE-A36C-4F44-9863-09FB8AD5339E}"/>
                </a:ext>
              </a:extLst>
            </p:cNvPr>
            <p:cNvSpPr txBox="1"/>
            <p:nvPr/>
          </p:nvSpPr>
          <p:spPr>
            <a:xfrm>
              <a:off x="5855953" y="3152001"/>
              <a:ext cx="3577808"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3000" dirty="0"/>
                <a:t>Gaussian Quadrature</a:t>
              </a:r>
              <a:endParaRPr lang="ko-KR" altLang="en-US" sz="3000" dirty="0"/>
            </a:p>
          </p:txBody>
        </p:sp>
      </p:grpSp>
    </p:spTree>
    <p:extLst>
      <p:ext uri="{BB962C8B-B14F-4D97-AF65-F5344CB8AC3E}">
        <p14:creationId xmlns:p14="http://schemas.microsoft.com/office/powerpoint/2010/main" val="390036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4F2D95-55E1-1DB6-D15F-6AA1BBB08C52}"/>
              </a:ext>
            </a:extLst>
          </p:cNvPr>
          <p:cNvSpPr txBox="1"/>
          <p:nvPr/>
        </p:nvSpPr>
        <p:spPr>
          <a:xfrm>
            <a:off x="297697" y="386224"/>
            <a:ext cx="5834816" cy="707886"/>
          </a:xfrm>
          <a:prstGeom prst="rect">
            <a:avLst/>
          </a:prstGeom>
          <a:noFill/>
        </p:spPr>
        <p:txBody>
          <a:bodyPr wrap="square" rtlCol="0" anchor="ctr" anchorCtr="0">
            <a:spAutoFit/>
          </a:bodyPr>
          <a:lstStyle/>
          <a:p>
            <a:r>
              <a:rPr lang="en-US" altLang="ko-KR" sz="4000" b="1" dirty="0">
                <a:solidFill>
                  <a:schemeClr val="bg1"/>
                </a:solidFill>
                <a:effectLst>
                  <a:outerShdw blurRad="50800" dist="25400" dir="2700000" algn="tl" rotWithShape="0">
                    <a:prstClr val="black">
                      <a:alpha val="40000"/>
                    </a:prstClr>
                  </a:outerShdw>
                </a:effectLst>
                <a:latin typeface="Caveat" pitchFamily="2" charset="0"/>
              </a:rPr>
              <a:t>Gaussian Quadrature</a:t>
            </a:r>
            <a:endParaRPr lang="ko-KR" altLang="en-US" sz="4000" b="1" dirty="0">
              <a:solidFill>
                <a:schemeClr val="bg1"/>
              </a:solidFill>
              <a:effectLst>
                <a:outerShdw blurRad="50800" dist="25400" dir="2700000" algn="tl" rotWithShape="0">
                  <a:prstClr val="black">
                    <a:alpha val="40000"/>
                  </a:prstClr>
                </a:outerShdw>
              </a:effectLst>
              <a:latin typeface="Caveat" pitchFamily="2" charset="0"/>
            </a:endParaRPr>
          </a:p>
        </p:txBody>
      </p:sp>
      <p:sp>
        <p:nvSpPr>
          <p:cNvPr id="2" name="TextBox 1">
            <a:extLst>
              <a:ext uri="{FF2B5EF4-FFF2-40B4-BE49-F238E27FC236}">
                <a16:creationId xmlns:a16="http://schemas.microsoft.com/office/drawing/2014/main" id="{A0F4CD1E-2646-B137-A5FD-1124AB902AE8}"/>
              </a:ext>
            </a:extLst>
          </p:cNvPr>
          <p:cNvSpPr txBox="1"/>
          <p:nvPr/>
        </p:nvSpPr>
        <p:spPr>
          <a:xfrm>
            <a:off x="647612" y="1767676"/>
            <a:ext cx="10896776" cy="1015663"/>
          </a:xfrm>
          <a:prstGeom prst="rect">
            <a:avLst/>
          </a:prstGeom>
          <a:noFill/>
        </p:spPr>
        <p:txBody>
          <a:bodyPr wrap="square" rtlCol="0" anchor="ctr" anchorCtr="0">
            <a:spAutoFit/>
          </a:bodyPr>
          <a:lstStyle/>
          <a:p>
            <a:pPr algn="ctr"/>
            <a:r>
              <a:rPr lang="en-US" altLang="ko-KR" sz="3000" b="1" dirty="0">
                <a:solidFill>
                  <a:schemeClr val="bg1"/>
                </a:solidFill>
                <a:effectLst>
                  <a:outerShdw blurRad="50800" dist="25400" dir="2700000" algn="tl" rotWithShape="0">
                    <a:prstClr val="black">
                      <a:alpha val="40000"/>
                    </a:prstClr>
                  </a:outerShdw>
                </a:effectLst>
                <a:latin typeface="Caveat" pitchFamily="2" charset="0"/>
              </a:rPr>
              <a:t>It is a numerical integration method that calculates the weighted sum of function values over a specific interval</a:t>
            </a:r>
            <a:endParaRPr lang="ko-KR" altLang="en-US" sz="3000" b="1" dirty="0">
              <a:solidFill>
                <a:schemeClr val="bg1"/>
              </a:solidFill>
              <a:effectLst>
                <a:outerShdw blurRad="50800" dist="25400" dir="2700000" algn="tl" rotWithShape="0">
                  <a:prstClr val="black">
                    <a:alpha val="40000"/>
                  </a:prstClr>
                </a:outerShdw>
              </a:effectLst>
              <a:latin typeface="Caveat" pitchFamily="2" charset="0"/>
            </a:endParaRPr>
          </a:p>
        </p:txBody>
      </p:sp>
      <p:pic>
        <p:nvPicPr>
          <p:cNvPr id="16" name="그림 15">
            <a:extLst>
              <a:ext uri="{FF2B5EF4-FFF2-40B4-BE49-F238E27FC236}">
                <a16:creationId xmlns:a16="http://schemas.microsoft.com/office/drawing/2014/main" id="{5DD62405-3E6A-4E7D-1E2F-A8C2DC89C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64" y="3327588"/>
            <a:ext cx="5307936" cy="3009524"/>
          </a:xfrm>
          <a:prstGeom prst="rect">
            <a:avLst/>
          </a:prstGeom>
        </p:spPr>
      </p:pic>
      <p:pic>
        <p:nvPicPr>
          <p:cNvPr id="20" name="그림 19">
            <a:extLst>
              <a:ext uri="{FF2B5EF4-FFF2-40B4-BE49-F238E27FC236}">
                <a16:creationId xmlns:a16="http://schemas.microsoft.com/office/drawing/2014/main" id="{AF3E9FE1-18C7-5B7B-CDFA-7A1CA2BFD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457" y="4141403"/>
            <a:ext cx="4369793" cy="1750251"/>
          </a:xfrm>
          <a:prstGeom prst="rect">
            <a:avLst/>
          </a:prstGeom>
        </p:spPr>
      </p:pic>
    </p:spTree>
    <p:extLst>
      <p:ext uri="{BB962C8B-B14F-4D97-AF65-F5344CB8AC3E}">
        <p14:creationId xmlns:p14="http://schemas.microsoft.com/office/powerpoint/2010/main" val="1709334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79ABDC5-F3AC-7922-A89A-EA116AA997F6}"/>
              </a:ext>
            </a:extLst>
          </p:cNvPr>
          <p:cNvSpPr>
            <a:spLocks/>
          </p:cNvSpPr>
          <p:nvPr/>
        </p:nvSpPr>
        <p:spPr>
          <a:xfrm>
            <a:off x="0" y="1057787"/>
            <a:ext cx="12192000" cy="5800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69C3B495-CFCC-9C64-DFEF-759F50A8A2EA}"/>
              </a:ext>
            </a:extLst>
          </p:cNvPr>
          <p:cNvSpPr txBox="1"/>
          <p:nvPr/>
        </p:nvSpPr>
        <p:spPr>
          <a:xfrm>
            <a:off x="0" y="389182"/>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endParaRPr lang="ko-KR" altLang="en-US" dirty="0"/>
          </a:p>
        </p:txBody>
      </p:sp>
      <p:sp>
        <p:nvSpPr>
          <p:cNvPr id="6" name="TextBox 5">
            <a:extLst>
              <a:ext uri="{FF2B5EF4-FFF2-40B4-BE49-F238E27FC236}">
                <a16:creationId xmlns:a16="http://schemas.microsoft.com/office/drawing/2014/main" id="{9116E6E4-724F-18B4-BF19-A40E2E23558D}"/>
              </a:ext>
            </a:extLst>
          </p:cNvPr>
          <p:cNvSpPr txBox="1"/>
          <p:nvPr/>
        </p:nvSpPr>
        <p:spPr>
          <a:xfrm>
            <a:off x="297697" y="290027"/>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4000" dirty="0"/>
              <a:t>Newton-cotes formulas</a:t>
            </a:r>
            <a:endParaRPr lang="ko-KR" altLang="en-US" sz="4000" dirty="0"/>
          </a:p>
        </p:txBody>
      </p:sp>
      <p:grpSp>
        <p:nvGrpSpPr>
          <p:cNvPr id="18" name="그룹 17">
            <a:extLst>
              <a:ext uri="{FF2B5EF4-FFF2-40B4-BE49-F238E27FC236}">
                <a16:creationId xmlns:a16="http://schemas.microsoft.com/office/drawing/2014/main" id="{61F47575-85D8-DFF5-B21A-58B57989B11B}"/>
              </a:ext>
            </a:extLst>
          </p:cNvPr>
          <p:cNvGrpSpPr/>
          <p:nvPr/>
        </p:nvGrpSpPr>
        <p:grpSpPr>
          <a:xfrm>
            <a:off x="410033" y="1948618"/>
            <a:ext cx="11310480" cy="809485"/>
            <a:chOff x="410033" y="1948618"/>
            <a:chExt cx="11310480" cy="809485"/>
          </a:xfrm>
        </p:grpSpPr>
        <p:sp>
          <p:nvSpPr>
            <p:cNvPr id="9" name="TextBox 8">
              <a:extLst>
                <a:ext uri="{FF2B5EF4-FFF2-40B4-BE49-F238E27FC236}">
                  <a16:creationId xmlns:a16="http://schemas.microsoft.com/office/drawing/2014/main" id="{3B21A89E-9D57-98BF-3D80-3A92352F8A69}"/>
                </a:ext>
              </a:extLst>
            </p:cNvPr>
            <p:cNvSpPr txBox="1"/>
            <p:nvPr/>
          </p:nvSpPr>
          <p:spPr>
            <a:xfrm>
              <a:off x="410033" y="1948618"/>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rgbClr val="3366FF"/>
                  </a:solidFill>
                </a:rPr>
                <a:t>Trapezoid Rule</a:t>
              </a:r>
            </a:p>
          </p:txBody>
        </p:sp>
        <p:cxnSp>
          <p:nvCxnSpPr>
            <p:cNvPr id="15" name="직선 연결선 14">
              <a:extLst>
                <a:ext uri="{FF2B5EF4-FFF2-40B4-BE49-F238E27FC236}">
                  <a16:creationId xmlns:a16="http://schemas.microsoft.com/office/drawing/2014/main" id="{1B8BCC6B-AFB7-36F0-3D99-42C9F63AC41C}"/>
                </a:ext>
              </a:extLst>
            </p:cNvPr>
            <p:cNvCxnSpPr>
              <a:cxnSpLocks/>
            </p:cNvCxnSpPr>
            <p:nvPr/>
          </p:nvCxnSpPr>
          <p:spPr>
            <a:xfrm>
              <a:off x="519376" y="2758103"/>
              <a:ext cx="11201137" cy="0"/>
            </a:xfrm>
            <a:prstGeom prst="line">
              <a:avLst/>
            </a:prstGeom>
            <a:ln w="19050">
              <a:solidFill>
                <a:srgbClr val="3366FF"/>
              </a:solidFill>
            </a:ln>
          </p:spPr>
          <p:style>
            <a:lnRef idx="1">
              <a:schemeClr val="accent1"/>
            </a:lnRef>
            <a:fillRef idx="0">
              <a:schemeClr val="accent1"/>
            </a:fillRef>
            <a:effectRef idx="0">
              <a:schemeClr val="accent1"/>
            </a:effectRef>
            <a:fontRef idx="minor">
              <a:schemeClr val="tx1"/>
            </a:fontRef>
          </p:style>
        </p:cxnSp>
      </p:grpSp>
      <p:grpSp>
        <p:nvGrpSpPr>
          <p:cNvPr id="19" name="그룹 18">
            <a:extLst>
              <a:ext uri="{FF2B5EF4-FFF2-40B4-BE49-F238E27FC236}">
                <a16:creationId xmlns:a16="http://schemas.microsoft.com/office/drawing/2014/main" id="{12AC941A-3CDC-2C1B-A4C3-9D92DADE2E9D}"/>
              </a:ext>
            </a:extLst>
          </p:cNvPr>
          <p:cNvGrpSpPr/>
          <p:nvPr/>
        </p:nvGrpSpPr>
        <p:grpSpPr>
          <a:xfrm>
            <a:off x="410033" y="3511412"/>
            <a:ext cx="11310480" cy="809485"/>
            <a:chOff x="410033" y="1948618"/>
            <a:chExt cx="11310480" cy="809485"/>
          </a:xfrm>
        </p:grpSpPr>
        <p:sp>
          <p:nvSpPr>
            <p:cNvPr id="20" name="TextBox 19">
              <a:extLst>
                <a:ext uri="{FF2B5EF4-FFF2-40B4-BE49-F238E27FC236}">
                  <a16:creationId xmlns:a16="http://schemas.microsoft.com/office/drawing/2014/main" id="{4468F607-E540-EFE4-A3D5-B9047F8F933F}"/>
                </a:ext>
              </a:extLst>
            </p:cNvPr>
            <p:cNvSpPr txBox="1"/>
            <p:nvPr/>
          </p:nvSpPr>
          <p:spPr>
            <a:xfrm>
              <a:off x="410033" y="1948618"/>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rgbClr val="3366FF"/>
                  </a:solidFill>
                </a:rPr>
                <a:t>Simpson Rule</a:t>
              </a:r>
            </a:p>
          </p:txBody>
        </p:sp>
        <p:cxnSp>
          <p:nvCxnSpPr>
            <p:cNvPr id="21" name="직선 연결선 20">
              <a:extLst>
                <a:ext uri="{FF2B5EF4-FFF2-40B4-BE49-F238E27FC236}">
                  <a16:creationId xmlns:a16="http://schemas.microsoft.com/office/drawing/2014/main" id="{A0E7558F-B501-A42E-3FBE-8DB12E9B41C9}"/>
                </a:ext>
              </a:extLst>
            </p:cNvPr>
            <p:cNvCxnSpPr>
              <a:cxnSpLocks/>
            </p:cNvCxnSpPr>
            <p:nvPr/>
          </p:nvCxnSpPr>
          <p:spPr>
            <a:xfrm>
              <a:off x="519376" y="2758103"/>
              <a:ext cx="11201137" cy="0"/>
            </a:xfrm>
            <a:prstGeom prst="line">
              <a:avLst/>
            </a:prstGeom>
            <a:ln w="19050">
              <a:solidFill>
                <a:srgbClr val="3366FF"/>
              </a:solidFill>
            </a:ln>
          </p:spPr>
          <p:style>
            <a:lnRef idx="1">
              <a:schemeClr val="accent1"/>
            </a:lnRef>
            <a:fillRef idx="0">
              <a:schemeClr val="accent1"/>
            </a:fillRef>
            <a:effectRef idx="0">
              <a:schemeClr val="accent1"/>
            </a:effectRef>
            <a:fontRef idx="minor">
              <a:schemeClr val="tx1"/>
            </a:fontRef>
          </p:style>
        </p:cxnSp>
      </p:grpSp>
      <p:grpSp>
        <p:nvGrpSpPr>
          <p:cNvPr id="22" name="그룹 21">
            <a:extLst>
              <a:ext uri="{FF2B5EF4-FFF2-40B4-BE49-F238E27FC236}">
                <a16:creationId xmlns:a16="http://schemas.microsoft.com/office/drawing/2014/main" id="{3132C224-6C9F-85D1-E33A-6BECCB819E53}"/>
              </a:ext>
            </a:extLst>
          </p:cNvPr>
          <p:cNvGrpSpPr/>
          <p:nvPr/>
        </p:nvGrpSpPr>
        <p:grpSpPr>
          <a:xfrm>
            <a:off x="410033" y="5074206"/>
            <a:ext cx="11310480" cy="809485"/>
            <a:chOff x="410033" y="1948618"/>
            <a:chExt cx="11310480" cy="809485"/>
          </a:xfrm>
        </p:grpSpPr>
        <p:sp>
          <p:nvSpPr>
            <p:cNvPr id="23" name="TextBox 22">
              <a:extLst>
                <a:ext uri="{FF2B5EF4-FFF2-40B4-BE49-F238E27FC236}">
                  <a16:creationId xmlns:a16="http://schemas.microsoft.com/office/drawing/2014/main" id="{9EB01785-6327-CC6E-EED0-ED84B4C8FB2A}"/>
                </a:ext>
              </a:extLst>
            </p:cNvPr>
            <p:cNvSpPr txBox="1"/>
            <p:nvPr/>
          </p:nvSpPr>
          <p:spPr>
            <a:xfrm>
              <a:off x="410033" y="1948618"/>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rgbClr val="3366FF"/>
                  </a:solidFill>
                </a:rPr>
                <a:t>Mid-point</a:t>
              </a:r>
              <a:r>
                <a:rPr lang="en-US" altLang="ko-KR" dirty="0"/>
                <a:t> </a:t>
              </a:r>
              <a:r>
                <a:rPr lang="en-US" altLang="ko-KR" dirty="0">
                  <a:solidFill>
                    <a:srgbClr val="3366FF"/>
                  </a:solidFill>
                </a:rPr>
                <a:t>Rule</a:t>
              </a:r>
            </a:p>
          </p:txBody>
        </p:sp>
        <p:cxnSp>
          <p:nvCxnSpPr>
            <p:cNvPr id="24" name="직선 연결선 23">
              <a:extLst>
                <a:ext uri="{FF2B5EF4-FFF2-40B4-BE49-F238E27FC236}">
                  <a16:creationId xmlns:a16="http://schemas.microsoft.com/office/drawing/2014/main" id="{A3CB0C92-17D4-49C6-6BE5-8AFE23E76891}"/>
                </a:ext>
              </a:extLst>
            </p:cNvPr>
            <p:cNvCxnSpPr>
              <a:cxnSpLocks/>
            </p:cNvCxnSpPr>
            <p:nvPr/>
          </p:nvCxnSpPr>
          <p:spPr>
            <a:xfrm>
              <a:off x="519376" y="2758103"/>
              <a:ext cx="11201137" cy="0"/>
            </a:xfrm>
            <a:prstGeom prst="line">
              <a:avLst/>
            </a:prstGeom>
            <a:ln w="19050">
              <a:solidFill>
                <a:srgbClr val="3366FF"/>
              </a:solidFill>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A896AD09-7A14-CD9E-4E50-751B84AA8162}"/>
              </a:ext>
            </a:extLst>
          </p:cNvPr>
          <p:cNvSpPr txBox="1"/>
          <p:nvPr/>
        </p:nvSpPr>
        <p:spPr>
          <a:xfrm>
            <a:off x="6413351" y="1936617"/>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chemeClr val="tx1"/>
                </a:solidFill>
              </a:rPr>
              <a:t>Newton-cotes </a:t>
            </a:r>
            <a:r>
              <a:rPr lang="en-US" altLang="ko-KR" dirty="0">
                <a:solidFill>
                  <a:srgbClr val="3366FF"/>
                </a:solidFill>
              </a:rPr>
              <a:t>closed</a:t>
            </a:r>
            <a:r>
              <a:rPr lang="en-US" altLang="ko-KR" dirty="0">
                <a:solidFill>
                  <a:schemeClr val="tx1"/>
                </a:solidFill>
              </a:rPr>
              <a:t> formulas</a:t>
            </a:r>
          </a:p>
        </p:txBody>
      </p:sp>
      <p:sp>
        <p:nvSpPr>
          <p:cNvPr id="28" name="TextBox 27">
            <a:extLst>
              <a:ext uri="{FF2B5EF4-FFF2-40B4-BE49-F238E27FC236}">
                <a16:creationId xmlns:a16="http://schemas.microsoft.com/office/drawing/2014/main" id="{D8FA903F-B2EB-1D22-23FF-F80D13F21443}"/>
              </a:ext>
            </a:extLst>
          </p:cNvPr>
          <p:cNvSpPr txBox="1"/>
          <p:nvPr/>
        </p:nvSpPr>
        <p:spPr>
          <a:xfrm>
            <a:off x="6413351" y="3479956"/>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chemeClr val="tx1"/>
                </a:solidFill>
              </a:rPr>
              <a:t>Newton-cotes </a:t>
            </a:r>
            <a:r>
              <a:rPr lang="en-US" altLang="ko-KR" dirty="0">
                <a:solidFill>
                  <a:srgbClr val="3366FF"/>
                </a:solidFill>
              </a:rPr>
              <a:t>closed</a:t>
            </a:r>
            <a:r>
              <a:rPr lang="en-US" altLang="ko-KR" dirty="0">
                <a:solidFill>
                  <a:schemeClr val="tx1"/>
                </a:solidFill>
              </a:rPr>
              <a:t> formulas</a:t>
            </a:r>
          </a:p>
        </p:txBody>
      </p:sp>
      <p:sp>
        <p:nvSpPr>
          <p:cNvPr id="31" name="TextBox 30">
            <a:extLst>
              <a:ext uri="{FF2B5EF4-FFF2-40B4-BE49-F238E27FC236}">
                <a16:creationId xmlns:a16="http://schemas.microsoft.com/office/drawing/2014/main" id="{2525837B-FBD8-4A4E-A855-F99154E7C92D}"/>
              </a:ext>
            </a:extLst>
          </p:cNvPr>
          <p:cNvSpPr txBox="1"/>
          <p:nvPr/>
        </p:nvSpPr>
        <p:spPr>
          <a:xfrm>
            <a:off x="6413351" y="5092327"/>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chemeClr val="tx1"/>
                </a:solidFill>
              </a:rPr>
              <a:t>Newton-cotes </a:t>
            </a:r>
            <a:r>
              <a:rPr lang="en-US" altLang="ko-KR" dirty="0">
                <a:solidFill>
                  <a:srgbClr val="3366FF"/>
                </a:solidFill>
              </a:rPr>
              <a:t>open</a:t>
            </a:r>
            <a:r>
              <a:rPr lang="en-US" altLang="ko-KR" dirty="0">
                <a:solidFill>
                  <a:schemeClr val="tx1"/>
                </a:solidFill>
              </a:rPr>
              <a:t> formulas</a:t>
            </a:r>
          </a:p>
        </p:txBody>
      </p:sp>
    </p:spTree>
    <p:extLst>
      <p:ext uri="{BB962C8B-B14F-4D97-AF65-F5344CB8AC3E}">
        <p14:creationId xmlns:p14="http://schemas.microsoft.com/office/powerpoint/2010/main" val="63274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E341388-AD01-BF16-65E6-ED627C80A51D}"/>
              </a:ext>
            </a:extLst>
          </p:cNvPr>
          <p:cNvSpPr>
            <a:spLocks/>
          </p:cNvSpPr>
          <p:nvPr/>
        </p:nvSpPr>
        <p:spPr>
          <a:xfrm>
            <a:off x="0" y="381000"/>
            <a:ext cx="12192000" cy="64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23099CF-1344-93B0-E898-0C19AF196EEC}"/>
              </a:ext>
            </a:extLst>
          </p:cNvPr>
          <p:cNvSpPr txBox="1"/>
          <p:nvPr/>
        </p:nvSpPr>
        <p:spPr>
          <a:xfrm>
            <a:off x="261184" y="530450"/>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chemeClr val="tx1"/>
                </a:solidFill>
              </a:rPr>
              <a:t>Trapezoid Rule</a:t>
            </a:r>
          </a:p>
        </p:txBody>
      </p:sp>
      <p:sp>
        <p:nvSpPr>
          <p:cNvPr id="6" name="TextBox 5">
            <a:extLst>
              <a:ext uri="{FF2B5EF4-FFF2-40B4-BE49-F238E27FC236}">
                <a16:creationId xmlns:a16="http://schemas.microsoft.com/office/drawing/2014/main" id="{9019C6E7-AC55-0710-B6D0-D55B842D849C}"/>
              </a:ext>
            </a:extLst>
          </p:cNvPr>
          <p:cNvSpPr txBox="1"/>
          <p:nvPr/>
        </p:nvSpPr>
        <p:spPr>
          <a:xfrm>
            <a:off x="289759" y="1238336"/>
            <a:ext cx="10988825" cy="201593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2500" dirty="0">
                <a:solidFill>
                  <a:schemeClr val="tx1"/>
                </a:solidFill>
              </a:rPr>
              <a:t>The method involves integrating the area under the function that is formed by connecting two points with a linear interpolating polynomial, which is a first-degree polynomial.</a:t>
            </a:r>
          </a:p>
          <a:p>
            <a:pPr algn="l"/>
            <a:br>
              <a:rPr lang="en-US" altLang="ko-KR" sz="2500" dirty="0">
                <a:solidFill>
                  <a:schemeClr val="tx1"/>
                </a:solidFill>
              </a:rPr>
            </a:br>
            <a:r>
              <a:rPr lang="en-US" altLang="ko-KR" sz="2500" dirty="0">
                <a:solidFill>
                  <a:schemeClr val="tx1"/>
                </a:solidFill>
              </a:rPr>
              <a:t>To reduce errors, the integration interval is divided into smaller segments for calculation. This is known as the composite trapezoidal rule.</a:t>
            </a:r>
          </a:p>
        </p:txBody>
      </p:sp>
      <p:sp>
        <p:nvSpPr>
          <p:cNvPr id="9" name="TextBox 8">
            <a:extLst>
              <a:ext uri="{FF2B5EF4-FFF2-40B4-BE49-F238E27FC236}">
                <a16:creationId xmlns:a16="http://schemas.microsoft.com/office/drawing/2014/main" id="{9545227D-FBBE-D06D-4C69-F126BED00C3D}"/>
              </a:ext>
            </a:extLst>
          </p:cNvPr>
          <p:cNvSpPr txBox="1"/>
          <p:nvPr/>
        </p:nvSpPr>
        <p:spPr>
          <a:xfrm>
            <a:off x="9474885" y="607394"/>
            <a:ext cx="3264049"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3000" dirty="0">
                <a:solidFill>
                  <a:srgbClr val="3366FF"/>
                </a:solidFill>
              </a:rPr>
              <a:t>Explanation</a:t>
            </a:r>
          </a:p>
        </p:txBody>
      </p:sp>
      <p:pic>
        <p:nvPicPr>
          <p:cNvPr id="8" name="그림 7">
            <a:extLst>
              <a:ext uri="{FF2B5EF4-FFF2-40B4-BE49-F238E27FC236}">
                <a16:creationId xmlns:a16="http://schemas.microsoft.com/office/drawing/2014/main" id="{78E55E1B-E525-56F5-AADA-EB10A4877DB6}"/>
              </a:ext>
            </a:extLst>
          </p:cNvPr>
          <p:cNvPicPr>
            <a:picLocks noChangeAspect="1"/>
          </p:cNvPicPr>
          <p:nvPr/>
        </p:nvPicPr>
        <p:blipFill rotWithShape="1">
          <a:blip r:embed="rId2">
            <a:extLst>
              <a:ext uri="{28A0092B-C50C-407E-A947-70E740481C1C}">
                <a14:useLocalDpi xmlns:a14="http://schemas.microsoft.com/office/drawing/2010/main" val="0"/>
              </a:ext>
            </a:extLst>
          </a:blip>
          <a:srcRect r="36393"/>
          <a:stretch/>
        </p:blipFill>
        <p:spPr>
          <a:xfrm>
            <a:off x="732692" y="2914650"/>
            <a:ext cx="4262158" cy="3806546"/>
          </a:xfrm>
          <a:prstGeom prst="rect">
            <a:avLst/>
          </a:prstGeom>
        </p:spPr>
      </p:pic>
      <p:pic>
        <p:nvPicPr>
          <p:cNvPr id="11" name="그림 10">
            <a:extLst>
              <a:ext uri="{FF2B5EF4-FFF2-40B4-BE49-F238E27FC236}">
                <a16:creationId xmlns:a16="http://schemas.microsoft.com/office/drawing/2014/main" id="{F6D0533A-2AE3-5B89-DFEA-F3BE778D7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1176" y="3017831"/>
            <a:ext cx="5061366" cy="3563269"/>
          </a:xfrm>
          <a:prstGeom prst="rect">
            <a:avLst/>
          </a:prstGeom>
        </p:spPr>
      </p:pic>
    </p:spTree>
    <p:extLst>
      <p:ext uri="{BB962C8B-B14F-4D97-AF65-F5344CB8AC3E}">
        <p14:creationId xmlns:p14="http://schemas.microsoft.com/office/powerpoint/2010/main" val="160958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E341388-AD01-BF16-65E6-ED627C80A51D}"/>
              </a:ext>
            </a:extLst>
          </p:cNvPr>
          <p:cNvSpPr>
            <a:spLocks/>
          </p:cNvSpPr>
          <p:nvPr/>
        </p:nvSpPr>
        <p:spPr>
          <a:xfrm>
            <a:off x="0" y="381000"/>
            <a:ext cx="12192000" cy="64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23099CF-1344-93B0-E898-0C19AF196EEC}"/>
              </a:ext>
            </a:extLst>
          </p:cNvPr>
          <p:cNvSpPr txBox="1"/>
          <p:nvPr/>
        </p:nvSpPr>
        <p:spPr>
          <a:xfrm>
            <a:off x="261184" y="530450"/>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chemeClr val="tx1"/>
                </a:solidFill>
              </a:rPr>
              <a:t>Simpson Rule</a:t>
            </a:r>
          </a:p>
        </p:txBody>
      </p:sp>
      <p:sp>
        <p:nvSpPr>
          <p:cNvPr id="6" name="TextBox 5">
            <a:extLst>
              <a:ext uri="{FF2B5EF4-FFF2-40B4-BE49-F238E27FC236}">
                <a16:creationId xmlns:a16="http://schemas.microsoft.com/office/drawing/2014/main" id="{9019C6E7-AC55-0710-B6D0-D55B842D849C}"/>
              </a:ext>
            </a:extLst>
          </p:cNvPr>
          <p:cNvSpPr txBox="1"/>
          <p:nvPr/>
        </p:nvSpPr>
        <p:spPr>
          <a:xfrm>
            <a:off x="327859" y="1226622"/>
            <a:ext cx="11445041" cy="278537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2500" dirty="0">
                <a:solidFill>
                  <a:schemeClr val="tx1"/>
                </a:solidFill>
              </a:rPr>
              <a:t>The method involves integrating the area under the function that is formed by connecting points with a quadratic or cubic interpolating polynomial, which are second-degree or third-degree polynomials, respectively.</a:t>
            </a:r>
          </a:p>
          <a:p>
            <a:pPr algn="l"/>
            <a:endParaRPr lang="en-US" altLang="ko-KR" sz="2500" dirty="0">
              <a:solidFill>
                <a:schemeClr val="tx1"/>
              </a:solidFill>
            </a:endParaRPr>
          </a:p>
          <a:p>
            <a:pPr algn="l"/>
            <a:r>
              <a:rPr lang="en-US" altLang="ko-KR" sz="2500" dirty="0">
                <a:solidFill>
                  <a:schemeClr val="tx1"/>
                </a:solidFill>
              </a:rPr>
              <a:t>Numerical integration based on second-degree interpolating polynomials is called Simpson's 1/3 rule, while numerical integration based on third-degree interpolating polynomials is referred to as Simpson's 3/8 rule.</a:t>
            </a:r>
          </a:p>
        </p:txBody>
      </p:sp>
      <p:sp>
        <p:nvSpPr>
          <p:cNvPr id="9" name="TextBox 8">
            <a:extLst>
              <a:ext uri="{FF2B5EF4-FFF2-40B4-BE49-F238E27FC236}">
                <a16:creationId xmlns:a16="http://schemas.microsoft.com/office/drawing/2014/main" id="{9545227D-FBBE-D06D-4C69-F126BED00C3D}"/>
              </a:ext>
            </a:extLst>
          </p:cNvPr>
          <p:cNvSpPr txBox="1"/>
          <p:nvPr/>
        </p:nvSpPr>
        <p:spPr>
          <a:xfrm>
            <a:off x="9474885" y="607394"/>
            <a:ext cx="3264049"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3000" dirty="0">
                <a:solidFill>
                  <a:srgbClr val="3366FF"/>
                </a:solidFill>
              </a:rPr>
              <a:t>Explanation</a:t>
            </a:r>
          </a:p>
        </p:txBody>
      </p:sp>
      <p:pic>
        <p:nvPicPr>
          <p:cNvPr id="3" name="그림 2">
            <a:extLst>
              <a:ext uri="{FF2B5EF4-FFF2-40B4-BE49-F238E27FC236}">
                <a16:creationId xmlns:a16="http://schemas.microsoft.com/office/drawing/2014/main" id="{DB8AE4AA-EF06-98F7-AA76-A9C8AE50C7C9}"/>
              </a:ext>
            </a:extLst>
          </p:cNvPr>
          <p:cNvPicPr>
            <a:picLocks noChangeAspect="1"/>
          </p:cNvPicPr>
          <p:nvPr/>
        </p:nvPicPr>
        <p:blipFill>
          <a:blip r:embed="rId2"/>
          <a:stretch>
            <a:fillRect/>
          </a:stretch>
        </p:blipFill>
        <p:spPr>
          <a:xfrm>
            <a:off x="1143000" y="3882800"/>
            <a:ext cx="4612596" cy="2832568"/>
          </a:xfrm>
          <a:prstGeom prst="rect">
            <a:avLst/>
          </a:prstGeom>
        </p:spPr>
      </p:pic>
      <p:pic>
        <p:nvPicPr>
          <p:cNvPr id="10" name="그림 9">
            <a:extLst>
              <a:ext uri="{FF2B5EF4-FFF2-40B4-BE49-F238E27FC236}">
                <a16:creationId xmlns:a16="http://schemas.microsoft.com/office/drawing/2014/main" id="{3C1DA68F-C79D-725A-F3AA-E3C0B359F83C}"/>
              </a:ext>
            </a:extLst>
          </p:cNvPr>
          <p:cNvPicPr>
            <a:picLocks noChangeAspect="1"/>
          </p:cNvPicPr>
          <p:nvPr/>
        </p:nvPicPr>
        <p:blipFill>
          <a:blip r:embed="rId3"/>
          <a:stretch>
            <a:fillRect/>
          </a:stretch>
        </p:blipFill>
        <p:spPr>
          <a:xfrm>
            <a:off x="7348049" y="3789992"/>
            <a:ext cx="3529792" cy="2925376"/>
          </a:xfrm>
          <a:prstGeom prst="rect">
            <a:avLst/>
          </a:prstGeom>
        </p:spPr>
      </p:pic>
    </p:spTree>
    <p:extLst>
      <p:ext uri="{BB962C8B-B14F-4D97-AF65-F5344CB8AC3E}">
        <p14:creationId xmlns:p14="http://schemas.microsoft.com/office/powerpoint/2010/main" val="277533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E341388-AD01-BF16-65E6-ED627C80A51D}"/>
              </a:ext>
            </a:extLst>
          </p:cNvPr>
          <p:cNvSpPr>
            <a:spLocks/>
          </p:cNvSpPr>
          <p:nvPr/>
        </p:nvSpPr>
        <p:spPr>
          <a:xfrm>
            <a:off x="0" y="381000"/>
            <a:ext cx="12192000" cy="64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23099CF-1344-93B0-E898-0C19AF196EEC}"/>
              </a:ext>
            </a:extLst>
          </p:cNvPr>
          <p:cNvSpPr txBox="1"/>
          <p:nvPr/>
        </p:nvSpPr>
        <p:spPr>
          <a:xfrm>
            <a:off x="261184" y="530450"/>
            <a:ext cx="5834816" cy="707886"/>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dirty="0">
                <a:solidFill>
                  <a:schemeClr val="tx1"/>
                </a:solidFill>
              </a:rPr>
              <a:t>Mid-point Rule</a:t>
            </a:r>
          </a:p>
        </p:txBody>
      </p:sp>
      <p:sp>
        <p:nvSpPr>
          <p:cNvPr id="6" name="TextBox 5">
            <a:extLst>
              <a:ext uri="{FF2B5EF4-FFF2-40B4-BE49-F238E27FC236}">
                <a16:creationId xmlns:a16="http://schemas.microsoft.com/office/drawing/2014/main" id="{9019C6E7-AC55-0710-B6D0-D55B842D849C}"/>
              </a:ext>
            </a:extLst>
          </p:cNvPr>
          <p:cNvSpPr txBox="1"/>
          <p:nvPr/>
        </p:nvSpPr>
        <p:spPr>
          <a:xfrm>
            <a:off x="261184" y="1519333"/>
            <a:ext cx="10988825" cy="1246495"/>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2500" dirty="0">
                <a:solidFill>
                  <a:schemeClr val="tx1"/>
                </a:solidFill>
              </a:rPr>
              <a:t>The method involves calculating the area of rectangles formed by using the function values at the midpoints of each interval as the height, without considering the function values at the left and right endpoints.</a:t>
            </a:r>
          </a:p>
        </p:txBody>
      </p:sp>
      <p:sp>
        <p:nvSpPr>
          <p:cNvPr id="9" name="TextBox 8">
            <a:extLst>
              <a:ext uri="{FF2B5EF4-FFF2-40B4-BE49-F238E27FC236}">
                <a16:creationId xmlns:a16="http://schemas.microsoft.com/office/drawing/2014/main" id="{9545227D-FBBE-D06D-4C69-F126BED00C3D}"/>
              </a:ext>
            </a:extLst>
          </p:cNvPr>
          <p:cNvSpPr txBox="1"/>
          <p:nvPr/>
        </p:nvSpPr>
        <p:spPr>
          <a:xfrm>
            <a:off x="9474885" y="607394"/>
            <a:ext cx="3264049"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3000" dirty="0">
                <a:solidFill>
                  <a:srgbClr val="3366FF"/>
                </a:solidFill>
              </a:rPr>
              <a:t>Explanation</a:t>
            </a:r>
          </a:p>
        </p:txBody>
      </p:sp>
      <p:pic>
        <p:nvPicPr>
          <p:cNvPr id="7" name="그림 6">
            <a:extLst>
              <a:ext uri="{FF2B5EF4-FFF2-40B4-BE49-F238E27FC236}">
                <a16:creationId xmlns:a16="http://schemas.microsoft.com/office/drawing/2014/main" id="{0EBEC0AF-0D6C-0089-3129-A7DDF200E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9501" y="2510612"/>
            <a:ext cx="6285746" cy="4262317"/>
          </a:xfrm>
          <a:prstGeom prst="rect">
            <a:avLst/>
          </a:prstGeom>
        </p:spPr>
      </p:pic>
      <p:pic>
        <p:nvPicPr>
          <p:cNvPr id="11" name="그림 10">
            <a:extLst>
              <a:ext uri="{FF2B5EF4-FFF2-40B4-BE49-F238E27FC236}">
                <a16:creationId xmlns:a16="http://schemas.microsoft.com/office/drawing/2014/main" id="{4370F2AC-C871-B426-14E5-3B1EB6008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16" y="4204816"/>
            <a:ext cx="5034470" cy="1214196"/>
          </a:xfrm>
          <a:prstGeom prst="rect">
            <a:avLst/>
          </a:prstGeom>
        </p:spPr>
      </p:pic>
    </p:spTree>
    <p:extLst>
      <p:ext uri="{BB962C8B-B14F-4D97-AF65-F5344CB8AC3E}">
        <p14:creationId xmlns:p14="http://schemas.microsoft.com/office/powerpoint/2010/main" val="276193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EE341388-AD01-BF16-65E6-ED627C80A51D}"/>
              </a:ext>
            </a:extLst>
          </p:cNvPr>
          <p:cNvSpPr>
            <a:spLocks/>
          </p:cNvSpPr>
          <p:nvPr/>
        </p:nvSpPr>
        <p:spPr>
          <a:xfrm>
            <a:off x="0" y="380999"/>
            <a:ext cx="12192000" cy="6477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9545227D-FBBE-D06D-4C69-F126BED00C3D}"/>
              </a:ext>
            </a:extLst>
          </p:cNvPr>
          <p:cNvSpPr txBox="1"/>
          <p:nvPr/>
        </p:nvSpPr>
        <p:spPr>
          <a:xfrm>
            <a:off x="9474885" y="607394"/>
            <a:ext cx="3264049"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r>
              <a:rPr lang="en-US" altLang="ko-KR" sz="3000" dirty="0">
                <a:solidFill>
                  <a:srgbClr val="3366FF"/>
                </a:solidFill>
              </a:rPr>
              <a:t>Example</a:t>
            </a:r>
          </a:p>
        </p:txBody>
      </p:sp>
      <p:sp>
        <p:nvSpPr>
          <p:cNvPr id="8" name="TextBox 7">
            <a:extLst>
              <a:ext uri="{FF2B5EF4-FFF2-40B4-BE49-F238E27FC236}">
                <a16:creationId xmlns:a16="http://schemas.microsoft.com/office/drawing/2014/main" id="{42A5A7A5-7DCB-B691-B8FA-0D7F2358224A}"/>
              </a:ext>
            </a:extLst>
          </p:cNvPr>
          <p:cNvSpPr txBox="1"/>
          <p:nvPr/>
        </p:nvSpPr>
        <p:spPr>
          <a:xfrm>
            <a:off x="261184" y="607393"/>
            <a:ext cx="8939966"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3000" dirty="0">
                <a:solidFill>
                  <a:srgbClr val="3366FF"/>
                </a:solidFill>
              </a:rPr>
              <a:t>Question: </a:t>
            </a:r>
            <a:r>
              <a:rPr lang="en-US" altLang="ko-KR" sz="3000" dirty="0">
                <a:solidFill>
                  <a:schemeClr val="tx1"/>
                </a:solidFill>
              </a:rPr>
              <a:t>Using the mid-point rule to approximate the integral</a:t>
            </a:r>
            <a:endParaRPr lang="ko-KR" altLang="en-US" sz="3000" dirty="0">
              <a:solidFill>
                <a:schemeClr val="tx1"/>
              </a:solidFill>
            </a:endParaRPr>
          </a:p>
        </p:txBody>
      </p:sp>
      <p:pic>
        <p:nvPicPr>
          <p:cNvPr id="14" name="그림 13">
            <a:extLst>
              <a:ext uri="{FF2B5EF4-FFF2-40B4-BE49-F238E27FC236}">
                <a16:creationId xmlns:a16="http://schemas.microsoft.com/office/drawing/2014/main" id="{3AE9E3AB-DFC7-6D0D-71EB-C2C305D360FE}"/>
              </a:ext>
            </a:extLst>
          </p:cNvPr>
          <p:cNvPicPr>
            <a:picLocks noChangeAspect="1"/>
          </p:cNvPicPr>
          <p:nvPr/>
        </p:nvPicPr>
        <p:blipFill>
          <a:blip r:embed="rId2"/>
          <a:stretch>
            <a:fillRect/>
          </a:stretch>
        </p:blipFill>
        <p:spPr>
          <a:xfrm>
            <a:off x="476375" y="1642388"/>
            <a:ext cx="2086266" cy="1648055"/>
          </a:xfrm>
          <a:prstGeom prst="rect">
            <a:avLst/>
          </a:prstGeom>
        </p:spPr>
      </p:pic>
      <p:grpSp>
        <p:nvGrpSpPr>
          <p:cNvPr id="25" name="그룹 24">
            <a:extLst>
              <a:ext uri="{FF2B5EF4-FFF2-40B4-BE49-F238E27FC236}">
                <a16:creationId xmlns:a16="http://schemas.microsoft.com/office/drawing/2014/main" id="{48B6A150-475B-CE9C-4903-BBC03EFE8519}"/>
              </a:ext>
            </a:extLst>
          </p:cNvPr>
          <p:cNvGrpSpPr/>
          <p:nvPr/>
        </p:nvGrpSpPr>
        <p:grpSpPr>
          <a:xfrm>
            <a:off x="2695700" y="1884973"/>
            <a:ext cx="3612014" cy="1405470"/>
            <a:chOff x="476375" y="3200510"/>
            <a:chExt cx="3612014" cy="1405470"/>
          </a:xfrm>
        </p:grpSpPr>
        <p:pic>
          <p:nvPicPr>
            <p:cNvPr id="20" name="그림 19">
              <a:extLst>
                <a:ext uri="{FF2B5EF4-FFF2-40B4-BE49-F238E27FC236}">
                  <a16:creationId xmlns:a16="http://schemas.microsoft.com/office/drawing/2014/main" id="{84AC8F1F-883F-B290-7CDF-836B41C25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75" y="3200510"/>
              <a:ext cx="3612014" cy="809185"/>
            </a:xfrm>
            <a:prstGeom prst="rect">
              <a:avLst/>
            </a:prstGeom>
          </p:spPr>
        </p:pic>
        <p:pic>
          <p:nvPicPr>
            <p:cNvPr id="22" name="그림 21">
              <a:extLst>
                <a:ext uri="{FF2B5EF4-FFF2-40B4-BE49-F238E27FC236}">
                  <a16:creationId xmlns:a16="http://schemas.microsoft.com/office/drawing/2014/main" id="{97D5EB13-13FD-DC17-36DA-ADE263A3920F}"/>
                </a:ext>
              </a:extLst>
            </p:cNvPr>
            <p:cNvPicPr>
              <a:picLocks noChangeAspect="1"/>
            </p:cNvPicPr>
            <p:nvPr/>
          </p:nvPicPr>
          <p:blipFill rotWithShape="1">
            <a:blip r:embed="rId4"/>
            <a:srcRect t="20638"/>
            <a:stretch/>
          </p:blipFill>
          <p:spPr>
            <a:xfrm>
              <a:off x="1692232" y="3796794"/>
              <a:ext cx="1322613" cy="809186"/>
            </a:xfrm>
            <a:prstGeom prst="rect">
              <a:avLst/>
            </a:prstGeom>
          </p:spPr>
        </p:pic>
        <p:sp>
          <p:nvSpPr>
            <p:cNvPr id="23" name="TextBox 22">
              <a:extLst>
                <a:ext uri="{FF2B5EF4-FFF2-40B4-BE49-F238E27FC236}">
                  <a16:creationId xmlns:a16="http://schemas.microsoft.com/office/drawing/2014/main" id="{228193C6-6A5C-4309-D24A-6DA453FC3097}"/>
                </a:ext>
              </a:extLst>
            </p:cNvPr>
            <p:cNvSpPr txBox="1"/>
            <p:nvPr/>
          </p:nvSpPr>
          <p:spPr>
            <a:xfrm>
              <a:off x="627776" y="3796794"/>
              <a:ext cx="311304" cy="369332"/>
            </a:xfrm>
            <a:prstGeom prst="rect">
              <a:avLst/>
            </a:prstGeom>
            <a:noFill/>
          </p:spPr>
          <p:txBody>
            <a:bodyPr wrap="none" rtlCol="0">
              <a:spAutoFit/>
            </a:bodyPr>
            <a:lstStyle/>
            <a:p>
              <a:r>
                <a:rPr lang="en-US" altLang="ko-KR" dirty="0"/>
                <a:t>0</a:t>
              </a:r>
              <a:endParaRPr lang="ko-KR" altLang="en-US" dirty="0"/>
            </a:p>
          </p:txBody>
        </p:sp>
        <p:sp>
          <p:nvSpPr>
            <p:cNvPr id="24" name="TextBox 23">
              <a:extLst>
                <a:ext uri="{FF2B5EF4-FFF2-40B4-BE49-F238E27FC236}">
                  <a16:creationId xmlns:a16="http://schemas.microsoft.com/office/drawing/2014/main" id="{E87F553A-7F58-921D-6B0C-3BB0E4BE9BFF}"/>
                </a:ext>
              </a:extLst>
            </p:cNvPr>
            <p:cNvSpPr txBox="1"/>
            <p:nvPr/>
          </p:nvSpPr>
          <p:spPr>
            <a:xfrm>
              <a:off x="3767997" y="3796794"/>
              <a:ext cx="311304" cy="369332"/>
            </a:xfrm>
            <a:prstGeom prst="rect">
              <a:avLst/>
            </a:prstGeom>
            <a:noFill/>
          </p:spPr>
          <p:txBody>
            <a:bodyPr wrap="none" rtlCol="0">
              <a:spAutoFit/>
            </a:bodyPr>
            <a:lstStyle/>
            <a:p>
              <a:r>
                <a:rPr lang="en-US" altLang="ko-KR" dirty="0"/>
                <a:t>6</a:t>
              </a:r>
              <a:endParaRPr lang="ko-KR" altLang="en-US" dirty="0"/>
            </a:p>
          </p:txBody>
        </p:sp>
      </p:grpSp>
      <p:sp>
        <p:nvSpPr>
          <p:cNvPr id="27" name="TextBox 26">
            <a:extLst>
              <a:ext uri="{FF2B5EF4-FFF2-40B4-BE49-F238E27FC236}">
                <a16:creationId xmlns:a16="http://schemas.microsoft.com/office/drawing/2014/main" id="{82443E4A-A5AE-28FD-00D5-649C43C9666B}"/>
              </a:ext>
            </a:extLst>
          </p:cNvPr>
          <p:cNvSpPr txBox="1"/>
          <p:nvPr/>
        </p:nvSpPr>
        <p:spPr>
          <a:xfrm>
            <a:off x="261184" y="3280258"/>
            <a:ext cx="8939966" cy="553998"/>
          </a:xfrm>
          <a:prstGeom prst="rect">
            <a:avLst/>
          </a:prstGeom>
          <a:noFill/>
        </p:spPr>
        <p:txBody>
          <a:bodyPr wrap="square" rtlCol="0" anchor="ctr" anchorCtr="0">
            <a:spAutoFit/>
          </a:bodyPr>
          <a:lstStyle>
            <a:defPPr>
              <a:defRPr lang="ko-KR"/>
            </a:defPPr>
            <a:lvl1pPr algn="ctr">
              <a:defRPr sz="4000" b="1">
                <a:solidFill>
                  <a:schemeClr val="bg1"/>
                </a:solidFill>
                <a:effectLst>
                  <a:outerShdw blurRad="50800" dist="25400" dir="2700000" algn="tl" rotWithShape="0">
                    <a:prstClr val="black">
                      <a:alpha val="40000"/>
                    </a:prstClr>
                  </a:outerShdw>
                </a:effectLst>
                <a:latin typeface="Caveat" pitchFamily="2" charset="0"/>
              </a:defRPr>
            </a:lvl1pPr>
          </a:lstStyle>
          <a:p>
            <a:pPr algn="l"/>
            <a:r>
              <a:rPr lang="en-US" altLang="ko-KR" sz="3000" dirty="0">
                <a:solidFill>
                  <a:srgbClr val="3366FF"/>
                </a:solidFill>
              </a:rPr>
              <a:t>Solution: </a:t>
            </a:r>
            <a:r>
              <a:rPr lang="en-US" altLang="ko-KR" sz="3000" dirty="0">
                <a:solidFill>
                  <a:schemeClr val="tx1"/>
                </a:solidFill>
              </a:rPr>
              <a:t>by mid-point rule, we have </a:t>
            </a:r>
            <a:endParaRPr lang="ko-KR" altLang="en-US" sz="3000" dirty="0">
              <a:solidFill>
                <a:schemeClr val="tx1"/>
              </a:solidFill>
            </a:endParaRPr>
          </a:p>
        </p:txBody>
      </p:sp>
      <p:pic>
        <p:nvPicPr>
          <p:cNvPr id="29" name="그림 28">
            <a:extLst>
              <a:ext uri="{FF2B5EF4-FFF2-40B4-BE49-F238E27FC236}">
                <a16:creationId xmlns:a16="http://schemas.microsoft.com/office/drawing/2014/main" id="{A09012B9-A3C7-B093-5F41-A1FA82E2FD2C}"/>
              </a:ext>
            </a:extLst>
          </p:cNvPr>
          <p:cNvPicPr>
            <a:picLocks noChangeAspect="1"/>
          </p:cNvPicPr>
          <p:nvPr/>
        </p:nvPicPr>
        <p:blipFill>
          <a:blip r:embed="rId5"/>
          <a:stretch>
            <a:fillRect/>
          </a:stretch>
        </p:blipFill>
        <p:spPr>
          <a:xfrm>
            <a:off x="419350" y="4206561"/>
            <a:ext cx="1038320" cy="526472"/>
          </a:xfrm>
          <a:prstGeom prst="rect">
            <a:avLst/>
          </a:prstGeom>
        </p:spPr>
      </p:pic>
      <p:pic>
        <p:nvPicPr>
          <p:cNvPr id="31" name="그림 30">
            <a:extLst>
              <a:ext uri="{FF2B5EF4-FFF2-40B4-BE49-F238E27FC236}">
                <a16:creationId xmlns:a16="http://schemas.microsoft.com/office/drawing/2014/main" id="{CC03D2EE-285A-7095-E4D6-32283153CB12}"/>
              </a:ext>
            </a:extLst>
          </p:cNvPr>
          <p:cNvPicPr>
            <a:picLocks noChangeAspect="1"/>
          </p:cNvPicPr>
          <p:nvPr/>
        </p:nvPicPr>
        <p:blipFill>
          <a:blip r:embed="rId6"/>
          <a:stretch>
            <a:fillRect/>
          </a:stretch>
        </p:blipFill>
        <p:spPr>
          <a:xfrm>
            <a:off x="1619440" y="3886727"/>
            <a:ext cx="1832798" cy="965667"/>
          </a:xfrm>
          <a:prstGeom prst="rect">
            <a:avLst/>
          </a:prstGeom>
        </p:spPr>
      </p:pic>
      <p:pic>
        <p:nvPicPr>
          <p:cNvPr id="33" name="그림 32">
            <a:extLst>
              <a:ext uri="{FF2B5EF4-FFF2-40B4-BE49-F238E27FC236}">
                <a16:creationId xmlns:a16="http://schemas.microsoft.com/office/drawing/2014/main" id="{E7F8D531-52DD-4E10-0CC9-EC5DFF1E138A}"/>
              </a:ext>
            </a:extLst>
          </p:cNvPr>
          <p:cNvPicPr>
            <a:picLocks noChangeAspect="1"/>
          </p:cNvPicPr>
          <p:nvPr/>
        </p:nvPicPr>
        <p:blipFill>
          <a:blip r:embed="rId7"/>
          <a:stretch>
            <a:fillRect/>
          </a:stretch>
        </p:blipFill>
        <p:spPr>
          <a:xfrm>
            <a:off x="3482255" y="3978322"/>
            <a:ext cx="1099764" cy="655489"/>
          </a:xfrm>
          <a:prstGeom prst="rect">
            <a:avLst/>
          </a:prstGeom>
        </p:spPr>
      </p:pic>
      <p:pic>
        <p:nvPicPr>
          <p:cNvPr id="34" name="그림 33">
            <a:extLst>
              <a:ext uri="{FF2B5EF4-FFF2-40B4-BE49-F238E27FC236}">
                <a16:creationId xmlns:a16="http://schemas.microsoft.com/office/drawing/2014/main" id="{41D059AF-34A6-67F4-031D-D5F7582880DA}"/>
              </a:ext>
            </a:extLst>
          </p:cNvPr>
          <p:cNvPicPr>
            <a:picLocks noChangeAspect="1"/>
          </p:cNvPicPr>
          <p:nvPr/>
        </p:nvPicPr>
        <p:blipFill>
          <a:blip r:embed="rId2"/>
          <a:stretch>
            <a:fillRect/>
          </a:stretch>
        </p:blipFill>
        <p:spPr>
          <a:xfrm>
            <a:off x="419350" y="4843500"/>
            <a:ext cx="1462212" cy="1155081"/>
          </a:xfrm>
          <a:prstGeom prst="rect">
            <a:avLst/>
          </a:prstGeom>
        </p:spPr>
      </p:pic>
      <p:pic>
        <p:nvPicPr>
          <p:cNvPr id="36" name="그림 35">
            <a:extLst>
              <a:ext uri="{FF2B5EF4-FFF2-40B4-BE49-F238E27FC236}">
                <a16:creationId xmlns:a16="http://schemas.microsoft.com/office/drawing/2014/main" id="{211E3929-316F-2FA4-350F-47E88FDB56EC}"/>
              </a:ext>
            </a:extLst>
          </p:cNvPr>
          <p:cNvPicPr>
            <a:picLocks noChangeAspect="1"/>
          </p:cNvPicPr>
          <p:nvPr/>
        </p:nvPicPr>
        <p:blipFill rotWithShape="1">
          <a:blip r:embed="rId8"/>
          <a:srcRect l="6505"/>
          <a:stretch/>
        </p:blipFill>
        <p:spPr>
          <a:xfrm>
            <a:off x="1786653" y="5013792"/>
            <a:ext cx="2951069" cy="795375"/>
          </a:xfrm>
          <a:prstGeom prst="rect">
            <a:avLst/>
          </a:prstGeom>
        </p:spPr>
      </p:pic>
      <p:pic>
        <p:nvPicPr>
          <p:cNvPr id="38" name="그림 37">
            <a:extLst>
              <a:ext uri="{FF2B5EF4-FFF2-40B4-BE49-F238E27FC236}">
                <a16:creationId xmlns:a16="http://schemas.microsoft.com/office/drawing/2014/main" id="{8ACDA500-0327-9EE4-2D70-1E6BFF9593EF}"/>
              </a:ext>
            </a:extLst>
          </p:cNvPr>
          <p:cNvPicPr>
            <a:picLocks noChangeAspect="1"/>
          </p:cNvPicPr>
          <p:nvPr/>
        </p:nvPicPr>
        <p:blipFill>
          <a:blip r:embed="rId9"/>
          <a:stretch>
            <a:fillRect/>
          </a:stretch>
        </p:blipFill>
        <p:spPr>
          <a:xfrm>
            <a:off x="0" y="6026088"/>
            <a:ext cx="2372056" cy="704948"/>
          </a:xfrm>
          <a:prstGeom prst="rect">
            <a:avLst/>
          </a:prstGeom>
        </p:spPr>
      </p:pic>
      <p:sp>
        <p:nvSpPr>
          <p:cNvPr id="3" name="TextBox 2">
            <a:extLst>
              <a:ext uri="{FF2B5EF4-FFF2-40B4-BE49-F238E27FC236}">
                <a16:creationId xmlns:a16="http://schemas.microsoft.com/office/drawing/2014/main" id="{804086A8-53EC-511E-D293-7D7C7C66E8B1}"/>
              </a:ext>
            </a:extLst>
          </p:cNvPr>
          <p:cNvSpPr txBox="1"/>
          <p:nvPr/>
        </p:nvSpPr>
        <p:spPr>
          <a:xfrm>
            <a:off x="6770254" y="4480307"/>
            <a:ext cx="4239491" cy="861774"/>
          </a:xfrm>
          <a:prstGeom prst="rect">
            <a:avLst/>
          </a:prstGeom>
          <a:noFill/>
        </p:spPr>
        <p:txBody>
          <a:bodyPr wrap="square">
            <a:spAutoFit/>
          </a:bodyPr>
          <a:lstStyle/>
          <a:p>
            <a:r>
              <a:rPr lang="en-US" altLang="ko-KR" sz="5000" b="1" dirty="0">
                <a:solidFill>
                  <a:srgbClr val="3366FF"/>
                </a:solidFill>
                <a:effectLst>
                  <a:outerShdw blurRad="50800" dist="25400" dir="2700000" algn="tl" rotWithShape="0">
                    <a:prstClr val="black">
                      <a:alpha val="40000"/>
                    </a:prstClr>
                  </a:outerShdw>
                </a:effectLst>
                <a:latin typeface="Caveat" pitchFamily="2" charset="0"/>
              </a:rPr>
              <a:t>Exact value = 72</a:t>
            </a:r>
            <a:endParaRPr lang="ko-KR" altLang="en-US" sz="5000" b="1" dirty="0">
              <a:solidFill>
                <a:srgbClr val="3366FF"/>
              </a:solidFill>
              <a:effectLst>
                <a:outerShdw blurRad="50800" dist="25400" dir="2700000" algn="tl" rotWithShape="0">
                  <a:prstClr val="black">
                    <a:alpha val="40000"/>
                  </a:prstClr>
                </a:outerShdw>
              </a:effectLst>
              <a:latin typeface="Caveat" pitchFamily="2" charset="0"/>
            </a:endParaRPr>
          </a:p>
        </p:txBody>
      </p:sp>
    </p:spTree>
    <p:extLst>
      <p:ext uri="{BB962C8B-B14F-4D97-AF65-F5344CB8AC3E}">
        <p14:creationId xmlns:p14="http://schemas.microsoft.com/office/powerpoint/2010/main" val="114174618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314</Words>
  <Application>Microsoft Office PowerPoint</Application>
  <PresentationFormat>와이드스크린</PresentationFormat>
  <Paragraphs>43</Paragraphs>
  <Slides>11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11</vt:i4>
      </vt:variant>
    </vt:vector>
  </HeadingPairs>
  <TitlesOfParts>
    <vt:vector size="17" baseType="lpstr">
      <vt:lpstr>Apple SD Gothic Neo</vt:lpstr>
      <vt:lpstr>맑은 고딕</vt:lpstr>
      <vt:lpstr>휴먼편지체</vt:lpstr>
      <vt:lpstr>Arial</vt:lpstr>
      <vt:lpstr>Caveat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정안 이</dc:creator>
  <cp:lastModifiedBy>정안 이</cp:lastModifiedBy>
  <cp:revision>19</cp:revision>
  <dcterms:created xsi:type="dcterms:W3CDTF">2023-06-02T11:09:43Z</dcterms:created>
  <dcterms:modified xsi:type="dcterms:W3CDTF">2023-06-07T14:25:25Z</dcterms:modified>
</cp:coreProperties>
</file>