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1" r:id="rId3"/>
    <p:sldId id="26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2" r:id="rId13"/>
    <p:sldId id="28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9A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66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30567-EA55-6339-D0F1-C97A8B398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F5ED3D-04BF-DE5D-C023-BA3F99E38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76F2B-87AA-D362-E1E2-4E5E4FA3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03D0-431B-4145-805C-EC4F6DA7921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861F67-499E-2129-1B0D-21EFD73DB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61DCC-8000-4FA1-1B25-A5CC9DFA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FABC-106C-4D88-9808-CE60D84C8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21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D9896-7F8E-4EF1-8160-6D0A00E97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9EB131-5DCC-111E-CFDF-E3D0D3C30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BF181-2158-01CA-34A0-11357511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03D0-431B-4145-805C-EC4F6DA7921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2F535-C9F2-32CA-0F8F-A861F4BA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4EEAC-6021-DE6A-04A5-936D8662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FABC-106C-4D88-9808-CE60D84C8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3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A456E2-AEC3-FCA2-C4C7-D1FF38C11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D4259A-2DE0-9B6F-F672-D6073C904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A7301-77D2-5EE5-1C36-E8887D65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03D0-431B-4145-805C-EC4F6DA7921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D5215A-8540-8C22-CBA3-D88A2B22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DC01A-AEBD-21E0-0813-E7DEAC7D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FABC-106C-4D88-9808-CE60D84C8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8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0F2EB-9D7F-E8A6-DD7A-3DD28A535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32183-BAF0-C1A7-5E7D-E2933103F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E0A8A-27DB-F559-ED76-11008A6A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03D0-431B-4145-805C-EC4F6DA7921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F42FA-9D9A-CCE0-C523-4379D2C6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240348-384C-8E4A-9838-2D06556E5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FABC-106C-4D88-9808-CE60D84C8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15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9D479A-416E-5561-496C-D79C6A8F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F4FCB0-E4A9-C4AC-0B71-23FDC584B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D4F71-51D9-65C1-AD02-24AF5D30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03D0-431B-4145-805C-EC4F6DA7921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20A1F-39E3-6EE3-A1A2-41887945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A80A2-D485-B000-A983-6B04D954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FABC-106C-4D88-9808-CE60D84C8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CE345-A90F-7484-F0FF-19364DBE6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B13756-AB9C-5A10-083A-F24929A73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56EE9F-4DE2-CFBD-DB25-FECD1949E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24DC29-04EE-9556-6160-6DAFD6CF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03D0-431B-4145-805C-EC4F6DA7921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133AF0-6DAE-3634-442E-0CE570CC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86B20-D925-EA73-188D-B2B5F0D56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FABC-106C-4D88-9808-CE60D84C8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68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126BA-35AD-B756-7C15-71FC0F47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ECC4E5-4210-7151-2CD2-1F3D60EAF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506F7-19FA-96F9-C0DC-90B4AD424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0C2C62-7FCF-888C-66CF-76DFB2C79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217EBF-9BF6-14A1-1ECF-A8B6B9AAD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F6DF66-C1AC-4D0F-E042-C4C088D0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03D0-431B-4145-805C-EC4F6DA7921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4FEE4D-A0D0-EC5C-930F-BCA08DC23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F526BB-D9D3-84EB-6697-5FB2197F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FABC-106C-4D88-9808-CE60D84C8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26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18537-154F-AA60-5CC5-472B347B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0C575C-F276-8F3D-24B5-14A60833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03D0-431B-4145-805C-EC4F6DA7921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CF4EA3-AF1A-7014-231A-94332785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2032DC-200C-681A-9598-A4A5B54A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FABC-106C-4D88-9808-CE60D84C8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1B0706-39ED-D0E8-EE9D-C9ED38B2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03D0-431B-4145-805C-EC4F6DA7921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175C47-E268-9118-C491-B5F2EF84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DB36F3-F090-81A4-3CC2-D6DA0CD1C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FABC-106C-4D88-9808-CE60D84C8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3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DA448-6096-169D-01B0-46377C7D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1093C-11F4-DA1E-F648-4BB7C6B83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3B5A83-4EEC-5553-BACF-AB1E09888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9EC83-D08A-4D24-A7FD-4F97A85F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03D0-431B-4145-805C-EC4F6DA7921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8DC939-ABE2-B5F3-0B69-2A859071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8D9F5-DF48-A811-7EE8-92B99C438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FABC-106C-4D88-9808-CE60D84C8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73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83055-8CEA-CC0B-5D68-096F8F38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3D3C6A-1F1B-12B0-6C68-87A01AAC4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41F47C-2757-97F9-A8A2-C42F8253E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3E5FE7-9FE1-77FF-58A2-436A42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03D0-431B-4145-805C-EC4F6DA7921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4F4F74-2150-49D3-42C2-70E8FDA8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9884C-BC29-3537-5624-A48ED360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6FABC-106C-4D88-9808-CE60D84C8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9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665430-4451-DE44-EC86-1D86936B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355FF9-B7A7-D2F9-4D3B-43E2A959D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455EB-CEB7-47E3-651D-53079AC92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03D0-431B-4145-805C-EC4F6DA79212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DBAF1-FA49-89C6-14C1-AA07FF5D9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DC8F0-D9F2-3CF6-7FD2-DD751E21B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6FABC-106C-4D88-9808-CE60D84C81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21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7B1AC13-F54D-AD0F-5A2D-481E977546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049DC-3F4E-9684-D4FE-2B5836A01387}"/>
              </a:ext>
            </a:extLst>
          </p:cNvPr>
          <p:cNvSpPr txBox="1"/>
          <p:nvPr/>
        </p:nvSpPr>
        <p:spPr>
          <a:xfrm>
            <a:off x="2420471" y="1305289"/>
            <a:ext cx="73510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0" dirty="0">
                <a:solidFill>
                  <a:schemeClr val="bg1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게임 무덤</a:t>
            </a:r>
            <a:r>
              <a:rPr lang="en-US" altLang="ko-KR" sz="5000" b="0" dirty="0">
                <a:solidFill>
                  <a:schemeClr val="bg1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(</a:t>
            </a:r>
            <a:r>
              <a:rPr lang="ko-KR" altLang="en-US" sz="5000" b="0" dirty="0">
                <a:solidFill>
                  <a:schemeClr val="bg1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가제</a:t>
            </a:r>
            <a:r>
              <a:rPr lang="en-US" altLang="ko-KR" sz="5000" b="0" dirty="0">
                <a:solidFill>
                  <a:schemeClr val="bg1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300512-842C-E824-DD40-E2B4A19ACEBF}"/>
              </a:ext>
            </a:extLst>
          </p:cNvPr>
          <p:cNvSpPr txBox="1"/>
          <p:nvPr/>
        </p:nvSpPr>
        <p:spPr>
          <a:xfrm>
            <a:off x="8677835" y="6382435"/>
            <a:ext cx="351416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 err="1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브릿지</a:t>
            </a:r>
            <a:r>
              <a:rPr lang="ko-KR" altLang="en-US" sz="1500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10</a:t>
            </a:r>
            <a:r>
              <a:rPr lang="ko-KR" altLang="en-US" sz="1500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기 프로그래밍 </a:t>
            </a:r>
            <a:r>
              <a:rPr lang="ko-KR" altLang="en-US" sz="1500" dirty="0" err="1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이정안</a:t>
            </a:r>
            <a:endParaRPr lang="en-US" altLang="ko-KR" sz="1500" b="0" dirty="0">
              <a:solidFill>
                <a:schemeClr val="bg1"/>
              </a:solidFill>
              <a:effectLst/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92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5EDDAE-BBBC-D6C0-EB29-3946A0573B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262FBE-03A1-5304-36FA-97C44A2964D6}"/>
              </a:ext>
            </a:extLst>
          </p:cNvPr>
          <p:cNvCxnSpPr/>
          <p:nvPr/>
        </p:nvCxnSpPr>
        <p:spPr>
          <a:xfrm>
            <a:off x="-179294" y="914074"/>
            <a:ext cx="341555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DAAA27-DFE3-7995-F8A1-A39F9C1FF944}"/>
              </a:ext>
            </a:extLst>
          </p:cNvPr>
          <p:cNvSpPr txBox="1"/>
          <p:nvPr/>
        </p:nvSpPr>
        <p:spPr>
          <a:xfrm>
            <a:off x="-246530" y="360076"/>
            <a:ext cx="3783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0" dirty="0">
                <a:solidFill>
                  <a:schemeClr val="bg1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개발 방식</a:t>
            </a:r>
            <a:endParaRPr lang="en-US" altLang="ko-KR" sz="3000" b="0" dirty="0">
              <a:solidFill>
                <a:schemeClr val="bg1"/>
              </a:solidFill>
              <a:effectLst/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4DF7A-18EA-45BD-E3A7-09BBB5BE83B0}"/>
              </a:ext>
            </a:extLst>
          </p:cNvPr>
          <p:cNvSpPr txBox="1"/>
          <p:nvPr/>
        </p:nvSpPr>
        <p:spPr>
          <a:xfrm>
            <a:off x="122546" y="1350810"/>
            <a:ext cx="113253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실제 현업에서 사용하는 프로세스를 도입하여 개발 진행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애자일 스크럼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무작정 도입이 아닌 팀과 상의하면서 유리한 방향으로 변형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프로젝트에 대해서 실제 현업 </a:t>
            </a:r>
            <a:r>
              <a:rPr lang="en-US" altLang="ko-KR" dirty="0">
                <a:solidFill>
                  <a:schemeClr val="bg1"/>
                </a:solidFill>
              </a:rPr>
              <a:t>PM</a:t>
            </a:r>
            <a:r>
              <a:rPr lang="ko-KR" altLang="en-US" dirty="0">
                <a:solidFill>
                  <a:schemeClr val="bg1"/>
                </a:solidFill>
              </a:rPr>
              <a:t>분의 멘토링을 받을 예정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격주 단위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성공하는 프로젝트에 대한 이야기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효과적인 개발 방법론에 대한 이야기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등등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매우 계획적인 방법으로 진행할 예정 자세한 사항은 인터뷰를 통해 전달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간단하게 설계하고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실행하고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회고하는 사이클</a:t>
            </a:r>
            <a:endParaRPr lang="en-US" altLang="ko-KR" dirty="0">
              <a:solidFill>
                <a:schemeClr val="bg1"/>
              </a:solidFill>
            </a:endParaRPr>
          </a:p>
          <a:p>
            <a:pPr lvl="1"/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게임의 구조가 크다고 생각할 수 있지만 설계 자체가 독립적인 형태라 간단함의 연속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다양한 게임들을 개발하는 경험을 가질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443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5EDDAE-BBBC-D6C0-EB29-3946A0573B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262FBE-03A1-5304-36FA-97C44A2964D6}"/>
              </a:ext>
            </a:extLst>
          </p:cNvPr>
          <p:cNvCxnSpPr/>
          <p:nvPr/>
        </p:nvCxnSpPr>
        <p:spPr>
          <a:xfrm>
            <a:off x="-179294" y="914074"/>
            <a:ext cx="341555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DAAA27-DFE3-7995-F8A1-A39F9C1FF944}"/>
              </a:ext>
            </a:extLst>
          </p:cNvPr>
          <p:cNvSpPr txBox="1"/>
          <p:nvPr/>
        </p:nvSpPr>
        <p:spPr>
          <a:xfrm>
            <a:off x="-246530" y="360076"/>
            <a:ext cx="3783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0" dirty="0">
                <a:solidFill>
                  <a:schemeClr val="bg1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모집 인원</a:t>
            </a:r>
            <a:endParaRPr lang="en-US" altLang="ko-KR" sz="3000" b="0" dirty="0">
              <a:solidFill>
                <a:schemeClr val="bg1"/>
              </a:solidFill>
              <a:effectLst/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4DF7A-18EA-45BD-E3A7-09BBB5BE83B0}"/>
              </a:ext>
            </a:extLst>
          </p:cNvPr>
          <p:cNvSpPr txBox="1"/>
          <p:nvPr/>
        </p:nvSpPr>
        <p:spPr>
          <a:xfrm>
            <a:off x="122546" y="1350810"/>
            <a:ext cx="113253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공통 희망 사항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솔직하신 분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계획적이신 분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커뮤니케이션 문제 없으신 분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기획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명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저와 같이 다양한 의견들로 대립하실 분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N</a:t>
            </a:r>
            <a:r>
              <a:rPr lang="ko-KR" altLang="en-US" dirty="0">
                <a:solidFill>
                  <a:schemeClr val="bg1"/>
                </a:solidFill>
              </a:rPr>
              <a:t>력이 높으신 분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더 계획적이신 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프로그래머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명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진로가 확실하신 분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아트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명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앞서 말한 레퍼런스와 비슷한 아트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부탁드립니다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978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5EDDAE-BBBC-D6C0-EB29-3946A0573B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262FBE-03A1-5304-36FA-97C44A2964D6}"/>
              </a:ext>
            </a:extLst>
          </p:cNvPr>
          <p:cNvCxnSpPr/>
          <p:nvPr/>
        </p:nvCxnSpPr>
        <p:spPr>
          <a:xfrm>
            <a:off x="-179294" y="914074"/>
            <a:ext cx="341555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DAAA27-DFE3-7995-F8A1-A39F9C1FF944}"/>
              </a:ext>
            </a:extLst>
          </p:cNvPr>
          <p:cNvSpPr txBox="1"/>
          <p:nvPr/>
        </p:nvSpPr>
        <p:spPr>
          <a:xfrm>
            <a:off x="-246530" y="360076"/>
            <a:ext cx="3783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목표</a:t>
            </a:r>
            <a:endParaRPr lang="en-US" altLang="ko-KR" sz="3000" b="0" dirty="0">
              <a:solidFill>
                <a:schemeClr val="bg1"/>
              </a:solidFill>
              <a:effectLst/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4DF7A-18EA-45BD-E3A7-09BBB5BE83B0}"/>
              </a:ext>
            </a:extLst>
          </p:cNvPr>
          <p:cNvSpPr txBox="1"/>
          <p:nvPr/>
        </p:nvSpPr>
        <p:spPr>
          <a:xfrm>
            <a:off x="122546" y="1350810"/>
            <a:ext cx="11325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년 이상까지도 생각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스튜디오 개설까지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진지하게 개발하고 체계적으로 진행예정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내년 </a:t>
            </a:r>
            <a:r>
              <a:rPr lang="en-US" altLang="ko-KR" dirty="0">
                <a:solidFill>
                  <a:schemeClr val="bg1"/>
                </a:solidFill>
              </a:rPr>
              <a:t>SGM</a:t>
            </a:r>
            <a:r>
              <a:rPr lang="ko-KR" altLang="en-US" dirty="0">
                <a:solidFill>
                  <a:schemeClr val="bg1"/>
                </a:solidFill>
              </a:rPr>
              <a:t>나 공모전</a:t>
            </a:r>
            <a:r>
              <a:rPr lang="en-US" altLang="ko-KR" dirty="0">
                <a:solidFill>
                  <a:schemeClr val="bg1"/>
                </a:solidFill>
              </a:rPr>
              <a:t>(BIC</a:t>
            </a:r>
            <a:r>
              <a:rPr lang="ko-KR" altLang="en-US" dirty="0">
                <a:solidFill>
                  <a:schemeClr val="bg1"/>
                </a:solidFill>
              </a:rPr>
              <a:t>등등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다양한 대외 활동 지원예정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881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5EDDAE-BBBC-D6C0-EB29-3946A0573B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262FBE-03A1-5304-36FA-97C44A2964D6}"/>
              </a:ext>
            </a:extLst>
          </p:cNvPr>
          <p:cNvCxnSpPr/>
          <p:nvPr/>
        </p:nvCxnSpPr>
        <p:spPr>
          <a:xfrm>
            <a:off x="-179294" y="914074"/>
            <a:ext cx="341555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DAAA27-DFE3-7995-F8A1-A39F9C1FF944}"/>
              </a:ext>
            </a:extLst>
          </p:cNvPr>
          <p:cNvSpPr txBox="1"/>
          <p:nvPr/>
        </p:nvSpPr>
        <p:spPr>
          <a:xfrm>
            <a:off x="-246530" y="360076"/>
            <a:ext cx="3783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문의 창구</a:t>
            </a:r>
            <a:endParaRPr lang="en-US" altLang="ko-KR" sz="3000" b="0" dirty="0">
              <a:solidFill>
                <a:schemeClr val="bg1"/>
              </a:solidFill>
              <a:effectLst/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4DF7A-18EA-45BD-E3A7-09BBB5BE83B0}"/>
              </a:ext>
            </a:extLst>
          </p:cNvPr>
          <p:cNvSpPr txBox="1"/>
          <p:nvPr/>
        </p:nvSpPr>
        <p:spPr>
          <a:xfrm>
            <a:off x="122546" y="1350810"/>
            <a:ext cx="113253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팀 빌딩 이전에 먼저 온라인으로 인터뷰를 진행할 예정입니다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지원의사가 있으시다면 아래 연락처로 연락주시면 감사하겠습니다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약 </a:t>
            </a:r>
            <a:r>
              <a:rPr lang="en-US" altLang="ko-KR" dirty="0">
                <a:solidFill>
                  <a:schemeClr val="bg1"/>
                </a:solidFill>
              </a:rPr>
              <a:t>10</a:t>
            </a:r>
            <a:r>
              <a:rPr lang="ko-KR" altLang="en-US" dirty="0">
                <a:solidFill>
                  <a:schemeClr val="bg1"/>
                </a:solidFill>
              </a:rPr>
              <a:t>분 소요 예정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인터뷰를 진행하신 분 우선 선발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제안서에서 궁금하신 또한 아래 연락처로 연락주시면 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프로젝트 </a:t>
            </a:r>
            <a:r>
              <a:rPr lang="ko-KR" altLang="en-US" dirty="0" err="1">
                <a:solidFill>
                  <a:schemeClr val="bg1"/>
                </a:solidFill>
              </a:rPr>
              <a:t>시작전</a:t>
            </a:r>
            <a:r>
              <a:rPr lang="ko-KR" altLang="en-US" dirty="0">
                <a:solidFill>
                  <a:schemeClr val="bg1"/>
                </a:solidFill>
              </a:rPr>
              <a:t> 수익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저작권 관련 계약서를 작성합니다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프로젝트 마지막 홍보</a:t>
            </a:r>
            <a:r>
              <a:rPr lang="en-US" altLang="ko-KR" dirty="0">
                <a:solidFill>
                  <a:schemeClr val="bg1"/>
                </a:solidFill>
              </a:rPr>
              <a:t>,,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정말 값진 경험을 할 수 있습니다</a:t>
            </a:r>
            <a:r>
              <a:rPr lang="en-US" altLang="ko-KR" dirty="0">
                <a:solidFill>
                  <a:schemeClr val="bg1"/>
                </a:solidFill>
              </a:rPr>
              <a:t>..!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취업 목적이시더라도 </a:t>
            </a:r>
            <a:r>
              <a:rPr lang="en-US" altLang="ko-KR" dirty="0">
                <a:solidFill>
                  <a:schemeClr val="bg1"/>
                </a:solidFill>
              </a:rPr>
              <a:t>100</a:t>
            </a:r>
            <a:r>
              <a:rPr lang="ko-KR" altLang="en-US" dirty="0">
                <a:solidFill>
                  <a:schemeClr val="bg1"/>
                </a:solidFill>
              </a:rPr>
              <a:t>개의 무난한 프로젝트보다 완성된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출시된 프로젝트가 훨씬 좋습니다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혹시나 프로젝트 진행이 제대로 안될 걱정은 하지 않으셔도 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7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82D812-8C63-DF5E-5434-6F9602CCFC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94EC8-01E3-60E4-53B9-C2B5FADD535E}"/>
              </a:ext>
            </a:extLst>
          </p:cNvPr>
          <p:cNvSpPr txBox="1"/>
          <p:nvPr/>
        </p:nvSpPr>
        <p:spPr>
          <a:xfrm>
            <a:off x="-428674" y="206188"/>
            <a:ext cx="3783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0" dirty="0">
                <a:solidFill>
                  <a:schemeClr val="bg1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목차</a:t>
            </a:r>
            <a:endParaRPr lang="en-US" altLang="ko-KR" sz="4000" b="0" dirty="0">
              <a:solidFill>
                <a:schemeClr val="bg1"/>
              </a:solidFill>
              <a:effectLst/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0EE9F82-AE3A-D167-9563-AE51E4383C2C}"/>
              </a:ext>
            </a:extLst>
          </p:cNvPr>
          <p:cNvCxnSpPr/>
          <p:nvPr/>
        </p:nvCxnSpPr>
        <p:spPr>
          <a:xfrm>
            <a:off x="-179294" y="914074"/>
            <a:ext cx="341555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76394C-8A68-8FCF-5CDE-1B493A33EF0F}"/>
              </a:ext>
            </a:extLst>
          </p:cNvPr>
          <p:cNvSpPr txBox="1"/>
          <p:nvPr/>
        </p:nvSpPr>
        <p:spPr>
          <a:xfrm>
            <a:off x="406400" y="1124362"/>
            <a:ext cx="7269018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팀장소개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기획의도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게임설명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게임 스토리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메인 시스템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서브 시스템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게임 아트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레퍼런스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개발 방식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모집 인원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목표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문의 창구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28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5EDDAE-BBBC-D6C0-EB29-3946A0573B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A1246-4BD8-FDDA-24D0-82EF1F98E5B6}"/>
              </a:ext>
            </a:extLst>
          </p:cNvPr>
          <p:cNvSpPr txBox="1"/>
          <p:nvPr/>
        </p:nvSpPr>
        <p:spPr>
          <a:xfrm>
            <a:off x="-179294" y="206188"/>
            <a:ext cx="3783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0" dirty="0">
                <a:solidFill>
                  <a:schemeClr val="bg1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팀장 소개</a:t>
            </a:r>
            <a:endParaRPr lang="en-US" altLang="ko-KR" sz="4000" b="0" dirty="0">
              <a:solidFill>
                <a:schemeClr val="bg1"/>
              </a:solidFill>
              <a:effectLst/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262FBE-03A1-5304-36FA-97C44A2964D6}"/>
              </a:ext>
            </a:extLst>
          </p:cNvPr>
          <p:cNvCxnSpPr/>
          <p:nvPr/>
        </p:nvCxnSpPr>
        <p:spPr>
          <a:xfrm>
            <a:off x="-179294" y="914074"/>
            <a:ext cx="341555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C26197-56E3-EC99-6601-DD2492ACCE84}"/>
              </a:ext>
            </a:extLst>
          </p:cNvPr>
          <p:cNvSpPr txBox="1"/>
          <p:nvPr/>
        </p:nvSpPr>
        <p:spPr>
          <a:xfrm>
            <a:off x="406400" y="1124362"/>
            <a:ext cx="7269018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경험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정기 프로젝트 </a:t>
            </a:r>
            <a:r>
              <a:rPr lang="en-US" altLang="ko-KR" dirty="0">
                <a:solidFill>
                  <a:schemeClr val="bg1"/>
                </a:solidFill>
              </a:rPr>
              <a:t>4</a:t>
            </a:r>
            <a:r>
              <a:rPr lang="ko-KR" altLang="en-US" dirty="0">
                <a:solidFill>
                  <a:schemeClr val="bg1"/>
                </a:solidFill>
              </a:rPr>
              <a:t>개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사이드 프로젝트 </a:t>
            </a:r>
            <a:r>
              <a:rPr lang="en-US" altLang="ko-KR" dirty="0">
                <a:solidFill>
                  <a:schemeClr val="bg1"/>
                </a:solidFill>
              </a:rPr>
              <a:t>6</a:t>
            </a:r>
            <a:r>
              <a:rPr lang="ko-KR" altLang="en-US" dirty="0">
                <a:solidFill>
                  <a:schemeClr val="bg1"/>
                </a:solidFill>
              </a:rPr>
              <a:t>개 이상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성향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일상이나 성격은 </a:t>
            </a:r>
            <a:r>
              <a:rPr lang="en-US" altLang="ko-KR" dirty="0">
                <a:solidFill>
                  <a:schemeClr val="bg1"/>
                </a:solidFill>
              </a:rPr>
              <a:t>SUPER P, </a:t>
            </a:r>
            <a:r>
              <a:rPr lang="ko-KR" altLang="en-US" dirty="0">
                <a:solidFill>
                  <a:schemeClr val="bg1"/>
                </a:solidFill>
              </a:rPr>
              <a:t>작업은 </a:t>
            </a:r>
            <a:r>
              <a:rPr lang="en-US" altLang="ko-KR" dirty="0">
                <a:solidFill>
                  <a:schemeClr val="bg1"/>
                </a:solidFill>
              </a:rPr>
              <a:t>SUPER J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팀장으로 지원한 이유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</a:rPr>
              <a:t>제대로된</a:t>
            </a:r>
            <a:r>
              <a:rPr lang="ko-KR" altLang="en-US" dirty="0">
                <a:solidFill>
                  <a:schemeClr val="bg1"/>
                </a:solidFill>
              </a:rPr>
              <a:t> 개발 프로세스를 경험해보고 싶어서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실제 출시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창업을 목적에 두고 있음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0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5EDDAE-BBBC-D6C0-EB29-3946A0573B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A1246-4BD8-FDDA-24D0-82EF1F98E5B6}"/>
              </a:ext>
            </a:extLst>
          </p:cNvPr>
          <p:cNvSpPr txBox="1"/>
          <p:nvPr/>
        </p:nvSpPr>
        <p:spPr>
          <a:xfrm>
            <a:off x="-179294" y="206188"/>
            <a:ext cx="3783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기획 의도</a:t>
            </a:r>
            <a:endParaRPr lang="en-US" altLang="ko-KR" sz="4000" b="0" dirty="0">
              <a:solidFill>
                <a:schemeClr val="bg1"/>
              </a:solidFill>
              <a:effectLst/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262FBE-03A1-5304-36FA-97C44A2964D6}"/>
              </a:ext>
            </a:extLst>
          </p:cNvPr>
          <p:cNvCxnSpPr/>
          <p:nvPr/>
        </p:nvCxnSpPr>
        <p:spPr>
          <a:xfrm>
            <a:off x="-179294" y="914074"/>
            <a:ext cx="341555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C26197-56E3-EC99-6601-DD2492ACCE84}"/>
              </a:ext>
            </a:extLst>
          </p:cNvPr>
          <p:cNvSpPr txBox="1"/>
          <p:nvPr/>
        </p:nvSpPr>
        <p:spPr>
          <a:xfrm>
            <a:off x="406400" y="1124362"/>
            <a:ext cx="7269018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FB7FED-AB68-16AF-A332-EB0E0CF6DE71}"/>
              </a:ext>
            </a:extLst>
          </p:cNvPr>
          <p:cNvSpPr txBox="1"/>
          <p:nvPr/>
        </p:nvSpPr>
        <p:spPr>
          <a:xfrm>
            <a:off x="406400" y="1262907"/>
            <a:ext cx="1001221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요즘에 유행하는 </a:t>
            </a:r>
            <a:r>
              <a:rPr lang="ko-KR" altLang="en-US" dirty="0" err="1">
                <a:solidFill>
                  <a:schemeClr val="bg1"/>
                </a:solidFill>
              </a:rPr>
              <a:t>인디게임들</a:t>
            </a:r>
            <a:r>
              <a:rPr lang="ko-KR" altLang="en-US" dirty="0">
                <a:solidFill>
                  <a:schemeClr val="bg1"/>
                </a:solidFill>
              </a:rPr>
              <a:t> 특징을 살리고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과거의 잊혀진 추억의 게임들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플레이어의 </a:t>
            </a:r>
            <a:r>
              <a:rPr lang="ko-KR" altLang="en-US" dirty="0" err="1">
                <a:solidFill>
                  <a:schemeClr val="bg1"/>
                </a:solidFill>
              </a:rPr>
              <a:t>공감성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병맛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숨겨진 </a:t>
            </a:r>
            <a:r>
              <a:rPr lang="ko-KR" altLang="en-US" dirty="0" err="1">
                <a:solidFill>
                  <a:schemeClr val="bg1"/>
                </a:solidFill>
              </a:rPr>
              <a:t>스토리등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컽트적이지만</a:t>
            </a:r>
            <a:r>
              <a:rPr lang="ko-KR" altLang="en-US" dirty="0">
                <a:solidFill>
                  <a:schemeClr val="bg1"/>
                </a:solidFill>
              </a:rPr>
              <a:t> 다양한 부분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반복도 좋지만 적은 코스트로 다양한 경험을 선사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5175DD-061E-1B88-9AC1-E6C6CCB6B1F2}"/>
              </a:ext>
            </a:extLst>
          </p:cNvPr>
          <p:cNvSpPr txBox="1"/>
          <p:nvPr/>
        </p:nvSpPr>
        <p:spPr>
          <a:xfrm>
            <a:off x="988291" y="4378036"/>
            <a:ext cx="143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공감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77A29-C7A3-11CC-7C89-8881F85B0D0E}"/>
              </a:ext>
            </a:extLst>
          </p:cNvPr>
          <p:cNvSpPr txBox="1"/>
          <p:nvPr/>
        </p:nvSpPr>
        <p:spPr>
          <a:xfrm>
            <a:off x="1565836" y="5279036"/>
            <a:ext cx="203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블랙앤</a:t>
            </a: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화이트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8DFC0E-9ABA-FF41-D784-5712E3E2D44A}"/>
              </a:ext>
            </a:extLst>
          </p:cNvPr>
          <p:cNvSpPr txBox="1"/>
          <p:nvPr/>
        </p:nvSpPr>
        <p:spPr>
          <a:xfrm>
            <a:off x="3408218" y="4643870"/>
            <a:ext cx="203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이미테이션</a:t>
            </a:r>
            <a:endParaRPr lang="ko-KR" altLang="en-US" dirty="0">
              <a:solidFill>
                <a:schemeClr val="bg1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83892E-BD0B-B5F8-AE62-636CBE3E717D}"/>
              </a:ext>
            </a:extLst>
          </p:cNvPr>
          <p:cNvSpPr txBox="1"/>
          <p:nvPr/>
        </p:nvSpPr>
        <p:spPr>
          <a:xfrm>
            <a:off x="4290291" y="5849216"/>
            <a:ext cx="203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병맛</a:t>
            </a:r>
            <a:endParaRPr lang="ko-KR" altLang="en-US" dirty="0">
              <a:solidFill>
                <a:schemeClr val="bg1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08A1FD-17E6-9D16-DE6B-517E480E8826}"/>
              </a:ext>
            </a:extLst>
          </p:cNvPr>
          <p:cNvSpPr txBox="1"/>
          <p:nvPr/>
        </p:nvSpPr>
        <p:spPr>
          <a:xfrm>
            <a:off x="5412509" y="3940474"/>
            <a:ext cx="203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스토리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CDD381-BFA0-68C2-45D1-2E913AFB07AA}"/>
              </a:ext>
            </a:extLst>
          </p:cNvPr>
          <p:cNvSpPr txBox="1"/>
          <p:nvPr/>
        </p:nvSpPr>
        <p:spPr>
          <a:xfrm>
            <a:off x="6096000" y="5246543"/>
            <a:ext cx="203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이질적인 디자인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922E05-47B4-48E5-A5B6-C4E642EAAF7C}"/>
              </a:ext>
            </a:extLst>
          </p:cNvPr>
          <p:cNvSpPr txBox="1"/>
          <p:nvPr/>
        </p:nvSpPr>
        <p:spPr>
          <a:xfrm>
            <a:off x="7245927" y="4477904"/>
            <a:ext cx="203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신선함</a:t>
            </a:r>
            <a:endParaRPr lang="ko-KR" altLang="en-US" dirty="0">
              <a:solidFill>
                <a:schemeClr val="bg1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595E6E-876B-A192-F309-88AE947BC4A3}"/>
              </a:ext>
            </a:extLst>
          </p:cNvPr>
          <p:cNvSpPr txBox="1"/>
          <p:nvPr/>
        </p:nvSpPr>
        <p:spPr>
          <a:xfrm>
            <a:off x="9097818" y="5667952"/>
            <a:ext cx="203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추억</a:t>
            </a:r>
          </a:p>
        </p:txBody>
      </p:sp>
    </p:spTree>
    <p:extLst>
      <p:ext uri="{BB962C8B-B14F-4D97-AF65-F5344CB8AC3E}">
        <p14:creationId xmlns:p14="http://schemas.microsoft.com/office/powerpoint/2010/main" val="49843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5EDDAE-BBBC-D6C0-EB29-3946A0573B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A1246-4BD8-FDDA-24D0-82EF1F98E5B6}"/>
              </a:ext>
            </a:extLst>
          </p:cNvPr>
          <p:cNvSpPr txBox="1"/>
          <p:nvPr/>
        </p:nvSpPr>
        <p:spPr>
          <a:xfrm>
            <a:off x="-179294" y="206188"/>
            <a:ext cx="37831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0" dirty="0">
                <a:solidFill>
                  <a:schemeClr val="bg1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게임 설명</a:t>
            </a:r>
            <a:endParaRPr lang="en-US" altLang="ko-KR" sz="4000" b="0" dirty="0">
              <a:solidFill>
                <a:schemeClr val="bg1"/>
              </a:solidFill>
              <a:effectLst/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262FBE-03A1-5304-36FA-97C44A2964D6}"/>
              </a:ext>
            </a:extLst>
          </p:cNvPr>
          <p:cNvCxnSpPr/>
          <p:nvPr/>
        </p:nvCxnSpPr>
        <p:spPr>
          <a:xfrm>
            <a:off x="-179294" y="914074"/>
            <a:ext cx="341555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C26197-56E3-EC99-6601-DD2492ACCE84}"/>
              </a:ext>
            </a:extLst>
          </p:cNvPr>
          <p:cNvSpPr txBox="1"/>
          <p:nvPr/>
        </p:nvSpPr>
        <p:spPr>
          <a:xfrm>
            <a:off x="406400" y="1124362"/>
            <a:ext cx="726901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장르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다크</a:t>
            </a:r>
            <a:r>
              <a:rPr lang="ko-KR" altLang="en-US" dirty="0">
                <a:solidFill>
                  <a:schemeClr val="bg1"/>
                </a:solidFill>
              </a:rPr>
              <a:t> 판타지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퍼즐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어드벤처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플랫폼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텍스트 콘솔</a:t>
            </a:r>
            <a:r>
              <a:rPr lang="en-US" altLang="ko-KR" dirty="0">
                <a:solidFill>
                  <a:schemeClr val="bg1"/>
                </a:solidFill>
              </a:rPr>
              <a:t>, 2D, 3D, </a:t>
            </a:r>
            <a:r>
              <a:rPr lang="ko-KR" altLang="en-US" dirty="0" err="1">
                <a:solidFill>
                  <a:schemeClr val="bg1"/>
                </a:solidFill>
              </a:rPr>
              <a:t>비쥬얼</a:t>
            </a:r>
            <a:r>
              <a:rPr lang="ko-KR" altLang="en-US" dirty="0">
                <a:solidFill>
                  <a:schemeClr val="bg1"/>
                </a:solidFill>
              </a:rPr>
              <a:t> 노벨</a:t>
            </a:r>
            <a:r>
              <a:rPr lang="en-US" altLang="ko-KR" dirty="0">
                <a:solidFill>
                  <a:schemeClr val="bg1"/>
                </a:solidFill>
              </a:rPr>
              <a:t>.. </a:t>
            </a:r>
            <a:r>
              <a:rPr lang="ko-KR" altLang="en-US" dirty="0">
                <a:solidFill>
                  <a:schemeClr val="bg1"/>
                </a:solidFill>
              </a:rPr>
              <a:t>등등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06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5EDDAE-BBBC-D6C0-EB29-3946A0573B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A1246-4BD8-FDDA-24D0-82EF1F98E5B6}"/>
              </a:ext>
            </a:extLst>
          </p:cNvPr>
          <p:cNvSpPr txBox="1"/>
          <p:nvPr/>
        </p:nvSpPr>
        <p:spPr>
          <a:xfrm>
            <a:off x="-246530" y="360076"/>
            <a:ext cx="37831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b="0" dirty="0">
                <a:solidFill>
                  <a:schemeClr val="bg1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게임 설명</a:t>
            </a:r>
            <a:r>
              <a:rPr lang="en-US" altLang="ko-KR" sz="3000" b="0" dirty="0">
                <a:solidFill>
                  <a:schemeClr val="bg1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: </a:t>
            </a:r>
            <a:r>
              <a:rPr lang="ko-KR" altLang="en-US" sz="3000" b="0" dirty="0">
                <a:solidFill>
                  <a:schemeClr val="bg1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스토리</a:t>
            </a:r>
            <a:endParaRPr lang="en-US" altLang="ko-KR" sz="3000" b="0" dirty="0">
              <a:solidFill>
                <a:schemeClr val="bg1"/>
              </a:solidFill>
              <a:effectLst/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262FBE-03A1-5304-36FA-97C44A2964D6}"/>
              </a:ext>
            </a:extLst>
          </p:cNvPr>
          <p:cNvCxnSpPr/>
          <p:nvPr/>
        </p:nvCxnSpPr>
        <p:spPr>
          <a:xfrm>
            <a:off x="-179294" y="914074"/>
            <a:ext cx="341555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C26197-56E3-EC99-6601-DD2492ACCE84}"/>
              </a:ext>
            </a:extLst>
          </p:cNvPr>
          <p:cNvSpPr txBox="1"/>
          <p:nvPr/>
        </p:nvSpPr>
        <p:spPr>
          <a:xfrm>
            <a:off x="406400" y="1124361"/>
            <a:ext cx="10772588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잊혀진 게임들이 남아있는 마을에 접속한 플레이어 직접 게임을 플레이하며 마을의 비밀을 파헤친다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마을에는 몇몇 </a:t>
            </a:r>
            <a:r>
              <a:rPr lang="en-US" altLang="ko-KR" dirty="0">
                <a:solidFill>
                  <a:schemeClr val="bg1"/>
                </a:solidFill>
              </a:rPr>
              <a:t>NPC</a:t>
            </a:r>
            <a:r>
              <a:rPr lang="ko-KR" altLang="en-US" dirty="0">
                <a:solidFill>
                  <a:schemeClr val="bg1"/>
                </a:solidFill>
              </a:rPr>
              <a:t>가 존재하고 마을 사람들의 부탁을 들어주며 메인 스토리를 진행한다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전체적인 내용을 처음에 설명하기 보다 유저가 스스로 스토리를 해석해 나가야 함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게임에 접속하니 상식적인 게임이 아니다</a:t>
            </a:r>
            <a:r>
              <a:rPr lang="en-US" altLang="ko-KR" dirty="0">
                <a:solidFill>
                  <a:schemeClr val="bg1"/>
                </a:solidFill>
              </a:rPr>
              <a:t>..?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상점에서 필요한 설정찰을 구입해서 사용하거나 </a:t>
            </a:r>
            <a:r>
              <a:rPr lang="ko-KR" altLang="en-US" dirty="0" err="1">
                <a:solidFill>
                  <a:schemeClr val="bg1"/>
                </a:solidFill>
              </a:rPr>
              <a:t>언어팩을</a:t>
            </a:r>
            <a:r>
              <a:rPr lang="ko-KR" altLang="en-US" dirty="0">
                <a:solidFill>
                  <a:schemeClr val="bg1"/>
                </a:solidFill>
              </a:rPr>
              <a:t> 구매하여 대화해야 </a:t>
            </a:r>
            <a:r>
              <a:rPr lang="ko-KR" altLang="en-US" dirty="0" err="1">
                <a:solidFill>
                  <a:schemeClr val="bg1"/>
                </a:solidFill>
              </a:rPr>
              <a:t>한다니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많은 비밀을 가지고 있는 것 같은 사람들</a:t>
            </a:r>
            <a:r>
              <a:rPr lang="en-US" altLang="ko-KR" dirty="0">
                <a:solidFill>
                  <a:schemeClr val="bg1"/>
                </a:solidFill>
              </a:rPr>
              <a:t>..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642DE0-FF8D-5D46-16A6-36AB1573B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9" y="4571159"/>
            <a:ext cx="760095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5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5EDDAE-BBBC-D6C0-EB29-3946A0573B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A1246-4BD8-FDDA-24D0-82EF1F98E5B6}"/>
              </a:ext>
            </a:extLst>
          </p:cNvPr>
          <p:cNvSpPr txBox="1"/>
          <p:nvPr/>
        </p:nvSpPr>
        <p:spPr>
          <a:xfrm>
            <a:off x="-246530" y="360076"/>
            <a:ext cx="37831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0" dirty="0">
                <a:solidFill>
                  <a:schemeClr val="bg1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게임 설명</a:t>
            </a:r>
            <a:r>
              <a:rPr lang="en-US" altLang="ko-KR" sz="2500" b="0" dirty="0">
                <a:solidFill>
                  <a:schemeClr val="bg1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: </a:t>
            </a:r>
            <a:r>
              <a:rPr lang="ko-KR" altLang="en-US" sz="2500" b="0" dirty="0">
                <a:solidFill>
                  <a:schemeClr val="bg1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메인 시스템</a:t>
            </a:r>
            <a:endParaRPr lang="en-US" altLang="ko-KR" sz="2500" b="0" dirty="0">
              <a:solidFill>
                <a:schemeClr val="bg1"/>
              </a:solidFill>
              <a:effectLst/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262FBE-03A1-5304-36FA-97C44A2964D6}"/>
              </a:ext>
            </a:extLst>
          </p:cNvPr>
          <p:cNvCxnSpPr/>
          <p:nvPr/>
        </p:nvCxnSpPr>
        <p:spPr>
          <a:xfrm>
            <a:off x="-179294" y="914074"/>
            <a:ext cx="341555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 - 콘솔 게임] RPG 게임">
            <a:extLst>
              <a:ext uri="{FF2B5EF4-FFF2-40B4-BE49-F238E27FC236}">
                <a16:creationId xmlns:a16="http://schemas.microsoft.com/office/drawing/2014/main" id="{6AA6F1B2-DF5E-3E1F-8232-11C1F37BD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03" y="1541930"/>
            <a:ext cx="1415548" cy="94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EDF77FF-A5EE-EFA2-7723-7351FEE144F3}"/>
              </a:ext>
            </a:extLst>
          </p:cNvPr>
          <p:cNvSpPr/>
          <p:nvPr/>
        </p:nvSpPr>
        <p:spPr>
          <a:xfrm>
            <a:off x="9144853" y="1541930"/>
            <a:ext cx="1864659" cy="946058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64580-F5B2-1274-FC61-03C58D568FD9}"/>
              </a:ext>
            </a:extLst>
          </p:cNvPr>
          <p:cNvSpPr txBox="1"/>
          <p:nvPr/>
        </p:nvSpPr>
        <p:spPr>
          <a:xfrm>
            <a:off x="9879106" y="1757082"/>
            <a:ext cx="7082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?</a:t>
            </a:r>
            <a:endParaRPr lang="ko-KR" altLang="en-US" sz="3000" dirty="0">
              <a:solidFill>
                <a:schemeClr val="bg1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9ABFFF-AA62-785E-540B-A13649E0ECA2}"/>
              </a:ext>
            </a:extLst>
          </p:cNvPr>
          <p:cNvCxnSpPr/>
          <p:nvPr/>
        </p:nvCxnSpPr>
        <p:spPr>
          <a:xfrm>
            <a:off x="1911651" y="2014959"/>
            <a:ext cx="723320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끔찍한 혼종인 줄 알았으나 굉장히 재밌어… 드래곤퀘스트11S : 게임샷">
            <a:extLst>
              <a:ext uri="{FF2B5EF4-FFF2-40B4-BE49-F238E27FC236}">
                <a16:creationId xmlns:a16="http://schemas.microsoft.com/office/drawing/2014/main" id="{FDDDAA1A-C0A1-9454-1DA9-F18620AF4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133" y="1541930"/>
            <a:ext cx="1683758" cy="94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FK, '프린세스 메이커2' 30주년 기념작 리제네레이션 12월 국내 출시 - 전자신문">
            <a:extLst>
              <a:ext uri="{FF2B5EF4-FFF2-40B4-BE49-F238E27FC236}">
                <a16:creationId xmlns:a16="http://schemas.microsoft.com/office/drawing/2014/main" id="{BDE4AABF-E318-844A-E498-CE2330CBC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73" y="1541930"/>
            <a:ext cx="1686412" cy="94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세상을바꾼게임들-8] 잔혹한 진화, 1인칭 슈터(FPS)게임 &lt; Game &lt; News &lt; 기사본문 - 글로벌E">
            <a:extLst>
              <a:ext uri="{FF2B5EF4-FFF2-40B4-BE49-F238E27FC236}">
                <a16:creationId xmlns:a16="http://schemas.microsoft.com/office/drawing/2014/main" id="{2BD8FD3B-5640-1C1E-F651-AC3C95B70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613" y="1541930"/>
            <a:ext cx="1686413" cy="95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팩맨 - 나무위키">
            <a:extLst>
              <a:ext uri="{FF2B5EF4-FFF2-40B4-BE49-F238E27FC236}">
                <a16:creationId xmlns:a16="http://schemas.microsoft.com/office/drawing/2014/main" id="{DF63D7BC-F6A9-8734-CDD9-3DCF72FE5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506" y="2983946"/>
            <a:ext cx="759364" cy="9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말랑말랑플랫폼 산성비 게임과 한컴 타자연습 추억을 꺼내다 : 네이버 블로그">
            <a:extLst>
              <a:ext uri="{FF2B5EF4-FFF2-40B4-BE49-F238E27FC236}">
                <a16:creationId xmlns:a16="http://schemas.microsoft.com/office/drawing/2014/main" id="{B4EA37B7-1614-3165-73CC-CEC6469C1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90" y="2925806"/>
            <a:ext cx="1183774" cy="671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테트리스 - 위키백과, 우리 모두의 백과사전">
            <a:extLst>
              <a:ext uri="{FF2B5EF4-FFF2-40B4-BE49-F238E27FC236}">
                <a16:creationId xmlns:a16="http://schemas.microsoft.com/office/drawing/2014/main" id="{D09EE6F2-20D5-A4FB-E88B-DF27CE96E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527" y="2852088"/>
            <a:ext cx="759364" cy="139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its &amp; Bops 🎵 (@TempoLabGames) / X">
            <a:extLst>
              <a:ext uri="{FF2B5EF4-FFF2-40B4-BE49-F238E27FC236}">
                <a16:creationId xmlns:a16="http://schemas.microsoft.com/office/drawing/2014/main" id="{E4F58E8C-C810-BA92-2B6A-9A5064A39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505" y="2983946"/>
            <a:ext cx="1249696" cy="70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E4948B-1F7E-5A5F-D296-751E572662E5}"/>
              </a:ext>
            </a:extLst>
          </p:cNvPr>
          <p:cNvSpPr/>
          <p:nvPr/>
        </p:nvSpPr>
        <p:spPr>
          <a:xfrm>
            <a:off x="6138320" y="3157121"/>
            <a:ext cx="871111" cy="78574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1A4848-3187-2AF1-1C48-9BE6A7B7F1B3}"/>
              </a:ext>
            </a:extLst>
          </p:cNvPr>
          <p:cNvSpPr txBox="1"/>
          <p:nvPr/>
        </p:nvSpPr>
        <p:spPr>
          <a:xfrm>
            <a:off x="6372785" y="3278429"/>
            <a:ext cx="3308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?</a:t>
            </a:r>
            <a:endParaRPr lang="ko-KR" altLang="en-US" sz="3000" dirty="0">
              <a:solidFill>
                <a:schemeClr val="bg1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ED1A2-EF9B-F8C2-7938-D0FDD3B54799}"/>
              </a:ext>
            </a:extLst>
          </p:cNvPr>
          <p:cNvSpPr txBox="1"/>
          <p:nvPr/>
        </p:nvSpPr>
        <p:spPr>
          <a:xfrm>
            <a:off x="496103" y="4945656"/>
            <a:ext cx="11310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게임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플레이는 마을안에서만 이뤄지고 플랫폼 자체를 변경하며 플레이 해야함 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지속적인 변경이 아닌 </a:t>
            </a:r>
            <a:r>
              <a:rPr lang="ko-KR" altLang="en-US" dirty="0" err="1">
                <a:solidFill>
                  <a:schemeClr val="bg1"/>
                </a:solidFill>
              </a:rPr>
              <a:t>메인스토리에</a:t>
            </a:r>
            <a:r>
              <a:rPr lang="ko-KR" altLang="en-US" dirty="0">
                <a:solidFill>
                  <a:schemeClr val="bg1"/>
                </a:solidFill>
              </a:rPr>
              <a:t> 따라 해금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예를 들어 상점에서 구매한 설정창에서 </a:t>
            </a:r>
            <a:r>
              <a:rPr lang="en-US" altLang="ko-KR" dirty="0">
                <a:solidFill>
                  <a:schemeClr val="bg1"/>
                </a:solidFill>
              </a:rPr>
              <a:t>2D -&gt; 3D</a:t>
            </a:r>
            <a:r>
              <a:rPr lang="ko-KR" altLang="en-US" dirty="0">
                <a:solidFill>
                  <a:schemeClr val="bg1"/>
                </a:solidFill>
              </a:rPr>
              <a:t>로 변경하는 형식의 플레이 자체의 환경을 변환</a:t>
            </a: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메인 시스템의 변경 즉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플랫폼의 변경을 위해선 서브 시스템의 클리어가 선행되어야 함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45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5EDDAE-BBBC-D6C0-EB29-3946A0573B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262FBE-03A1-5304-36FA-97C44A2964D6}"/>
              </a:ext>
            </a:extLst>
          </p:cNvPr>
          <p:cNvCxnSpPr/>
          <p:nvPr/>
        </p:nvCxnSpPr>
        <p:spPr>
          <a:xfrm>
            <a:off x="-179294" y="914074"/>
            <a:ext cx="341555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DAAA27-DFE3-7995-F8A1-A39F9C1FF944}"/>
              </a:ext>
            </a:extLst>
          </p:cNvPr>
          <p:cNvSpPr txBox="1"/>
          <p:nvPr/>
        </p:nvSpPr>
        <p:spPr>
          <a:xfrm>
            <a:off x="-246530" y="360076"/>
            <a:ext cx="37831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0" dirty="0">
                <a:solidFill>
                  <a:schemeClr val="bg1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게임 설명</a:t>
            </a:r>
            <a:r>
              <a:rPr lang="en-US" altLang="ko-KR" sz="2500" b="0" dirty="0">
                <a:solidFill>
                  <a:schemeClr val="bg1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: </a:t>
            </a:r>
            <a:r>
              <a:rPr lang="ko-KR" altLang="en-US" sz="2500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서브</a:t>
            </a:r>
            <a:r>
              <a:rPr lang="ko-KR" altLang="en-US" sz="2500" b="0" dirty="0">
                <a:solidFill>
                  <a:schemeClr val="bg1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 시스템</a:t>
            </a:r>
            <a:endParaRPr lang="en-US" altLang="ko-KR" sz="2500" b="0" dirty="0">
              <a:solidFill>
                <a:schemeClr val="bg1"/>
              </a:solidFill>
              <a:effectLst/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4DF7A-18EA-45BD-E3A7-09BBB5BE83B0}"/>
              </a:ext>
            </a:extLst>
          </p:cNvPr>
          <p:cNvSpPr txBox="1"/>
          <p:nvPr/>
        </p:nvSpPr>
        <p:spPr>
          <a:xfrm>
            <a:off x="122545" y="1350810"/>
            <a:ext cx="118005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마을 주민들의 부탁으로 잊혀진 게임들</a:t>
            </a:r>
            <a:r>
              <a:rPr lang="en-US" altLang="ko-KR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이미테이션</a:t>
            </a:r>
            <a:r>
              <a:rPr lang="en-US" altLang="ko-KR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병맛</a:t>
            </a:r>
            <a:r>
              <a:rPr lang="en-US" altLang="ko-KR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플레이하여 필요한 아이템을 얻거나 퀘스트를 클리어</a:t>
            </a:r>
            <a:endParaRPr lang="en-US" altLang="ko-KR" dirty="0">
              <a:solidFill>
                <a:schemeClr val="bg1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주민의 부탁이 </a:t>
            </a:r>
            <a:r>
              <a:rPr lang="en-US" altLang="ko-KR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`</a:t>
            </a: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노란색 픽셀 조각</a:t>
            </a:r>
            <a:r>
              <a:rPr lang="en-US" altLang="ko-KR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`</a:t>
            </a: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을 </a:t>
            </a:r>
            <a:r>
              <a:rPr lang="ko-KR" altLang="en-US" dirty="0" err="1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얻어달라는</a:t>
            </a: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요청이라면 </a:t>
            </a:r>
            <a:r>
              <a:rPr lang="ko-KR" altLang="en-US" dirty="0" err="1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팩맨을</a:t>
            </a: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모티브로 한 </a:t>
            </a:r>
            <a:r>
              <a:rPr lang="ko-KR" altLang="en-US" dirty="0" err="1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게임중</a:t>
            </a: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망해버린 이미테이션 게임을 플레이 하여 얻을 수 있음</a:t>
            </a:r>
            <a:endParaRPr lang="en-US" altLang="ko-KR" dirty="0">
              <a:solidFill>
                <a:schemeClr val="bg1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이 게임은 </a:t>
            </a:r>
            <a:r>
              <a:rPr lang="ko-KR" altLang="en-US" dirty="0" err="1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팩맨</a:t>
            </a: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그대로가 아닌 유령으로 플레이 </a:t>
            </a:r>
            <a:r>
              <a:rPr lang="ko-KR" altLang="en-US" dirty="0" err="1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한다던지</a:t>
            </a:r>
            <a:r>
              <a:rPr lang="en-US" altLang="ko-KR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,</a:t>
            </a: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붐머맨이</a:t>
            </a: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등장한다던지</a:t>
            </a: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병맛</a:t>
            </a:r>
            <a:r>
              <a:rPr lang="en-US" altLang="ko-KR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게임을 플레이하여 공감성과 재미</a:t>
            </a:r>
            <a:r>
              <a:rPr lang="en-US" altLang="ko-KR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다양한 경험을 저격</a:t>
            </a:r>
            <a:endParaRPr lang="en-US" altLang="ko-KR" dirty="0">
              <a:solidFill>
                <a:schemeClr val="bg1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위 퀘스트를 클리어하여 얻은 재화나 아이템으로 상점에서 게임에서 필요한 요소를 구입하여 적용하는 시스템</a:t>
            </a:r>
            <a:endParaRPr lang="en-US" altLang="ko-KR" dirty="0">
              <a:solidFill>
                <a:schemeClr val="bg1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설정창</a:t>
            </a:r>
            <a:r>
              <a:rPr lang="en-US" altLang="ko-KR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리듬 게임</a:t>
            </a:r>
            <a:r>
              <a:rPr lang="en-US" altLang="ko-KR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), </a:t>
            </a: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인벤토리</a:t>
            </a:r>
            <a:r>
              <a:rPr lang="en-US" altLang="ko-KR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(RPG), </a:t>
            </a:r>
            <a:r>
              <a:rPr lang="ko-KR" altLang="en-US" dirty="0" err="1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스탯창</a:t>
            </a:r>
            <a:r>
              <a:rPr lang="en-US" altLang="ko-KR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(</a:t>
            </a:r>
            <a:r>
              <a:rPr lang="ko-KR" altLang="en-US" dirty="0" err="1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비쥬얼</a:t>
            </a: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노벨</a:t>
            </a:r>
            <a:r>
              <a:rPr lang="en-US" altLang="ko-KR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)</a:t>
            </a: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등등</a:t>
            </a:r>
            <a:endParaRPr lang="en-US" altLang="ko-KR" dirty="0">
              <a:solidFill>
                <a:schemeClr val="bg1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다른 이질적인 디자인</a:t>
            </a:r>
            <a:r>
              <a:rPr lang="en-US" altLang="ko-KR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내용을 판매하는 고물상이라는 재밌는 요소</a:t>
            </a:r>
            <a:endParaRPr lang="en-US" altLang="ko-KR" dirty="0">
              <a:solidFill>
                <a:schemeClr val="bg1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게임의 아이템이나 메인 스토리에 맞춰 요소를 조합하여 플레이하도록  유도</a:t>
            </a:r>
            <a:endParaRPr lang="en-US" altLang="ko-KR" dirty="0">
              <a:solidFill>
                <a:schemeClr val="bg1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이미테이션 게임이나 </a:t>
            </a:r>
            <a:r>
              <a:rPr lang="ko-KR" altLang="en-US" dirty="0" err="1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언어팩을</a:t>
            </a: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구매하여 해금된 </a:t>
            </a:r>
            <a:r>
              <a:rPr lang="en-US" altLang="ko-KR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NPC</a:t>
            </a: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와의 대화로 전체적인 세계관</a:t>
            </a:r>
            <a:r>
              <a:rPr lang="en-US" altLang="ko-KR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스토리를 진행</a:t>
            </a:r>
            <a:endParaRPr lang="en-US" altLang="ko-KR" dirty="0">
              <a:solidFill>
                <a:schemeClr val="bg1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숨겨진 내용이 많아 </a:t>
            </a:r>
            <a:r>
              <a:rPr lang="ko-KR" altLang="en-US" dirty="0" err="1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궁금중</a:t>
            </a:r>
            <a:r>
              <a:rPr lang="ko-KR" altLang="en-US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유발</a:t>
            </a:r>
            <a:endParaRPr lang="en-US" altLang="ko-KR" dirty="0">
              <a:solidFill>
                <a:schemeClr val="bg1"/>
              </a:solidFill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677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5EDDAE-BBBC-D6C0-EB29-3946A0573B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C262FBE-03A1-5304-36FA-97C44A2964D6}"/>
              </a:ext>
            </a:extLst>
          </p:cNvPr>
          <p:cNvCxnSpPr/>
          <p:nvPr/>
        </p:nvCxnSpPr>
        <p:spPr>
          <a:xfrm>
            <a:off x="-179294" y="914074"/>
            <a:ext cx="341555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DAAA27-DFE3-7995-F8A1-A39F9C1FF944}"/>
              </a:ext>
            </a:extLst>
          </p:cNvPr>
          <p:cNvSpPr txBox="1"/>
          <p:nvPr/>
        </p:nvSpPr>
        <p:spPr>
          <a:xfrm>
            <a:off x="-246530" y="360076"/>
            <a:ext cx="37831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0" dirty="0">
                <a:solidFill>
                  <a:schemeClr val="bg1"/>
                </a:solidFill>
                <a:effectLst/>
                <a:latin typeface="IBM Plex Sans KR" panose="020B0503050203000203" pitchFamily="50" charset="-127"/>
                <a:ea typeface="IBM Plex Sans KR" panose="020B0503050203000203" pitchFamily="50" charset="-127"/>
              </a:rPr>
              <a:t>게임 디자인</a:t>
            </a:r>
            <a:r>
              <a:rPr lang="en-US" altLang="ko-KR" sz="2500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 </a:t>
            </a:r>
            <a:r>
              <a:rPr lang="ko-KR" altLang="en-US" sz="2500" dirty="0">
                <a:solidFill>
                  <a:schemeClr val="bg1"/>
                </a:solidFill>
                <a:latin typeface="IBM Plex Sans KR" panose="020B0503050203000203" pitchFamily="50" charset="-127"/>
                <a:ea typeface="IBM Plex Sans KR" panose="020B0503050203000203" pitchFamily="50" charset="-127"/>
              </a:rPr>
              <a:t>및 레퍼런스</a:t>
            </a:r>
            <a:endParaRPr lang="en-US" altLang="ko-KR" sz="2500" b="0" dirty="0">
              <a:solidFill>
                <a:schemeClr val="bg1"/>
              </a:solidFill>
              <a:effectLst/>
              <a:latin typeface="IBM Plex Sans KR" panose="020B0503050203000203" pitchFamily="50" charset="-127"/>
              <a:ea typeface="IBM Plex Sans KR" panose="020B050305020300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4DF7A-18EA-45BD-E3A7-09BBB5BE83B0}"/>
              </a:ext>
            </a:extLst>
          </p:cNvPr>
          <p:cNvSpPr txBox="1"/>
          <p:nvPr/>
        </p:nvSpPr>
        <p:spPr>
          <a:xfrm>
            <a:off x="122546" y="1350810"/>
            <a:ext cx="113253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기본 아트 스타일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블랙 앤 화이트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비용이 적음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포인트 되는 부분만 색상을 넣어서 이질감을 표현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텍스트 </a:t>
            </a:r>
            <a:r>
              <a:rPr lang="ko-KR" altLang="en-US" dirty="0" err="1">
                <a:solidFill>
                  <a:schemeClr val="bg1"/>
                </a:solidFill>
              </a:rPr>
              <a:t>알피지</a:t>
            </a:r>
            <a:r>
              <a:rPr lang="ko-KR" altLang="en-US" dirty="0">
                <a:solidFill>
                  <a:schemeClr val="bg1"/>
                </a:solidFill>
              </a:rPr>
              <a:t> 게임인데 </a:t>
            </a:r>
            <a:r>
              <a:rPr lang="ko-KR" altLang="en-US" dirty="0" err="1">
                <a:solidFill>
                  <a:schemeClr val="bg1"/>
                </a:solidFill>
              </a:rPr>
              <a:t>고퀄</a:t>
            </a:r>
            <a:r>
              <a:rPr lang="ko-KR" altLang="en-US" dirty="0">
                <a:solidFill>
                  <a:schemeClr val="bg1"/>
                </a:solidFill>
              </a:rPr>
              <a:t> 게임의 </a:t>
            </a:r>
            <a:r>
              <a:rPr lang="ko-KR" altLang="en-US" dirty="0" err="1">
                <a:solidFill>
                  <a:schemeClr val="bg1"/>
                </a:solidFill>
              </a:rPr>
              <a:t>설정창</a:t>
            </a:r>
            <a:r>
              <a:rPr lang="ko-KR" altLang="en-US" dirty="0">
                <a:solidFill>
                  <a:schemeClr val="bg1"/>
                </a:solidFill>
              </a:rPr>
              <a:t> 등등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전체적으로 </a:t>
            </a:r>
            <a:r>
              <a:rPr lang="ko-KR" altLang="en-US" dirty="0" err="1">
                <a:solidFill>
                  <a:schemeClr val="bg1"/>
                </a:solidFill>
              </a:rPr>
              <a:t>연극같은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아트풍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돈 </a:t>
            </a:r>
            <a:r>
              <a:rPr lang="ko-KR" altLang="en-US" dirty="0" err="1">
                <a:solidFill>
                  <a:schemeClr val="bg1"/>
                </a:solidFill>
              </a:rPr>
              <a:t>스타브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컬트</a:t>
            </a:r>
            <a:r>
              <a:rPr lang="ko-KR" altLang="en-US" dirty="0">
                <a:solidFill>
                  <a:schemeClr val="bg1"/>
                </a:solidFill>
              </a:rPr>
              <a:t> 오브 램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 err="1">
                <a:solidFill>
                  <a:schemeClr val="bg1"/>
                </a:solidFill>
              </a:rPr>
              <a:t>언더</a:t>
            </a:r>
            <a:r>
              <a:rPr lang="ko-KR" altLang="en-US" dirty="0">
                <a:solidFill>
                  <a:schemeClr val="bg1"/>
                </a:solidFill>
              </a:rPr>
              <a:t> 테일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레퍼런스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</a:rPr>
              <a:t>언더</a:t>
            </a:r>
            <a:r>
              <a:rPr lang="ko-KR" altLang="en-US" dirty="0">
                <a:solidFill>
                  <a:schemeClr val="bg1"/>
                </a:solidFill>
              </a:rPr>
              <a:t> 테일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스톤 </a:t>
            </a:r>
            <a:r>
              <a:rPr lang="ko-KR" altLang="en-US" dirty="0" err="1">
                <a:solidFill>
                  <a:schemeClr val="bg1"/>
                </a:solidFill>
              </a:rPr>
              <a:t>알피지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이건 게임이 아닙니다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이외에 많은 고전 유명 게임들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 err="1">
                <a:solidFill>
                  <a:schemeClr val="bg1"/>
                </a:solidFill>
              </a:rPr>
              <a:t>담고싶은</a:t>
            </a:r>
            <a:r>
              <a:rPr lang="ko-KR" altLang="en-US" dirty="0">
                <a:solidFill>
                  <a:schemeClr val="bg1"/>
                </a:solidFill>
              </a:rPr>
              <a:t> 스토리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죽음과 삶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이상과 현실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ko-KR" altLang="en-US" dirty="0">
                <a:solidFill>
                  <a:schemeClr val="bg1"/>
                </a:solidFill>
              </a:rPr>
              <a:t>아나키스트</a:t>
            </a:r>
            <a:endParaRPr lang="en-US" altLang="ko-KR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bg1"/>
                </a:solidFill>
              </a:rPr>
              <a:t>But.. </a:t>
            </a:r>
            <a:r>
              <a:rPr lang="ko-KR" altLang="en-US" dirty="0">
                <a:solidFill>
                  <a:schemeClr val="bg1"/>
                </a:solidFill>
              </a:rPr>
              <a:t>스토리를 담고 싶으면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하고 싶은 말이 있다면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게임이 기본적으로 재밌어야 한다고 생각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4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682</Words>
  <Application>Microsoft Office PowerPoint</Application>
  <PresentationFormat>와이드스크린</PresentationFormat>
  <Paragraphs>134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IBM Plex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정안 이</dc:creator>
  <cp:lastModifiedBy>정안 이</cp:lastModifiedBy>
  <cp:revision>7</cp:revision>
  <dcterms:created xsi:type="dcterms:W3CDTF">2023-09-05T06:05:50Z</dcterms:created>
  <dcterms:modified xsi:type="dcterms:W3CDTF">2023-09-06T19:07:58Z</dcterms:modified>
</cp:coreProperties>
</file>