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76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식" initials="강" lastIdx="22" clrIdx="0">
    <p:extLst>
      <p:ext uri="{19B8F6BF-5375-455C-9EA6-DF929625EA0E}">
        <p15:presenceInfo xmlns:p15="http://schemas.microsoft.com/office/powerpoint/2012/main" userId="f11255f68fc702c0" providerId="Windows Live"/>
      </p:ext>
    </p:extLst>
  </p:cmAuthor>
  <p:cmAuthor id="2" name="DUKYOON" initials="D" lastIdx="1" clrIdx="1">
    <p:extLst>
      <p:ext uri="{19B8F6BF-5375-455C-9EA6-DF929625EA0E}">
        <p15:presenceInfo xmlns:p15="http://schemas.microsoft.com/office/powerpoint/2012/main" userId="8d2951b7b162fc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6A0"/>
    <a:srgbClr val="96CDDD"/>
    <a:srgbClr val="F4FAFB"/>
    <a:srgbClr val="EAF5F8"/>
    <a:srgbClr val="E5E5DE"/>
    <a:srgbClr val="DE5644"/>
    <a:srgbClr val="DF9490"/>
    <a:srgbClr val="FCF4F4"/>
    <a:srgbClr val="FBEDEB"/>
    <a:srgbClr val="F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51773-7061-46AF-9CBE-0A8B189F7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21CE7-3C3B-4BA3-A416-CDEC7588F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37DA-E16F-485A-B2E0-9006F023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36506-0477-4D67-ADFA-BB38A54A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0E6FD-9067-48A0-8C6C-F411AC8C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21B48-5207-422B-9F60-6D8EE6D9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FEAA7-A742-4B20-A38A-FDB9469A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AC5B-F6C2-45CB-B036-A8DFCC83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1132-3EB2-498A-B6CF-9EFC50FC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C744-63BA-4A5C-8128-366777B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FBC97D-1A7E-405C-9340-198E27AB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E374F-D04A-415D-8F80-53A494580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32BEF-875A-40CB-BD08-36581C24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1ED7-E212-4396-A8CB-99628BDC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074E-EF55-4A48-8F5A-C2D56DEE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2DA5B-A91F-430F-A492-DE857DFC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9554C-6B27-49F9-9C3C-55E9BC32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B0DE-CD0F-40DD-B2A1-4ABE4F0E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91EE8-53C9-4C1C-9234-75DB1B39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97905-F305-4415-B3AB-3FD65DB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B3CC5-89A1-4D02-BFC6-EEB647B4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1DF4A-27E6-449C-918D-05ABF6CB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41E62-7CBE-4AC4-9723-2803FA1F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D7419-A2FE-42B7-8546-B465C24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B4495-5C4C-4E52-9452-5F6A1F3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5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285F9-8CEC-4FB2-91E5-3B99E83A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6F14B-A7E8-4CD6-B640-29F362D1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1E074-3C49-4BD0-9322-158827794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684C9-7E9D-4407-8254-04690C9A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E33CB-8628-4154-8489-2A8F65C8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3F856-E765-4471-9206-8F2146A0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5B9AA-9EE8-499B-979F-73A29C62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A8F88-48DE-4599-BB0F-3723E257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DE304-F7F4-428F-A2C3-8C92BD90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E4057-E8BF-4163-863D-F8954A7D9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FADB4-0ACA-48D5-8050-633B4EE3D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79A9BA-BA16-46CB-9D5E-175E85E7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1BD4E-9ED7-4E18-8F21-3169D196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A78A4-1894-467A-BC5D-46CF59A0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A6CE-3D2B-4E38-8D0A-D33A386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B4E82E-4848-4F67-A090-13699A1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1AA0B-F0A0-4CD4-9140-7737295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A3FF4-66B1-4891-BD16-E9303953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3C137-EA2C-4F0B-810B-386867C6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705FDA-5933-48EF-B4D0-BAE698CF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14834-7618-41C0-A5AA-5161DAA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C8F23-0C6A-4E32-9761-2BF9184D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F900F-A1CD-4915-9AC0-CCB8DD7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C3ACF-499F-40E9-82F5-32E2DBFC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8E991-9922-4C68-8668-135170D2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14A41-3E21-4227-B5EF-06AF57B8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03836-C874-4DB5-AC6C-1F538766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8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91C34-774B-4C76-8A39-3FA6238B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879F51-D999-4AFF-A9B2-1F57C3509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D8F443-4799-4B7F-9E37-60D5C238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F7A94-BD54-4AE2-BAD1-F71B14D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1B0-90C1-4C76-8B02-339355E8A6C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9ACBF-D58E-4AB9-87AA-7182627D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FB72F-19C5-4337-9E5D-A0926EC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56DA-1CB5-4F33-9228-22643C263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4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2C90CE-4C40-41A2-A8B1-1F47B8AF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3580-D8F3-4B40-903D-1861394B1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8500-804E-4BCE-B3C1-AD4D19A34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6EC61B0-90C1-4C76-8B02-339355E8A6C3}" type="datetimeFigureOut">
              <a:rPr lang="ko-KR" altLang="en-US" smtClean="0"/>
              <a:pPr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256A1-DE3D-4A15-88CA-A3E6B5CE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2B9B4-9D50-4F90-9B28-A91435563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B14156DA-1CB5-4F33-9228-22643C26388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F971367-B754-4AC0-BED7-5E3DDC629B43}"/>
              </a:ext>
            </a:extLst>
          </p:cNvPr>
          <p:cNvSpPr/>
          <p:nvPr/>
        </p:nvSpPr>
        <p:spPr>
          <a:xfrm>
            <a:off x="358676" y="-1"/>
            <a:ext cx="3476807" cy="6858001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18000" rIns="54000" bIns="18000"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E2525-030E-4EDB-903D-0F6AA392CA4B}"/>
              </a:ext>
            </a:extLst>
          </p:cNvPr>
          <p:cNvSpPr txBox="1"/>
          <p:nvPr/>
        </p:nvSpPr>
        <p:spPr>
          <a:xfrm>
            <a:off x="811674" y="1037549"/>
            <a:ext cx="2787673" cy="65190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발전을 추구하며</a:t>
            </a:r>
            <a:endParaRPr lang="en-US" altLang="ko-KR" sz="20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	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성장하는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개발자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8C224D4-18B9-4A76-B17F-D0B419EA89B3}"/>
              </a:ext>
            </a:extLst>
          </p:cNvPr>
          <p:cNvGrpSpPr/>
          <p:nvPr/>
        </p:nvGrpSpPr>
        <p:grpSpPr>
          <a:xfrm>
            <a:off x="949085" y="4611344"/>
            <a:ext cx="1530919" cy="1096321"/>
            <a:chOff x="752475" y="4362449"/>
            <a:chExt cx="1530919" cy="10872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29519B-CE19-48EE-9621-43EC19D04B79}"/>
                </a:ext>
              </a:extLst>
            </p:cNvPr>
            <p:cNvSpPr txBox="1"/>
            <p:nvPr/>
          </p:nvSpPr>
          <p:spPr>
            <a:xfrm>
              <a:off x="752475" y="4362449"/>
              <a:ext cx="907350" cy="221018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Hong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 </a:t>
              </a:r>
              <a:r>
                <a:rPr lang="en-US" altLang="ko-KR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Bold" panose="020B0800000000000000" pitchFamily="34" charset="-127"/>
                  <a:ea typeface="Noto Sans KR Bold" panose="020B0800000000000000" pitchFamily="34" charset="-127"/>
                </a:rPr>
                <a:t>Jae Min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0086A1-5EC3-4D50-BD89-17284D499032}"/>
                </a:ext>
              </a:extLst>
            </p:cNvPr>
            <p:cNvSpPr txBox="1"/>
            <p:nvPr/>
          </p:nvSpPr>
          <p:spPr>
            <a:xfrm>
              <a:off x="752475" y="4971610"/>
              <a:ext cx="1306498" cy="205629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+82 010 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5417 5563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E6B3D-6560-4D12-99D5-14CEE6749722}"/>
                </a:ext>
              </a:extLst>
            </p:cNvPr>
            <p:cNvSpPr txBox="1"/>
            <p:nvPr/>
          </p:nvSpPr>
          <p:spPr>
            <a:xfrm>
              <a:off x="752475" y="5244045"/>
              <a:ext cx="1530919" cy="205629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dheldh20@gmail.com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63654-1971-4812-86F5-F402C1242E8A}"/>
                </a:ext>
              </a:extLst>
            </p:cNvPr>
            <p:cNvSpPr txBox="1"/>
            <p:nvPr/>
          </p:nvSpPr>
          <p:spPr>
            <a:xfrm>
              <a:off x="752475" y="4699175"/>
              <a:ext cx="843230" cy="205629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1998. 01. 24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21392279-05EE-4261-B9E6-BA60F0416490}"/>
              </a:ext>
            </a:extLst>
          </p:cNvPr>
          <p:cNvSpPr txBox="1"/>
          <p:nvPr/>
        </p:nvSpPr>
        <p:spPr>
          <a:xfrm>
            <a:off x="7848479" y="828365"/>
            <a:ext cx="530645" cy="20562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Projects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D55E9E-AE25-4E7F-BD69-7612C38CFFA1}"/>
              </a:ext>
            </a:extLst>
          </p:cNvPr>
          <p:cNvSpPr txBox="1"/>
          <p:nvPr/>
        </p:nvSpPr>
        <p:spPr>
          <a:xfrm>
            <a:off x="4715861" y="3142110"/>
            <a:ext cx="793537" cy="20562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Qualification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45893B0-8992-4191-8194-3BAAAC37B051}"/>
              </a:ext>
            </a:extLst>
          </p:cNvPr>
          <p:cNvGrpSpPr/>
          <p:nvPr/>
        </p:nvGrpSpPr>
        <p:grpSpPr>
          <a:xfrm>
            <a:off x="4736638" y="3506982"/>
            <a:ext cx="1909330" cy="418329"/>
            <a:chOff x="4411802" y="997326"/>
            <a:chExt cx="1909330" cy="41832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653B34-4211-43E7-89EA-2539F5BF05CD}"/>
                </a:ext>
              </a:extLst>
            </p:cNvPr>
            <p:cNvSpPr txBox="1"/>
            <p:nvPr/>
          </p:nvSpPr>
          <p:spPr>
            <a:xfrm>
              <a:off x="5096335" y="997326"/>
              <a:ext cx="702166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2021.02.21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5A8E07-9D80-4437-8AA2-0BB800E3239B}"/>
                </a:ext>
              </a:extLst>
            </p:cNvPr>
            <p:cNvGrpSpPr/>
            <p:nvPr/>
          </p:nvGrpSpPr>
          <p:grpSpPr>
            <a:xfrm>
              <a:off x="4411802" y="997326"/>
              <a:ext cx="1909330" cy="418329"/>
              <a:chOff x="4630877" y="820398"/>
              <a:chExt cx="1909330" cy="418329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9893665-3AC0-4458-B3B1-5A4C632F7E77}"/>
                  </a:ext>
                </a:extLst>
              </p:cNvPr>
              <p:cNvSpPr txBox="1"/>
              <p:nvPr/>
            </p:nvSpPr>
            <p:spPr>
              <a:xfrm>
                <a:off x="4630877" y="1039918"/>
                <a:ext cx="421641" cy="190240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>
                <a:defPPr>
                  <a:defRPr lang="ko-KR"/>
                </a:defPPr>
                <a:lvl1pPr>
                  <a:defRPr sz="10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defRPr>
                </a:lvl1pPr>
              </a:lstStyle>
              <a:p>
                <a:r>
                  <a:rPr lang="en-US" altLang="ko-KR" dirty="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OPIC</a:t>
                </a:r>
                <a:endPara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DC83262-D7B9-4B4B-831F-AEAFBC32D58C}"/>
                  </a:ext>
                </a:extLst>
              </p:cNvPr>
              <p:cNvSpPr txBox="1"/>
              <p:nvPr/>
            </p:nvSpPr>
            <p:spPr>
              <a:xfrm>
                <a:off x="6233982" y="1048487"/>
                <a:ext cx="306225" cy="190240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/>
              <a:p>
                <a:pPr algn="l"/>
                <a:r>
                  <a:rPr lang="en-US" altLang="ko-KR" sz="1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IM1</a:t>
                </a:r>
                <a:endPara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F5469D6-9365-46C0-8241-E7E96363F09C}"/>
                  </a:ext>
                </a:extLst>
              </p:cNvPr>
              <p:cNvSpPr txBox="1"/>
              <p:nvPr/>
            </p:nvSpPr>
            <p:spPr>
              <a:xfrm>
                <a:off x="4630877" y="820398"/>
                <a:ext cx="504997" cy="190240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>
                <a:defPPr>
                  <a:defRPr lang="ko-KR"/>
                </a:defPPr>
                <a:lvl1pPr>
                  <a:defRPr sz="10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defRPr>
                </a:lvl1pPr>
              </a:lstStyle>
              <a:p>
                <a:r>
                  <a:rPr lang="en-US" altLang="ko-KR" dirty="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TOEIC</a:t>
                </a:r>
                <a:endPara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C649DB-7C5E-442E-80E4-1C10E7C3223F}"/>
              </a:ext>
            </a:extLst>
          </p:cNvPr>
          <p:cNvSpPr txBox="1"/>
          <p:nvPr/>
        </p:nvSpPr>
        <p:spPr>
          <a:xfrm>
            <a:off x="4715861" y="852408"/>
            <a:ext cx="504997" cy="20562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Activity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BE489A0-11E5-4681-8D88-D2A3ED1A3FB6}"/>
              </a:ext>
            </a:extLst>
          </p:cNvPr>
          <p:cNvGrpSpPr/>
          <p:nvPr/>
        </p:nvGrpSpPr>
        <p:grpSpPr>
          <a:xfrm>
            <a:off x="4774385" y="1217280"/>
            <a:ext cx="1906021" cy="409760"/>
            <a:chOff x="4630877" y="820398"/>
            <a:chExt cx="1906021" cy="40976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1F56DAC-1AC8-4721-8446-4EC882B8D3E9}"/>
                </a:ext>
              </a:extLst>
            </p:cNvPr>
            <p:cNvSpPr txBox="1"/>
            <p:nvPr/>
          </p:nvSpPr>
          <p:spPr>
            <a:xfrm>
              <a:off x="4630877" y="1039918"/>
              <a:ext cx="1375427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>
              <a:defPPr>
                <a:defRPr lang="ko-KR"/>
              </a:defPPr>
              <a:lvl1pPr>
                <a:defRPr sz="1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(2022.01~2022.11)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76D297E-5B11-487E-B351-2C969D962513}"/>
                </a:ext>
              </a:extLst>
            </p:cNvPr>
            <p:cNvSpPr txBox="1"/>
            <p:nvPr/>
          </p:nvSpPr>
          <p:spPr>
            <a:xfrm>
              <a:off x="4630877" y="820398"/>
              <a:ext cx="1906021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>
              <a:defPPr>
                <a:defRPr lang="ko-KR"/>
              </a:defPPr>
              <a:lvl1pPr>
                <a:defRPr sz="1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ko-KR" altLang="en-US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삼성 청년 소프트웨어 아카데미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97A8692-B896-42AE-B657-B67860FFC77C}"/>
              </a:ext>
            </a:extLst>
          </p:cNvPr>
          <p:cNvCxnSpPr>
            <a:cxnSpLocks/>
          </p:cNvCxnSpPr>
          <p:nvPr/>
        </p:nvCxnSpPr>
        <p:spPr>
          <a:xfrm>
            <a:off x="4792581" y="3422770"/>
            <a:ext cx="2591455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19800BE-841D-4616-8E86-ED969CFF4748}"/>
              </a:ext>
            </a:extLst>
          </p:cNvPr>
          <p:cNvCxnSpPr>
            <a:cxnSpLocks/>
          </p:cNvCxnSpPr>
          <p:nvPr/>
        </p:nvCxnSpPr>
        <p:spPr>
          <a:xfrm>
            <a:off x="4792581" y="1133068"/>
            <a:ext cx="2591455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E4740-39A8-42C0-91FB-1473C739ED90}"/>
              </a:ext>
            </a:extLst>
          </p:cNvPr>
          <p:cNvSpPr txBox="1"/>
          <p:nvPr/>
        </p:nvSpPr>
        <p:spPr>
          <a:xfrm>
            <a:off x="4715861" y="1941446"/>
            <a:ext cx="814376" cy="20562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Bold" panose="020B0800000000000000" pitchFamily="34" charset="-127"/>
                <a:ea typeface="Noto Sans KR Bold" panose="020B0800000000000000" pitchFamily="34" charset="-127"/>
              </a:rPr>
              <a:t>Education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BC618EB-EA30-4CB3-BFFE-C42962DB3774}"/>
              </a:ext>
            </a:extLst>
          </p:cNvPr>
          <p:cNvGrpSpPr/>
          <p:nvPr/>
        </p:nvGrpSpPr>
        <p:grpSpPr>
          <a:xfrm>
            <a:off x="4754957" y="2279864"/>
            <a:ext cx="1796923" cy="592780"/>
            <a:chOff x="4430121" y="970872"/>
            <a:chExt cx="1796923" cy="592780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7F1340-7E56-45D9-B850-2737AF17E5A0}"/>
                </a:ext>
              </a:extLst>
            </p:cNvPr>
            <p:cNvSpPr txBox="1"/>
            <p:nvPr/>
          </p:nvSpPr>
          <p:spPr>
            <a:xfrm>
              <a:off x="5146570" y="1373412"/>
              <a:ext cx="1080474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2013.03~2016.02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28E118E-32DD-48BE-A086-6DD4C462FD0D}"/>
                </a:ext>
              </a:extLst>
            </p:cNvPr>
            <p:cNvGrpSpPr/>
            <p:nvPr/>
          </p:nvGrpSpPr>
          <p:grpSpPr>
            <a:xfrm>
              <a:off x="4430121" y="970872"/>
              <a:ext cx="1796923" cy="587213"/>
              <a:chOff x="4649196" y="793944"/>
              <a:chExt cx="1796923" cy="587213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458D4A5-C2B8-4655-B5B4-A4802FEC2934}"/>
                  </a:ext>
                </a:extLst>
              </p:cNvPr>
              <p:cNvSpPr txBox="1"/>
              <p:nvPr/>
            </p:nvSpPr>
            <p:spPr>
              <a:xfrm>
                <a:off x="4649196" y="793944"/>
                <a:ext cx="750256" cy="344128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>
                <a:defPPr>
                  <a:defRPr lang="ko-KR"/>
                </a:defPPr>
                <a:lvl1pPr>
                  <a:defRPr sz="10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defRPr>
                </a:lvl1pPr>
              </a:lstStyle>
              <a:p>
                <a:r>
                  <a:rPr lang="ko-KR" altLang="en-US" dirty="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아주대학교</a:t>
                </a:r>
                <a:endParaRPr lang="en-US" altLang="ko-KR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  <a:p>
                <a:r>
                  <a:rPr lang="en-US" altLang="ko-KR" dirty="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(</a:t>
                </a:r>
                <a:r>
                  <a:rPr lang="ko-KR" altLang="en-US" dirty="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전자공학</a:t>
                </a:r>
                <a:r>
                  <a:rPr lang="en-US" altLang="ko-KR" dirty="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)</a:t>
                </a:r>
                <a:endPara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0FEACF9-F3EF-4C37-A7DF-9793819C36D9}"/>
                  </a:ext>
                </a:extLst>
              </p:cNvPr>
              <p:cNvSpPr txBox="1"/>
              <p:nvPr/>
            </p:nvSpPr>
            <p:spPr>
              <a:xfrm>
                <a:off x="5343202" y="887802"/>
                <a:ext cx="1102917" cy="190240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/>
              <a:p>
                <a:pPr algn="l"/>
                <a:r>
                  <a:rPr lang="en-US" altLang="ko-KR" sz="1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2016.03~2022.02</a:t>
                </a:r>
                <a:endPara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8E6AE51-6289-4616-926E-198AEDB7BA49}"/>
                  </a:ext>
                </a:extLst>
              </p:cNvPr>
              <p:cNvSpPr txBox="1"/>
              <p:nvPr/>
            </p:nvSpPr>
            <p:spPr>
              <a:xfrm>
                <a:off x="4685981" y="1190917"/>
                <a:ext cx="622016" cy="190240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>
                <a:defPPr>
                  <a:defRPr lang="ko-KR"/>
                </a:defPPr>
                <a:lvl1pPr>
                  <a:defRPr sz="10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defRPr>
                </a:lvl1pPr>
              </a:lstStyle>
              <a:p>
                <a:r>
                  <a:rPr lang="ko-KR" altLang="en-US" dirty="0" err="1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창현고교</a:t>
                </a:r>
                <a:endParaRPr lang="ko-KR" altLang="en-US" dirty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</p:grp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2DCDF78-B97A-45FD-9A22-9F1EA29A3515}"/>
              </a:ext>
            </a:extLst>
          </p:cNvPr>
          <p:cNvCxnSpPr>
            <a:cxnSpLocks/>
          </p:cNvCxnSpPr>
          <p:nvPr/>
        </p:nvCxnSpPr>
        <p:spPr>
          <a:xfrm>
            <a:off x="7925199" y="1109025"/>
            <a:ext cx="2591455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A28213E-357A-411B-90AA-DA5728E56A47}"/>
              </a:ext>
            </a:extLst>
          </p:cNvPr>
          <p:cNvCxnSpPr>
            <a:cxnSpLocks/>
          </p:cNvCxnSpPr>
          <p:nvPr/>
        </p:nvCxnSpPr>
        <p:spPr>
          <a:xfrm>
            <a:off x="4792581" y="2222106"/>
            <a:ext cx="2591455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9778CFD-A514-46A1-972C-D66295D038B6}"/>
              </a:ext>
            </a:extLst>
          </p:cNvPr>
          <p:cNvSpPr txBox="1"/>
          <p:nvPr/>
        </p:nvSpPr>
        <p:spPr>
          <a:xfrm>
            <a:off x="408333" y="95898"/>
            <a:ext cx="806682" cy="25179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sz="1400" kern="10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인적사항</a:t>
            </a:r>
            <a:endParaRPr lang="ko-KR" altLang="en-US" sz="1400" kern="100" spc="-4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EBD893-866B-401A-812E-020CDC438649}"/>
              </a:ext>
            </a:extLst>
          </p:cNvPr>
          <p:cNvSpPr/>
          <p:nvPr/>
        </p:nvSpPr>
        <p:spPr>
          <a:xfrm rot="5400000">
            <a:off x="-3249000" y="3249000"/>
            <a:ext cx="6858001" cy="360000"/>
          </a:xfrm>
          <a:prstGeom prst="rect">
            <a:avLst/>
          </a:prstGeom>
          <a:gradFill>
            <a:gsLst>
              <a:gs pos="40000">
                <a:schemeClr val="tx1">
                  <a:lumMod val="50000"/>
                  <a:lumOff val="50000"/>
                </a:schemeClr>
              </a:gs>
              <a:gs pos="0">
                <a:schemeClr val="tx1">
                  <a:alpha val="58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18000" rIns="54000" bIns="18000"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t="8428" r="2275" b="15268"/>
          <a:stretch/>
        </p:blipFill>
        <p:spPr>
          <a:xfrm>
            <a:off x="750869" y="1801865"/>
            <a:ext cx="2493592" cy="2733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B791E3B-28C6-4EA2-8D89-CD69ABE794F0}"/>
              </a:ext>
            </a:extLst>
          </p:cNvPr>
          <p:cNvSpPr txBox="1"/>
          <p:nvPr/>
        </p:nvSpPr>
        <p:spPr>
          <a:xfrm>
            <a:off x="42117" y="104258"/>
            <a:ext cx="275767" cy="25179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6574718" y="2378023"/>
            <a:ext cx="916968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경기도 수원시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6551868" y="2682404"/>
            <a:ext cx="916968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경기도 수원시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653B34-4211-43E7-89EA-2539F5BF05CD}"/>
              </a:ext>
            </a:extLst>
          </p:cNvPr>
          <p:cNvSpPr txBox="1"/>
          <p:nvPr/>
        </p:nvSpPr>
        <p:spPr>
          <a:xfrm>
            <a:off x="6339743" y="3506982"/>
            <a:ext cx="325461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865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653B34-4211-43E7-89EA-2539F5BF05CD}"/>
              </a:ext>
            </a:extLst>
          </p:cNvPr>
          <p:cNvSpPr txBox="1"/>
          <p:nvPr/>
        </p:nvSpPr>
        <p:spPr>
          <a:xfrm>
            <a:off x="5421171" y="3730909"/>
            <a:ext cx="702166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2021.07.11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BC618EB-EA30-4CB3-BFFE-C42962DB3774}"/>
              </a:ext>
            </a:extLst>
          </p:cNvPr>
          <p:cNvGrpSpPr/>
          <p:nvPr/>
        </p:nvGrpSpPr>
        <p:grpSpPr>
          <a:xfrm>
            <a:off x="7915113" y="3219416"/>
            <a:ext cx="942616" cy="553441"/>
            <a:chOff x="4411802" y="997326"/>
            <a:chExt cx="942616" cy="5534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F7F1340-7E56-45D9-B850-2737AF17E5A0}"/>
                </a:ext>
              </a:extLst>
            </p:cNvPr>
            <p:cNvSpPr txBox="1"/>
            <p:nvPr/>
          </p:nvSpPr>
          <p:spPr>
            <a:xfrm>
              <a:off x="4411802" y="1206639"/>
              <a:ext cx="870731" cy="344128"/>
            </a:xfrm>
            <a:prstGeom prst="rect">
              <a:avLst/>
            </a:prstGeom>
            <a:noFill/>
          </p:spPr>
          <p:txBody>
            <a:bodyPr wrap="square" lIns="54000" tIns="18000" rIns="54000" bIns="18000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22.07.05~</a:t>
              </a:r>
            </a:p>
            <a:p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22.08.19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8E6AE51-6289-4616-926E-198AEDB7BA49}"/>
                </a:ext>
              </a:extLst>
            </p:cNvPr>
            <p:cNvSpPr txBox="1"/>
            <p:nvPr/>
          </p:nvSpPr>
          <p:spPr>
            <a:xfrm>
              <a:off x="4411802" y="997326"/>
              <a:ext cx="942616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>
              <a:defPPr>
                <a:defRPr lang="ko-KR"/>
              </a:defPPr>
              <a:lvl1pPr>
                <a:defRPr sz="1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We See Play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8857729" y="3225649"/>
            <a:ext cx="1648839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r>
              <a:rPr lang="en-US" altLang="ko-KR" sz="1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OpenVidu</a:t>
            </a:r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를 활용한 웹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화상 게임 서비스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7915113" y="2419266"/>
            <a:ext cx="930261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22.08.22~</a:t>
            </a:r>
          </a:p>
          <a:p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22.10.07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E6AE51-6289-4616-926E-198AEDB7BA49}"/>
              </a:ext>
            </a:extLst>
          </p:cNvPr>
          <p:cNvSpPr txBox="1"/>
          <p:nvPr/>
        </p:nvSpPr>
        <p:spPr>
          <a:xfrm>
            <a:off x="7938274" y="2229026"/>
            <a:ext cx="543469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b="1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MaFya</a:t>
            </a:r>
            <a:endParaRPr lang="en-US" altLang="ko-KR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8785845" y="2242362"/>
            <a:ext cx="1793480" cy="498016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인공지능을 통한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간편한 </a:t>
            </a:r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출석 및 출결을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지원하는 서비스 시스템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7915113" y="1435979"/>
            <a:ext cx="930261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22.10.10~</a:t>
            </a:r>
          </a:p>
          <a:p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22.11.25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E6AE51-6289-4616-926E-198AEDB7BA49}"/>
              </a:ext>
            </a:extLst>
          </p:cNvPr>
          <p:cNvSpPr txBox="1"/>
          <p:nvPr/>
        </p:nvSpPr>
        <p:spPr>
          <a:xfrm>
            <a:off x="7938274" y="1245739"/>
            <a:ext cx="620413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defRPr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b="1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Ollenge</a:t>
            </a:r>
            <a:endParaRPr lang="en-US" altLang="ko-KR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F1340-7E56-45D9-B850-2737AF17E5A0}"/>
              </a:ext>
            </a:extLst>
          </p:cNvPr>
          <p:cNvSpPr txBox="1"/>
          <p:nvPr/>
        </p:nvSpPr>
        <p:spPr>
          <a:xfrm>
            <a:off x="8741491" y="1259075"/>
            <a:ext cx="1837833" cy="498016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갓생을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살기 위한 </a:t>
            </a:r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이용자들이</a:t>
            </a:r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도전과제를</a:t>
            </a:r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이미지를 통해 인증해 나가는 서비스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15861" y="4348328"/>
            <a:ext cx="5937770" cy="1944309"/>
            <a:chOff x="4708005" y="4394187"/>
            <a:chExt cx="5937770" cy="194430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BC1A76D-C12E-4A13-A389-16DE65DCEE8F}"/>
                </a:ext>
              </a:extLst>
            </p:cNvPr>
            <p:cNvGrpSpPr/>
            <p:nvPr/>
          </p:nvGrpSpPr>
          <p:grpSpPr>
            <a:xfrm>
              <a:off x="5551170" y="5206488"/>
              <a:ext cx="5094605" cy="194818"/>
              <a:chOff x="5504449" y="4992695"/>
              <a:chExt cx="5094605" cy="194818"/>
            </a:xfrm>
          </p:grpSpPr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FD49EAD7-4A54-4D36-B64C-9DB8696A6F70}"/>
                  </a:ext>
                </a:extLst>
              </p:cNvPr>
              <p:cNvSpPr/>
              <p:nvPr/>
            </p:nvSpPr>
            <p:spPr>
              <a:xfrm>
                <a:off x="5518887" y="4992695"/>
                <a:ext cx="5080167" cy="18757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2708BC27-AA73-449C-864C-E177E72F4643}"/>
                  </a:ext>
                </a:extLst>
              </p:cNvPr>
              <p:cNvSpPr/>
              <p:nvPr/>
            </p:nvSpPr>
            <p:spPr>
              <a:xfrm rot="10800000" flipH="1" flipV="1">
                <a:off x="5504449" y="4999935"/>
                <a:ext cx="2696016" cy="18757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2BD120E-3AC2-4D86-89F6-490E5D0AEBE9}"/>
                </a:ext>
              </a:extLst>
            </p:cNvPr>
            <p:cNvGrpSpPr/>
            <p:nvPr/>
          </p:nvGrpSpPr>
          <p:grpSpPr>
            <a:xfrm>
              <a:off x="5551167" y="4890627"/>
              <a:ext cx="5094607" cy="193462"/>
              <a:chOff x="5362573" y="4760429"/>
              <a:chExt cx="3360948" cy="253940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026522B9-B9C9-4290-AA1B-A98F046365EA}"/>
                  </a:ext>
                </a:extLst>
              </p:cNvPr>
              <p:cNvSpPr/>
              <p:nvPr/>
            </p:nvSpPr>
            <p:spPr>
              <a:xfrm>
                <a:off x="5372099" y="4763383"/>
                <a:ext cx="3351422" cy="24621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E8786B71-EA1A-4BFE-9802-5A880B052940}"/>
                  </a:ext>
                </a:extLst>
              </p:cNvPr>
              <p:cNvSpPr/>
              <p:nvPr/>
            </p:nvSpPr>
            <p:spPr>
              <a:xfrm rot="10800000" flipH="1" flipV="1">
                <a:off x="5362573" y="4760429"/>
                <a:ext cx="2609852" cy="25394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7859144-CAE2-450E-BA29-504A16636FE3}"/>
                </a:ext>
              </a:extLst>
            </p:cNvPr>
            <p:cNvSpPr txBox="1"/>
            <p:nvPr/>
          </p:nvSpPr>
          <p:spPr>
            <a:xfrm>
              <a:off x="4750714" y="4855524"/>
              <a:ext cx="540263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Python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A180D77-A91D-4AC1-8505-6319947249A0}"/>
                </a:ext>
              </a:extLst>
            </p:cNvPr>
            <p:cNvSpPr txBox="1"/>
            <p:nvPr/>
          </p:nvSpPr>
          <p:spPr>
            <a:xfrm>
              <a:off x="4750714" y="5181495"/>
              <a:ext cx="545071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C/C++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8F17F1EB-4B30-4ABF-BE33-B6D8FD1896DF}"/>
                </a:ext>
              </a:extLst>
            </p:cNvPr>
            <p:cNvGrpSpPr/>
            <p:nvPr/>
          </p:nvGrpSpPr>
          <p:grpSpPr>
            <a:xfrm>
              <a:off x="4708005" y="4394187"/>
              <a:ext cx="5937770" cy="280660"/>
              <a:chOff x="4857230" y="1354010"/>
              <a:chExt cx="5937770" cy="280660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F9D462A-E7F3-4C9B-8A57-D559C1291E7B}"/>
                  </a:ext>
                </a:extLst>
              </p:cNvPr>
              <p:cNvSpPr txBox="1"/>
              <p:nvPr/>
            </p:nvSpPr>
            <p:spPr>
              <a:xfrm>
                <a:off x="4857230" y="1354010"/>
                <a:ext cx="1107726" cy="205629"/>
              </a:xfrm>
              <a:prstGeom prst="rect">
                <a:avLst/>
              </a:prstGeom>
              <a:noFill/>
            </p:spPr>
            <p:txBody>
              <a:bodyPr wrap="none" lIns="54000" tIns="18000" rIns="54000" bIns="18000" rtlCol="0">
                <a:spAutoFit/>
              </a:bodyPr>
              <a:lstStyle/>
              <a:p>
                <a:pPr algn="l"/>
                <a:r>
                  <a:rPr lang="en-US" altLang="ko-KR" sz="1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Noto Sans KR Bold" panose="020B0800000000000000" pitchFamily="34" charset="-127"/>
                    <a:ea typeface="Noto Sans KR Bold" panose="020B0800000000000000" pitchFamily="34" charset="-127"/>
                  </a:rPr>
                  <a:t>Skills &amp; Ability</a:t>
                </a:r>
                <a:endPara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Bold" panose="020B0800000000000000" pitchFamily="34" charset="-127"/>
                  <a:ea typeface="Noto Sans KR Bold" panose="020B0800000000000000" pitchFamily="34" charset="-127"/>
                </a:endParaRPr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3614C50D-724C-4716-AF64-AAF9F6CFC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950" y="1634670"/>
                <a:ext cx="586105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8841C22-4E72-4798-8581-AFF1B3E25678}"/>
                </a:ext>
              </a:extLst>
            </p:cNvPr>
            <p:cNvGrpSpPr/>
            <p:nvPr/>
          </p:nvGrpSpPr>
          <p:grpSpPr>
            <a:xfrm>
              <a:off x="5551168" y="5830057"/>
              <a:ext cx="5094605" cy="194837"/>
              <a:chOff x="5362574" y="4758613"/>
              <a:chExt cx="3360947" cy="255745"/>
            </a:xfrm>
          </p:grpSpPr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B3E90725-E124-4B6D-9130-AA0B702826CF}"/>
                  </a:ext>
                </a:extLst>
              </p:cNvPr>
              <p:cNvSpPr/>
              <p:nvPr/>
            </p:nvSpPr>
            <p:spPr>
              <a:xfrm>
                <a:off x="5372099" y="4763393"/>
                <a:ext cx="3351422" cy="24621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815EB222-DC34-45E3-804A-368EFF6C1083}"/>
                  </a:ext>
                </a:extLst>
              </p:cNvPr>
              <p:cNvSpPr/>
              <p:nvPr/>
            </p:nvSpPr>
            <p:spPr>
              <a:xfrm rot="10800000" flipH="1" flipV="1">
                <a:off x="5362574" y="4758613"/>
                <a:ext cx="868205" cy="2557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EB1855F-03CB-4E95-9FDB-449742352D64}"/>
                </a:ext>
              </a:extLst>
            </p:cNvPr>
            <p:cNvGrpSpPr/>
            <p:nvPr/>
          </p:nvGrpSpPr>
          <p:grpSpPr>
            <a:xfrm>
              <a:off x="5551168" y="5520094"/>
              <a:ext cx="5094605" cy="191205"/>
              <a:chOff x="5362574" y="4763403"/>
              <a:chExt cx="3360947" cy="250978"/>
            </a:xfrm>
          </p:grpSpPr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78C635D5-BFB0-4976-8C59-522670A20CC1}"/>
                  </a:ext>
                </a:extLst>
              </p:cNvPr>
              <p:cNvSpPr/>
              <p:nvPr/>
            </p:nvSpPr>
            <p:spPr>
              <a:xfrm>
                <a:off x="5372099" y="4763403"/>
                <a:ext cx="3351422" cy="24621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E1DC8721-283B-40B7-BD17-57446832AF71}"/>
                  </a:ext>
                </a:extLst>
              </p:cNvPr>
              <p:cNvSpPr/>
              <p:nvPr/>
            </p:nvSpPr>
            <p:spPr>
              <a:xfrm rot="10800000" flipH="1" flipV="1">
                <a:off x="5362574" y="4768145"/>
                <a:ext cx="1900389" cy="2462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54000" bIns="18000"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Regular" panose="020B0500000000000000" pitchFamily="34" charset="-127"/>
                  <a:ea typeface="Noto Sans KR Regular" panose="020B0500000000000000" pitchFamily="34" charset="-127"/>
                </a:endParaRP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C209B7-B2D5-41EF-BCFC-5E0DAD13E26B}"/>
                </a:ext>
              </a:extLst>
            </p:cNvPr>
            <p:cNvSpPr txBox="1"/>
            <p:nvPr/>
          </p:nvSpPr>
          <p:spPr>
            <a:xfrm>
              <a:off x="4750714" y="5507466"/>
              <a:ext cx="745447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JavaScript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39F5AF9-85A1-4AB1-A415-B566DEF9AF35}"/>
                </a:ext>
              </a:extLst>
            </p:cNvPr>
            <p:cNvSpPr txBox="1"/>
            <p:nvPr/>
          </p:nvSpPr>
          <p:spPr>
            <a:xfrm>
              <a:off x="4750714" y="5824645"/>
              <a:ext cx="386375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Java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6" name="사각형: 둥근 모서리 168">
              <a:extLst>
                <a:ext uri="{FF2B5EF4-FFF2-40B4-BE49-F238E27FC236}">
                  <a16:creationId xmlns:a16="http://schemas.microsoft.com/office/drawing/2014/main" id="{B3E90725-E124-4B6D-9130-AA0B702826CF}"/>
                </a:ext>
              </a:extLst>
            </p:cNvPr>
            <p:cNvSpPr/>
            <p:nvPr/>
          </p:nvSpPr>
          <p:spPr>
            <a:xfrm>
              <a:off x="5565606" y="6150920"/>
              <a:ext cx="5080167" cy="1875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18000" rIns="54000" bIns="18000"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  <p:sp>
          <p:nvSpPr>
            <p:cNvPr id="77" name="사각형: 둥근 모서리 169">
              <a:extLst>
                <a:ext uri="{FF2B5EF4-FFF2-40B4-BE49-F238E27FC236}">
                  <a16:creationId xmlns:a16="http://schemas.microsoft.com/office/drawing/2014/main" id="{815EB222-DC34-45E3-804A-368EFF6C1083}"/>
                </a:ext>
              </a:extLst>
            </p:cNvPr>
            <p:cNvSpPr/>
            <p:nvPr/>
          </p:nvSpPr>
          <p:spPr>
            <a:xfrm rot="10800000" flipH="1" flipV="1">
              <a:off x="5551166" y="6147282"/>
              <a:ext cx="1832870" cy="19121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tx1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18000" rIns="54000" bIns="18000"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Regular" panose="020B0500000000000000" pitchFamily="34" charset="-127"/>
                <a:ea typeface="Noto Sans KR Regular" panose="020B0500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9F5AF9-85A1-4AB1-A415-B566DEF9AF35}"/>
                </a:ext>
              </a:extLst>
            </p:cNvPr>
            <p:cNvSpPr txBox="1"/>
            <p:nvPr/>
          </p:nvSpPr>
          <p:spPr>
            <a:xfrm>
              <a:off x="4741921" y="6133083"/>
              <a:ext cx="843230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pPr algn="l"/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SQL(</a:t>
              </a:r>
              <a:r>
                <a:rPr lang="en-US" altLang="ko-KR" sz="1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MySql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BCE6B3D-6560-4D12-99D5-14CEE6749722}"/>
              </a:ext>
            </a:extLst>
          </p:cNvPr>
          <p:cNvSpPr txBox="1"/>
          <p:nvPr/>
        </p:nvSpPr>
        <p:spPr>
          <a:xfrm>
            <a:off x="949084" y="5775031"/>
            <a:ext cx="2287536" cy="20562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Light" panose="020B0300000000000000" pitchFamily="34" charset="-127"/>
                <a:ea typeface="Noto Sans KR Light" panose="020B0300000000000000" pitchFamily="34" charset="-127"/>
              </a:rPr>
              <a:t>https://github.com/fkeldh2089/TIL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390" y="1850045"/>
            <a:ext cx="773609" cy="205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FastAPI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9592" y="1843245"/>
            <a:ext cx="773609" cy="205629"/>
          </a:xfrm>
          <a:prstGeom prst="rect">
            <a:avLst/>
          </a:prstGeom>
          <a:solidFill>
            <a:schemeClr val="accent2"/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R•N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25199" y="2854982"/>
            <a:ext cx="773609" cy="205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Flask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06999" y="2854859"/>
            <a:ext cx="773609" cy="205629"/>
          </a:xfrm>
          <a:prstGeom prst="rect">
            <a:avLst/>
          </a:prstGeom>
          <a:solidFill>
            <a:schemeClr val="accent2"/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React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41491" y="1850006"/>
            <a:ext cx="773609" cy="205629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OpenCV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25200" y="3859058"/>
            <a:ext cx="702398" cy="205629"/>
          </a:xfrm>
          <a:prstGeom prst="rect">
            <a:avLst/>
          </a:prstGeom>
          <a:solidFill>
            <a:schemeClr val="accent2"/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Vue3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55391" y="3855915"/>
            <a:ext cx="894201" cy="205629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1100" b="1" spc="-3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OpenVidu</a:t>
            </a:r>
            <a:endParaRPr lang="ko-KR" altLang="en-US" sz="1100" b="1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9F5AF9-85A1-4AB1-A415-B566DEF9AF35}"/>
              </a:ext>
            </a:extLst>
          </p:cNvPr>
          <p:cNvSpPr txBox="1"/>
          <p:nvPr/>
        </p:nvSpPr>
        <p:spPr>
          <a:xfrm>
            <a:off x="4763014" y="6401759"/>
            <a:ext cx="556293" cy="19024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Jira/</a:t>
            </a:r>
            <a:r>
              <a:rPr lang="en-US" altLang="ko-KR" sz="1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Git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5" name="사각형: 둥근 모서리 168">
            <a:extLst>
              <a:ext uri="{FF2B5EF4-FFF2-40B4-BE49-F238E27FC236}">
                <a16:creationId xmlns:a16="http://schemas.microsoft.com/office/drawing/2014/main" id="{B3E90725-E124-4B6D-9130-AA0B702826CF}"/>
              </a:ext>
            </a:extLst>
          </p:cNvPr>
          <p:cNvSpPr/>
          <p:nvPr/>
        </p:nvSpPr>
        <p:spPr>
          <a:xfrm>
            <a:off x="5565606" y="6409367"/>
            <a:ext cx="5080167" cy="1875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18000" rIns="54000" bIns="18000"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96" name="사각형: 둥근 모서리 169">
            <a:extLst>
              <a:ext uri="{FF2B5EF4-FFF2-40B4-BE49-F238E27FC236}">
                <a16:creationId xmlns:a16="http://schemas.microsoft.com/office/drawing/2014/main" id="{815EB222-DC34-45E3-804A-368EFF6C1083}"/>
              </a:ext>
            </a:extLst>
          </p:cNvPr>
          <p:cNvSpPr/>
          <p:nvPr/>
        </p:nvSpPr>
        <p:spPr>
          <a:xfrm rot="10800000" flipH="1" flipV="1">
            <a:off x="5551165" y="6405728"/>
            <a:ext cx="5102463" cy="2089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tx1"/>
              </a:gs>
              <a:gs pos="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18000" rIns="54000" bIns="18000"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4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38A9083-C45B-4989-B590-51FCE45B2495}"/>
              </a:ext>
            </a:extLst>
          </p:cNvPr>
          <p:cNvSpPr txBox="1"/>
          <p:nvPr/>
        </p:nvSpPr>
        <p:spPr>
          <a:xfrm>
            <a:off x="820426" y="1176386"/>
            <a:ext cx="1452371" cy="851959"/>
          </a:xfrm>
          <a:prstGeom prst="rect">
            <a:avLst/>
          </a:prstGeom>
          <a:noFill/>
          <a:effectLst>
            <a:innerShdw blurRad="63500" dist="50800" dir="13500000">
              <a:srgbClr val="DE5644">
                <a:alpha val="0"/>
              </a:srgbClr>
            </a:innerShdw>
          </a:effectLst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5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O`llenge</a:t>
            </a:r>
            <a:endParaRPr lang="en-US" altLang="ko-KR" sz="35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innerShdw blurRad="63500" dist="50800" dir="13500000">
                  <a:srgbClr val="DE5644">
                    <a:alpha val="50000"/>
                  </a:srgbClr>
                </a:innerShdw>
              </a:effectLst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오늘의 </a:t>
            </a:r>
            <a:r>
              <a:rPr lang="ko-KR" altLang="en-US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챌런지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innerShdw blurRad="63500" dist="50800" dir="13500000">
                  <a:srgbClr val="DE5644">
                    <a:alpha val="50000"/>
                  </a:srgbClr>
                </a:innerShdw>
              </a:effectLst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C1ECF5-F6BC-47BD-9385-2E3013A15D8A}"/>
              </a:ext>
            </a:extLst>
          </p:cNvPr>
          <p:cNvCxnSpPr>
            <a:cxnSpLocks/>
          </p:cNvCxnSpPr>
          <p:nvPr/>
        </p:nvCxnSpPr>
        <p:spPr>
          <a:xfrm>
            <a:off x="820426" y="2130778"/>
            <a:ext cx="3069898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6F0716-86E5-4D1F-B5DE-1DE621377BCD}"/>
              </a:ext>
            </a:extLst>
          </p:cNvPr>
          <p:cNvSpPr txBox="1"/>
          <p:nvPr/>
        </p:nvSpPr>
        <p:spPr>
          <a:xfrm>
            <a:off x="822366" y="2297148"/>
            <a:ext cx="3131603" cy="405683"/>
          </a:xfrm>
          <a:prstGeom prst="rect">
            <a:avLst/>
          </a:prstGeom>
          <a:noFill/>
          <a:effectLst>
            <a:innerShdw blurRad="63500" dist="50800" dir="13500000">
              <a:srgbClr val="DE5644">
                <a:alpha val="0"/>
              </a:srgbClr>
            </a:innerShdw>
          </a:effectLst>
        </p:spPr>
        <p:txBody>
          <a:bodyPr wrap="square" lIns="54000" tIns="18000" rIns="54000" bIns="18000" rtlCol="0">
            <a:spAutoFit/>
          </a:bodyPr>
          <a:lstStyle>
            <a:defPPr>
              <a:defRPr lang="ko-KR"/>
            </a:defPPr>
            <a:lvl1pPr algn="r">
              <a:lnSpc>
                <a:spcPct val="120000"/>
              </a:lnSpc>
              <a:defRPr sz="1000" kern="1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defRPr>
            </a:lvl1pPr>
          </a:lstStyle>
          <a:p>
            <a:pPr algn="l"/>
            <a:r>
              <a:rPr lang="ko-KR" altLang="en-US" dirty="0" smtClean="0"/>
              <a:t> </a:t>
            </a:r>
            <a:r>
              <a:rPr lang="ko-KR" altLang="en-US" dirty="0" err="1" smtClean="0"/>
              <a:t>갓생을</a:t>
            </a:r>
            <a:r>
              <a:rPr lang="ko-KR" altLang="en-US" dirty="0" smtClean="0"/>
              <a:t> 살기 위한 이용자들이 매일매일 도전하고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이미지를 통해 인증해 나가는 서비스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E913BE-48ED-400D-881F-6C7F0D7389BE}"/>
              </a:ext>
            </a:extLst>
          </p:cNvPr>
          <p:cNvSpPr/>
          <p:nvPr/>
        </p:nvSpPr>
        <p:spPr>
          <a:xfrm rot="5400000">
            <a:off x="-3249000" y="3249000"/>
            <a:ext cx="6858001" cy="360000"/>
          </a:xfrm>
          <a:prstGeom prst="rect">
            <a:avLst/>
          </a:prstGeom>
          <a:gradFill>
            <a:gsLst>
              <a:gs pos="40000">
                <a:schemeClr val="tx1">
                  <a:lumMod val="50000"/>
                  <a:lumOff val="50000"/>
                </a:schemeClr>
              </a:gs>
              <a:gs pos="0">
                <a:schemeClr val="tx1">
                  <a:alpha val="58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18000" rIns="54000" bIns="18000"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7A63A2-E22E-418F-8608-955A70D30719}"/>
              </a:ext>
            </a:extLst>
          </p:cNvPr>
          <p:cNvSpPr txBox="1"/>
          <p:nvPr/>
        </p:nvSpPr>
        <p:spPr>
          <a:xfrm>
            <a:off x="42117" y="104258"/>
            <a:ext cx="275767" cy="25179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02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92353"/>
              </p:ext>
            </p:extLst>
          </p:nvPr>
        </p:nvGraphicFramePr>
        <p:xfrm>
          <a:off x="703386" y="2853876"/>
          <a:ext cx="3577592" cy="33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435">
                  <a:extLst>
                    <a:ext uri="{9D8B030D-6E8A-4147-A177-3AD203B41FA5}">
                      <a16:colId xmlns:a16="http://schemas.microsoft.com/office/drawing/2014/main" val="3063066428"/>
                    </a:ext>
                  </a:extLst>
                </a:gridCol>
                <a:gridCol w="2793157">
                  <a:extLst>
                    <a:ext uri="{9D8B030D-6E8A-4147-A177-3AD203B41FA5}">
                      <a16:colId xmlns:a16="http://schemas.microsoft.com/office/drawing/2014/main" val="596889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기간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2022.10.10~2022.11.25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74268"/>
                  </a:ext>
                </a:extLst>
              </a:tr>
              <a:tr h="404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기술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React Native,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 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Expo, Spring Boot,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FastAPI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OpenCV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(AKAZE),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Clarifai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, AWS,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 Nginx, Docker, Jenkins</a:t>
                      </a:r>
                      <a:endParaRPr lang="ko-KR" altLang="en-US" sz="11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팀 구성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5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명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(Front-end 3, Back-end 2)</a:t>
                      </a:r>
                      <a:endParaRPr lang="ko-KR" altLang="en-US" sz="1100" b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+mn-lt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5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맡은 업무</a:t>
                      </a:r>
                      <a:endParaRPr lang="en-US" altLang="ko-KR" sz="1100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Figma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사용한 와이어프레임 제작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OpenCV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이용한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feature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matching,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clarifai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통한 이미지 분류를 이용하여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Fast API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이미지 인증 시스템 구현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Fast API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통한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feed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CRUD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관련 활동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삼성 청년 소프트웨어 아카데미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1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관련 링크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02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8A9083-C45B-4989-B590-51FCE45B2495}"/>
              </a:ext>
            </a:extLst>
          </p:cNvPr>
          <p:cNvSpPr txBox="1"/>
          <p:nvPr/>
        </p:nvSpPr>
        <p:spPr>
          <a:xfrm>
            <a:off x="4741796" y="1176386"/>
            <a:ext cx="2763820" cy="851959"/>
          </a:xfrm>
          <a:prstGeom prst="rect">
            <a:avLst/>
          </a:prstGeom>
          <a:noFill/>
          <a:effectLst>
            <a:innerShdw blurRad="63500" dist="50800" dir="13500000">
              <a:srgbClr val="DE5644">
                <a:alpha val="0"/>
              </a:srgbClr>
            </a:innerShdw>
          </a:effectLst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5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MaFya</a:t>
            </a:r>
            <a:endParaRPr lang="en-US" altLang="ko-KR" sz="35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innerShdw blurRad="63500" dist="50800" dir="13500000">
                  <a:srgbClr val="DE5644">
                    <a:alpha val="50000"/>
                  </a:srgbClr>
                </a:innerShdw>
              </a:effectLst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Masked </a:t>
            </a:r>
            <a:r>
              <a:rPr lang="en-US" altLang="ko-KR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ssaFYcian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 Attendance System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innerShdw blurRad="63500" dist="50800" dir="13500000">
                  <a:srgbClr val="DE5644">
                    <a:alpha val="50000"/>
                  </a:srgbClr>
                </a:innerShdw>
              </a:effectLst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C1ECF5-F6BC-47BD-9385-2E3013A15D8A}"/>
              </a:ext>
            </a:extLst>
          </p:cNvPr>
          <p:cNvCxnSpPr>
            <a:cxnSpLocks/>
          </p:cNvCxnSpPr>
          <p:nvPr/>
        </p:nvCxnSpPr>
        <p:spPr>
          <a:xfrm>
            <a:off x="4741796" y="2130778"/>
            <a:ext cx="3069898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6F0716-86E5-4D1F-B5DE-1DE621377BCD}"/>
              </a:ext>
            </a:extLst>
          </p:cNvPr>
          <p:cNvSpPr txBox="1"/>
          <p:nvPr/>
        </p:nvSpPr>
        <p:spPr>
          <a:xfrm>
            <a:off x="4743736" y="2297148"/>
            <a:ext cx="3131603" cy="590349"/>
          </a:xfrm>
          <a:prstGeom prst="rect">
            <a:avLst/>
          </a:prstGeom>
          <a:noFill/>
          <a:effectLst>
            <a:innerShdw blurRad="63500" dist="50800" dir="13500000">
              <a:srgbClr val="DE5644">
                <a:alpha val="0"/>
              </a:srgbClr>
            </a:innerShdw>
          </a:effectLst>
        </p:spPr>
        <p:txBody>
          <a:bodyPr wrap="square" lIns="54000" tIns="18000" rIns="54000" bIns="18000" rtlCol="0">
            <a:spAutoFit/>
          </a:bodyPr>
          <a:lstStyle>
            <a:defPPr>
              <a:defRPr lang="ko-KR"/>
            </a:defPPr>
            <a:lvl1pPr algn="r">
              <a:lnSpc>
                <a:spcPct val="120000"/>
              </a:lnSpc>
              <a:defRPr sz="1000" kern="1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defRPr>
            </a:lvl1pPr>
          </a:lstStyle>
          <a:p>
            <a:pPr algn="l"/>
            <a:r>
              <a:rPr lang="ko-KR" altLang="en-US" dirty="0" smtClean="0"/>
              <a:t> 캠을 이용한 인공지능 얼굴 인식 및 마스크 여부 판단 후 간편한 출석 체크 기능</a:t>
            </a:r>
            <a:r>
              <a:rPr lang="en-US" altLang="ko-KR" dirty="0" smtClean="0"/>
              <a:t>,</a:t>
            </a:r>
          </a:p>
          <a:p>
            <a:pPr algn="l"/>
            <a:r>
              <a:rPr lang="ko-KR" altLang="en-US" dirty="0" smtClean="0"/>
              <a:t>관리자와 학생의 출결을 지원하는 서비스 시스템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57881"/>
              </p:ext>
            </p:extLst>
          </p:nvPr>
        </p:nvGraphicFramePr>
        <p:xfrm>
          <a:off x="4709972" y="2853876"/>
          <a:ext cx="3458083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98">
                  <a:extLst>
                    <a:ext uri="{9D8B030D-6E8A-4147-A177-3AD203B41FA5}">
                      <a16:colId xmlns:a16="http://schemas.microsoft.com/office/drawing/2014/main" val="3063066428"/>
                    </a:ext>
                  </a:extLst>
                </a:gridCol>
                <a:gridCol w="2589085">
                  <a:extLst>
                    <a:ext uri="{9D8B030D-6E8A-4147-A177-3AD203B41FA5}">
                      <a16:colId xmlns:a16="http://schemas.microsoft.com/office/drawing/2014/main" val="59688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기간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2022.08.22~2022.10.07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74268"/>
                  </a:ext>
                </a:extLst>
              </a:tr>
              <a:tr h="404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기술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React, Spring Boot,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Gitlab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, Jira, Docker</a:t>
                      </a:r>
                    </a:p>
                    <a:p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MySQL, Node AWS,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jenkins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, </a:t>
                      </a:r>
                      <a:endParaRPr lang="ko-KR" altLang="en-US" sz="11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팀 구성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6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명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(Front-end 2, Back-end 4)</a:t>
                      </a:r>
                      <a:endParaRPr lang="ko-KR" altLang="en-US" sz="1100" b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+mn-lt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5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맡은 업무</a:t>
                      </a:r>
                      <a:endParaRPr lang="en-US" altLang="ko-KR" sz="1100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Figma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사용한 와이어프레임 제작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티쳐블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머신을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 통한 마스크 착용 여부 판단 모델 구현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Noto Sans KR Light (본문)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react module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을 통한 전반적인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css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스타일링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데이터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크롤링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, Flask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Noto Sans KR Light (본문)"/>
                        </a:rPr>
                        <a:t>서버 구축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Noto Sans KR Light (본문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관련 활동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삼성 청년 소프트웨어 아카데미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1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관련 링크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https://www.notion.so/MaFya-a62ec8e0452f488fb4f031435261f113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02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38A9083-C45B-4989-B590-51FCE45B2495}"/>
              </a:ext>
            </a:extLst>
          </p:cNvPr>
          <p:cNvSpPr txBox="1"/>
          <p:nvPr/>
        </p:nvSpPr>
        <p:spPr>
          <a:xfrm>
            <a:off x="8628874" y="1145608"/>
            <a:ext cx="1949302" cy="882737"/>
          </a:xfrm>
          <a:prstGeom prst="rect">
            <a:avLst/>
          </a:prstGeom>
          <a:noFill/>
          <a:effectLst>
            <a:innerShdw blurRad="63500" dist="50800" dir="13500000">
              <a:srgbClr val="DE5644">
                <a:alpha val="0"/>
              </a:srgbClr>
            </a:innerShdw>
          </a:effectLst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We See Play</a:t>
            </a:r>
          </a:p>
          <a:p>
            <a:r>
              <a:rPr lang="ko-KR" altLang="en-US" sz="2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ffectLst>
                  <a:innerShdw blurRad="63500" dist="50800" dir="13500000">
                    <a:srgbClr val="DE5644">
                      <a:alpha val="50000"/>
                    </a:srgbClr>
                  </a:innerShdw>
                </a:effectLst>
                <a:latin typeface="Noto Sans KR Bold" panose="020B0800000000000000" pitchFamily="34" charset="-127"/>
                <a:ea typeface="Noto Sans KR Bold" panose="020B0800000000000000" pitchFamily="34" charset="-127"/>
              </a:rPr>
              <a:t>웹 화상 게임 서비스 </a:t>
            </a:r>
            <a:endParaRPr lang="en-US" altLang="ko-KR" sz="2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ffectLst>
                <a:innerShdw blurRad="63500" dist="50800" dir="13500000">
                  <a:srgbClr val="DE5644">
                    <a:alpha val="50000"/>
                  </a:srgbClr>
                </a:innerShdw>
              </a:effectLst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C1ECF5-F6BC-47BD-9385-2E3013A15D8A}"/>
              </a:ext>
            </a:extLst>
          </p:cNvPr>
          <p:cNvCxnSpPr>
            <a:cxnSpLocks/>
          </p:cNvCxnSpPr>
          <p:nvPr/>
        </p:nvCxnSpPr>
        <p:spPr>
          <a:xfrm>
            <a:off x="8628874" y="2100000"/>
            <a:ext cx="3069898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6F0716-86E5-4D1F-B5DE-1DE621377BCD}"/>
              </a:ext>
            </a:extLst>
          </p:cNvPr>
          <p:cNvSpPr txBox="1"/>
          <p:nvPr/>
        </p:nvSpPr>
        <p:spPr>
          <a:xfrm>
            <a:off x="8630814" y="2266370"/>
            <a:ext cx="3131603" cy="390359"/>
          </a:xfrm>
          <a:prstGeom prst="rect">
            <a:avLst/>
          </a:prstGeom>
          <a:noFill/>
          <a:effectLst>
            <a:innerShdw blurRad="63500" dist="50800" dir="13500000">
              <a:srgbClr val="DE5644">
                <a:alpha val="0"/>
              </a:srgbClr>
            </a:innerShdw>
          </a:effectLst>
        </p:spPr>
        <p:txBody>
          <a:bodyPr wrap="square" lIns="54000" tIns="18000" rIns="54000" bIns="18000" rtlCol="0">
            <a:spAutoFit/>
          </a:bodyPr>
          <a:lstStyle>
            <a:defPPr>
              <a:defRPr lang="ko-KR"/>
            </a:defPPr>
            <a:lvl1pPr algn="r">
              <a:lnSpc>
                <a:spcPct val="120000"/>
              </a:lnSpc>
              <a:defRPr sz="1000" kern="1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defRPr>
            </a:lvl1pPr>
          </a:lstStyle>
          <a:p>
            <a:pPr algn="l"/>
            <a:r>
              <a:rPr lang="ko-KR" altLang="en-US" dirty="0" smtClean="0"/>
              <a:t>  언제 어디서든 즐길 수 있는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웹 화상 게임 서비스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38"/>
              </p:ext>
            </p:extLst>
          </p:nvPr>
        </p:nvGraphicFramePr>
        <p:xfrm>
          <a:off x="8597050" y="2823098"/>
          <a:ext cx="3370159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49">
                  <a:extLst>
                    <a:ext uri="{9D8B030D-6E8A-4147-A177-3AD203B41FA5}">
                      <a16:colId xmlns:a16="http://schemas.microsoft.com/office/drawing/2014/main" val="3063066428"/>
                    </a:ext>
                  </a:extLst>
                </a:gridCol>
                <a:gridCol w="2468910">
                  <a:extLst>
                    <a:ext uri="{9D8B030D-6E8A-4147-A177-3AD203B41FA5}">
                      <a16:colId xmlns:a16="http://schemas.microsoft.com/office/drawing/2014/main" val="59688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기간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2022.07.05~2022.08.19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74268"/>
                  </a:ext>
                </a:extLst>
              </a:tr>
              <a:tr h="404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기술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Vue3, Spring Boot,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Gitlab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, Jira, Docker, MySQL, Node, AWS, </a:t>
                      </a:r>
                      <a:r>
                        <a:rPr lang="en-US" altLang="ko-KR" sz="11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Noto Sans KR Bold" panose="020B0800000000000000" pitchFamily="34" charset="-127"/>
                        </a:rPr>
                        <a:t>OpenVidu</a:t>
                      </a:r>
                      <a:endParaRPr lang="ko-KR" altLang="en-US" sz="11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팀 구성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6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명 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(Front-end 4, Back-end 2)</a:t>
                      </a:r>
                      <a:endParaRPr lang="ko-KR" altLang="en-US" sz="1100" b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+mn-lt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5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맡은 업무</a:t>
                      </a:r>
                      <a:endParaRPr lang="en-US" altLang="ko-KR" sz="1100" b="1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Noto Sans KR Bold" panose="020B0800000000000000" pitchFamily="34" charset="-127"/>
                        <a:ea typeface="Noto Sans KR Bold" panose="020B0800000000000000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Front-end 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+mn-lt"/>
                          <a:ea typeface="Noto Sans KR Bold" panose="020B0800000000000000" pitchFamily="34" charset="-127"/>
                        </a:rPr>
                        <a:t>중점 개발</a:t>
                      </a:r>
                      <a:endParaRPr lang="en-US" altLang="ko-KR" sz="11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OpenVidu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활용한 화상 채팅</a:t>
                      </a:r>
                      <a:endParaRPr lang="en-US" altLang="ko-KR" sz="11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</a:t>
                      </a:r>
                      <a:r>
                        <a:rPr lang="ko-KR" altLang="en-US" sz="11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1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관련 활동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삼성 청년 소프트웨어 아카데미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1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Noto Sans KR Bold" panose="020B0800000000000000" pitchFamily="34" charset="-127"/>
                          <a:ea typeface="Noto Sans KR Bold" panose="020B0800000000000000" pitchFamily="34" charset="-127"/>
                        </a:rPr>
                        <a:t>관련 링크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https://chwon03.notion.site/9f6413568e1d48848ebf80e86d35eac3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027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778CFD-A514-46A1-972C-D66295D038B6}"/>
              </a:ext>
            </a:extLst>
          </p:cNvPr>
          <p:cNvSpPr txBox="1"/>
          <p:nvPr/>
        </p:nvSpPr>
        <p:spPr>
          <a:xfrm>
            <a:off x="408333" y="95898"/>
            <a:ext cx="806682" cy="25179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sz="1400" kern="10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</a:t>
            </a:r>
            <a:endParaRPr lang="ko-KR" altLang="en-US" sz="1400" kern="100" spc="-4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KR M/L">
      <a:majorFont>
        <a:latin typeface="Noto Sans KR Medium"/>
        <a:ea typeface="Noto Sans KR Medium"/>
        <a:cs typeface=""/>
      </a:majorFont>
      <a:minorFont>
        <a:latin typeface="Noto Sans KR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  <a:ln>
          <a:noFill/>
        </a:ln>
      </a:spPr>
      <a:bodyPr lIns="0" tIns="0" rIns="0" bIns="0" rtlCol="0" anchor="ctr"/>
      <a:lstStyle>
        <a:defPPr algn="ctr">
          <a:defRPr sz="1300" spc="-30" dirty="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rnd">
          <a:solidFill>
            <a:srgbClr val="7F7F7F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effectLst>
          <a:innerShdw blurRad="63500" dist="50800" dir="13500000">
            <a:srgbClr val="DE5644">
              <a:alpha val="0"/>
            </a:srgbClr>
          </a:innerShdw>
        </a:effectLst>
      </a:spPr>
      <a:bodyPr wrap="none" lIns="54000" tIns="18000" rIns="54000" bIns="18000" rtlCol="0">
        <a:spAutoFit/>
      </a:bodyPr>
      <a:lstStyle>
        <a:defPPr algn="l">
          <a:defRPr sz="1100" spc="-3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3066c86-c841-4024-bef5-428dadf1773f" Revision="1" Stencil="System.MyShapes" StencilVersion="1.0"/>
</Control>
</file>

<file path=customXml/itemProps1.xml><?xml version="1.0" encoding="utf-8"?>
<ds:datastoreItem xmlns:ds="http://schemas.openxmlformats.org/officeDocument/2006/customXml" ds:itemID="{CFE4FD2F-0931-4AA1-BAD8-A81B7807EE9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377</Words>
  <Application>Microsoft Office PowerPoint</Application>
  <PresentationFormat>와이드스크린</PresentationFormat>
  <Paragraphs>110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Noto Sans KR Bold</vt:lpstr>
      <vt:lpstr>Noto Sans KR Light</vt:lpstr>
      <vt:lpstr>Noto Sans KR Light (본문)</vt:lpstr>
      <vt:lpstr>Noto Sans KR Medium</vt:lpstr>
      <vt:lpstr>Noto Sans KR Regular</vt:lpstr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강식</dc:creator>
  <cp:lastModifiedBy>SSAFY</cp:lastModifiedBy>
  <cp:revision>139</cp:revision>
  <dcterms:created xsi:type="dcterms:W3CDTF">2021-01-07T01:16:32Z</dcterms:created>
  <dcterms:modified xsi:type="dcterms:W3CDTF">2022-12-01T02:10:12Z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