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70" r:id="rId4"/>
    <p:sldId id="271" r:id="rId5"/>
    <p:sldId id="268" r:id="rId6"/>
    <p:sldId id="272" r:id="rId7"/>
    <p:sldId id="284" r:id="rId8"/>
    <p:sldId id="273" r:id="rId9"/>
    <p:sldId id="274" r:id="rId10"/>
    <p:sldId id="285" r:id="rId11"/>
    <p:sldId id="286" r:id="rId12"/>
    <p:sldId id="287" r:id="rId13"/>
    <p:sldId id="278" r:id="rId14"/>
    <p:sldId id="266" r:id="rId15"/>
    <p:sldId id="267" r:id="rId16"/>
    <p:sldId id="269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7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16EACB5-CEBE-4249-BB39-32CDE4A4C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376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3.jpeg"/><Relationship Id="rId5" Type="http://schemas.openxmlformats.org/officeDocument/2006/relationships/image" Target="../media/image9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tle-Splash-SpeedBigData" hidden="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93763" y="2246313"/>
            <a:ext cx="8250237" cy="4611687"/>
          </a:xfrm>
          <a:prstGeom prst="rect">
            <a:avLst/>
          </a:prstGeom>
          <a:noFill/>
          <a:ln w="21600">
            <a:noFill/>
            <a:round/>
            <a:headEnd/>
            <a:tailEnd/>
          </a:ln>
        </p:spPr>
      </p:pic>
      <p:pic>
        <p:nvPicPr>
          <p:cNvPr id="5" name="Title-Splash-IMAZ" descr="DB2_LUW_Bann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13" y="3025775"/>
            <a:ext cx="8612187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" name="Line 10" hidden="1"/>
          <p:cNvSpPr>
            <a:spLocks noChangeShapeType="1"/>
          </p:cNvSpPr>
          <p:nvPr/>
        </p:nvSpPr>
        <p:spPr bwMode="auto">
          <a:xfrm>
            <a:off x="261938" y="6654800"/>
            <a:ext cx="8607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8" name="Title-IBM-Logo" descr="R120_G137_B251-200" hidden="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Title-Splash-SmarterPlanet" descr="white green" hidden="1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265113" y="3008313"/>
            <a:ext cx="8586787" cy="22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Title-IBM-SP-Logo" hidden="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7889875" y="93663"/>
            <a:ext cx="1060450" cy="403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Title-Header-PureSystems" hidden="1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66700" y="244475"/>
            <a:ext cx="1463675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" name="Title-Splash-PureSystems" hidden="1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254000" y="3038475"/>
            <a:ext cx="8631238" cy="215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Title-Splash-SmarterAnalytics" descr="SAnalytics_PPT_MasterGraphics_1221-03" hidden="1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261938" y="3032125"/>
            <a:ext cx="8631237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Title-Header-SmarterAnalytics" descr="SAnalytics_PPT_MasterGraphics_1221-13" hidden="1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261938" y="236538"/>
            <a:ext cx="19939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-Header-POT" hidden="1"/>
          <p:cNvSpPr txBox="1">
            <a:spLocks noChangeArrowheads="1"/>
          </p:cNvSpPr>
          <p:nvPr userDrawn="1"/>
        </p:nvSpPr>
        <p:spPr bwMode="auto">
          <a:xfrm>
            <a:off x="174625" y="287338"/>
            <a:ext cx="202723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b"/>
          <a:lstStyle/>
          <a:p>
            <a:pPr>
              <a:spcAft>
                <a:spcPts val="900"/>
              </a:spcAft>
              <a:defRPr/>
            </a:pPr>
            <a:r>
              <a:rPr lang="en-US" sz="1000" b="1">
                <a:latin typeface="Arial" charset="0"/>
                <a:cs typeface="Arial" charset="0"/>
              </a:rPr>
              <a:t>An IBM Proof of Technology</a:t>
            </a:r>
          </a:p>
        </p:txBody>
      </p:sp>
      <p:pic>
        <p:nvPicPr>
          <p:cNvPr id="16" name="Title-Splash-POT" descr="Smarter-Planet-cover-design" hidden="1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263525" y="2978150"/>
            <a:ext cx="8594725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-Splash-BigData" hidden="1"/>
          <p:cNvSpPr>
            <a:spLocks noChangeArrowheads="1"/>
          </p:cNvSpPr>
          <p:nvPr userDrawn="1"/>
        </p:nvSpPr>
        <p:spPr bwMode="black">
          <a:xfrm>
            <a:off x="7594600" y="66548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>
              <a:defRPr/>
            </a:pPr>
            <a:r>
              <a:rPr lang="en-US" sz="800">
                <a:latin typeface="Arial" charset="0"/>
                <a:cs typeface="Arial" charset="0"/>
              </a:rPr>
              <a:t>© 2013 IBM Corporation</a:t>
            </a:r>
          </a:p>
        </p:txBody>
      </p:sp>
      <p:pic>
        <p:nvPicPr>
          <p:cNvPr id="18" name="Title-Header-SpeedBigData" hidden="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57175" y="258763"/>
            <a:ext cx="3548063" cy="209550"/>
          </a:xfrm>
          <a:prstGeom prst="rect">
            <a:avLst/>
          </a:prstGeom>
          <a:blipFill dpi="0" rotWithShape="0">
            <a:blip/>
            <a:srcRect/>
            <a:stretch>
              <a:fillRect/>
            </a:stretch>
          </a:blipFill>
          <a:ln w="21590">
            <a:noFill/>
            <a:round/>
            <a:headEnd/>
            <a:tailEnd/>
          </a:ln>
        </p:spPr>
      </p:pic>
      <p:sp>
        <p:nvSpPr>
          <p:cNvPr id="2253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460500"/>
            <a:ext cx="7772400" cy="1470025"/>
          </a:xfrm>
        </p:spPr>
        <p:txBody>
          <a:bodyPr anchor="b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216525"/>
            <a:ext cx="8661400" cy="1362075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0" smtClean="0"/>
            </a:lvl1pPr>
          </a:lstStyle>
          <a:p>
            <a:pPr lvl="0"/>
            <a:r>
              <a:rPr lang="en-US" noProof="0" smtClean="0"/>
              <a:t>Click to Edit Master Subtitle</a:t>
            </a:r>
          </a:p>
        </p:txBody>
      </p:sp>
      <p:sp>
        <p:nvSpPr>
          <p:cNvPr id="19" name="Rectangle 15" hidden="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71450" y="6654800"/>
            <a:ext cx="2133600" cy="203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5F125F6-B00B-42FE-9B9B-8B7F37B1BC7B}" type="datetime4">
              <a:rPr lang="en-US"/>
              <a:pPr>
                <a:defRPr/>
              </a:pPr>
              <a:t>February 3, 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470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9063" y="604838"/>
            <a:ext cx="2038350" cy="5578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604838"/>
            <a:ext cx="5964238" cy="5578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2090738"/>
            <a:ext cx="7940675" cy="4092575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1843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52425" y="604838"/>
            <a:ext cx="8154988" cy="5578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3275" y="2090738"/>
            <a:ext cx="3894138" cy="1970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3275" y="4213225"/>
            <a:ext cx="3894138" cy="1970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604838"/>
            <a:ext cx="7402513" cy="727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3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2725" y="103188"/>
            <a:ext cx="7737475" cy="7699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8599" y="981075"/>
            <a:ext cx="8286751" cy="5391944"/>
          </a:xfrm>
        </p:spPr>
        <p:txBody>
          <a:bodyPr/>
          <a:lstStyle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507163"/>
            <a:ext cx="42545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4FC50-4488-4136-B12D-F9E17D4599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2246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03672" y="1206500"/>
            <a:ext cx="7949406" cy="4533900"/>
          </a:xfrm>
        </p:spPr>
        <p:txBody>
          <a:bodyPr/>
          <a:lstStyle>
            <a:lvl1pPr marL="235585" indent="-235585"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7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>
            <a:spLocks noGrp="1"/>
          </p:cNvSpPr>
          <p:nvPr>
            <p:ph type="title"/>
          </p:nvPr>
        </p:nvSpPr>
        <p:spPr>
          <a:xfrm>
            <a:off x="685800" y="214290"/>
            <a:ext cx="6815158" cy="563562"/>
          </a:xfrm>
          <a:prstGeom prst="rect">
            <a:avLst/>
          </a:prstGeom>
        </p:spPr>
        <p:txBody>
          <a:bodyPr/>
          <a:lstStyle>
            <a:lvl1pPr algn="l">
              <a:defRPr sz="2700"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4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79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2090738"/>
            <a:ext cx="389413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3275" y="2090738"/>
            <a:ext cx="389413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8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26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8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2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Slide-Header-Banner-SP" descr="white-green-banner" hidden="1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9144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5100" y="538163"/>
            <a:ext cx="8805863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– Should Be All Initial Caps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00" y="1236663"/>
            <a:ext cx="8805863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261938" y="488950"/>
            <a:ext cx="8613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0" name="Line 10"/>
          <p:cNvSpPr>
            <a:spLocks noChangeShapeType="1"/>
          </p:cNvSpPr>
          <p:nvPr/>
        </p:nvSpPr>
        <p:spPr bwMode="auto">
          <a:xfrm>
            <a:off x="261938" y="6654800"/>
            <a:ext cx="862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4103" name="Slide-Header-IBM-Logo" descr="R120_G137_B251-200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280400" y="188913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Slide-Header-Banner-PureSystems" hidden="1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266700" y="244475"/>
            <a:ext cx="1463675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105" name="Slide-Header-IBM-SP-Logo" descr="ibm_sp_lockup_western-02" hidden="1"/>
          <p:cNvPicPr>
            <a:picLocks noChangeAspect="1" noChangeArrowheads="1"/>
          </p:cNvPicPr>
          <p:nvPr userDrawn="1"/>
        </p:nvPicPr>
        <p:blipFill>
          <a:blip r:embed="rId23"/>
          <a:srcRect/>
          <a:stretch>
            <a:fillRect/>
          </a:stretch>
        </p:blipFill>
        <p:spPr bwMode="auto">
          <a:xfrm>
            <a:off x="7889875" y="93663"/>
            <a:ext cx="10604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Slide-Header-Banner-SmarterAn" descr="SAnalytics_PPT_MasterGraphics_1221-13" hidden="1"/>
          <p:cNvPicPr>
            <a:picLocks noChangeAspect="1" noChangeArrowheads="1"/>
          </p:cNvPicPr>
          <p:nvPr userDrawn="1"/>
        </p:nvPicPr>
        <p:blipFill>
          <a:blip r:embed="rId24"/>
          <a:srcRect/>
          <a:stretch>
            <a:fillRect/>
          </a:stretch>
        </p:blipFill>
        <p:spPr bwMode="auto">
          <a:xfrm>
            <a:off x="261938" y="223838"/>
            <a:ext cx="19939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Slide-Header-Banner-POT" hidden="1"/>
          <p:cNvSpPr txBox="1">
            <a:spLocks noChangeArrowheads="1"/>
          </p:cNvSpPr>
          <p:nvPr userDrawn="1"/>
        </p:nvSpPr>
        <p:spPr bwMode="auto">
          <a:xfrm>
            <a:off x="258763" y="188913"/>
            <a:ext cx="92551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defRPr/>
            </a:pPr>
            <a:r>
              <a:rPr lang="en-US" sz="1000">
                <a:latin typeface="Arial" charset="0"/>
                <a:cs typeface="Arial" charset="0"/>
              </a:rPr>
              <a:t>IBM Software</a:t>
            </a:r>
          </a:p>
        </p:txBody>
      </p:sp>
      <p:pic>
        <p:nvPicPr>
          <p:cNvPr id="4108" name="Slide-Header-Banner-SpeedBigData" hidden="1"/>
          <p:cNvPicPr>
            <a:picLocks noChangeArrowheads="1"/>
          </p:cNvPicPr>
          <p:nvPr userDrawn="1"/>
        </p:nvPicPr>
        <p:blipFill>
          <a:blip r:embed="rId25"/>
          <a:srcRect/>
          <a:stretch>
            <a:fillRect/>
          </a:stretch>
        </p:blipFill>
        <p:spPr bwMode="auto">
          <a:xfrm>
            <a:off x="257175" y="258763"/>
            <a:ext cx="3546475" cy="209550"/>
          </a:xfrm>
          <a:prstGeom prst="rect">
            <a:avLst/>
          </a:prstGeom>
          <a:noFill/>
          <a:ln w="21590">
            <a:noFill/>
            <a:round/>
            <a:headEnd/>
            <a:tailEnd/>
          </a:ln>
        </p:spPr>
      </p:pic>
      <p:sp>
        <p:nvSpPr>
          <p:cNvPr id="1037" name="Rectangle 31"/>
          <p:cNvSpPr>
            <a:spLocks noChangeArrowheads="1"/>
          </p:cNvSpPr>
          <p:nvPr userDrawn="1"/>
        </p:nvSpPr>
        <p:spPr bwMode="black">
          <a:xfrm>
            <a:off x="165100" y="6654800"/>
            <a:ext cx="395288" cy="133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defRPr/>
            </a:pPr>
            <a:fld id="{90ECCF69-1212-4AE8-B6AB-CED8C7B8156D}" type="slidenum">
              <a:rPr lang="en-US" sz="800">
                <a:latin typeface="Arial" charset="0"/>
                <a:cs typeface="Arial" charset="0"/>
              </a:rPr>
              <a:pPr>
                <a:defRPr/>
              </a:pPr>
              <a:t>‹#›</a:t>
            </a:fld>
            <a:endParaRPr lang="en-US" sz="800">
              <a:latin typeface="Arial" charset="0"/>
              <a:cs typeface="Arial" charset="0"/>
            </a:endParaRPr>
          </a:p>
        </p:txBody>
      </p:sp>
      <p:sp>
        <p:nvSpPr>
          <p:cNvPr id="1038" name="Rectangle 32"/>
          <p:cNvSpPr>
            <a:spLocks noChangeArrowheads="1"/>
          </p:cNvSpPr>
          <p:nvPr userDrawn="1"/>
        </p:nvSpPr>
        <p:spPr bwMode="auto">
          <a:xfrm>
            <a:off x="7553325" y="6657975"/>
            <a:ext cx="14208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dirty="0"/>
              <a:t>© </a:t>
            </a:r>
            <a:r>
              <a:rPr lang="en-US" sz="800" dirty="0" smtClean="0"/>
              <a:t>2016 </a:t>
            </a:r>
            <a:r>
              <a:rPr lang="en-US" sz="800" dirty="0"/>
              <a:t>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349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Arial" pitchFamily="-112" charset="0"/>
          <a:cs typeface="Arial" pitchFamily="-11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Arial" pitchFamily="-112" charset="0"/>
          <a:cs typeface="Arial" pitchFamily="-11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Arial" pitchFamily="-112" charset="0"/>
          <a:cs typeface="Arial" pitchFamily="-11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hlink"/>
          </a:solidFill>
          <a:latin typeface="Arial" pitchFamily="-112" charset="0"/>
          <a:ea typeface="Arial" pitchFamily="-112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q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&gt;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4574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146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3718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29050" indent="-1714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12" charset="2"/>
        <a:buChar char="§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4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ltramonkey.org/" TargetMode="External"/><Relationship Id="rId2" Type="http://schemas.openxmlformats.org/officeDocument/2006/relationships/hyperlink" Target="http://clusterlab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InfoSphere Data Replication CDC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Disaster Recovery Implementation considerations for LUW engines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351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732313"/>
            <a:ext cx="1676400" cy="30266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locally with a shared volume (normal)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3" y="3372723"/>
            <a:ext cx="711267" cy="711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850249"/>
            <a:ext cx="109517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</a:p>
          <a:p>
            <a:pPr algn="ctr"/>
            <a:r>
              <a:rPr lang="nl-NL" sz="1200" dirty="0" smtClean="0"/>
              <a:t>(local)</a:t>
            </a:r>
            <a:endParaRPr lang="en-IE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732314"/>
            <a:ext cx="1676400" cy="3026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 flipV="1">
            <a:off x="2884420" y="1676400"/>
            <a:ext cx="1241098" cy="2080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0"/>
            <a:endCxn id="11" idx="0"/>
          </p:cNvCxnSpPr>
          <p:nvPr/>
        </p:nvCxnSpPr>
        <p:spPr>
          <a:xfrm flipH="1">
            <a:off x="2528786" y="4114800"/>
            <a:ext cx="6470" cy="7354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6" y="3403533"/>
            <a:ext cx="711267" cy="7112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Rectangle 14"/>
          <p:cNvSpPr/>
          <p:nvPr/>
        </p:nvSpPr>
        <p:spPr>
          <a:xfrm>
            <a:off x="6273766" y="3372723"/>
            <a:ext cx="711267" cy="7683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TextBox 22"/>
          <p:cNvSpPr txBox="1"/>
          <p:nvPr/>
        </p:nvSpPr>
        <p:spPr>
          <a:xfrm>
            <a:off x="6081814" y="4850249"/>
            <a:ext cx="109517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</a:p>
          <a:p>
            <a:pPr algn="ctr"/>
            <a:r>
              <a:rPr lang="nl-NL" sz="1200" dirty="0" smtClean="0"/>
              <a:t>(local)</a:t>
            </a:r>
            <a:endParaRPr lang="en-IE" sz="12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629399" y="4130423"/>
            <a:ext cx="1" cy="719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1544" y="414111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(passive)</a:t>
            </a:r>
            <a:endParaRPr lang="en-IE" sz="1050" dirty="0"/>
          </a:p>
        </p:txBody>
      </p: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 flipV="1">
            <a:off x="4890851" y="1757065"/>
            <a:ext cx="1382915" cy="199985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endCxn id="21" idx="1"/>
          </p:cNvCxnSpPr>
          <p:nvPr/>
        </p:nvCxnSpPr>
        <p:spPr>
          <a:xfrm>
            <a:off x="3076372" y="5173414"/>
            <a:ext cx="1138914" cy="1074986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02907" y="5867400"/>
            <a:ext cx="747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Backup </a:t>
            </a:r>
          </a:p>
          <a:p>
            <a:pPr algn="ctr"/>
            <a:r>
              <a:rPr lang="nl-NL" sz="1050" dirty="0" smtClean="0"/>
              <a:t>metadata</a:t>
            </a:r>
            <a:endParaRPr lang="en-IE" sz="1050" dirty="0"/>
          </a:p>
        </p:txBody>
      </p:sp>
      <p:pic>
        <p:nvPicPr>
          <p:cNvPr id="21" name="Picture 2" descr="C:\Users\IBM_AD~1\AppData\Local\Temp\vmware-nl45056\VMwareDnD\a3dbf98d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86" y="5867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17031" y="598604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 smtClean="0"/>
              <a:t>SAN</a:t>
            </a:r>
          </a:p>
          <a:p>
            <a:pPr algn="ctr"/>
            <a:r>
              <a:rPr lang="nl-NL" sz="1400" b="1" dirty="0" smtClean="0"/>
              <a:t>NAS</a:t>
            </a:r>
            <a:endParaRPr lang="en-IE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6075148"/>
            <a:ext cx="1396966" cy="50783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Becked up binaries &amp;</a:t>
            </a:r>
          </a:p>
          <a:p>
            <a:pPr algn="ctr"/>
            <a:r>
              <a:rPr lang="nl-NL" sz="900" dirty="0" smtClean="0"/>
              <a:t>Configuration Metadata</a:t>
            </a:r>
          </a:p>
          <a:p>
            <a:pPr algn="ctr"/>
            <a:r>
              <a:rPr lang="nl-NL" sz="900" dirty="0" smtClean="0"/>
              <a:t>(shared)</a:t>
            </a:r>
            <a:endParaRPr lang="en-IE" sz="900" dirty="0"/>
          </a:p>
        </p:txBody>
      </p:sp>
    </p:spTree>
    <p:extLst>
      <p:ext uri="{BB962C8B-B14F-4D97-AF65-F5344CB8AC3E}">
        <p14:creationId xmlns:p14="http://schemas.microsoft.com/office/powerpoint/2010/main" val="113494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732313"/>
            <a:ext cx="1676400" cy="30266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locally with a shared volume (failed over)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3" y="3372723"/>
            <a:ext cx="711267" cy="711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850249"/>
            <a:ext cx="109517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</a:p>
          <a:p>
            <a:pPr algn="ctr"/>
            <a:r>
              <a:rPr lang="nl-NL" sz="1200" dirty="0" smtClean="0"/>
              <a:t>(local)</a:t>
            </a:r>
            <a:endParaRPr lang="en-IE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732314"/>
            <a:ext cx="1676400" cy="3026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  <a:endCxn id="11" idx="0"/>
          </p:cNvCxnSpPr>
          <p:nvPr/>
        </p:nvCxnSpPr>
        <p:spPr>
          <a:xfrm flipH="1">
            <a:off x="2528786" y="4114800"/>
            <a:ext cx="6470" cy="7354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6" y="3403533"/>
            <a:ext cx="711267" cy="7112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TextBox 22"/>
          <p:cNvSpPr txBox="1"/>
          <p:nvPr/>
        </p:nvSpPr>
        <p:spPr>
          <a:xfrm>
            <a:off x="6081814" y="4850249"/>
            <a:ext cx="1095172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</a:p>
          <a:p>
            <a:pPr algn="ctr"/>
            <a:r>
              <a:rPr lang="nl-NL" sz="1200" dirty="0" smtClean="0"/>
              <a:t>(local)</a:t>
            </a:r>
            <a:endParaRPr lang="en-IE" sz="12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629399" y="4130423"/>
            <a:ext cx="1" cy="719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1544" y="414111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(passive)</a:t>
            </a:r>
            <a:endParaRPr lang="en-IE" sz="1050" dirty="0"/>
          </a:p>
        </p:txBody>
      </p:sp>
      <p:cxnSp>
        <p:nvCxnSpPr>
          <p:cNvPr id="1024" name="Straight Arrow Connector 1023"/>
          <p:cNvCxnSpPr>
            <a:stCxn id="23" idx="1"/>
            <a:endCxn id="21" idx="3"/>
          </p:cNvCxnSpPr>
          <p:nvPr/>
        </p:nvCxnSpPr>
        <p:spPr>
          <a:xfrm flipH="1">
            <a:off x="4977286" y="5265748"/>
            <a:ext cx="1104528" cy="982652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31806" y="5181600"/>
            <a:ext cx="747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Backup </a:t>
            </a:r>
          </a:p>
          <a:p>
            <a:pPr algn="ctr"/>
            <a:r>
              <a:rPr lang="nl-NL" sz="1050" dirty="0" smtClean="0"/>
              <a:t>metadata</a:t>
            </a:r>
            <a:endParaRPr lang="en-IE" sz="1050" dirty="0"/>
          </a:p>
        </p:txBody>
      </p:sp>
      <p:pic>
        <p:nvPicPr>
          <p:cNvPr id="21" name="Picture 2" descr="C:\Users\IBM_AD~1\AppData\Local\Temp\vmware-nl45056\VMwareDnD\a3dbf98d\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86" y="58674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317031" y="598604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 smtClean="0"/>
              <a:t>SAN</a:t>
            </a:r>
          </a:p>
          <a:p>
            <a:pPr algn="ctr"/>
            <a:r>
              <a:rPr lang="nl-NL" sz="1400" b="1" dirty="0" smtClean="0"/>
              <a:t>NAS</a:t>
            </a:r>
            <a:endParaRPr lang="en-IE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56150" y="5986046"/>
            <a:ext cx="1396966" cy="50783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900" dirty="0" smtClean="0"/>
              <a:t>Becked up binaries &amp;</a:t>
            </a:r>
          </a:p>
          <a:p>
            <a:pPr algn="ctr"/>
            <a:r>
              <a:rPr lang="nl-NL" sz="900" dirty="0" smtClean="0"/>
              <a:t>Configuration Metadata</a:t>
            </a:r>
          </a:p>
          <a:p>
            <a:pPr algn="ctr"/>
            <a:r>
              <a:rPr lang="nl-NL" sz="900" dirty="0" smtClean="0"/>
              <a:t>(shared)</a:t>
            </a:r>
            <a:endParaRPr lang="en-IE" sz="9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890851" y="1732600"/>
            <a:ext cx="1382915" cy="2026567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84420" y="1676400"/>
            <a:ext cx="1241098" cy="208051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158966" y="3378299"/>
            <a:ext cx="711267" cy="7683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65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Scripts needed when running locally (isolated)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Backup while CDC is running on the local server</a:t>
            </a:r>
          </a:p>
          <a:p>
            <a:pPr lvl="1"/>
            <a:r>
              <a:rPr lang="nl-NL" dirty="0" smtClean="0"/>
              <a:t>Back up the CDC metadata &amp; instance configuration (all instances)</a:t>
            </a:r>
          </a:p>
          <a:p>
            <a:pPr lvl="1"/>
            <a:r>
              <a:rPr lang="nl-NL" dirty="0" smtClean="0"/>
              <a:t>Send backed up data to secondary server, or to the shared storage</a:t>
            </a:r>
          </a:p>
          <a:p>
            <a:pPr lvl="1"/>
            <a:r>
              <a:rPr lang="nl-NL" dirty="0" smtClean="0"/>
              <a:t>Replace metadata on secondary server or shared storage</a:t>
            </a:r>
          </a:p>
          <a:p>
            <a:pPr lvl="1"/>
            <a:r>
              <a:rPr lang="nl-NL" dirty="0" smtClean="0"/>
              <a:t>Optionally clean up old versions of the metadata backup (local and remote)</a:t>
            </a:r>
          </a:p>
          <a:p>
            <a:pPr lvl="1"/>
            <a:r>
              <a:rPr lang="nl-NL" dirty="0" smtClean="0"/>
              <a:t>Script: cdc_backup_sync.sh</a:t>
            </a:r>
          </a:p>
          <a:p>
            <a:r>
              <a:rPr lang="nl-NL" dirty="0" smtClean="0"/>
              <a:t>Start CDC instances and subscriptions</a:t>
            </a:r>
          </a:p>
          <a:p>
            <a:pPr lvl="1"/>
            <a:r>
              <a:rPr lang="nl-NL" dirty="0" smtClean="0"/>
              <a:t>If there is a shared volume, restore CDC binaries from the shared volume</a:t>
            </a:r>
          </a:p>
          <a:p>
            <a:pPr lvl="1"/>
            <a:r>
              <a:rPr lang="nl-NL" dirty="0" smtClean="0"/>
              <a:t>Start CDC instance (all instances)</a:t>
            </a:r>
          </a:p>
          <a:p>
            <a:pPr lvl="1"/>
            <a:r>
              <a:rPr lang="nl-NL" dirty="0" smtClean="0"/>
              <a:t>Start all subscriptions</a:t>
            </a:r>
          </a:p>
          <a:p>
            <a:pPr lvl="1"/>
            <a:r>
              <a:rPr lang="nl-NL" dirty="0" smtClean="0"/>
              <a:t>Script: cdc_instance.sh start</a:t>
            </a:r>
          </a:p>
          <a:p>
            <a:r>
              <a:rPr lang="nl-NL" dirty="0" smtClean="0"/>
              <a:t>Stop CDC subscriptions and instances</a:t>
            </a:r>
          </a:p>
          <a:p>
            <a:pPr lvl="1"/>
            <a:r>
              <a:rPr lang="nl-NL" dirty="0" smtClean="0"/>
              <a:t>Stop all subscriptions</a:t>
            </a:r>
          </a:p>
          <a:p>
            <a:pPr lvl="1"/>
            <a:r>
              <a:rPr lang="nl-NL" dirty="0" smtClean="0"/>
              <a:t>Terminate subscriptions if it takes too long to stop</a:t>
            </a:r>
            <a:endParaRPr lang="en-IE" dirty="0" smtClean="0"/>
          </a:p>
          <a:p>
            <a:pPr lvl="1"/>
            <a:r>
              <a:rPr lang="nl-NL" dirty="0" smtClean="0"/>
              <a:t>Stop instances (all instances)</a:t>
            </a:r>
          </a:p>
          <a:p>
            <a:pPr lvl="1"/>
            <a:r>
              <a:rPr lang="nl-NL" dirty="0" smtClean="0"/>
              <a:t>Script: cdc_instance.sh stop</a:t>
            </a:r>
          </a:p>
          <a:p>
            <a:r>
              <a:rPr lang="nl-NL" dirty="0" smtClean="0"/>
              <a:t>After upgrading CDC</a:t>
            </a:r>
          </a:p>
          <a:p>
            <a:pPr lvl="1"/>
            <a:r>
              <a:rPr lang="nl-NL" dirty="0" smtClean="0"/>
              <a:t>Synchronize binaries and instance definitions with other server(s) or with shared volume</a:t>
            </a:r>
          </a:p>
          <a:p>
            <a:pPr lvl="1"/>
            <a:r>
              <a:rPr lang="nl-NL" dirty="0" smtClean="0"/>
              <a:t>Script: cdc_installation_sync.sh</a:t>
            </a:r>
          </a:p>
        </p:txBody>
      </p:sp>
    </p:spTree>
    <p:extLst>
      <p:ext uri="{BB962C8B-B14F-4D97-AF65-F5344CB8AC3E}">
        <p14:creationId xmlns:p14="http://schemas.microsoft.com/office/powerpoint/2010/main" val="77228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Network considerations – CDC communications</a:t>
            </a:r>
            <a:endParaRPr lang="en-IE" dirty="0"/>
          </a:p>
        </p:txBody>
      </p:sp>
      <p:grpSp>
        <p:nvGrpSpPr>
          <p:cNvPr id="52" name="Group 51"/>
          <p:cNvGrpSpPr/>
          <p:nvPr/>
        </p:nvGrpSpPr>
        <p:grpSpPr>
          <a:xfrm>
            <a:off x="771127" y="1219200"/>
            <a:ext cx="6925073" cy="5343525"/>
            <a:chOff x="771127" y="1219200"/>
            <a:chExt cx="6925073" cy="5343525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712120"/>
              <a:ext cx="762000" cy="7048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712120"/>
              <a:ext cx="762000" cy="70485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752600" y="2166939"/>
              <a:ext cx="315405" cy="500061"/>
              <a:chOff x="1676400" y="3086100"/>
              <a:chExt cx="762000" cy="84772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6400" y="3086100"/>
                <a:ext cx="630810" cy="6953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590" y="3238499"/>
                <a:ext cx="630810" cy="69532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0971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Source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87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Target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671" y="2692266"/>
              <a:ext cx="666750" cy="66675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494" y="2692266"/>
              <a:ext cx="666750" cy="666750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3700314" y="4026353"/>
              <a:ext cx="1276351" cy="1276351"/>
              <a:chOff x="3700314" y="4026353"/>
              <a:chExt cx="1276351" cy="127635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0314" y="4026353"/>
                <a:ext cx="1276351" cy="1276351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968206" y="4306669"/>
                <a:ext cx="6799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1200" dirty="0" smtClean="0"/>
                  <a:t>CDC</a:t>
                </a:r>
                <a:br>
                  <a:rPr lang="nl-NL" sz="1200" dirty="0" smtClean="0"/>
                </a:br>
                <a:r>
                  <a:rPr lang="nl-NL" sz="1200" dirty="0" smtClean="0"/>
                  <a:t>Access</a:t>
                </a:r>
                <a:br>
                  <a:rPr lang="nl-NL" sz="1200" dirty="0" smtClean="0"/>
                </a:br>
                <a:r>
                  <a:rPr lang="nl-NL" sz="1200" dirty="0" smtClean="0"/>
                  <a:t>Server</a:t>
                </a:r>
                <a:endParaRPr lang="en-IE" sz="1200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036" y="5562600"/>
              <a:ext cx="1182906" cy="100012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733800" y="5693330"/>
              <a:ext cx="122822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CDC</a:t>
              </a:r>
              <a:br>
                <a:rPr lang="nl-NL" sz="1400" dirty="0" smtClean="0"/>
              </a:br>
              <a:r>
                <a:rPr lang="nl-NL" sz="1400" dirty="0" smtClean="0"/>
                <a:t>Management</a:t>
              </a:r>
              <a:br>
                <a:rPr lang="nl-NL" sz="1400" dirty="0" smtClean="0"/>
              </a:br>
              <a:r>
                <a:rPr lang="nl-NL" sz="1400" dirty="0" smtClean="0"/>
                <a:t>Console</a:t>
              </a:r>
              <a:endParaRPr lang="en-IE" sz="1400" dirty="0"/>
            </a:p>
          </p:txBody>
        </p:sp>
        <p:cxnSp>
          <p:nvCxnSpPr>
            <p:cNvPr id="29" name="Straight Arrow Connector 28"/>
            <p:cNvCxnSpPr>
              <a:stCxn id="26" idx="0"/>
              <a:endCxn id="23" idx="2"/>
            </p:cNvCxnSpPr>
            <p:nvPr/>
          </p:nvCxnSpPr>
          <p:spPr>
            <a:xfrm flipV="1">
              <a:off x="4338489" y="5302704"/>
              <a:ext cx="1" cy="25989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1"/>
              <a:endCxn id="20" idx="2"/>
            </p:cNvCxnSpPr>
            <p:nvPr/>
          </p:nvCxnSpPr>
          <p:spPr>
            <a:xfrm flipH="1" flipV="1">
              <a:off x="1619046" y="3359016"/>
              <a:ext cx="2081268" cy="1305513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21" idx="2"/>
            </p:cNvCxnSpPr>
            <p:nvPr/>
          </p:nvCxnSpPr>
          <p:spPr>
            <a:xfrm flipV="1">
              <a:off x="4976665" y="3359016"/>
              <a:ext cx="1889204" cy="1305513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644" y="2097882"/>
              <a:ext cx="4854756" cy="6381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333082" y="2206823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Replication</a:t>
              </a:r>
              <a:endParaRPr lang="en-IE" sz="1400" dirty="0"/>
            </a:p>
          </p:txBody>
        </p:sp>
        <p:cxnSp>
          <p:nvCxnSpPr>
            <p:cNvPr id="41" name="Straight Arrow Connector 40"/>
            <p:cNvCxnSpPr>
              <a:stCxn id="20" idx="3"/>
            </p:cNvCxnSpPr>
            <p:nvPr/>
          </p:nvCxnSpPr>
          <p:spPr>
            <a:xfrm>
              <a:off x="1952421" y="3025641"/>
              <a:ext cx="4580073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18742" y="5932210"/>
              <a:ext cx="1227503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30603" y="6052129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smtClean="0"/>
                <a:t>TCP/IP connection</a:t>
              </a:r>
              <a:endParaRPr lang="en-IE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1127" y="3352800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cdc_engine_1</a:t>
              </a:r>
            </a:p>
            <a:p>
              <a:r>
                <a:rPr lang="nl-NL" sz="800" dirty="0" smtClean="0"/>
                <a:t>172.16.7.100</a:t>
              </a:r>
              <a:endParaRPr lang="en-IE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67127" y="3319046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nl-NL" dirty="0"/>
                <a:t>cdc_engine_2</a:t>
              </a:r>
            </a:p>
            <a:p>
              <a:r>
                <a:rPr lang="nl-NL" dirty="0"/>
                <a:t>172.16.7.200</a:t>
              </a:r>
              <a:endParaRPr lang="en-IE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95800" y="5147846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cdc_as</a:t>
              </a:r>
            </a:p>
            <a:p>
              <a:r>
                <a:rPr lang="nl-NL" sz="800" dirty="0" smtClean="0"/>
                <a:t>172.16.7.20</a:t>
              </a:r>
              <a:endParaRPr lang="en-IE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401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Network considerations – Failover (1)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Connections to be considered for failover</a:t>
            </a:r>
          </a:p>
          <a:p>
            <a:pPr lvl="1"/>
            <a:r>
              <a:rPr lang="nl-NL" smtClean="0"/>
              <a:t>Management Console connecting to Access Server using host name or IP address</a:t>
            </a:r>
          </a:p>
          <a:p>
            <a:pPr lvl="2"/>
            <a:r>
              <a:rPr lang="nl-NL" smtClean="0"/>
              <a:t>cdc_as (172.16.7.20)</a:t>
            </a:r>
          </a:p>
          <a:p>
            <a:pPr lvl="1"/>
            <a:r>
              <a:rPr lang="nl-NL" smtClean="0"/>
              <a:t>Access Server connecting to source and target engine using host names or IP addresses</a:t>
            </a:r>
          </a:p>
          <a:p>
            <a:pPr lvl="2"/>
            <a:r>
              <a:rPr lang="nl-NL" smtClean="0"/>
              <a:t>cdc_engine_1 (172.16.7.100)</a:t>
            </a:r>
          </a:p>
          <a:p>
            <a:pPr lvl="2"/>
            <a:r>
              <a:rPr lang="nl-NL" smtClean="0"/>
              <a:t>cdc_engine_2 (172.16.7.200)</a:t>
            </a:r>
          </a:p>
          <a:p>
            <a:pPr lvl="1"/>
            <a:r>
              <a:rPr lang="nl-NL" smtClean="0"/>
              <a:t>CDC source engine (cdc_engine_1) connecting to target engine using host name or IP address that is stored in the subscription definition</a:t>
            </a:r>
          </a:p>
          <a:p>
            <a:pPr lvl="2"/>
            <a:r>
              <a:rPr lang="nl-NL" smtClean="0"/>
              <a:t>cdc_engine_2 (172.16.7.200)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168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Network considerations – Failover (2)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When Access Server or the source/target engine fails over, there are 2 choices:</a:t>
            </a:r>
          </a:p>
          <a:p>
            <a:pPr lvl="1"/>
            <a:r>
              <a:rPr lang="nl-NL" smtClean="0"/>
              <a:t>Manually change the host names or IP addresses through the Management Console</a:t>
            </a:r>
          </a:p>
          <a:p>
            <a:pPr lvl="2"/>
            <a:r>
              <a:rPr lang="nl-NL" smtClean="0"/>
              <a:t>This choice is documented in the IBM Knowledge Center and will not be covered in this document</a:t>
            </a:r>
          </a:p>
          <a:p>
            <a:pPr lvl="1"/>
            <a:r>
              <a:rPr lang="nl-NL" smtClean="0"/>
              <a:t>Use an automated procedure (cluster resource manager) to move the IP addresses to the secondary server</a:t>
            </a:r>
          </a:p>
          <a:p>
            <a:r>
              <a:rPr lang="nl-NL" smtClean="0"/>
              <a:t>Manual process through Management Console</a:t>
            </a:r>
          </a:p>
          <a:p>
            <a:r>
              <a:rPr lang="nl-NL" smtClean="0"/>
              <a:t>For failover automation, ensure that IP addresses move together with the running CDC process</a:t>
            </a:r>
          </a:p>
          <a:p>
            <a:pPr lvl="1"/>
            <a:r>
              <a:rPr lang="nl-NL" smtClean="0"/>
              <a:t>CDC source instance</a:t>
            </a:r>
          </a:p>
          <a:p>
            <a:pPr lvl="1"/>
            <a:r>
              <a:rPr lang="nl-NL" smtClean="0"/>
              <a:t>CDC target instance</a:t>
            </a:r>
          </a:p>
          <a:p>
            <a:pPr lvl="1"/>
            <a:r>
              <a:rPr lang="nl-NL" smtClean="0"/>
              <a:t>Access Server daemon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557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 considerations – Failover (3)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Failover automation</a:t>
            </a:r>
          </a:p>
          <a:p>
            <a:pPr lvl="1"/>
            <a:r>
              <a:rPr lang="nl-NL" dirty="0" smtClean="0"/>
              <a:t>Use a virtual IP address floating between primary and secondary servers</a:t>
            </a:r>
          </a:p>
          <a:p>
            <a:pPr lvl="1"/>
            <a:r>
              <a:rPr lang="nl-NL" dirty="0" smtClean="0"/>
              <a:t>Virtual IP address and CDC instance move together to the primary server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699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747036" y="3886200"/>
            <a:ext cx="817712" cy="17901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00691" y="2667000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43744" y="2667000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Failover automation (normal)</a:t>
            </a:r>
            <a:endParaRPr lang="en-IE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97199" y="1219200"/>
            <a:ext cx="6218001" cy="5376937"/>
            <a:chOff x="1097199" y="1219200"/>
            <a:chExt cx="6218001" cy="537693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712120"/>
              <a:ext cx="762000" cy="7048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712120"/>
              <a:ext cx="762000" cy="70485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752600" y="2166939"/>
              <a:ext cx="315405" cy="500061"/>
              <a:chOff x="1676400" y="3086100"/>
              <a:chExt cx="762000" cy="84772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6400" y="3086100"/>
                <a:ext cx="630810" cy="6953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590" y="3238499"/>
                <a:ext cx="630810" cy="69532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0971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Source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87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Target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083" y="2892087"/>
              <a:ext cx="466929" cy="46692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494" y="2848499"/>
              <a:ext cx="554106" cy="554106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3733800" y="4114800"/>
              <a:ext cx="883104" cy="883104"/>
              <a:chOff x="3733800" y="4114800"/>
              <a:chExt cx="883104" cy="88310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114800"/>
                <a:ext cx="883104" cy="88310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917108" y="4325519"/>
                <a:ext cx="516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800" dirty="0" smtClean="0"/>
                  <a:t>CDC</a:t>
                </a:r>
                <a:br>
                  <a:rPr lang="nl-NL" sz="800" dirty="0" smtClean="0"/>
                </a:br>
                <a:r>
                  <a:rPr lang="nl-NL" sz="800" dirty="0" smtClean="0"/>
                  <a:t>Access</a:t>
                </a:r>
                <a:br>
                  <a:rPr lang="nl-NL" sz="800" dirty="0" smtClean="0"/>
                </a:br>
                <a:r>
                  <a:rPr lang="nl-NL" sz="800" dirty="0" smtClean="0"/>
                  <a:t>Server</a:t>
                </a:r>
                <a:endParaRPr lang="en-IE" sz="800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184" y="5769730"/>
              <a:ext cx="977440" cy="82640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59989" y="5802289"/>
              <a:ext cx="97334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50" dirty="0" smtClean="0"/>
                <a:t>CDC</a:t>
              </a:r>
              <a:br>
                <a:rPr lang="nl-NL" sz="1050" dirty="0" smtClean="0"/>
              </a:br>
              <a:r>
                <a:rPr lang="nl-NL" sz="1050" dirty="0" smtClean="0"/>
                <a:t>Management</a:t>
              </a:r>
              <a:br>
                <a:rPr lang="nl-NL" sz="1050" dirty="0" smtClean="0"/>
              </a:br>
              <a:r>
                <a:rPr lang="nl-NL" sz="1050" dirty="0" smtClean="0"/>
                <a:t>Console</a:t>
              </a:r>
              <a:endParaRPr lang="en-IE" sz="1050" dirty="0"/>
            </a:p>
          </p:txBody>
        </p:sp>
        <p:cxnSp>
          <p:nvCxnSpPr>
            <p:cNvPr id="29" name="Straight Arrow Connector 28"/>
            <p:cNvCxnSpPr>
              <a:stCxn id="26" idx="0"/>
              <a:endCxn id="23" idx="2"/>
            </p:cNvCxnSpPr>
            <p:nvPr/>
          </p:nvCxnSpPr>
          <p:spPr>
            <a:xfrm flipH="1" flipV="1">
              <a:off x="4175352" y="4997904"/>
              <a:ext cx="441552" cy="77182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1"/>
              <a:endCxn id="20" idx="2"/>
            </p:cNvCxnSpPr>
            <p:nvPr/>
          </p:nvCxnSpPr>
          <p:spPr>
            <a:xfrm flipH="1" flipV="1">
              <a:off x="1736548" y="3359016"/>
              <a:ext cx="1997252" cy="119733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21" idx="2"/>
            </p:cNvCxnSpPr>
            <p:nvPr/>
          </p:nvCxnSpPr>
          <p:spPr>
            <a:xfrm flipV="1">
              <a:off x="4616904" y="3402605"/>
              <a:ext cx="2192643" cy="1153747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644" y="2097882"/>
              <a:ext cx="4854756" cy="6381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333082" y="2206823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Replication</a:t>
              </a:r>
              <a:endParaRPr lang="en-IE" sz="1400" dirty="0"/>
            </a:p>
          </p:txBody>
        </p:sp>
        <p:cxnSp>
          <p:nvCxnSpPr>
            <p:cNvPr id="41" name="Straight Arrow Connector 40"/>
            <p:cNvCxnSpPr>
              <a:stCxn id="20" idx="3"/>
              <a:endCxn id="21" idx="1"/>
            </p:cNvCxnSpPr>
            <p:nvPr/>
          </p:nvCxnSpPr>
          <p:spPr>
            <a:xfrm>
              <a:off x="1970012" y="3125552"/>
              <a:ext cx="4562482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18742" y="5932210"/>
              <a:ext cx="1227503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30603" y="6052129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smtClean="0"/>
                <a:t>TCP/IP connection</a:t>
              </a:r>
              <a:endParaRPr lang="en-IE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52363" y="345140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cdc_engine_1</a:t>
              </a:r>
            </a:p>
            <a:p>
              <a:r>
                <a:rPr lang="nl-NL" sz="800" dirty="0" smtClean="0"/>
                <a:t>172.16.7.100</a:t>
              </a:r>
              <a:endParaRPr lang="en-IE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11101" y="345140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nl-NL" dirty="0"/>
                <a:t>cdc_engine_2</a:t>
              </a:r>
            </a:p>
            <a:p>
              <a:r>
                <a:rPr lang="nl-NL" dirty="0"/>
                <a:t>172.16.7.200</a:t>
              </a:r>
              <a:endParaRPr lang="en-IE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7659" y="4978569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cdc_as</a:t>
              </a:r>
            </a:p>
            <a:p>
              <a:r>
                <a:rPr lang="nl-NL" sz="800" dirty="0" smtClean="0"/>
                <a:t>172.16.7.20</a:t>
              </a:r>
              <a:endParaRPr lang="en-IE" sz="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1600" y="389935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server_1a</a:t>
            </a:r>
          </a:p>
          <a:p>
            <a:pPr algn="ctr"/>
            <a:r>
              <a:rPr lang="nl-NL" sz="800" dirty="0" smtClean="0"/>
              <a:t>172.16.7.101</a:t>
            </a:r>
            <a:endParaRPr lang="en-IE" sz="800" dirty="0"/>
          </a:p>
        </p:txBody>
      </p:sp>
      <p:sp>
        <p:nvSpPr>
          <p:cNvPr id="42" name="Rectangle 41"/>
          <p:cNvSpPr/>
          <p:nvPr/>
        </p:nvSpPr>
        <p:spPr>
          <a:xfrm>
            <a:off x="279487" y="2667000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3042" y="386429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server_1b</a:t>
            </a:r>
          </a:p>
          <a:p>
            <a:pPr algn="ctr"/>
            <a:r>
              <a:rPr lang="nl-NL" sz="800" dirty="0" smtClean="0"/>
              <a:t>172.16.7.102</a:t>
            </a:r>
            <a:endParaRPr lang="en-IE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427802" y="385707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server_2a</a:t>
            </a:r>
          </a:p>
          <a:p>
            <a:pPr algn="ctr"/>
            <a:r>
              <a:rPr lang="nl-NL" sz="800" dirty="0" smtClean="0"/>
              <a:t>172.16.7.201</a:t>
            </a:r>
            <a:endParaRPr lang="en-IE" sz="800" dirty="0"/>
          </a:p>
        </p:txBody>
      </p:sp>
      <p:sp>
        <p:nvSpPr>
          <p:cNvPr id="48" name="Rectangle 47"/>
          <p:cNvSpPr/>
          <p:nvPr/>
        </p:nvSpPr>
        <p:spPr>
          <a:xfrm>
            <a:off x="7467600" y="2664272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81155" y="386156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server_2b</a:t>
            </a:r>
          </a:p>
          <a:p>
            <a:pPr algn="ctr"/>
            <a:r>
              <a:rPr lang="nl-NL" sz="800" dirty="0" smtClean="0"/>
              <a:t>172.16.7.202</a:t>
            </a:r>
            <a:endParaRPr lang="en-IE" sz="800" dirty="0"/>
          </a:p>
        </p:txBody>
      </p:sp>
      <p:sp>
        <p:nvSpPr>
          <p:cNvPr id="55" name="Rectangle 54"/>
          <p:cNvSpPr/>
          <p:nvPr/>
        </p:nvSpPr>
        <p:spPr>
          <a:xfrm>
            <a:off x="4646661" y="3878847"/>
            <a:ext cx="817712" cy="17768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8184" y="531712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server_3b</a:t>
            </a:r>
          </a:p>
          <a:p>
            <a:pPr algn="ctr"/>
            <a:r>
              <a:rPr lang="nl-NL" sz="800" dirty="0" smtClean="0"/>
              <a:t>172.16.7.22</a:t>
            </a:r>
            <a:endParaRPr lang="en-IE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796534" y="531712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server_3a</a:t>
            </a:r>
          </a:p>
          <a:p>
            <a:pPr algn="ctr"/>
            <a:r>
              <a:rPr lang="nl-NL" sz="800" dirty="0" smtClean="0"/>
              <a:t>172.16.7.21</a:t>
            </a:r>
            <a:endParaRPr lang="en-IE" sz="800" dirty="0"/>
          </a:p>
        </p:txBody>
      </p:sp>
    </p:spTree>
    <p:extLst>
      <p:ext uri="{BB962C8B-B14F-4D97-AF65-F5344CB8AC3E}">
        <p14:creationId xmlns:p14="http://schemas.microsoft.com/office/powerpoint/2010/main" val="327039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279487" y="2667000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747036" y="3886200"/>
            <a:ext cx="817712" cy="17901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00691" y="2667000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Primary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43744" y="2667000"/>
            <a:ext cx="817712" cy="1620626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0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Failover automation (failed over)</a:t>
            </a:r>
            <a:endParaRPr lang="en-IE" dirty="0"/>
          </a:p>
        </p:txBody>
      </p:sp>
      <p:grpSp>
        <p:nvGrpSpPr>
          <p:cNvPr id="52" name="Group 51"/>
          <p:cNvGrpSpPr/>
          <p:nvPr/>
        </p:nvGrpSpPr>
        <p:grpSpPr>
          <a:xfrm>
            <a:off x="303831" y="1219200"/>
            <a:ext cx="7011369" cy="5376937"/>
            <a:chOff x="303831" y="1219200"/>
            <a:chExt cx="7011369" cy="537693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712120"/>
              <a:ext cx="762000" cy="70485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712120"/>
              <a:ext cx="762000" cy="70485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752600" y="2166939"/>
              <a:ext cx="315405" cy="500061"/>
              <a:chOff x="1676400" y="3086100"/>
              <a:chExt cx="762000" cy="84772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6400" y="3086100"/>
                <a:ext cx="630810" cy="6953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7590" y="3238499"/>
                <a:ext cx="630810" cy="69532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10971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Source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8799" y="12192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400" dirty="0" smtClean="0"/>
                <a:t>Target</a:t>
              </a:r>
              <a:br>
                <a:rPr lang="nl-NL" sz="1400" dirty="0" smtClean="0"/>
              </a:br>
              <a:r>
                <a:rPr lang="nl-NL" sz="1400" dirty="0" smtClean="0"/>
                <a:t>database</a:t>
              </a:r>
              <a:endParaRPr lang="en-IE" sz="14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51" y="2892087"/>
              <a:ext cx="466929" cy="46692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494" y="2848499"/>
              <a:ext cx="554106" cy="554106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3733800" y="4114800"/>
              <a:ext cx="883104" cy="883104"/>
              <a:chOff x="3733800" y="4114800"/>
              <a:chExt cx="883104" cy="883104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0" y="4114800"/>
                <a:ext cx="883104" cy="88310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3917108" y="4325519"/>
                <a:ext cx="516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sz="800" dirty="0" smtClean="0"/>
                  <a:t>CDC</a:t>
                </a:r>
                <a:br>
                  <a:rPr lang="nl-NL" sz="800" dirty="0" smtClean="0"/>
                </a:br>
                <a:r>
                  <a:rPr lang="nl-NL" sz="800" dirty="0" smtClean="0"/>
                  <a:t>Access</a:t>
                </a:r>
                <a:br>
                  <a:rPr lang="nl-NL" sz="800" dirty="0" smtClean="0"/>
                </a:br>
                <a:r>
                  <a:rPr lang="nl-NL" sz="800" dirty="0" smtClean="0"/>
                  <a:t>Server</a:t>
                </a:r>
                <a:endParaRPr lang="en-IE" sz="800" dirty="0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8184" y="5769730"/>
              <a:ext cx="977440" cy="82640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159989" y="5802289"/>
              <a:ext cx="97334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sz="1050" dirty="0" smtClean="0"/>
                <a:t>CDC</a:t>
              </a:r>
              <a:br>
                <a:rPr lang="nl-NL" sz="1050" dirty="0" smtClean="0"/>
              </a:br>
              <a:r>
                <a:rPr lang="nl-NL" sz="1050" dirty="0" smtClean="0"/>
                <a:t>Management</a:t>
              </a:r>
              <a:br>
                <a:rPr lang="nl-NL" sz="1050" dirty="0" smtClean="0"/>
              </a:br>
              <a:r>
                <a:rPr lang="nl-NL" sz="1050" dirty="0" smtClean="0"/>
                <a:t>Console</a:t>
              </a:r>
              <a:endParaRPr lang="en-IE" sz="1050" dirty="0"/>
            </a:p>
          </p:txBody>
        </p:sp>
        <p:cxnSp>
          <p:nvCxnSpPr>
            <p:cNvPr id="29" name="Straight Arrow Connector 28"/>
            <p:cNvCxnSpPr>
              <a:stCxn id="26" idx="0"/>
              <a:endCxn id="23" idx="2"/>
            </p:cNvCxnSpPr>
            <p:nvPr/>
          </p:nvCxnSpPr>
          <p:spPr>
            <a:xfrm flipH="1" flipV="1">
              <a:off x="4175352" y="4997904"/>
              <a:ext cx="441552" cy="77182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1"/>
              <a:endCxn id="20" idx="2"/>
            </p:cNvCxnSpPr>
            <p:nvPr/>
          </p:nvCxnSpPr>
          <p:spPr>
            <a:xfrm flipH="1" flipV="1">
              <a:off x="688016" y="3359016"/>
              <a:ext cx="3045784" cy="119733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3" idx="3"/>
              <a:endCxn id="21" idx="2"/>
            </p:cNvCxnSpPr>
            <p:nvPr/>
          </p:nvCxnSpPr>
          <p:spPr>
            <a:xfrm flipV="1">
              <a:off x="4616904" y="3402605"/>
              <a:ext cx="2192643" cy="1153747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7644" y="2097882"/>
              <a:ext cx="4854756" cy="63817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333082" y="2206823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400" dirty="0" smtClean="0"/>
                <a:t>Replication</a:t>
              </a:r>
              <a:endParaRPr lang="en-IE" sz="1400" dirty="0"/>
            </a:p>
          </p:txBody>
        </p:sp>
        <p:cxnSp>
          <p:nvCxnSpPr>
            <p:cNvPr id="41" name="Straight Arrow Connector 40"/>
            <p:cNvCxnSpPr>
              <a:stCxn id="20" idx="3"/>
              <a:endCxn id="21" idx="1"/>
            </p:cNvCxnSpPr>
            <p:nvPr/>
          </p:nvCxnSpPr>
          <p:spPr>
            <a:xfrm>
              <a:off x="921480" y="3125552"/>
              <a:ext cx="5611014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18742" y="5932210"/>
              <a:ext cx="1227503" cy="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30603" y="6052129"/>
              <a:ext cx="13612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100" dirty="0" smtClean="0"/>
                <a:t>TCP/IP connection</a:t>
              </a:r>
              <a:endParaRPr lang="en-IE" sz="11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831" y="345140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cdc_engine_1</a:t>
              </a:r>
            </a:p>
            <a:p>
              <a:r>
                <a:rPr lang="nl-NL" sz="800" dirty="0" smtClean="0"/>
                <a:t>172.16.7.100</a:t>
              </a:r>
              <a:endParaRPr lang="en-IE" sz="8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11101" y="345140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"/>
              </a:lvl1pPr>
            </a:lstStyle>
            <a:p>
              <a:r>
                <a:rPr lang="nl-NL" dirty="0"/>
                <a:t>cdc_engine_2</a:t>
              </a:r>
            </a:p>
            <a:p>
              <a:r>
                <a:rPr lang="nl-NL" dirty="0"/>
                <a:t>172.16.7.200</a:t>
              </a:r>
              <a:endParaRPr lang="en-IE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7659" y="4978569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800" dirty="0" smtClean="0"/>
                <a:t>cdc_as</a:t>
              </a:r>
            </a:p>
            <a:p>
              <a:r>
                <a:rPr lang="nl-NL" sz="800" dirty="0" smtClean="0"/>
                <a:t>172.16.7.20</a:t>
              </a:r>
              <a:endParaRPr lang="en-IE" sz="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71600" y="389935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server_1a</a:t>
            </a:r>
          </a:p>
          <a:p>
            <a:pPr algn="ctr"/>
            <a:r>
              <a:rPr lang="nl-NL" sz="800" dirty="0" smtClean="0"/>
              <a:t>172.16.7.101</a:t>
            </a:r>
            <a:endParaRPr lang="en-IE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93042" y="386429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server_1b</a:t>
            </a:r>
          </a:p>
          <a:p>
            <a:pPr algn="ctr"/>
            <a:r>
              <a:rPr lang="nl-NL" sz="800" dirty="0" smtClean="0"/>
              <a:t>172.16.7.102</a:t>
            </a:r>
            <a:endParaRPr lang="en-IE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6427802" y="385707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server_2a</a:t>
            </a:r>
          </a:p>
          <a:p>
            <a:pPr algn="ctr"/>
            <a:r>
              <a:rPr lang="nl-NL" sz="800" dirty="0" smtClean="0"/>
              <a:t>172.16.7.201</a:t>
            </a:r>
            <a:endParaRPr lang="en-IE" sz="800" dirty="0"/>
          </a:p>
        </p:txBody>
      </p:sp>
      <p:sp>
        <p:nvSpPr>
          <p:cNvPr id="48" name="Rectangle 47"/>
          <p:cNvSpPr/>
          <p:nvPr/>
        </p:nvSpPr>
        <p:spPr>
          <a:xfrm>
            <a:off x="7467600" y="2664272"/>
            <a:ext cx="817712" cy="16206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81155" y="3861562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server_2b</a:t>
            </a:r>
          </a:p>
          <a:p>
            <a:pPr algn="ctr"/>
            <a:r>
              <a:rPr lang="nl-NL" sz="800" dirty="0" smtClean="0"/>
              <a:t>172.16.7.202</a:t>
            </a:r>
            <a:endParaRPr lang="en-IE" sz="800" dirty="0"/>
          </a:p>
        </p:txBody>
      </p:sp>
      <p:sp>
        <p:nvSpPr>
          <p:cNvPr id="55" name="Rectangle 54"/>
          <p:cNvSpPr/>
          <p:nvPr/>
        </p:nvSpPr>
        <p:spPr>
          <a:xfrm>
            <a:off x="4646661" y="3878847"/>
            <a:ext cx="817712" cy="17768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Secondary</a:t>
            </a:r>
            <a:endParaRPr lang="en-IE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78184" y="531712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server_3b</a:t>
            </a:r>
          </a:p>
          <a:p>
            <a:pPr algn="ctr"/>
            <a:r>
              <a:rPr lang="nl-NL" sz="800" dirty="0" smtClean="0"/>
              <a:t>172.16.7.22</a:t>
            </a:r>
            <a:endParaRPr lang="en-IE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3796534" y="5317123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800" dirty="0" smtClean="0"/>
              <a:t>server_3a</a:t>
            </a:r>
          </a:p>
          <a:p>
            <a:pPr algn="ctr"/>
            <a:r>
              <a:rPr lang="nl-NL" sz="800" dirty="0" smtClean="0"/>
              <a:t>172.16.7.21</a:t>
            </a:r>
            <a:endParaRPr lang="en-IE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134809" y="4547682"/>
            <a:ext cx="334418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CDC source server failed over</a:t>
            </a:r>
          </a:p>
          <a:p>
            <a:r>
              <a:rPr lang="nl-NL" sz="1100" dirty="0" smtClean="0"/>
              <a:t>Instance has moved to server_1b</a:t>
            </a:r>
          </a:p>
          <a:p>
            <a:r>
              <a:rPr lang="nl-NL" sz="1100" dirty="0" smtClean="0"/>
              <a:t>Virtual IP address moved along with</a:t>
            </a:r>
            <a:r>
              <a:rPr lang="en-IE" sz="1100" dirty="0" smtClean="0"/>
              <a:t> CDC instance</a:t>
            </a:r>
            <a:endParaRPr lang="nl-NL" sz="1100" dirty="0" smtClean="0"/>
          </a:p>
        </p:txBody>
      </p:sp>
    </p:spTree>
    <p:extLst>
      <p:ext uri="{BB962C8B-B14F-4D97-AF65-F5344CB8AC3E}">
        <p14:creationId xmlns:p14="http://schemas.microsoft.com/office/powerpoint/2010/main" val="201120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Failover automation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You can build your own IP takeover scripts and coordinate this with start and stop of the CDC instances</a:t>
            </a:r>
          </a:p>
          <a:p>
            <a:r>
              <a:rPr lang="nl-NL" dirty="0" smtClean="0"/>
              <a:t>Recommended to use cluster management software</a:t>
            </a:r>
          </a:p>
          <a:p>
            <a:pPr lvl="1"/>
            <a:r>
              <a:rPr lang="nl-NL" dirty="0"/>
              <a:t>Pacemaker (</a:t>
            </a:r>
            <a:r>
              <a:rPr lang="nl-NL" dirty="0">
                <a:hlinkClick r:id="rId2"/>
              </a:rPr>
              <a:t>http://clusterlabs.org</a:t>
            </a:r>
            <a:r>
              <a:rPr lang="nl-NL" dirty="0" smtClean="0">
                <a:hlinkClick r:id="rId2"/>
              </a:rPr>
              <a:t>/</a:t>
            </a:r>
            <a:r>
              <a:rPr lang="nl-NL" dirty="0" smtClean="0"/>
              <a:t>)</a:t>
            </a:r>
          </a:p>
          <a:p>
            <a:pPr lvl="1"/>
            <a:r>
              <a:rPr lang="nl-NL" dirty="0"/>
              <a:t>Ultra Monkey (</a:t>
            </a:r>
            <a:r>
              <a:rPr lang="nl-NL" dirty="0">
                <a:hlinkClick r:id="rId3"/>
              </a:rPr>
              <a:t>http://www.ultramonkey.org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)</a:t>
            </a:r>
          </a:p>
          <a:p>
            <a:r>
              <a:rPr lang="nl-NL" dirty="0" smtClean="0"/>
              <a:t>Cluster resources needed</a:t>
            </a:r>
          </a:p>
          <a:p>
            <a:pPr lvl="1"/>
            <a:r>
              <a:rPr lang="nl-NL" dirty="0" smtClean="0"/>
              <a:t>Floatable IP address</a:t>
            </a:r>
          </a:p>
          <a:p>
            <a:pPr lvl="1"/>
            <a:r>
              <a:rPr lang="nl-NL" dirty="0" smtClean="0"/>
              <a:t>Script to start and stop a CDC instance</a:t>
            </a:r>
          </a:p>
          <a:p>
            <a:pPr lvl="1"/>
            <a:r>
              <a:rPr lang="nl-NL" dirty="0" smtClean="0"/>
              <a:t>Script to start and stop subscriptions</a:t>
            </a:r>
          </a:p>
          <a:p>
            <a:pPr lvl="1"/>
            <a:r>
              <a:rPr lang="nl-NL" dirty="0" smtClean="0"/>
              <a:t>Optional: script to backup and synchronize the configuration metadata (if primary and secondary cannot share a volume for CDC metadata)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415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 covered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Change Data Capture</a:t>
            </a:r>
          </a:p>
          <a:p>
            <a:pPr lvl="1"/>
            <a:r>
              <a:rPr lang="nl-NL" dirty="0" smtClean="0"/>
              <a:t>High Availability installation of CDC</a:t>
            </a:r>
          </a:p>
          <a:p>
            <a:pPr lvl="2"/>
            <a:r>
              <a:rPr lang="nl-NL" dirty="0" smtClean="0"/>
              <a:t>Shared volume</a:t>
            </a:r>
          </a:p>
          <a:p>
            <a:pPr lvl="2"/>
            <a:r>
              <a:rPr lang="nl-NL" dirty="0" smtClean="0"/>
              <a:t>Isolated servers</a:t>
            </a:r>
          </a:p>
          <a:p>
            <a:pPr lvl="2"/>
            <a:r>
              <a:rPr lang="nl-NL" dirty="0" smtClean="0"/>
              <a:t>Isolated servers with shared volume</a:t>
            </a:r>
          </a:p>
          <a:p>
            <a:pPr lvl="1"/>
            <a:r>
              <a:rPr lang="nl-NL" dirty="0" smtClean="0"/>
              <a:t>Network considerations</a:t>
            </a:r>
          </a:p>
          <a:p>
            <a:pPr lvl="1"/>
            <a:r>
              <a:rPr lang="nl-NL" dirty="0" smtClean="0"/>
              <a:t>Failover of CDC server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6103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scripts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To be completed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822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 cluster configuration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mtClean="0"/>
              <a:t>To be completed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33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High Availability installation of CDC (1)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Enabling the CDC engine for failover requires that CDC can be run on the primary server and the secondary server</a:t>
            </a:r>
          </a:p>
          <a:p>
            <a:r>
              <a:rPr lang="nl-NL" dirty="0" smtClean="0"/>
              <a:t>CDC engine has two locations where it stores metadata</a:t>
            </a:r>
          </a:p>
          <a:p>
            <a:pPr lvl="1"/>
            <a:r>
              <a:rPr lang="nl-NL" dirty="0" smtClean="0"/>
              <a:t>File system: Configuration metadata</a:t>
            </a:r>
          </a:p>
          <a:p>
            <a:pPr lvl="2"/>
            <a:r>
              <a:rPr lang="nl-NL" dirty="0" smtClean="0"/>
              <a:t>Stored in the instance directory of the CDC installation</a:t>
            </a:r>
          </a:p>
          <a:p>
            <a:pPr lvl="2"/>
            <a:r>
              <a:rPr lang="nl-NL" dirty="0" smtClean="0"/>
              <a:t>This metadata is only changed when configuration changes are made, such as new subscriptions and adding new tables to the replication</a:t>
            </a:r>
          </a:p>
          <a:p>
            <a:pPr lvl="2"/>
            <a:r>
              <a:rPr lang="nl-NL" dirty="0" smtClean="0"/>
              <a:t>Also the instance-wide attributes may be changed from time to time and they are also kept in the instance directory</a:t>
            </a:r>
          </a:p>
          <a:p>
            <a:pPr lvl="2"/>
            <a:r>
              <a:rPr lang="nl-NL" dirty="0" smtClean="0"/>
              <a:t>This metadata must be kept in sync between the primary and secondary CDC server</a:t>
            </a:r>
          </a:p>
          <a:p>
            <a:pPr lvl="1"/>
            <a:r>
              <a:rPr lang="nl-NL" dirty="0" smtClean="0"/>
              <a:t>Database: Operational metadata</a:t>
            </a:r>
          </a:p>
          <a:p>
            <a:pPr lvl="2"/>
            <a:r>
              <a:rPr lang="nl-NL" dirty="0" smtClean="0"/>
              <a:t>Stored in tables in the database CDC configured in the CDC instance</a:t>
            </a:r>
          </a:p>
          <a:p>
            <a:pPr lvl="2"/>
            <a:r>
              <a:rPr lang="nl-NL" dirty="0" smtClean="0"/>
              <a:t>Tables are owned by the database user which was configured when the CDC instance was created</a:t>
            </a:r>
          </a:p>
          <a:p>
            <a:pPr lvl="2"/>
            <a:r>
              <a:rPr lang="nl-NL" dirty="0" smtClean="0"/>
              <a:t>This metadata is changed very frequently when CDC is running. One of the tables holds the subscription bookmarks and is updated on commit of every transactions</a:t>
            </a:r>
          </a:p>
          <a:p>
            <a:pPr lvl="2"/>
            <a:r>
              <a:rPr lang="nl-NL" dirty="0" smtClean="0"/>
              <a:t>Because this metadata is kept in the database, it is automatically synchronized with the secondary server by Informix</a:t>
            </a:r>
          </a:p>
        </p:txBody>
      </p:sp>
    </p:spTree>
    <p:extLst>
      <p:ext uri="{BB962C8B-B14F-4D97-AF65-F5344CB8AC3E}">
        <p14:creationId xmlns:p14="http://schemas.microsoft.com/office/powerpoint/2010/main" val="75615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High Availability installation of CDC (2)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CDC Access Server</a:t>
            </a:r>
          </a:p>
          <a:p>
            <a:pPr lvl="1"/>
            <a:r>
              <a:rPr lang="nl-NL" dirty="0"/>
              <a:t>Access Server keeps its configuration only in the data directory of the installation</a:t>
            </a:r>
          </a:p>
          <a:p>
            <a:endParaRPr lang="nl-NL" dirty="0" smtClean="0"/>
          </a:p>
          <a:p>
            <a:r>
              <a:rPr lang="nl-NL" dirty="0" smtClean="0"/>
              <a:t>Installation of CDC in a cluster</a:t>
            </a:r>
          </a:p>
          <a:p>
            <a:pPr lvl="1"/>
            <a:r>
              <a:rPr lang="nl-NL" dirty="0" smtClean="0"/>
              <a:t>CDC does not support active/active configuration of a CDC instance</a:t>
            </a:r>
          </a:p>
          <a:p>
            <a:pPr lvl="2"/>
            <a:r>
              <a:rPr lang="nl-NL" dirty="0" smtClean="0"/>
              <a:t>A CDC instance must be active only on 1 cluster node at any time</a:t>
            </a:r>
          </a:p>
          <a:p>
            <a:pPr lvl="1"/>
            <a:r>
              <a:rPr lang="nl-NL" dirty="0" smtClean="0"/>
              <a:t>The same rules apply for the Access Server</a:t>
            </a:r>
          </a:p>
          <a:p>
            <a:r>
              <a:rPr lang="nl-NL" dirty="0" smtClean="0"/>
              <a:t>Two options for installing CDC</a:t>
            </a:r>
          </a:p>
          <a:p>
            <a:pPr lvl="1"/>
            <a:r>
              <a:rPr lang="nl-NL" dirty="0" smtClean="0"/>
              <a:t>Pertains to both engine and Access Server</a:t>
            </a:r>
          </a:p>
          <a:p>
            <a:pPr lvl="1"/>
            <a:r>
              <a:rPr lang="nl-NL" dirty="0" smtClean="0"/>
              <a:t>Install and run on a shared volume that is accessible by all cluster nodes</a:t>
            </a:r>
          </a:p>
          <a:p>
            <a:pPr lvl="2"/>
            <a:r>
              <a:rPr lang="nl-NL" dirty="0" smtClean="0"/>
              <a:t>This is the easiest to implement</a:t>
            </a:r>
          </a:p>
          <a:p>
            <a:pPr lvl="2"/>
            <a:r>
              <a:rPr lang="nl-NL" dirty="0" smtClean="0"/>
              <a:t>Restrictions to file system characteristics apply!</a:t>
            </a:r>
          </a:p>
          <a:p>
            <a:pPr lvl="1"/>
            <a:r>
              <a:rPr lang="nl-NL" dirty="0" smtClean="0"/>
              <a:t>Install on all cluster nodes and run locally</a:t>
            </a:r>
          </a:p>
          <a:p>
            <a:pPr lvl="2"/>
            <a:r>
              <a:rPr lang="nl-NL" dirty="0" smtClean="0"/>
              <a:t>Exchange of metadata between cluster nodes</a:t>
            </a:r>
          </a:p>
          <a:p>
            <a:pPr lvl="2"/>
            <a:r>
              <a:rPr lang="nl-NL" dirty="0" smtClean="0"/>
              <a:t>Centralized repository (on shared disk) with CDC installation and metadata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1477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732314"/>
            <a:ext cx="1676400" cy="1992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from shared volume (normal)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68" y="3372723"/>
            <a:ext cx="711267" cy="711267"/>
          </a:xfrm>
          <a:prstGeom prst="rect">
            <a:avLst/>
          </a:prstGeom>
        </p:spPr>
      </p:pic>
      <p:pic>
        <p:nvPicPr>
          <p:cNvPr id="1026" name="Picture 2" descr="C:\Users\IBM_AD~1\AppData\Local\Temp\vmware-nl45056\VMwareDnD\a3dbf98d\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86" y="5181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7031" y="530024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 smtClean="0"/>
              <a:t>SAN</a:t>
            </a:r>
          </a:p>
          <a:p>
            <a:pPr algn="ctr"/>
            <a:r>
              <a:rPr lang="nl-NL" sz="1400" b="1" dirty="0" smtClean="0"/>
              <a:t>NAS</a:t>
            </a:r>
            <a:endParaRPr lang="en-IE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048700" y="593913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732314"/>
            <a:ext cx="1676400" cy="1992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10" idx="1"/>
          </p:cNvCxnSpPr>
          <p:nvPr/>
        </p:nvCxnSpPr>
        <p:spPr>
          <a:xfrm flipV="1">
            <a:off x="2866535" y="1676400"/>
            <a:ext cx="1258983" cy="20519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026" idx="1"/>
          </p:cNvCxnSpPr>
          <p:nvPr/>
        </p:nvCxnSpPr>
        <p:spPr>
          <a:xfrm>
            <a:off x="2866535" y="3728357"/>
            <a:ext cx="1348751" cy="18342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</p:spTree>
    <p:extLst>
      <p:ext uri="{BB962C8B-B14F-4D97-AF65-F5344CB8AC3E}">
        <p14:creationId xmlns:p14="http://schemas.microsoft.com/office/powerpoint/2010/main" val="189987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91200" y="2732314"/>
            <a:ext cx="1676400" cy="1992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2732314"/>
            <a:ext cx="1676400" cy="19920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from shared volume (failed over)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6" y="3372722"/>
            <a:ext cx="711267" cy="711267"/>
          </a:xfrm>
          <a:prstGeom prst="rect">
            <a:avLst/>
          </a:prstGeom>
        </p:spPr>
      </p:pic>
      <p:pic>
        <p:nvPicPr>
          <p:cNvPr id="1026" name="Picture 2" descr="C:\Users\IBM_AD~1\AppData\Local\Temp\vmware-nl45056\VMwareDnD\a3dbf98d\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286" y="51816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17031" y="530024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b="1" dirty="0" smtClean="0"/>
              <a:t>SAN</a:t>
            </a:r>
          </a:p>
          <a:p>
            <a:pPr algn="ctr"/>
            <a:r>
              <a:rPr lang="nl-NL" sz="1400" b="1" dirty="0" smtClean="0"/>
              <a:t>NAS</a:t>
            </a:r>
            <a:endParaRPr lang="en-IE" sz="1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151544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4048700" y="5939134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81610" y="1676400"/>
            <a:ext cx="1392156" cy="20519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1026" idx="3"/>
          </p:cNvCxnSpPr>
          <p:nvPr/>
        </p:nvCxnSpPr>
        <p:spPr>
          <a:xfrm flipH="1">
            <a:off x="4977286" y="3728356"/>
            <a:ext cx="1296480" cy="18342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</p:spTree>
    <p:extLst>
      <p:ext uri="{BB962C8B-B14F-4D97-AF65-F5344CB8AC3E}">
        <p14:creationId xmlns:p14="http://schemas.microsoft.com/office/powerpoint/2010/main" val="28012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Running from shared volume - file system characteristics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236663"/>
            <a:ext cx="6769099" cy="5167312"/>
          </a:xfrm>
        </p:spPr>
        <p:txBody>
          <a:bodyPr>
            <a:normAutofit fontScale="92500" lnSpcReduction="10000"/>
          </a:bodyPr>
          <a:lstStyle/>
          <a:p>
            <a:r>
              <a:rPr lang="nl-NL" dirty="0" smtClean="0"/>
              <a:t>Required file system behaviours</a:t>
            </a:r>
          </a:p>
          <a:p>
            <a:pPr lvl="1"/>
            <a:r>
              <a:rPr lang="nl-NL" dirty="0" smtClean="0"/>
              <a:t>Consistency</a:t>
            </a:r>
          </a:p>
          <a:p>
            <a:pPr lvl="2"/>
            <a:r>
              <a:rPr lang="nl-NL" dirty="0" smtClean="0"/>
              <a:t>File system must provide semantics which guarantee a view of a file’s data and metadata (size, existence, timestamps) that is consistent between all readers and writers</a:t>
            </a:r>
          </a:p>
          <a:p>
            <a:pPr lvl="3"/>
            <a:r>
              <a:rPr lang="nl-NL" dirty="0" smtClean="0"/>
              <a:t>Directly attached local disks and their file systems such as ext3, ext4, NTFS, JFS and UFS exhibit this behaviour</a:t>
            </a:r>
          </a:p>
          <a:p>
            <a:pPr lvl="3"/>
            <a:r>
              <a:rPr lang="nl-NL" dirty="0" smtClean="0"/>
              <a:t>Special care must be taken with remote file systems, to ensure that this consistency is maintained.</a:t>
            </a:r>
          </a:p>
          <a:p>
            <a:pPr lvl="4"/>
            <a:r>
              <a:rPr lang="nl-NL" dirty="0" smtClean="0"/>
              <a:t>For NFS3 and NFS4 deployments, file metadata consistency is ensured through the use of mount options such as “noac” or “actimeo=0”</a:t>
            </a:r>
          </a:p>
          <a:p>
            <a:pPr lvl="1"/>
            <a:r>
              <a:rPr lang="nl-NL" dirty="0" smtClean="0"/>
              <a:t>Locking</a:t>
            </a:r>
          </a:p>
          <a:p>
            <a:pPr lvl="2"/>
            <a:r>
              <a:rPr lang="nl-NL" dirty="0" smtClean="0"/>
              <a:t>The file system must permit portions of a file to be locked, such as typically implemented by the POSIX fcntl() call</a:t>
            </a:r>
          </a:p>
          <a:p>
            <a:pPr lvl="3"/>
            <a:r>
              <a:rPr lang="nl-NL" dirty="0" smtClean="0"/>
              <a:t>While file locking is not sufficient!</a:t>
            </a:r>
          </a:p>
          <a:p>
            <a:pPr lvl="1"/>
            <a:r>
              <a:rPr lang="nl-NL" dirty="0" smtClean="0"/>
              <a:t>Detailed information about file system characteristics can be found in document: </a:t>
            </a:r>
            <a:r>
              <a:rPr lang="en-US" dirty="0">
                <a:solidFill>
                  <a:schemeClr val="accent2"/>
                </a:solidFill>
              </a:rPr>
              <a:t>File system characteristics necessary for successful IIDR </a:t>
            </a:r>
            <a:r>
              <a:rPr lang="en-US" dirty="0" smtClean="0">
                <a:solidFill>
                  <a:schemeClr val="accent2"/>
                </a:solidFill>
              </a:rPr>
              <a:t>deployments.pdf</a:t>
            </a:r>
            <a:endParaRPr lang="en-IE" dirty="0" smtClean="0">
              <a:solidFill>
                <a:schemeClr val="accent2"/>
              </a:solidFill>
            </a:endParaRPr>
          </a:p>
          <a:p>
            <a:endParaRPr lang="nl-NL" dirty="0" smtClean="0"/>
          </a:p>
          <a:p>
            <a:r>
              <a:rPr lang="nl-NL" dirty="0" smtClean="0"/>
              <a:t>In case these file system characteristics cannot be guaranteed, CDC must be run from the local disks of the cluster nodes!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692140"/>
              </p:ext>
            </p:extLst>
          </p:nvPr>
        </p:nvGraphicFramePr>
        <p:xfrm>
          <a:off x="6937362" y="3581400"/>
          <a:ext cx="2206638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r:id="rId3" imgW="5829091" imgH="7543728" progId="AcroExch.Document.11">
                  <p:embed/>
                </p:oleObj>
              </mc:Choice>
              <mc:Fallback>
                <p:oleObj name="Acrobat Document" r:id="rId3" imgW="5829091" imgH="7543728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7362" y="3581400"/>
                        <a:ext cx="2206638" cy="285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3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732313"/>
            <a:ext cx="1676400" cy="30266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locally with no shared volume (normal)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3" y="3372723"/>
            <a:ext cx="711267" cy="711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850249"/>
            <a:ext cx="10951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732314"/>
            <a:ext cx="1676400" cy="3026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 flipV="1">
            <a:off x="2884420" y="1676400"/>
            <a:ext cx="1241098" cy="20805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0"/>
            <a:endCxn id="11" idx="0"/>
          </p:cNvCxnSpPr>
          <p:nvPr/>
        </p:nvCxnSpPr>
        <p:spPr>
          <a:xfrm flipH="1">
            <a:off x="2528786" y="4114800"/>
            <a:ext cx="6470" cy="7354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6" y="3403533"/>
            <a:ext cx="711267" cy="7112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Rectangle 14"/>
          <p:cNvSpPr/>
          <p:nvPr/>
        </p:nvSpPr>
        <p:spPr>
          <a:xfrm>
            <a:off x="6273766" y="3372723"/>
            <a:ext cx="711267" cy="7683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TextBox 22"/>
          <p:cNvSpPr txBox="1"/>
          <p:nvPr/>
        </p:nvSpPr>
        <p:spPr>
          <a:xfrm>
            <a:off x="6081814" y="4850249"/>
            <a:ext cx="10951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629399" y="4130423"/>
            <a:ext cx="1" cy="719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1544" y="414111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(passive)</a:t>
            </a:r>
            <a:endParaRPr lang="en-IE" sz="1050" dirty="0"/>
          </a:p>
        </p:txBody>
      </p:sp>
      <p:cxnSp>
        <p:nvCxnSpPr>
          <p:cNvPr id="27" name="Straight Arrow Connector 26"/>
          <p:cNvCxnSpPr>
            <a:stCxn id="15" idx="1"/>
          </p:cNvCxnSpPr>
          <p:nvPr/>
        </p:nvCxnSpPr>
        <p:spPr>
          <a:xfrm flipH="1" flipV="1">
            <a:off x="4890851" y="1757065"/>
            <a:ext cx="1382915" cy="199985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endCxn id="23" idx="1"/>
          </p:cNvCxnSpPr>
          <p:nvPr/>
        </p:nvCxnSpPr>
        <p:spPr>
          <a:xfrm>
            <a:off x="3076372" y="5173414"/>
            <a:ext cx="3005442" cy="1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77618" y="5208039"/>
            <a:ext cx="16979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Backup &amp; Sync metadata</a:t>
            </a:r>
            <a:endParaRPr lang="en-IE" sz="1050" dirty="0"/>
          </a:p>
        </p:txBody>
      </p:sp>
    </p:spTree>
    <p:extLst>
      <p:ext uri="{BB962C8B-B14F-4D97-AF65-F5344CB8AC3E}">
        <p14:creationId xmlns:p14="http://schemas.microsoft.com/office/powerpoint/2010/main" val="22366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76400" y="2732313"/>
            <a:ext cx="1676400" cy="30266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Primary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Running locally with no shared volume (failed over)</a:t>
            </a:r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53" y="3372723"/>
            <a:ext cx="711267" cy="711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18" y="1143000"/>
            <a:ext cx="1153297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0851" y="1295400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Operational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4850249"/>
            <a:ext cx="10951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sp>
        <p:nvSpPr>
          <p:cNvPr id="12" name="Rectangle 11"/>
          <p:cNvSpPr/>
          <p:nvPr/>
        </p:nvSpPr>
        <p:spPr>
          <a:xfrm>
            <a:off x="5791200" y="2732314"/>
            <a:ext cx="1676400" cy="3026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Secondary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 flipV="1">
            <a:off x="2884420" y="1676400"/>
            <a:ext cx="1241098" cy="208051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0"/>
            <a:endCxn id="11" idx="0"/>
          </p:cNvCxnSpPr>
          <p:nvPr/>
        </p:nvCxnSpPr>
        <p:spPr>
          <a:xfrm flipH="1">
            <a:off x="2528786" y="4114800"/>
            <a:ext cx="6470" cy="7354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37677" y="2209800"/>
            <a:ext cx="77777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Source or</a:t>
            </a:r>
          </a:p>
          <a:p>
            <a:pPr algn="ctr"/>
            <a:r>
              <a:rPr lang="nl-NL" sz="1050" dirty="0" smtClean="0"/>
              <a:t>Target</a:t>
            </a:r>
          </a:p>
          <a:p>
            <a:pPr algn="ctr"/>
            <a:r>
              <a:rPr lang="nl-NL" sz="1050" dirty="0" smtClean="0"/>
              <a:t> database</a:t>
            </a:r>
            <a:endParaRPr lang="en-IE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114800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(passive)</a:t>
            </a:r>
            <a:endParaRPr lang="en-IE" sz="105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66" y="3403533"/>
            <a:ext cx="711267" cy="71126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Rectangle 14"/>
          <p:cNvSpPr/>
          <p:nvPr/>
        </p:nvSpPr>
        <p:spPr>
          <a:xfrm>
            <a:off x="2179622" y="3348257"/>
            <a:ext cx="711267" cy="7683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TextBox 22"/>
          <p:cNvSpPr txBox="1"/>
          <p:nvPr/>
        </p:nvSpPr>
        <p:spPr>
          <a:xfrm>
            <a:off x="6081814" y="4850249"/>
            <a:ext cx="109517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nl-NL" sz="1200" dirty="0" smtClean="0"/>
              <a:t>Binaries &amp;</a:t>
            </a:r>
          </a:p>
          <a:p>
            <a:pPr algn="ctr"/>
            <a:r>
              <a:rPr lang="nl-NL" sz="1200" dirty="0" smtClean="0"/>
              <a:t>Configuration</a:t>
            </a:r>
          </a:p>
          <a:p>
            <a:pPr algn="ctr"/>
            <a:r>
              <a:rPr lang="nl-NL" sz="1200" dirty="0" smtClean="0"/>
              <a:t>Metadata</a:t>
            </a:r>
            <a:endParaRPr lang="en-IE" sz="1200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6629399" y="4130423"/>
            <a:ext cx="1" cy="7198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51544" y="4141113"/>
            <a:ext cx="955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CDC engine</a:t>
            </a:r>
          </a:p>
          <a:p>
            <a:pPr algn="ctr"/>
            <a:r>
              <a:rPr lang="nl-NL" sz="1050" dirty="0" smtClean="0"/>
              <a:t>(active)</a:t>
            </a:r>
            <a:endParaRPr lang="en-IE" sz="1050" dirty="0"/>
          </a:p>
        </p:txBody>
      </p:sp>
      <p:cxnSp>
        <p:nvCxnSpPr>
          <p:cNvPr id="27" name="Straight Arrow Connector 26"/>
          <p:cNvCxnSpPr>
            <a:stCxn id="17" idx="1"/>
          </p:cNvCxnSpPr>
          <p:nvPr/>
        </p:nvCxnSpPr>
        <p:spPr>
          <a:xfrm flipH="1" flipV="1">
            <a:off x="4890851" y="1732600"/>
            <a:ext cx="1382915" cy="2026567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>
            <a:stCxn id="23" idx="1"/>
            <a:endCxn id="11" idx="3"/>
          </p:cNvCxnSpPr>
          <p:nvPr/>
        </p:nvCxnSpPr>
        <p:spPr>
          <a:xfrm flipH="1">
            <a:off x="3076372" y="5173415"/>
            <a:ext cx="3005442" cy="0"/>
          </a:xfrm>
          <a:prstGeom prst="straightConnector1">
            <a:avLst/>
          </a:prstGeom>
          <a:ln w="381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77618" y="5208039"/>
            <a:ext cx="16979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050" dirty="0" smtClean="0"/>
              <a:t>Backup &amp; Sync metadata</a:t>
            </a:r>
            <a:endParaRPr lang="en-IE" sz="1050" dirty="0"/>
          </a:p>
        </p:txBody>
      </p:sp>
    </p:spTree>
    <p:extLst>
      <p:ext uri="{BB962C8B-B14F-4D97-AF65-F5344CB8AC3E}">
        <p14:creationId xmlns:p14="http://schemas.microsoft.com/office/powerpoint/2010/main" val="337128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6">
      <a:dk1>
        <a:srgbClr val="000000"/>
      </a:dk1>
      <a:lt1>
        <a:srgbClr val="FFFFFF"/>
      </a:lt1>
      <a:dk2>
        <a:srgbClr val="18827D"/>
      </a:dk2>
      <a:lt2>
        <a:srgbClr val="A9A9A9"/>
      </a:lt2>
      <a:accent1>
        <a:srgbClr val="1088DA"/>
      </a:accent1>
      <a:accent2>
        <a:srgbClr val="005BA0"/>
      </a:accent2>
      <a:accent3>
        <a:srgbClr val="FFFFFF"/>
      </a:accent3>
      <a:accent4>
        <a:srgbClr val="000000"/>
      </a:accent4>
      <a:accent5>
        <a:srgbClr val="AAC3EA"/>
      </a:accent5>
      <a:accent6>
        <a:srgbClr val="005291"/>
      </a:accent6>
      <a:hlink>
        <a:srgbClr val="3333FF"/>
      </a:hlink>
      <a:folHlink>
        <a:srgbClr val="FD8A3B"/>
      </a:folHlink>
    </a:clrScheme>
    <a:fontScheme name="S&amp;C Template Example Slides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S&amp;C Template Example Slid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&amp;C Template Example Slid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&amp;C Template Example Slides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2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969696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2BB0AD"/>
        </a:dk2>
        <a:lt2>
          <a:srgbClr val="B9B9B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FD8A3B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005BA0"/>
        </a:accent1>
        <a:accent2>
          <a:srgbClr val="1088DA"/>
        </a:accent2>
        <a:accent3>
          <a:srgbClr val="FFFFFF"/>
        </a:accent3>
        <a:accent4>
          <a:srgbClr val="000000"/>
        </a:accent4>
        <a:accent5>
          <a:srgbClr val="AAB5CD"/>
        </a:accent5>
        <a:accent6>
          <a:srgbClr val="0D7BC5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777777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18827D"/>
        </a:dk2>
        <a:lt2>
          <a:srgbClr val="A9A9A9"/>
        </a:lt2>
        <a:accent1>
          <a:srgbClr val="1088DA"/>
        </a:accent1>
        <a:accent2>
          <a:srgbClr val="005BA0"/>
        </a:accent2>
        <a:accent3>
          <a:srgbClr val="FFFFFF"/>
        </a:accent3>
        <a:accent4>
          <a:srgbClr val="000000"/>
        </a:accent4>
        <a:accent5>
          <a:srgbClr val="AAC3EA"/>
        </a:accent5>
        <a:accent6>
          <a:srgbClr val="005291"/>
        </a:accent6>
        <a:hlink>
          <a:srgbClr val="3333FF"/>
        </a:hlink>
        <a:folHlink>
          <a:srgbClr val="FD8A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1335</Words>
  <Application>Microsoft Office PowerPoint</Application>
  <PresentationFormat>On-screen Show (4:3)</PresentationFormat>
  <Paragraphs>309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blank</vt:lpstr>
      <vt:lpstr>Adobe Acrobat Document</vt:lpstr>
      <vt:lpstr>InfoSphere Data Replication CDC</vt:lpstr>
      <vt:lpstr>Topics covered</vt:lpstr>
      <vt:lpstr>High Availability installation of CDC (1)</vt:lpstr>
      <vt:lpstr>High Availability installation of CDC (2)</vt:lpstr>
      <vt:lpstr>Running from shared volume (normal)</vt:lpstr>
      <vt:lpstr>Running from shared volume (failed over)</vt:lpstr>
      <vt:lpstr>Running from shared volume - file system characteristics</vt:lpstr>
      <vt:lpstr>Running locally with no shared volume (normal)</vt:lpstr>
      <vt:lpstr>Running locally with no shared volume (failed over)</vt:lpstr>
      <vt:lpstr>Running locally with a shared volume (normal)</vt:lpstr>
      <vt:lpstr>Running locally with a shared volume (failed over)</vt:lpstr>
      <vt:lpstr>Scripts needed when running locally (isolated)</vt:lpstr>
      <vt:lpstr>Network considerations – CDC communications</vt:lpstr>
      <vt:lpstr>Network considerations – Failover (1)</vt:lpstr>
      <vt:lpstr>Network considerations – Failover (2)</vt:lpstr>
      <vt:lpstr>Network considerations – Failover (3)</vt:lpstr>
      <vt:lpstr>Failover automation (normal)</vt:lpstr>
      <vt:lpstr>Failover automation (failed over)</vt:lpstr>
      <vt:lpstr>Failover automation</vt:lpstr>
      <vt:lpstr>Example scripts</vt:lpstr>
      <vt:lpstr>Example cluster configuration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 for CDC DB2 LUW</dc:title>
  <dc:creator>Lab User</dc:creator>
  <cp:lastModifiedBy>Frank Ketelaars</cp:lastModifiedBy>
  <cp:revision>74</cp:revision>
  <dcterms:created xsi:type="dcterms:W3CDTF">2011-01-28T16:12:18Z</dcterms:created>
  <dcterms:modified xsi:type="dcterms:W3CDTF">2016-02-03T10:00:50Z</dcterms:modified>
</cp:coreProperties>
</file>