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C5FC6-DD9D-4369-8E04-0E9BA25EA85D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F9B3-D383-483A-899E-B0175AFEC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0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F9B3-D383-483A-899E-B0175AFEC1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6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0B79-BC7D-4634-8DA2-E6A3304E671D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309-FBD6-4FCF-8251-4EC6BDFD7EBD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6C18-0851-4E17-A4C7-A1212D1FBF3C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2013 by Larson Technical Services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F76C2-2875-4327-BDB2-57A333A7F9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85C5-816E-4DF4-9CD7-0BB6A4CAE5A9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851-E1E6-41BE-B385-9B859E18CE08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2375-13C0-4B41-BB69-AA7C9E32D977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FF70-3151-4882-93F1-8579EBC5ECE0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2B6E-C952-404D-94E7-211124539876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D087-C5E1-42C6-B01B-38D711C4F42A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C7DE-71B5-4749-A926-43144B731A37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D9B-70F1-4CCF-B902-A03324EE0072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EDC3-4ECE-4C8A-88F8-598B6750F1DC}" type="datetime1">
              <a:rPr lang="en-US" altLang="ko-KR" smtClean="0"/>
              <a:t>11/17/2014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2013 by Larson Technical Services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2176-9A6A-4663-A7FD-E58C64F6E3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geolocation-API/" TargetMode="External"/><Relationship Id="rId2" Type="http://schemas.openxmlformats.org/officeDocument/2006/relationships/hyperlink" Target="http://www.w3.org/TR/battery-stat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d.ag/wjmtgt" TargetMode="External"/><Relationship Id="rId4" Type="http://schemas.openxmlformats.org/officeDocument/2006/relationships/hyperlink" Target="http://www.w3.org/TR/orientation-even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Grammar-based speech recognition</a:t>
            </a:r>
          </a:p>
          <a:p>
            <a:r>
              <a:rPr lang="en-US" smtClean="0"/>
              <a:t>Statistical language model-based recognition</a:t>
            </a:r>
          </a:p>
          <a:p>
            <a:r>
              <a:rPr lang="en-US" smtClean="0"/>
              <a:t>Speech Synthesis</a:t>
            </a:r>
          </a:p>
          <a:p>
            <a:r>
              <a:rPr lang="en-US" smtClean="0"/>
              <a:t>Dialog Management</a:t>
            </a:r>
          </a:p>
          <a:p>
            <a:r>
              <a:rPr lang="en-US" smtClean="0"/>
              <a:t>Natural Language Processing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A11DB-CDF4-4076-B62C-2612B6ED6FE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0" y="40386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Convert a large task to a series of smaller tasks</a:t>
            </a:r>
          </a:p>
          <a:p>
            <a:pPr lvl="1"/>
            <a:r>
              <a:rPr lang="en-US" smtClean="0"/>
              <a:t>Example</a:t>
            </a:r>
          </a:p>
          <a:p>
            <a:pPr lvl="2">
              <a:buFont typeface="Arial" charset="0"/>
              <a:buNone/>
            </a:pPr>
            <a:r>
              <a:rPr lang="en-US" smtClean="0"/>
              <a:t>origin: PDX; destination: NYC;</a:t>
            </a:r>
          </a:p>
          <a:p>
            <a:pPr lvl="2">
              <a:buFont typeface="Arial" charset="0"/>
              <a:buNone/>
            </a:pPr>
            <a:endParaRPr lang="en-US" smtClean="0"/>
          </a:p>
          <a:p>
            <a:pPr lvl="2">
              <a:buFont typeface="Arial" charset="0"/>
              <a:buNone/>
            </a:pPr>
            <a:r>
              <a:rPr lang="en-US" smtClean="0"/>
              <a:t>origin: PDX; destination: MSP;</a:t>
            </a:r>
          </a:p>
          <a:p>
            <a:pPr lvl="2">
              <a:buFont typeface="Arial" charset="0"/>
              <a:buNone/>
            </a:pPr>
            <a:r>
              <a:rPr lang="en-US" smtClean="0"/>
              <a:t>origin: MSP; destination: NYC;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0C8F0-3CDE-4728-9C4E-0F2743C223F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895600" y="31242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Language Processing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“Natural Language Processing” means different things to different people</a:t>
            </a:r>
          </a:p>
          <a:p>
            <a:r>
              <a:rPr lang="en-US" smtClean="0"/>
              <a:t>Applies may artificial intelligence techniques to dialog management</a:t>
            </a:r>
          </a:p>
          <a:p>
            <a:r>
              <a:rPr lang="en-US" smtClean="0"/>
              <a:t>When it works, it works well, when it fails, it fails badly</a:t>
            </a:r>
          </a:p>
          <a:p>
            <a:r>
              <a:rPr lang="en-US" smtClean="0"/>
              <a:t>It’s like the wild west: from anarchy and confusion good systems will arise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866C8-6BF0-44C6-8DE9-896273F144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830C3-E1F5-496C-A53A-78A182484EC2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Natural Language Processing—</a:t>
            </a:r>
            <a:br>
              <a:rPr lang="en-US" b="1" smtClean="0"/>
            </a:br>
            <a:r>
              <a:rPr lang="en-US" b="1" smtClean="0"/>
              <a:t>A Moving Target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Command and control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System-directed dialogs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Continuous speech recognition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“How may I help you” and Statistical Language Models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Dialogs with automatic error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Mixed-initiative dialogs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Multimodal dialogs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Talking avatar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Conversional dialogs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Intelligent virtual agents—SIRI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Lucida Sans" pitchFamily="34" charset="0"/>
              </a:rPr>
              <a:t>Advanced techniques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Lucida Sans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Lucida Sans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Dimensions of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Interaction style</a:t>
            </a:r>
          </a:p>
          <a:p>
            <a:pPr>
              <a:defRPr/>
            </a:pPr>
            <a:r>
              <a:rPr lang="en-US" dirty="0" smtClean="0"/>
              <a:t>Semantic Interpretation</a:t>
            </a:r>
          </a:p>
          <a:p>
            <a:pPr>
              <a:defRPr/>
            </a:pPr>
            <a:r>
              <a:rPr lang="en-US" dirty="0" smtClean="0"/>
              <a:t>Knowledge</a:t>
            </a:r>
          </a:p>
          <a:p>
            <a:pPr>
              <a:defRPr/>
            </a:pPr>
            <a:r>
              <a:rPr lang="en-US" dirty="0" smtClean="0"/>
              <a:t>Reasoning</a:t>
            </a:r>
          </a:p>
          <a:p>
            <a:pPr>
              <a:defRPr/>
            </a:pPr>
            <a:r>
              <a:rPr lang="en-US" dirty="0" smtClean="0"/>
              <a:t>Planning</a:t>
            </a:r>
          </a:p>
          <a:p>
            <a:pPr>
              <a:defRPr/>
            </a:pPr>
            <a:r>
              <a:rPr lang="en-US" dirty="0" smtClean="0"/>
              <a:t>Language complexity</a:t>
            </a:r>
          </a:p>
          <a:p>
            <a:pPr>
              <a:defRPr/>
            </a:pPr>
            <a:r>
              <a:rPr lang="en-US" dirty="0" smtClean="0"/>
              <a:t>Modalities</a:t>
            </a:r>
          </a:p>
          <a:p>
            <a:pPr>
              <a:defRPr/>
            </a:pPr>
            <a:r>
              <a:rPr lang="en-US" dirty="0" smtClean="0"/>
              <a:t>Modality synchronization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2176-9A6A-4663-A7FD-E58C64F6E3B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b="1" smtClean="0"/>
              <a:t>Interaction Style</a:t>
            </a:r>
            <a:endParaRPr 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System-directed </a:t>
            </a:r>
          </a:p>
          <a:p>
            <a:pPr lvl="1"/>
            <a:r>
              <a:rPr lang="en-US" smtClean="0"/>
              <a:t>Menu or form fill-in</a:t>
            </a:r>
          </a:p>
          <a:p>
            <a:r>
              <a:rPr lang="en-US" smtClean="0"/>
              <a:t>Mixed initiative</a:t>
            </a:r>
          </a:p>
          <a:p>
            <a:pPr lvl="1"/>
            <a:r>
              <a:rPr lang="en-US" smtClean="0"/>
              <a:t>Combination of system-directed and user-directed</a:t>
            </a:r>
          </a:p>
          <a:p>
            <a:endParaRPr lang="en-US" smtClean="0"/>
          </a:p>
        </p:txBody>
      </p:sp>
      <p:sp>
        <p:nvSpPr>
          <p:cNvPr id="7168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User-directed</a:t>
            </a:r>
          </a:p>
          <a:p>
            <a:pPr lvl="1"/>
            <a:r>
              <a:rPr lang="en-US" smtClean="0"/>
              <a:t>Command and control</a:t>
            </a:r>
          </a:p>
          <a:p>
            <a:pPr lvl="2"/>
            <a:r>
              <a:rPr lang="en-US" smtClean="0"/>
              <a:t>Do something</a:t>
            </a:r>
          </a:p>
          <a:p>
            <a:pPr lvl="1"/>
            <a:r>
              <a:rPr lang="en-US" smtClean="0"/>
              <a:t>Web searches</a:t>
            </a:r>
          </a:p>
          <a:p>
            <a:pPr lvl="2"/>
            <a:r>
              <a:rPr lang="en-US" smtClean="0"/>
              <a:t>Find something</a:t>
            </a:r>
          </a:p>
          <a:p>
            <a:pPr lvl="1"/>
            <a:r>
              <a:rPr lang="en-US" smtClean="0"/>
              <a:t>Question and answer systems</a:t>
            </a:r>
          </a:p>
          <a:p>
            <a:pPr lvl="2"/>
            <a:r>
              <a:rPr lang="en-US" smtClean="0"/>
              <a:t>Who?, What?, When?, Where?, How?</a:t>
            </a:r>
          </a:p>
          <a:p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DFF6B-78D1-4A86-B9B8-D063BA1276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Semantic Interpretation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Example grammar rule with Script Syntax: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&lt;rule id = "action"&gt;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    &lt;one-of&gt;</a:t>
            </a:r>
            <a:br>
              <a:rPr lang="en-US" sz="1800" smtClean="0"/>
            </a:br>
            <a:r>
              <a:rPr lang="en-US" sz="1800" smtClean="0"/>
              <a:t>        &lt;item&gt; small </a:t>
            </a:r>
            <a:r>
              <a:rPr lang="en-US" sz="1800" b="1" smtClean="0">
                <a:solidFill>
                  <a:srgbClr val="FF0000"/>
                </a:solidFill>
              </a:rPr>
              <a:t>&lt;tag&gt; out.size = "small"; &lt;/tag&gt;</a:t>
            </a:r>
            <a:r>
              <a:rPr lang="en-US" sz="1800" smtClean="0">
                <a:solidFill>
                  <a:srgbClr val="FF0000"/>
                </a:solidFill>
              </a:rPr>
              <a:t> </a:t>
            </a:r>
            <a:r>
              <a:rPr lang="en-US" sz="1800" smtClean="0"/>
              <a:t>&lt;/item&gt;</a:t>
            </a:r>
            <a:br>
              <a:rPr lang="en-US" sz="1800" smtClean="0"/>
            </a:br>
            <a:r>
              <a:rPr lang="en-US" sz="1800" smtClean="0"/>
              <a:t>        &lt;item&gt; medium </a:t>
            </a:r>
            <a:r>
              <a:rPr lang="en-US" sz="1800" b="1" smtClean="0">
                <a:solidFill>
                  <a:srgbClr val="FF0000"/>
                </a:solidFill>
              </a:rPr>
              <a:t>&lt;tag&gt; out.size = "medium"; &lt;/tag&gt;</a:t>
            </a:r>
            <a:r>
              <a:rPr lang="en-US" sz="1800" smtClean="0"/>
              <a:t> &lt;/item&gt;</a:t>
            </a:r>
            <a:br>
              <a:rPr lang="en-US" sz="1800" smtClean="0"/>
            </a:br>
            <a:r>
              <a:rPr lang="en-US" sz="1800" smtClean="0"/>
              <a:t>        &lt;item&gt; large </a:t>
            </a:r>
            <a:r>
              <a:rPr lang="en-US" sz="1800" b="1" smtClean="0">
                <a:solidFill>
                  <a:srgbClr val="FF0000"/>
                </a:solidFill>
              </a:rPr>
              <a:t>&lt;tag&gt; out.size = 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 b="1" smtClean="0">
                <a:solidFill>
                  <a:srgbClr val="FF0000"/>
                </a:solidFill>
              </a:rPr>
              <a:t>large"; &lt;/tag&gt;</a:t>
            </a:r>
            <a:r>
              <a:rPr lang="en-US" sz="1800" smtClean="0"/>
              <a:t> &lt;/item&gt;</a:t>
            </a:r>
            <a:br>
              <a:rPr lang="en-US" sz="1800" smtClean="0"/>
            </a:br>
            <a:r>
              <a:rPr lang="en-US" sz="1800" smtClean="0"/>
              <a:t>    &lt;/one-of&gt;</a:t>
            </a:r>
            <a:br>
              <a:rPr lang="en-US" sz="1800" smtClean="0"/>
            </a:br>
            <a:r>
              <a:rPr lang="en-US" sz="1800" smtClean="0"/>
              <a:t>    &lt;one-of&gt;</a:t>
            </a:r>
            <a:br>
              <a:rPr lang="en-US" sz="1800" smtClean="0"/>
            </a:br>
            <a:r>
              <a:rPr lang="en-US" sz="1800" smtClean="0"/>
              <a:t>        &lt;item&gt; green </a:t>
            </a:r>
            <a:r>
              <a:rPr lang="en-US" sz="1800" b="1" smtClean="0">
                <a:solidFill>
                  <a:srgbClr val="FF0000"/>
                </a:solidFill>
              </a:rPr>
              <a:t>&lt;tag&gt; out.color = "green"; &lt;/tag&gt;</a:t>
            </a:r>
            <a:r>
              <a:rPr lang="en-US" sz="1800" smtClean="0">
                <a:solidFill>
                  <a:srgbClr val="FF0000"/>
                </a:solidFill>
              </a:rPr>
              <a:t> </a:t>
            </a:r>
            <a:r>
              <a:rPr lang="en-US" sz="1800" smtClean="0"/>
              <a:t>&lt;/item&gt;</a:t>
            </a:r>
            <a:br>
              <a:rPr lang="en-US" sz="1800" smtClean="0"/>
            </a:br>
            <a:r>
              <a:rPr lang="en-US" sz="1800" smtClean="0"/>
              <a:t>        &lt;item&gt; blue  </a:t>
            </a:r>
            <a:r>
              <a:rPr lang="en-US" sz="1800" smtClean="0">
                <a:solidFill>
                  <a:srgbClr val="FF0000"/>
                </a:solidFill>
              </a:rPr>
              <a:t> </a:t>
            </a:r>
            <a:r>
              <a:rPr lang="en-US" sz="1800" b="1" smtClean="0">
                <a:solidFill>
                  <a:srgbClr val="FF0000"/>
                </a:solidFill>
              </a:rPr>
              <a:t>&lt;tag&gt; out.color = "blue"; &lt;/tag</a:t>
            </a:r>
            <a:r>
              <a:rPr lang="en-US" sz="1800" b="1" smtClean="0">
                <a:solidFill>
                  <a:schemeClr val="accent2"/>
                </a:solidFill>
              </a:rPr>
              <a:t>&gt;</a:t>
            </a:r>
            <a:r>
              <a:rPr lang="en-US" sz="1800" smtClean="0"/>
              <a:t>  &lt;/item&gt;</a:t>
            </a:r>
            <a:br>
              <a:rPr lang="en-US" sz="1800" smtClean="0"/>
            </a:br>
            <a:r>
              <a:rPr lang="en-US" sz="1800" smtClean="0"/>
              <a:t>        &lt;item&gt; white </a:t>
            </a:r>
            <a:r>
              <a:rPr lang="en-US" sz="1800" b="1" smtClean="0">
                <a:solidFill>
                  <a:srgbClr val="FF0000"/>
                </a:solidFill>
              </a:rPr>
              <a:t>&lt;tag&gt; out.color = "white"; &lt;/tag</a:t>
            </a:r>
            <a:r>
              <a:rPr lang="en-US" sz="1800" b="1" smtClean="0">
                <a:solidFill>
                  <a:schemeClr val="accent2"/>
                </a:solidFill>
              </a:rPr>
              <a:t>&gt;</a:t>
            </a:r>
            <a:r>
              <a:rPr lang="en-US" sz="1800" smtClean="0"/>
              <a:t>  &lt;/item&gt;</a:t>
            </a:r>
            <a:br>
              <a:rPr lang="en-US" sz="1800" smtClean="0"/>
            </a:br>
            <a:r>
              <a:rPr lang="en-US" sz="1800" smtClean="0"/>
              <a:t>    &lt;/one-of&gt;</a:t>
            </a:r>
            <a:br>
              <a:rPr lang="en-US" sz="1800" smtClean="0"/>
            </a:br>
            <a:r>
              <a:rPr lang="en-US" sz="1800" smtClean="0"/>
              <a:t>&lt;/rule&gt;</a:t>
            </a:r>
            <a:br>
              <a:rPr lang="en-US" sz="1800" smtClean="0"/>
            </a:b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ECMAScript structure: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      action: {</a:t>
            </a:r>
            <a:br>
              <a:rPr lang="en-US" sz="1800" smtClean="0"/>
            </a:br>
            <a:r>
              <a:rPr lang="en-US" sz="1800" smtClean="0"/>
              <a:t>     size: "large"</a:t>
            </a:r>
            <a:br>
              <a:rPr lang="en-US" sz="1800" smtClean="0"/>
            </a:br>
            <a:r>
              <a:rPr lang="en-US" sz="1800" smtClean="0"/>
              <a:t>     color:  "white"</a:t>
            </a:r>
            <a:br>
              <a:rPr lang="en-US" sz="1800" smtClean="0"/>
            </a:br>
            <a:r>
              <a:rPr lang="en-US" sz="1800" smtClean="0"/>
              <a:t>     }</a:t>
            </a:r>
            <a:br>
              <a:rPr lang="en-US" sz="1800" smtClean="0"/>
            </a:br>
            <a:endParaRPr lang="en-US" sz="1800" smtClean="0"/>
          </a:p>
        </p:txBody>
      </p:sp>
      <p:pic>
        <p:nvPicPr>
          <p:cNvPr id="72708" name="Picture 7" descr="man_phone_si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53200" y="1295400"/>
            <a:ext cx="2381250" cy="1571625"/>
          </a:xfrm>
        </p:spPr>
      </p:pic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B6745D-6C5D-46F2-AD2C-31B781697C6C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sp>
        <p:nvSpPr>
          <p:cNvPr id="72711" name="AutoShape 9"/>
          <p:cNvSpPr>
            <a:spLocks noChangeArrowheads="1"/>
          </p:cNvSpPr>
          <p:nvPr/>
        </p:nvSpPr>
        <p:spPr bwMode="auto">
          <a:xfrm>
            <a:off x="5238750" y="1130300"/>
            <a:ext cx="1289050" cy="773113"/>
          </a:xfrm>
          <a:prstGeom prst="wedgeRoundRectCallout">
            <a:avLst>
              <a:gd name="adj1" fmla="val 112676"/>
              <a:gd name="adj2" fmla="val 58157"/>
              <a:gd name="adj3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Large white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Knowledge about the Device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Battery status API</a:t>
            </a:r>
          </a:p>
          <a:p>
            <a:pPr lvl="1" eaLnBrk="1" hangingPunct="1"/>
            <a:r>
              <a:rPr lang="en-US" sz="2000" smtClean="0"/>
              <a:t> Retrieve information about the battery status of a (mobile) device (from HTML)</a:t>
            </a:r>
          </a:p>
          <a:p>
            <a:pPr lvl="1" eaLnBrk="1" hangingPunct="1"/>
            <a:r>
              <a:rPr lang="en-US" sz="2000" smtClean="0"/>
              <a:t> </a:t>
            </a:r>
            <a:r>
              <a:rPr lang="en-US" sz="2000" smtClean="0">
                <a:hlinkClick r:id="rId2"/>
              </a:rPr>
              <a:t>http://www.w3.org/TR/battery-status/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400" smtClean="0"/>
              <a:t>Geolocation API</a:t>
            </a:r>
          </a:p>
          <a:p>
            <a:pPr lvl="1" eaLnBrk="1" hangingPunct="1"/>
            <a:r>
              <a:rPr lang="en-US" sz="2000" smtClean="0"/>
              <a:t> Get current geo location (longitude, latitude, altitude) from HTML</a:t>
            </a:r>
          </a:p>
          <a:p>
            <a:pPr lvl="1" eaLnBrk="1" hangingPunct="1"/>
            <a:r>
              <a:rPr lang="en-US" sz="2000" smtClean="0"/>
              <a:t> Independent from location provider (GPS, WiFi, Cell-Id, ...)</a:t>
            </a:r>
          </a:p>
          <a:p>
            <a:pPr lvl="1" eaLnBrk="1" hangingPunct="1"/>
            <a:r>
              <a:rPr lang="en-US" sz="2000" smtClean="0"/>
              <a:t> </a:t>
            </a:r>
            <a:r>
              <a:rPr lang="en-US" sz="2000" smtClean="0">
                <a:hlinkClick r:id="rId3"/>
              </a:rPr>
              <a:t>http://www.w3.org/TR/geolocation-API/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400" smtClean="0"/>
              <a:t> Orientation API</a:t>
            </a:r>
          </a:p>
          <a:p>
            <a:pPr lvl="1" eaLnBrk="1" hangingPunct="1"/>
            <a:r>
              <a:rPr lang="en-US" sz="2000" smtClean="0"/>
              <a:t> Get current device orientation (e.g., tilt) from HTML</a:t>
            </a:r>
          </a:p>
          <a:p>
            <a:pPr lvl="1" eaLnBrk="1" hangingPunct="1"/>
            <a:r>
              <a:rPr lang="en-US" sz="2000" smtClean="0"/>
              <a:t> </a:t>
            </a:r>
            <a:r>
              <a:rPr lang="en-US" sz="2000" smtClean="0">
                <a:hlinkClick r:id="rId4"/>
              </a:rPr>
              <a:t>http://www.w3.org/TR/orientation-event/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000" smtClean="0"/>
              <a:t> iPhone example: “Move the ball“ </a:t>
            </a:r>
            <a:r>
              <a:rPr lang="en-US" sz="2000" smtClean="0">
                <a:hlinkClick r:id="rId5"/>
              </a:rPr>
              <a:t>http://ad.ag/wjmtgt</a:t>
            </a:r>
            <a:r>
              <a:rPr lang="en-US" sz="2000" smtClean="0"/>
              <a:t> </a:t>
            </a:r>
          </a:p>
          <a:p>
            <a:pPr lvl="1" eaLnBrk="1" hangingPunct="1"/>
            <a:endParaRPr lang="en-US" sz="2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AF565-91F0-4D72-BE5C-6309A9B199A6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Knowledge about the User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Biographical</a:t>
            </a:r>
          </a:p>
          <a:p>
            <a:pPr lvl="1"/>
            <a:r>
              <a:rPr lang="en-US" smtClean="0"/>
              <a:t>Name, age, gender</a:t>
            </a:r>
          </a:p>
          <a:p>
            <a:r>
              <a:rPr lang="en-US" smtClean="0"/>
              <a:t>History</a:t>
            </a:r>
          </a:p>
          <a:p>
            <a:pPr lvl="1"/>
            <a:r>
              <a:rPr lang="en-US" smtClean="0"/>
              <a:t>Visited websites</a:t>
            </a:r>
          </a:p>
          <a:p>
            <a:pPr lvl="1"/>
            <a:r>
              <a:rPr lang="en-US" smtClean="0"/>
              <a:t>Recent purchases</a:t>
            </a:r>
          </a:p>
          <a:p>
            <a:pPr lvl="1"/>
            <a:r>
              <a:rPr lang="en-US" smtClean="0"/>
              <a:t>Recent 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0941C-C7E9-4228-8E13-C3E00502D5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Lucida Sans" pitchFamily="34" charset="0"/>
              </a:rPr>
              <a:t>Knowledge about the Domain of Discourse</a:t>
            </a:r>
            <a:endParaRPr lang="en-US" b="1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1219200"/>
          </a:xfrm>
        </p:spPr>
        <p:txBody>
          <a:bodyPr/>
          <a:lstStyle/>
          <a:p>
            <a:r>
              <a:rPr lang="en-US" smtClean="0"/>
              <a:t>Web Ontology Language (OWL)</a:t>
            </a:r>
          </a:p>
          <a:p>
            <a:r>
              <a:rPr lang="en-US" smtClean="0"/>
              <a:t>Resource Description Framework (RDF)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1A068-E9C0-4490-A00E-D735C4E212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13188" y="3048000"/>
            <a:ext cx="1589087" cy="59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Tree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52775" y="5184775"/>
            <a:ext cx="1589088" cy="59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Maple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19200" y="5184775"/>
            <a:ext cx="1589088" cy="59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White Pine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19200" y="4175125"/>
            <a:ext cx="1589088" cy="59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Evergreen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226050" y="4175125"/>
            <a:ext cx="1589088" cy="59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Roots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52775" y="4175125"/>
            <a:ext cx="1589088" cy="59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Deciduous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21513" y="4175125"/>
            <a:ext cx="1589087" cy="59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Trunk</a:t>
            </a:r>
          </a:p>
        </p:txBody>
      </p:sp>
      <p:cxnSp>
        <p:nvCxnSpPr>
          <p:cNvPr id="14" name="Straight Arrow Connector 13"/>
          <p:cNvCxnSpPr>
            <a:stCxn id="10" idx="0"/>
            <a:endCxn id="7" idx="2"/>
          </p:cNvCxnSpPr>
          <p:nvPr/>
        </p:nvCxnSpPr>
        <p:spPr>
          <a:xfrm flipV="1">
            <a:off x="2012950" y="3641725"/>
            <a:ext cx="26939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7" idx="2"/>
          </p:cNvCxnSpPr>
          <p:nvPr/>
        </p:nvCxnSpPr>
        <p:spPr>
          <a:xfrm flipV="1">
            <a:off x="3948113" y="3641725"/>
            <a:ext cx="75882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10" idx="2"/>
          </p:cNvCxnSpPr>
          <p:nvPr/>
        </p:nvCxnSpPr>
        <p:spPr>
          <a:xfrm flipV="1">
            <a:off x="2012950" y="4768850"/>
            <a:ext cx="0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12" idx="2"/>
          </p:cNvCxnSpPr>
          <p:nvPr/>
        </p:nvCxnSpPr>
        <p:spPr>
          <a:xfrm flipV="1">
            <a:off x="3948113" y="4768850"/>
            <a:ext cx="0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7" idx="2"/>
          </p:cNvCxnSpPr>
          <p:nvPr/>
        </p:nvCxnSpPr>
        <p:spPr>
          <a:xfrm flipH="1" flipV="1">
            <a:off x="4706938" y="3641725"/>
            <a:ext cx="1312862" cy="533400"/>
          </a:xfrm>
          <a:prstGeom prst="straightConnector1">
            <a:avLst/>
          </a:prstGeom>
          <a:ln cmpd="dbl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7" idx="2"/>
          </p:cNvCxnSpPr>
          <p:nvPr/>
        </p:nvCxnSpPr>
        <p:spPr>
          <a:xfrm flipH="1" flipV="1">
            <a:off x="4706938" y="3641725"/>
            <a:ext cx="3109912" cy="5334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64163" y="5541963"/>
            <a:ext cx="758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94313" y="5837238"/>
            <a:ext cx="82867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97" name="TextBox 50"/>
          <p:cNvSpPr txBox="1">
            <a:spLocks noChangeArrowheads="1"/>
          </p:cNvSpPr>
          <p:nvPr/>
        </p:nvSpPr>
        <p:spPr bwMode="auto">
          <a:xfrm>
            <a:off x="6192838" y="5303838"/>
            <a:ext cx="6302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IsA</a:t>
            </a:r>
          </a:p>
        </p:txBody>
      </p:sp>
      <p:sp>
        <p:nvSpPr>
          <p:cNvPr id="75798" name="TextBox 51"/>
          <p:cNvSpPr txBox="1">
            <a:spLocks noChangeArrowheads="1"/>
          </p:cNvSpPr>
          <p:nvPr/>
        </p:nvSpPr>
        <p:spPr bwMode="auto">
          <a:xfrm>
            <a:off x="6192838" y="5659438"/>
            <a:ext cx="1122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PartOf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Reasoning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Grocery stores sell breakfast cereals</a:t>
            </a:r>
          </a:p>
          <a:p>
            <a:r>
              <a:rPr lang="en-US" smtClean="0"/>
              <a:t>Corn flakes are a breakfast cereal</a:t>
            </a:r>
          </a:p>
        </p:txBody>
      </p:sp>
      <p:sp>
        <p:nvSpPr>
          <p:cNvPr id="7680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Grocery stores sell corn flakes</a:t>
            </a:r>
          </a:p>
          <a:p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97AC6-A52B-4743-B696-D158517434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581400" y="22098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388</Words>
  <Application>Microsoft Office PowerPoint</Application>
  <PresentationFormat>화면 슬라이드 쇼(4:3)</PresentationFormat>
  <Paragraphs>112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Lucida Sans</vt:lpstr>
      <vt:lpstr>Times New Roman</vt:lpstr>
      <vt:lpstr>Office Theme</vt:lpstr>
      <vt:lpstr>Outline</vt:lpstr>
      <vt:lpstr>Natural Language Processing— A Moving Target</vt:lpstr>
      <vt:lpstr>Dimensions of Natural Interaction</vt:lpstr>
      <vt:lpstr>Interaction Style</vt:lpstr>
      <vt:lpstr>Semantic Interpretation</vt:lpstr>
      <vt:lpstr>Knowledge about the Device</vt:lpstr>
      <vt:lpstr>Knowledge about the User</vt:lpstr>
      <vt:lpstr>Knowledge about the Domain of Discourse</vt:lpstr>
      <vt:lpstr>Reasoning</vt:lpstr>
      <vt:lpstr>Planning</vt:lpstr>
      <vt:lpstr>Natural Language Processing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James</dc:creator>
  <cp:lastModifiedBy>Admin</cp:lastModifiedBy>
  <cp:revision>2</cp:revision>
  <dcterms:created xsi:type="dcterms:W3CDTF">2014-06-06T13:32:05Z</dcterms:created>
  <dcterms:modified xsi:type="dcterms:W3CDTF">2014-11-17T06:49:09Z</dcterms:modified>
</cp:coreProperties>
</file>