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2"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408"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12-Mar-17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12-Mar-17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12-Mar-17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12-Mar-17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Text</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457200"/>
          </a:xfrm>
        </p:spPr>
        <p:txBody>
          <a:bodyPr>
            <a:normAutofit/>
          </a:bodyPr>
          <a:lstStyle/>
          <a:p>
            <a:pPr marL="0" indent="0">
              <a:buNone/>
            </a:pPr>
            <a:r>
              <a:rPr lang="en-US" sz="2000" dirty="0" smtClean="0">
                <a:latin typeface="Times New Roman" pitchFamily="18" charset="0"/>
                <a:cs typeface="Times New Roman" pitchFamily="18" charset="0"/>
              </a:rPr>
              <a:t>Text Properties provides various text formatting options. </a:t>
            </a:r>
          </a:p>
        </p:txBody>
      </p:sp>
      <p:sp>
        <p:nvSpPr>
          <p:cNvPr id="4" name="TextBox 3"/>
          <p:cNvSpPr txBox="1"/>
          <p:nvPr/>
        </p:nvSpPr>
        <p:spPr>
          <a:xfrm>
            <a:off x="1008316" y="1240631"/>
            <a:ext cx="1871025" cy="3416320"/>
          </a:xfrm>
          <a:prstGeom prst="rect">
            <a:avLst/>
          </a:prstGeom>
          <a:noFill/>
        </p:spPr>
        <p:txBody>
          <a:bodyPr wrap="non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color</a:t>
            </a:r>
          </a:p>
          <a:p>
            <a:pPr marL="285750" indent="-285750">
              <a:buFont typeface="Arial" pitchFamily="34" charset="0"/>
              <a:buChar char="•"/>
            </a:pPr>
            <a:r>
              <a:rPr lang="en-US" dirty="0" smtClean="0">
                <a:latin typeface="Times New Roman" pitchFamily="18" charset="0"/>
                <a:cs typeface="Times New Roman" pitchFamily="18" charset="0"/>
              </a:rPr>
              <a:t>direction</a:t>
            </a:r>
          </a:p>
          <a:p>
            <a:pPr marL="285750" indent="-285750">
              <a:buFont typeface="Arial" pitchFamily="34" charset="0"/>
              <a:buChar char="•"/>
            </a:pPr>
            <a:r>
              <a:rPr lang="en-US" dirty="0" smtClean="0">
                <a:latin typeface="Times New Roman" pitchFamily="18" charset="0"/>
                <a:cs typeface="Times New Roman" pitchFamily="18" charset="0"/>
              </a:rPr>
              <a:t>text-align</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letter-spacing</a:t>
            </a:r>
          </a:p>
          <a:p>
            <a:pPr marL="285750" indent="-285750">
              <a:buFont typeface="Arial" pitchFamily="34" charset="0"/>
              <a:buChar char="•"/>
            </a:pPr>
            <a:r>
              <a:rPr lang="en-US" dirty="0" smtClean="0">
                <a:latin typeface="Times New Roman" pitchFamily="18" charset="0"/>
                <a:cs typeface="Times New Roman" pitchFamily="18" charset="0"/>
              </a:rPr>
              <a:t>line-height</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text-decoration</a:t>
            </a:r>
          </a:p>
          <a:p>
            <a:pPr marL="285750" indent="-285750">
              <a:buFont typeface="Arial" pitchFamily="34" charset="0"/>
              <a:buChar char="•"/>
            </a:pPr>
            <a:r>
              <a:rPr lang="en-US" dirty="0">
                <a:latin typeface="Times New Roman" pitchFamily="18" charset="0"/>
                <a:cs typeface="Times New Roman" pitchFamily="18" charset="0"/>
              </a:rPr>
              <a:t>text-indent</a:t>
            </a:r>
          </a:p>
          <a:p>
            <a:pPr marL="285750" indent="-285750">
              <a:buFont typeface="Arial" pitchFamily="34" charset="0"/>
              <a:buChar char="•"/>
            </a:pPr>
            <a:r>
              <a:rPr lang="en-US" dirty="0">
                <a:latin typeface="Times New Roman" pitchFamily="18" charset="0"/>
                <a:cs typeface="Times New Roman" pitchFamily="18" charset="0"/>
              </a:rPr>
              <a:t>text-shadow</a:t>
            </a:r>
          </a:p>
          <a:p>
            <a:pPr marL="285750" indent="-285750">
              <a:buFont typeface="Arial" pitchFamily="34" charset="0"/>
              <a:buChar char="•"/>
            </a:pPr>
            <a:r>
              <a:rPr lang="en-US" dirty="0">
                <a:latin typeface="Times New Roman" pitchFamily="18" charset="0"/>
                <a:cs typeface="Times New Roman" pitchFamily="18" charset="0"/>
              </a:rPr>
              <a:t>text-transform</a:t>
            </a:r>
          </a:p>
          <a:p>
            <a:pPr marL="285750" indent="-285750">
              <a:buFont typeface="Arial" pitchFamily="34" charset="0"/>
              <a:buChar char="•"/>
            </a:pPr>
            <a:r>
              <a:rPr lang="en-US" dirty="0" smtClean="0">
                <a:latin typeface="Times New Roman" pitchFamily="18" charset="0"/>
                <a:cs typeface="Times New Roman" pitchFamily="18" charset="0"/>
              </a:rPr>
              <a:t>vertical-align</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white-space</a:t>
            </a:r>
          </a:p>
          <a:p>
            <a:pPr marL="285750" indent="-285750">
              <a:buFont typeface="Arial" pitchFamily="34" charset="0"/>
              <a:buChar char="•"/>
            </a:pPr>
            <a:r>
              <a:rPr lang="en-US" dirty="0" smtClean="0">
                <a:latin typeface="Times New Roman" pitchFamily="18" charset="0"/>
                <a:cs typeface="Times New Roman" pitchFamily="18" charset="0"/>
              </a:rPr>
              <a:t>word-spacing</a:t>
            </a:r>
            <a:endParaRPr lang="en-US" dirty="0">
              <a:latin typeface="Times New Roman" pitchFamily="18" charset="0"/>
              <a:cs typeface="Times New Roman" pitchFamily="18" charset="0"/>
            </a:endParaRPr>
          </a:p>
        </p:txBody>
      </p:sp>
      <p:sp>
        <p:nvSpPr>
          <p:cNvPr id="5" name="TextBox 4"/>
          <p:cNvSpPr txBox="1"/>
          <p:nvPr/>
        </p:nvSpPr>
        <p:spPr>
          <a:xfrm>
            <a:off x="4187991" y="1276350"/>
            <a:ext cx="1755609" cy="1200329"/>
          </a:xfrm>
          <a:prstGeom prst="rect">
            <a:avLst/>
          </a:prstGeom>
          <a:noFill/>
        </p:spPr>
        <p:txBody>
          <a:bodyPr wrap="non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text-align-last</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text-overflow</a:t>
            </a:r>
          </a:p>
          <a:p>
            <a:pPr marL="285750" indent="-285750">
              <a:buFont typeface="Arial" pitchFamily="34" charset="0"/>
              <a:buChar char="•"/>
            </a:pPr>
            <a:r>
              <a:rPr lang="en-US" dirty="0">
                <a:latin typeface="Times New Roman" pitchFamily="18" charset="0"/>
                <a:cs typeface="Times New Roman" pitchFamily="18" charset="0"/>
              </a:rPr>
              <a:t>word-break</a:t>
            </a:r>
          </a:p>
          <a:p>
            <a:pPr marL="285750" indent="-285750">
              <a:buFont typeface="Arial" pitchFamily="34" charset="0"/>
              <a:buChar char="•"/>
            </a:pPr>
            <a:r>
              <a:rPr lang="en-US" dirty="0" smtClean="0">
                <a:latin typeface="Times New Roman" pitchFamily="18" charset="0"/>
                <a:cs typeface="Times New Roman" pitchFamily="18" charset="0"/>
              </a:rPr>
              <a:t>word-wrap</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921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fade">
                                      <p:cBhvr>
                                        <p:cTn id="57" dur="500"/>
                                        <p:tgtEl>
                                          <p:spTgt spid="4">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0" end="10"/>
                                            </p:txEl>
                                          </p:spTgt>
                                        </p:tgtEl>
                                        <p:attrNameLst>
                                          <p:attrName>style.visibility</p:attrName>
                                        </p:attrNameLst>
                                      </p:cBhvr>
                                      <p:to>
                                        <p:strVal val="visible"/>
                                      </p:to>
                                    </p:set>
                                    <p:animEffect transition="in" filter="fade">
                                      <p:cBhvr>
                                        <p:cTn id="62" dur="500"/>
                                        <p:tgtEl>
                                          <p:spTgt spid="4">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animEffect transition="in" filter="fade">
                                      <p:cBhvr>
                                        <p:cTn id="67" dur="500"/>
                                        <p:tgtEl>
                                          <p:spTgt spid="4">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0" end="0"/>
                                            </p:txEl>
                                          </p:spTgt>
                                        </p:tgtEl>
                                        <p:attrNameLst>
                                          <p:attrName>style.visibility</p:attrName>
                                        </p:attrNameLst>
                                      </p:cBhvr>
                                      <p:to>
                                        <p:strVal val="visible"/>
                                      </p:to>
                                    </p:set>
                                    <p:animEffect transition="in" filter="fade">
                                      <p:cBhvr>
                                        <p:cTn id="72" dur="500"/>
                                        <p:tgtEl>
                                          <p:spTgt spid="5">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xEl>
                                              <p:pRg st="1" end="1"/>
                                            </p:txEl>
                                          </p:spTgt>
                                        </p:tgtEl>
                                        <p:attrNameLst>
                                          <p:attrName>style.visibility</p:attrName>
                                        </p:attrNameLst>
                                      </p:cBhvr>
                                      <p:to>
                                        <p:strVal val="visible"/>
                                      </p:to>
                                    </p:set>
                                    <p:animEffect transition="in" filter="fade">
                                      <p:cBhvr>
                                        <p:cTn id="77" dur="500"/>
                                        <p:tgtEl>
                                          <p:spTgt spid="5">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xEl>
                                              <p:pRg st="2" end="2"/>
                                            </p:txEl>
                                          </p:spTgt>
                                        </p:tgtEl>
                                        <p:attrNameLst>
                                          <p:attrName>style.visibility</p:attrName>
                                        </p:attrNameLst>
                                      </p:cBhvr>
                                      <p:to>
                                        <p:strVal val="visible"/>
                                      </p:to>
                                    </p:set>
                                    <p:animEffect transition="in" filter="fade">
                                      <p:cBhvr>
                                        <p:cTn id="82" dur="500"/>
                                        <p:tgtEl>
                                          <p:spTgt spid="5">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
                                            <p:txEl>
                                              <p:pRg st="3" end="3"/>
                                            </p:txEl>
                                          </p:spTgt>
                                        </p:tgtEl>
                                        <p:attrNameLst>
                                          <p:attrName>style.visibility</p:attrName>
                                        </p:attrNameLst>
                                      </p:cBhvr>
                                      <p:to>
                                        <p:strVal val="visible"/>
                                      </p:to>
                                    </p:set>
                                    <p:animEffect transition="in" filter="fade">
                                      <p:cBhvr>
                                        <p:cTn id="8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400" dirty="0" smtClean="0">
                <a:latin typeface="Times New Roman" pitchFamily="18" charset="0"/>
                <a:cs typeface="Times New Roman" pitchFamily="18" charset="0"/>
              </a:rPr>
              <a:t>text-transform </a:t>
            </a:r>
            <a:r>
              <a:rPr lang="en-US" sz="2400" dirty="0">
                <a:latin typeface="Times New Roman" pitchFamily="18" charset="0"/>
                <a:cs typeface="Times New Roman" pitchFamily="18" charset="0"/>
              </a:rPr>
              <a:t>is used to </a:t>
            </a:r>
            <a:r>
              <a:rPr lang="en-US" sz="2400" dirty="0" smtClean="0">
                <a:latin typeface="Times New Roman" pitchFamily="18" charset="0"/>
                <a:cs typeface="Times New Roman" pitchFamily="18" charset="0"/>
              </a:rPr>
              <a:t>turn </a:t>
            </a:r>
            <a:r>
              <a:rPr lang="en-US" sz="2400" dirty="0">
                <a:latin typeface="Times New Roman" pitchFamily="18" charset="0"/>
                <a:cs typeface="Times New Roman" pitchFamily="18" charset="0"/>
              </a:rPr>
              <a:t>everything into uppercase or </a:t>
            </a:r>
            <a:r>
              <a:rPr lang="en-US" sz="2400" dirty="0" smtClean="0">
                <a:latin typeface="Times New Roman" pitchFamily="18" charset="0"/>
                <a:cs typeface="Times New Roman" pitchFamily="18" charset="0"/>
              </a:rPr>
              <a:t>lowercase </a:t>
            </a:r>
            <a:r>
              <a:rPr lang="en-US" sz="2400" dirty="0">
                <a:latin typeface="Times New Roman" pitchFamily="18" charset="0"/>
                <a:cs typeface="Times New Roman" pitchFamily="18" charset="0"/>
              </a:rPr>
              <a:t>letters, or capitalize the first letter of each </a:t>
            </a:r>
            <a:r>
              <a:rPr lang="en-US" sz="2400" dirty="0" smtClean="0">
                <a:latin typeface="Times New Roman" pitchFamily="18" charset="0"/>
                <a:cs typeface="Times New Roman" pitchFamily="18" charset="0"/>
              </a:rPr>
              <a:t>word. We can set this property to </a:t>
            </a:r>
            <a:r>
              <a:rPr lang="en-US" sz="2400" i="1" dirty="0" smtClean="0">
                <a:latin typeface="Times New Roman" pitchFamily="18" charset="0"/>
                <a:cs typeface="Times New Roman" pitchFamily="18" charset="0"/>
              </a:rPr>
              <a:t>none, uppercase, lowercase </a:t>
            </a:r>
            <a:r>
              <a:rPr lang="en-US" sz="2400" dirty="0">
                <a:latin typeface="Times New Roman" pitchFamily="18" charset="0"/>
                <a:cs typeface="Times New Roman" pitchFamily="18" charset="0"/>
              </a:rPr>
              <a:t>or </a:t>
            </a:r>
            <a:r>
              <a:rPr lang="en-US" sz="2400" i="1" dirty="0" smtClean="0">
                <a:latin typeface="Times New Roman" pitchFamily="18" charset="0"/>
                <a:cs typeface="Times New Roman" pitchFamily="18" charset="0"/>
              </a:rPr>
              <a:t>capitalize</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h1{text-transform: uppercase};</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text-transform</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363457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It specifies the vertical positioning of text in the element. We can set this property to </a:t>
            </a:r>
            <a:r>
              <a:rPr lang="en-US" sz="2400" i="1" dirty="0" smtClean="0">
                <a:latin typeface="Times New Roman" pitchFamily="18" charset="0"/>
                <a:cs typeface="Times New Roman" pitchFamily="18" charset="0"/>
              </a:rPr>
              <a:t>baseline, sub, super, top, text-top, middle, bottom, text-bottom </a:t>
            </a:r>
            <a:r>
              <a:rPr lang="en-US" sz="2400" dirty="0" smtClean="0">
                <a:latin typeface="Times New Roman" pitchFamily="18" charset="0"/>
                <a:cs typeface="Times New Roman" pitchFamily="18" charset="0"/>
              </a:rPr>
              <a:t>or specify in the form length or percentage value.</a:t>
            </a: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sp</a:t>
            </a:r>
            <a:r>
              <a:rPr lang="en-US" sz="2400" dirty="0" smtClean="0">
                <a:latin typeface="Times New Roman" pitchFamily="18" charset="0"/>
                <a:cs typeface="Times New Roman" pitchFamily="18" charset="0"/>
              </a:rPr>
              <a:t>{vertical-align: super};</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vertical-align </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350632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42950"/>
            <a:ext cx="8229600" cy="4191000"/>
          </a:xfrm>
        </p:spPr>
        <p:txBody>
          <a:bodyPr>
            <a:normAutofit/>
          </a:bodyPr>
          <a:lstStyle/>
          <a:p>
            <a:pPr marL="0" indent="0">
              <a:buNone/>
            </a:pPr>
            <a:r>
              <a:rPr lang="en-US" sz="1800" dirty="0" smtClean="0">
                <a:latin typeface="Times New Roman" pitchFamily="18" charset="0"/>
                <a:cs typeface="Times New Roman" pitchFamily="18" charset="0"/>
              </a:rPr>
              <a:t>It specifies how white space inside an HTML element is handled. We can set this property to </a:t>
            </a:r>
            <a:r>
              <a:rPr lang="en-US" sz="1800" i="1" dirty="0" smtClean="0">
                <a:latin typeface="Times New Roman" pitchFamily="18" charset="0"/>
                <a:cs typeface="Times New Roman" pitchFamily="18" charset="0"/>
              </a:rPr>
              <a:t>normal, pre, </a:t>
            </a:r>
            <a:r>
              <a:rPr lang="en-US" sz="1800" i="1" dirty="0" err="1" smtClean="0">
                <a:latin typeface="Times New Roman" pitchFamily="18" charset="0"/>
                <a:cs typeface="Times New Roman" pitchFamily="18" charset="0"/>
              </a:rPr>
              <a:t>nowrap</a:t>
            </a:r>
            <a:r>
              <a:rPr lang="en-US" sz="1800" i="1" dirty="0" smtClean="0">
                <a:latin typeface="Times New Roman" pitchFamily="18" charset="0"/>
                <a:cs typeface="Times New Roman" pitchFamily="18" charset="0"/>
              </a:rPr>
              <a:t>, pre-line or pre-wrap</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n</a:t>
            </a:r>
            <a:r>
              <a:rPr lang="en-US" sz="1800" dirty="0" smtClean="0">
                <a:latin typeface="Times New Roman" pitchFamily="18" charset="0"/>
                <a:cs typeface="Times New Roman" pitchFamily="18" charset="0"/>
              </a:rPr>
              <a:t>ormal - Sequences </a:t>
            </a:r>
            <a:r>
              <a:rPr lang="en-US" sz="1800" dirty="0">
                <a:latin typeface="Times New Roman" pitchFamily="18" charset="0"/>
                <a:cs typeface="Times New Roman" pitchFamily="18" charset="0"/>
              </a:rPr>
              <a:t>of whitespace will collapse into a single whitespace. Text will wrap when necessary.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pre - Whitespace </a:t>
            </a:r>
            <a:r>
              <a:rPr lang="en-US" sz="1800" dirty="0">
                <a:latin typeface="Times New Roman" pitchFamily="18" charset="0"/>
                <a:cs typeface="Times New Roman" pitchFamily="18" charset="0"/>
              </a:rPr>
              <a:t>is preserved by the browser. Text will only wrap on line breaks. </a:t>
            </a:r>
            <a:r>
              <a:rPr lang="en-US" sz="1800" dirty="0" smtClean="0">
                <a:latin typeface="Times New Roman" pitchFamily="18" charset="0"/>
                <a:cs typeface="Times New Roman" pitchFamily="18" charset="0"/>
              </a:rPr>
              <a:t>It is just like </a:t>
            </a:r>
            <a:r>
              <a:rPr lang="en-US" sz="1800" dirty="0">
                <a:latin typeface="Times New Roman" pitchFamily="18" charset="0"/>
                <a:cs typeface="Times New Roman" pitchFamily="18" charset="0"/>
              </a:rPr>
              <a:t>the &lt;pre&gt; tag in HTML</a:t>
            </a:r>
            <a:endParaRPr lang="en-US" sz="1800" dirty="0" smtClean="0">
              <a:latin typeface="Times New Roman" pitchFamily="18" charset="0"/>
              <a:cs typeface="Times New Roman" pitchFamily="18" charset="0"/>
            </a:endParaRPr>
          </a:p>
          <a:p>
            <a:pPr marL="0" indent="0">
              <a:buNone/>
            </a:pPr>
            <a:r>
              <a:rPr lang="en-US" sz="1800" dirty="0" err="1">
                <a:latin typeface="Times New Roman" pitchFamily="18" charset="0"/>
                <a:cs typeface="Times New Roman" pitchFamily="18" charset="0"/>
              </a:rPr>
              <a:t>n</a:t>
            </a:r>
            <a:r>
              <a:rPr lang="en-US" sz="1800" dirty="0" err="1" smtClean="0">
                <a:latin typeface="Times New Roman" pitchFamily="18" charset="0"/>
                <a:cs typeface="Times New Roman" pitchFamily="18" charset="0"/>
              </a:rPr>
              <a:t>owrap</a:t>
            </a:r>
            <a:r>
              <a:rPr lang="en-US" sz="1800" dirty="0" smtClean="0">
                <a:latin typeface="Times New Roman" pitchFamily="18" charset="0"/>
                <a:cs typeface="Times New Roman" pitchFamily="18" charset="0"/>
              </a:rPr>
              <a:t> - Sequences </a:t>
            </a:r>
            <a:r>
              <a:rPr lang="en-US" sz="1800" dirty="0">
                <a:latin typeface="Times New Roman" pitchFamily="18" charset="0"/>
                <a:cs typeface="Times New Roman" pitchFamily="18" charset="0"/>
              </a:rPr>
              <a:t>of whitespace will collapse into a single whitespace. Text will never wrap to the next line. The text continues on the same line until a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&gt; tag is </a:t>
            </a:r>
            <a:r>
              <a:rPr lang="en-US" sz="1800" dirty="0" smtClean="0">
                <a:latin typeface="Times New Roman" pitchFamily="18" charset="0"/>
                <a:cs typeface="Times New Roman" pitchFamily="18" charset="0"/>
              </a:rPr>
              <a:t>encountered</a:t>
            </a:r>
          </a:p>
          <a:p>
            <a:pPr marL="0" indent="0">
              <a:buNone/>
            </a:pPr>
            <a:r>
              <a:rPr lang="en-US" sz="1800" dirty="0" smtClean="0">
                <a:latin typeface="Times New Roman" pitchFamily="18" charset="0"/>
                <a:cs typeface="Times New Roman" pitchFamily="18" charset="0"/>
              </a:rPr>
              <a:t>pre-line - Sequences </a:t>
            </a:r>
            <a:r>
              <a:rPr lang="en-US" sz="1800" dirty="0">
                <a:latin typeface="Times New Roman" pitchFamily="18" charset="0"/>
                <a:cs typeface="Times New Roman" pitchFamily="18" charset="0"/>
              </a:rPr>
              <a:t>of whitespace will collapse into a single whitespace. Text will wrap when necessary, and on line </a:t>
            </a:r>
            <a:r>
              <a:rPr lang="en-US" sz="1800" dirty="0" smtClean="0">
                <a:latin typeface="Times New Roman" pitchFamily="18" charset="0"/>
                <a:cs typeface="Times New Roman" pitchFamily="18" charset="0"/>
              </a:rPr>
              <a:t>breaks</a:t>
            </a:r>
          </a:p>
          <a:p>
            <a:pPr marL="0" indent="0">
              <a:buNone/>
            </a:pPr>
            <a:r>
              <a:rPr lang="en-US" sz="1800" dirty="0">
                <a:latin typeface="Times New Roman" pitchFamily="18" charset="0"/>
                <a:cs typeface="Times New Roman" pitchFamily="18" charset="0"/>
              </a:rPr>
              <a:t>pre-wrap	</a:t>
            </a:r>
            <a:r>
              <a:rPr lang="en-US" sz="1800" dirty="0" smtClean="0">
                <a:latin typeface="Times New Roman" pitchFamily="18" charset="0"/>
                <a:cs typeface="Times New Roman" pitchFamily="18" charset="0"/>
              </a:rPr>
              <a:t> - Whitespace </a:t>
            </a:r>
            <a:r>
              <a:rPr lang="en-US" sz="1800" dirty="0">
                <a:latin typeface="Times New Roman" pitchFamily="18" charset="0"/>
                <a:cs typeface="Times New Roman" pitchFamily="18" charset="0"/>
              </a:rPr>
              <a:t>is preserved by the browser. Text will wrap when necessary, and on line breaks</a:t>
            </a: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white-space</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343808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p{white-space: </a:t>
            </a:r>
            <a:r>
              <a:rPr lang="en-US" sz="2400" dirty="0" err="1" smtClean="0">
                <a:latin typeface="Times New Roman" pitchFamily="18" charset="0"/>
                <a:cs typeface="Times New Roman" pitchFamily="18" charset="0"/>
              </a:rPr>
              <a:t>nowrap</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white-space</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094395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word-spacing property increases or decreases the white space between words</a:t>
            </a:r>
            <a:r>
              <a:rPr lang="en-US" sz="2400" dirty="0" smtClean="0">
                <a:latin typeface="Times New Roman" pitchFamily="18" charset="0"/>
                <a:cs typeface="Times New Roman" pitchFamily="18" charset="0"/>
              </a:rPr>
              <a:t>. We can set this property to </a:t>
            </a:r>
            <a:r>
              <a:rPr lang="en-US" sz="2400" i="1" dirty="0" smtClean="0">
                <a:latin typeface="Times New Roman" pitchFamily="18" charset="0"/>
                <a:cs typeface="Times New Roman" pitchFamily="18" charset="0"/>
              </a:rPr>
              <a:t>normal</a:t>
            </a:r>
            <a:r>
              <a:rPr lang="en-US" sz="2400" dirty="0" smtClean="0">
                <a:latin typeface="Times New Roman" pitchFamily="18" charset="0"/>
                <a:cs typeface="Times New Roman" pitchFamily="18" charset="0"/>
              </a:rPr>
              <a:t> or specify in the form of length value.</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p{word-spacing: 20px};</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word-spacing</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35655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The text-align-last property specifies how to align the last line of a text</a:t>
            </a: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text-align-last property will only work for elements with the text-align property set to "justify</a:t>
            </a:r>
            <a:r>
              <a:rPr lang="en-US" sz="2000" dirty="0" smtClean="0">
                <a:latin typeface="Times New Roman" pitchFamily="18" charset="0"/>
                <a:cs typeface="Times New Roman" pitchFamily="18" charset="0"/>
              </a:rPr>
              <a:t>". We can set this property to </a:t>
            </a:r>
            <a:r>
              <a:rPr lang="en-US" sz="2000" i="1" dirty="0" smtClean="0">
                <a:latin typeface="Times New Roman" pitchFamily="18" charset="0"/>
                <a:cs typeface="Times New Roman" pitchFamily="18" charset="0"/>
              </a:rPr>
              <a:t>auto, left, right, center, justify, start,</a:t>
            </a:r>
            <a:r>
              <a:rPr lang="en-US" sz="2000" dirty="0" smtClean="0">
                <a:latin typeface="Times New Roman" pitchFamily="18" charset="0"/>
                <a:cs typeface="Times New Roman" pitchFamily="18" charset="0"/>
              </a:rPr>
              <a:t> or </a:t>
            </a:r>
            <a:r>
              <a:rPr lang="en-US" sz="2000" i="1" dirty="0" smtClean="0">
                <a:latin typeface="Times New Roman" pitchFamily="18" charset="0"/>
                <a:cs typeface="Times New Roman" pitchFamily="18" charset="0"/>
              </a:rPr>
              <a:t>end</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p </a:t>
            </a:r>
            <a:r>
              <a:rPr lang="en-US" sz="2000" dirty="0" smtClean="0">
                <a:latin typeface="Times New Roman" pitchFamily="18" charset="0"/>
                <a:cs typeface="Times New Roman" pitchFamily="18" charset="0"/>
              </a:rPr>
              <a:t>{ text-align</a:t>
            </a:r>
            <a:r>
              <a:rPr lang="en-US" sz="2000" dirty="0">
                <a:latin typeface="Times New Roman" pitchFamily="18" charset="0"/>
                <a:cs typeface="Times New Roman" pitchFamily="18" charset="0"/>
              </a:rPr>
              <a:t>: justify;  </a:t>
            </a:r>
            <a:r>
              <a:rPr lang="en-US" sz="2000" dirty="0" smtClean="0">
                <a:latin typeface="Times New Roman" pitchFamily="18" charset="0"/>
                <a:cs typeface="Times New Roman" pitchFamily="18" charset="0"/>
              </a:rPr>
              <a:t>text-align-last</a:t>
            </a:r>
            <a:r>
              <a:rPr lang="en-US" sz="2000" dirty="0">
                <a:latin typeface="Times New Roman" pitchFamily="18" charset="0"/>
                <a:cs typeface="Times New Roman" pitchFamily="18" charset="0"/>
              </a:rPr>
              <a:t>: right</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text-align-last</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73890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a:latin typeface="Times New Roman" pitchFamily="18" charset="0"/>
                <a:cs typeface="Times New Roman" pitchFamily="18" charset="0"/>
              </a:rPr>
              <a:t>word-wrap property allows long words to be able to be broken and wrap onto the next line</a:t>
            </a:r>
            <a:r>
              <a:rPr lang="en-US" sz="2400" dirty="0" smtClean="0">
                <a:latin typeface="Times New Roman" pitchFamily="18" charset="0"/>
                <a:cs typeface="Times New Roman" pitchFamily="18" charset="0"/>
              </a:rPr>
              <a:t>. We can set this property to either </a:t>
            </a:r>
            <a:r>
              <a:rPr lang="en-US" sz="2400" i="1" dirty="0" smtClean="0">
                <a:latin typeface="Times New Roman" pitchFamily="18" charset="0"/>
                <a:cs typeface="Times New Roman" pitchFamily="18" charset="0"/>
              </a:rPr>
              <a:t>normal</a:t>
            </a:r>
            <a:r>
              <a:rPr lang="en-US" sz="2400" dirty="0" smtClean="0">
                <a:latin typeface="Times New Roman" pitchFamily="18" charset="0"/>
                <a:cs typeface="Times New Roman" pitchFamily="18" charset="0"/>
              </a:rPr>
              <a:t> or </a:t>
            </a:r>
            <a:r>
              <a:rPr lang="en-US" sz="2400" i="1" dirty="0" smtClean="0">
                <a:latin typeface="Times New Roman" pitchFamily="18" charset="0"/>
                <a:cs typeface="Times New Roman" pitchFamily="18" charset="0"/>
              </a:rPr>
              <a:t>break-word</a:t>
            </a:r>
            <a:r>
              <a:rPr lang="en-US" sz="2400" dirty="0" smtClean="0">
                <a:latin typeface="Times New Roman" pitchFamily="18" charset="0"/>
                <a:cs typeface="Times New Roman" pitchFamily="18" charset="0"/>
              </a:rPr>
              <a:t>.</a:t>
            </a:r>
          </a:p>
          <a:p>
            <a:pPr marL="0" indent="0">
              <a:buNone/>
            </a:pPr>
            <a:endParaRPr lang="en-US" sz="2400" dirty="0" smtClean="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p { </a:t>
            </a:r>
            <a:r>
              <a:rPr lang="en-US" sz="2400" dirty="0" smtClean="0">
                <a:latin typeface="Times New Roman" pitchFamily="18" charset="0"/>
                <a:cs typeface="Times New Roman" pitchFamily="18" charset="0"/>
              </a:rPr>
              <a:t>word-wrap: break-word;}</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a:latin typeface="Times New Roman" pitchFamily="18" charset="0"/>
                <a:cs typeface="Times New Roman" pitchFamily="18" charset="0"/>
              </a:rPr>
              <a:t>w</a:t>
            </a:r>
            <a:r>
              <a:rPr lang="en-US" sz="4000" dirty="0" smtClean="0">
                <a:latin typeface="Times New Roman" pitchFamily="18" charset="0"/>
                <a:cs typeface="Times New Roman" pitchFamily="18" charset="0"/>
              </a:rPr>
              <a:t>ord-wrap</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24606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The word-break property specifies line breaking rules for non-CJK scripts</a:t>
            </a:r>
            <a:r>
              <a:rPr lang="en-US" sz="2000" dirty="0" smtClean="0">
                <a:latin typeface="Times New Roman" pitchFamily="18" charset="0"/>
                <a:cs typeface="Times New Roman" pitchFamily="18" charset="0"/>
              </a:rPr>
              <a:t>. CJK </a:t>
            </a:r>
            <a:r>
              <a:rPr lang="en-US" sz="2000" dirty="0">
                <a:latin typeface="Times New Roman" pitchFamily="18" charset="0"/>
                <a:cs typeface="Times New Roman" pitchFamily="18" charset="0"/>
              </a:rPr>
              <a:t>scripts are Chinese, Japanese and Korean ("CJK") scripts</a:t>
            </a:r>
            <a:r>
              <a:rPr lang="en-US" sz="2000" dirty="0" smtClean="0">
                <a:latin typeface="Times New Roman" pitchFamily="18" charset="0"/>
                <a:cs typeface="Times New Roman" pitchFamily="18" charset="0"/>
              </a:rPr>
              <a:t>. We can set this property to </a:t>
            </a:r>
            <a:r>
              <a:rPr lang="en-US" sz="2000" i="1" dirty="0" smtClean="0">
                <a:latin typeface="Times New Roman" pitchFamily="18" charset="0"/>
                <a:cs typeface="Times New Roman" pitchFamily="18" charset="0"/>
              </a:rPr>
              <a:t>normal, break-all </a:t>
            </a:r>
            <a:r>
              <a:rPr lang="en-US" sz="2000" dirty="0" smtClean="0">
                <a:latin typeface="Times New Roman" pitchFamily="18" charset="0"/>
                <a:cs typeface="Times New Roman" pitchFamily="18" charset="0"/>
              </a:rPr>
              <a:t>or </a:t>
            </a:r>
            <a:r>
              <a:rPr lang="en-US" sz="2000" i="1" dirty="0" smtClean="0">
                <a:latin typeface="Times New Roman" pitchFamily="18" charset="0"/>
                <a:cs typeface="Times New Roman" pitchFamily="18" charset="0"/>
              </a:rPr>
              <a:t>keep-all</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normal </a:t>
            </a:r>
            <a:r>
              <a:rPr lang="en-US" sz="2000" dirty="0">
                <a:latin typeface="Times New Roman" pitchFamily="18" charset="0"/>
                <a:cs typeface="Times New Roman" pitchFamily="18" charset="0"/>
              </a:rPr>
              <a:t>- Default value. Break words according to their usual rules</a:t>
            </a:r>
          </a:p>
          <a:p>
            <a:pPr marL="0" indent="0">
              <a:buNone/>
            </a:pPr>
            <a:r>
              <a:rPr lang="en-US" sz="2000" dirty="0">
                <a:latin typeface="Times New Roman" pitchFamily="18" charset="0"/>
                <a:cs typeface="Times New Roman" pitchFamily="18" charset="0"/>
              </a:rPr>
              <a:t>break-all - Lines may break between any two letters</a:t>
            </a:r>
          </a:p>
          <a:p>
            <a:pPr marL="0" indent="0">
              <a:buNone/>
            </a:pPr>
            <a:r>
              <a:rPr lang="en-US" sz="2000" dirty="0">
                <a:latin typeface="Times New Roman" pitchFamily="18" charset="0"/>
                <a:cs typeface="Times New Roman" pitchFamily="18" charset="0"/>
              </a:rPr>
              <a:t>keep-all </a:t>
            </a:r>
            <a:r>
              <a:rPr lang="en-US" sz="2000" dirty="0" smtClean="0">
                <a:latin typeface="Times New Roman" pitchFamily="18" charset="0"/>
                <a:cs typeface="Times New Roman" pitchFamily="18" charset="0"/>
              </a:rPr>
              <a:t>- Breaks </a:t>
            </a:r>
            <a:r>
              <a:rPr lang="en-US" sz="2000" dirty="0">
                <a:latin typeface="Times New Roman" pitchFamily="18" charset="0"/>
                <a:cs typeface="Times New Roman" pitchFamily="18" charset="0"/>
              </a:rPr>
              <a:t>are prohibited between pairs of </a:t>
            </a:r>
            <a:r>
              <a:rPr lang="en-US" sz="2000" dirty="0" smtClean="0">
                <a:latin typeface="Times New Roman" pitchFamily="18" charset="0"/>
                <a:cs typeface="Times New Roman" pitchFamily="18" charset="0"/>
              </a:rPr>
              <a:t>letters</a:t>
            </a: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p{word-break: break-all;}</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word-break</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73343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The text-overflow property specifies how overflowed content that is not displayed should be signaled to the user</a:t>
            </a:r>
            <a:r>
              <a:rPr lang="en-US" sz="2000" dirty="0" smtClean="0">
                <a:latin typeface="Times New Roman" pitchFamily="18" charset="0"/>
                <a:cs typeface="Times New Roman" pitchFamily="18" charset="0"/>
              </a:rPr>
              <a:t>. We can set this property to </a:t>
            </a:r>
            <a:r>
              <a:rPr lang="en-US" sz="2000" i="1" dirty="0" smtClean="0">
                <a:latin typeface="Times New Roman" pitchFamily="18" charset="0"/>
                <a:cs typeface="Times New Roman" pitchFamily="18" charset="0"/>
              </a:rPr>
              <a:t>clip, ellipsis</a:t>
            </a:r>
            <a:r>
              <a:rPr lang="en-US" sz="2000" dirty="0" smtClean="0">
                <a:latin typeface="Times New Roman" pitchFamily="18" charset="0"/>
                <a:cs typeface="Times New Roman" pitchFamily="18" charset="0"/>
              </a:rPr>
              <a:t>, or </a:t>
            </a:r>
            <a:r>
              <a:rPr lang="en-US" sz="2000" i="1" dirty="0" smtClean="0">
                <a:latin typeface="Times New Roman" pitchFamily="18" charset="0"/>
                <a:cs typeface="Times New Roman" pitchFamily="18" charset="0"/>
              </a:rPr>
              <a:t>string</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clip - Clips </a:t>
            </a:r>
            <a:r>
              <a:rPr lang="en-US" sz="2000" dirty="0">
                <a:latin typeface="Times New Roman" pitchFamily="18" charset="0"/>
                <a:cs typeface="Times New Roman" pitchFamily="18" charset="0"/>
              </a:rPr>
              <a:t>the </a:t>
            </a:r>
            <a:r>
              <a:rPr lang="en-US" sz="2000" dirty="0" smtClean="0">
                <a:latin typeface="Times New Roman" pitchFamily="18" charset="0"/>
                <a:cs typeface="Times New Roman" pitchFamily="18" charset="0"/>
              </a:rPr>
              <a:t>text.</a:t>
            </a:r>
          </a:p>
          <a:p>
            <a:pPr marL="0" indent="0">
              <a:buNone/>
            </a:pPr>
            <a:r>
              <a:rPr lang="en-US" sz="2000" dirty="0">
                <a:latin typeface="Times New Roman" pitchFamily="18" charset="0"/>
                <a:cs typeface="Times New Roman" pitchFamily="18" charset="0"/>
              </a:rPr>
              <a:t>ellipsis	</a:t>
            </a:r>
            <a:r>
              <a:rPr lang="en-US" sz="2000" dirty="0" smtClean="0">
                <a:latin typeface="Times New Roman" pitchFamily="18" charset="0"/>
                <a:cs typeface="Times New Roman" pitchFamily="18" charset="0"/>
              </a:rPr>
              <a:t>- Render </a:t>
            </a:r>
            <a:r>
              <a:rPr lang="en-US" sz="2000" dirty="0">
                <a:latin typeface="Times New Roman" pitchFamily="18" charset="0"/>
                <a:cs typeface="Times New Roman" pitchFamily="18" charset="0"/>
              </a:rPr>
              <a:t>an ellipsis ("...") to represent clipped </a:t>
            </a:r>
            <a:r>
              <a:rPr lang="en-US" sz="2000" dirty="0" smtClean="0">
                <a:latin typeface="Times New Roman" pitchFamily="18" charset="0"/>
                <a:cs typeface="Times New Roman" pitchFamily="18" charset="0"/>
              </a:rPr>
              <a:t>text</a:t>
            </a:r>
          </a:p>
          <a:p>
            <a:pPr marL="0" indent="0">
              <a:buNone/>
            </a:pPr>
            <a:r>
              <a:rPr lang="en-US" sz="2000" dirty="0">
                <a:latin typeface="Times New Roman" pitchFamily="18" charset="0"/>
                <a:cs typeface="Times New Roman" pitchFamily="18" charset="0"/>
              </a:rPr>
              <a:t>s</a:t>
            </a:r>
            <a:r>
              <a:rPr lang="en-US" sz="2000" dirty="0" smtClean="0">
                <a:latin typeface="Times New Roman" pitchFamily="18" charset="0"/>
                <a:cs typeface="Times New Roman" pitchFamily="18" charset="0"/>
              </a:rPr>
              <a:t>tring - Render </a:t>
            </a:r>
            <a:r>
              <a:rPr lang="en-US" sz="2000" dirty="0">
                <a:latin typeface="Times New Roman" pitchFamily="18" charset="0"/>
                <a:cs typeface="Times New Roman" pitchFamily="18" charset="0"/>
              </a:rPr>
              <a:t>the given string to represent clipped </a:t>
            </a:r>
            <a:r>
              <a:rPr lang="en-US" sz="2000" dirty="0" smtClean="0">
                <a:latin typeface="Times New Roman" pitchFamily="18" charset="0"/>
                <a:cs typeface="Times New Roman" pitchFamily="18" charset="0"/>
              </a:rPr>
              <a:t>text</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p { text-overflow: ellipsis;}</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text-overflow</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52722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color</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lnSpcReduction="10000"/>
          </a:bodyPr>
          <a:lstStyle/>
          <a:p>
            <a:pPr marL="0" indent="0">
              <a:buNone/>
            </a:pPr>
            <a:r>
              <a:rPr lang="en-US" sz="2400" dirty="0" smtClean="0">
                <a:latin typeface="Times New Roman" pitchFamily="18" charset="0"/>
                <a:cs typeface="Times New Roman" pitchFamily="18" charset="0"/>
              </a:rPr>
              <a:t>Color property set the color of text. We can set this property to either a color name or color value.</a:t>
            </a:r>
          </a:p>
          <a:p>
            <a:pPr marL="400050" lvl="1" indent="0">
              <a:buNone/>
            </a:pPr>
            <a:r>
              <a:rPr lang="en-US" sz="1600" dirty="0">
                <a:latin typeface="Times New Roman" pitchFamily="18" charset="0"/>
                <a:cs typeface="Times New Roman" pitchFamily="18" charset="0"/>
              </a:rPr>
              <a:t>Color name – </a:t>
            </a:r>
            <a:r>
              <a:rPr lang="en-US" sz="1600" i="1" dirty="0">
                <a:latin typeface="Times New Roman" pitchFamily="18" charset="0"/>
                <a:cs typeface="Times New Roman" pitchFamily="18" charset="0"/>
              </a:rPr>
              <a:t>red, green, blue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etc</a:t>
            </a:r>
            <a:endParaRPr lang="en-US" sz="1600" dirty="0">
              <a:latin typeface="Times New Roman" pitchFamily="18" charset="0"/>
              <a:cs typeface="Times New Roman" pitchFamily="18" charset="0"/>
            </a:endParaRPr>
          </a:p>
          <a:p>
            <a:pPr marL="400050" lvl="1" indent="0">
              <a:buNone/>
            </a:pPr>
            <a:r>
              <a:rPr lang="en-US" sz="1600" dirty="0">
                <a:latin typeface="Times New Roman" pitchFamily="18" charset="0"/>
                <a:cs typeface="Times New Roman" pitchFamily="18" charset="0"/>
              </a:rPr>
              <a:t>Color value </a:t>
            </a:r>
          </a:p>
          <a:p>
            <a:pPr marL="400050" lvl="1" indent="0">
              <a:buNone/>
            </a:pPr>
            <a:r>
              <a:rPr lang="en-US" sz="1600" dirty="0">
                <a:latin typeface="Times New Roman" pitchFamily="18" charset="0"/>
                <a:cs typeface="Times New Roman" pitchFamily="18" charset="0"/>
              </a:rPr>
              <a:t>	Hex value -  </a:t>
            </a:r>
            <a:r>
              <a:rPr lang="en-US" sz="1600" i="1" dirty="0">
                <a:latin typeface="Times New Roman" pitchFamily="18" charset="0"/>
                <a:cs typeface="Times New Roman" pitchFamily="18" charset="0"/>
              </a:rPr>
              <a:t>#F0E68C</a:t>
            </a:r>
          </a:p>
          <a:p>
            <a:pPr marL="400050" lvl="1" indent="0">
              <a:buNone/>
            </a:pPr>
            <a:r>
              <a:rPr lang="en-US" sz="1600" dirty="0">
                <a:latin typeface="Times New Roman" pitchFamily="18" charset="0"/>
                <a:cs typeface="Times New Roman" pitchFamily="18" charset="0"/>
              </a:rPr>
              <a:t>	RGB value – </a:t>
            </a:r>
            <a:r>
              <a:rPr lang="en-US" sz="1600" i="1" dirty="0" err="1">
                <a:latin typeface="Times New Roman" pitchFamily="18" charset="0"/>
                <a:cs typeface="Times New Roman" pitchFamily="18" charset="0"/>
              </a:rPr>
              <a:t>rgb</a:t>
            </a:r>
            <a:r>
              <a:rPr lang="en-US" sz="1600" i="1" dirty="0">
                <a:latin typeface="Times New Roman" pitchFamily="18" charset="0"/>
                <a:cs typeface="Times New Roman" pitchFamily="18" charset="0"/>
              </a:rPr>
              <a:t>(240,230,140) </a:t>
            </a:r>
            <a:endParaRPr lang="en-US" sz="1600" i="1" dirty="0" smtClean="0">
              <a:latin typeface="Times New Roman" pitchFamily="18" charset="0"/>
              <a:cs typeface="Times New Roman" pitchFamily="18" charset="0"/>
            </a:endParaRPr>
          </a:p>
          <a:p>
            <a:pPr marL="400050" lvl="1" indent="0">
              <a:buNone/>
            </a:pPr>
            <a:endParaRPr lang="en-US" sz="1600" i="1"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h1{color: red;}</a:t>
            </a:r>
          </a:p>
          <a:p>
            <a:pPr marL="0" lvl="1" indent="0">
              <a:buNone/>
            </a:pPr>
            <a:r>
              <a:rPr lang="en-US" sz="2400" dirty="0" smtClean="0">
                <a:latin typeface="Times New Roman" pitchFamily="18" charset="0"/>
                <a:cs typeface="Times New Roman" pitchFamily="18" charset="0"/>
              </a:rPr>
              <a:t>p{color: </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F0E68C;}</a:t>
            </a: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27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direction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It specifies the text direction. We can set this property to either </a:t>
            </a:r>
            <a:r>
              <a:rPr lang="en-US" sz="2400" i="1" dirty="0" err="1" smtClean="0">
                <a:latin typeface="Times New Roman" pitchFamily="18" charset="0"/>
                <a:cs typeface="Times New Roman" pitchFamily="18" charset="0"/>
              </a:rPr>
              <a:t>ltr</a:t>
            </a:r>
            <a:r>
              <a:rPr lang="en-US" sz="2400" dirty="0" smtClean="0">
                <a:latin typeface="Times New Roman" pitchFamily="18" charset="0"/>
                <a:cs typeface="Times New Roman" pitchFamily="18" charset="0"/>
              </a:rPr>
              <a:t> (left to right) or </a:t>
            </a:r>
            <a:r>
              <a:rPr lang="en-US" sz="2400" i="1" dirty="0" err="1" smtClean="0">
                <a:latin typeface="Times New Roman" pitchFamily="18" charset="0"/>
                <a:cs typeface="Times New Roman" pitchFamily="18" charset="0"/>
              </a:rPr>
              <a:t>rtl</a:t>
            </a:r>
            <a:r>
              <a:rPr lang="en-US" sz="2400" dirty="0" smtClean="0">
                <a:latin typeface="Times New Roman" pitchFamily="18" charset="0"/>
                <a:cs typeface="Times New Roman" pitchFamily="18" charset="0"/>
              </a:rPr>
              <a:t> (right to left). </a:t>
            </a:r>
          </a:p>
          <a:p>
            <a:pPr marL="0" indent="0">
              <a:buNone/>
            </a:pPr>
            <a:endParaRPr lang="en-US" sz="16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h1{direction: </a:t>
            </a:r>
            <a:r>
              <a:rPr lang="en-US" sz="2400" dirty="0" err="1" smtClean="0">
                <a:latin typeface="Times New Roman" pitchFamily="18" charset="0"/>
                <a:cs typeface="Times New Roman" pitchFamily="18" charset="0"/>
              </a:rPr>
              <a:t>rtl</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5248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It specifies alignment of text. We can set this property to </a:t>
            </a:r>
            <a:r>
              <a:rPr lang="en-US" sz="2400" i="1" dirty="0" smtClean="0">
                <a:latin typeface="Times New Roman" pitchFamily="18" charset="0"/>
                <a:cs typeface="Times New Roman" pitchFamily="18" charset="0"/>
              </a:rPr>
              <a:t>left, right, center, or justify</a:t>
            </a:r>
            <a:r>
              <a:rPr lang="en-US" sz="2400" dirty="0" smtClean="0">
                <a:latin typeface="Times New Roman" pitchFamily="18" charset="0"/>
                <a:cs typeface="Times New Roman" pitchFamily="18" charset="0"/>
              </a:rPr>
              <a:t>.</a:t>
            </a:r>
          </a:p>
          <a:p>
            <a:pPr marL="0" indent="0">
              <a:buNone/>
            </a:pPr>
            <a:endParaRPr lang="en-US" sz="12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h1{text-align: right;}</a:t>
            </a:r>
          </a:p>
          <a:p>
            <a:pPr marL="0" indent="0">
              <a:buNone/>
            </a:pPr>
            <a:r>
              <a:rPr lang="en-US" sz="2400" dirty="0" smtClean="0">
                <a:latin typeface="Times New Roman" pitchFamily="18" charset="0"/>
                <a:cs typeface="Times New Roman" pitchFamily="18" charset="0"/>
              </a:rPr>
              <a:t>p{text-align: center;}</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text-align</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24038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It specifies the space between text characters. We can set this property to either normal or specify it in the form of the distance between two consecutive letters using identifier, such as </a:t>
            </a:r>
            <a:r>
              <a:rPr lang="en-US" sz="2000" dirty="0" err="1" smtClean="0">
                <a:latin typeface="Times New Roman" pitchFamily="18" charset="0"/>
                <a:cs typeface="Times New Roman" pitchFamily="18" charset="0"/>
              </a:rPr>
              <a:t>px</a:t>
            </a:r>
            <a:r>
              <a:rPr lang="en-US" sz="2000" dirty="0" smtClean="0">
                <a:latin typeface="Times New Roman" pitchFamily="18" charset="0"/>
                <a:cs typeface="Times New Roman" pitchFamily="18" charset="0"/>
              </a:rPr>
              <a:t> (pixels), in (inches), </a:t>
            </a:r>
            <a:r>
              <a:rPr lang="en-US" sz="2000" dirty="0" err="1" smtClean="0">
                <a:latin typeface="Times New Roman" pitchFamily="18" charset="0"/>
                <a:cs typeface="Times New Roman" pitchFamily="18" charset="0"/>
              </a:rPr>
              <a:t>pt</a:t>
            </a:r>
            <a:r>
              <a:rPr lang="en-US" sz="2000" dirty="0" smtClean="0">
                <a:latin typeface="Times New Roman" pitchFamily="18" charset="0"/>
                <a:cs typeface="Times New Roman" pitchFamily="18" charset="0"/>
              </a:rPr>
              <a:t>(points) and cm (centimeters).</a:t>
            </a:r>
          </a:p>
          <a:p>
            <a:pPr marL="0" indent="0">
              <a:buNone/>
            </a:pPr>
            <a:r>
              <a:rPr lang="en-US" sz="1600" dirty="0" smtClean="0">
                <a:latin typeface="Times New Roman" pitchFamily="18" charset="0"/>
                <a:cs typeface="Times New Roman" pitchFamily="18" charset="0"/>
              </a:rPr>
              <a:t>Length = </a:t>
            </a:r>
            <a:r>
              <a:rPr lang="en-US" sz="1600" dirty="0" err="1" smtClean="0">
                <a:latin typeface="Times New Roman" pitchFamily="18" charset="0"/>
                <a:cs typeface="Times New Roman" pitchFamily="18" charset="0"/>
              </a:rPr>
              <a:t>px</a:t>
            </a:r>
            <a:r>
              <a:rPr lang="en-US" sz="1600" dirty="0" smtClean="0">
                <a:latin typeface="Times New Roman" pitchFamily="18" charset="0"/>
                <a:cs typeface="Times New Roman" pitchFamily="18" charset="0"/>
              </a:rPr>
              <a:t>, in, </a:t>
            </a:r>
            <a:r>
              <a:rPr lang="en-US" sz="1600" dirty="0" err="1" smtClean="0">
                <a:latin typeface="Times New Roman" pitchFamily="18" charset="0"/>
                <a:cs typeface="Times New Roman" pitchFamily="18" charset="0"/>
              </a:rPr>
              <a:t>pt</a:t>
            </a:r>
            <a:r>
              <a:rPr lang="en-US" sz="1600" dirty="0" smtClean="0">
                <a:latin typeface="Times New Roman" pitchFamily="18" charset="0"/>
                <a:cs typeface="Times New Roman" pitchFamily="18" charset="0"/>
              </a:rPr>
              <a:t>, cm, </a:t>
            </a:r>
            <a:r>
              <a:rPr lang="en-US" sz="1600" dirty="0" err="1" smtClean="0">
                <a:latin typeface="Times New Roman" pitchFamily="18" charset="0"/>
                <a:cs typeface="Times New Roman" pitchFamily="18" charset="0"/>
              </a:rPr>
              <a:t>em</a:t>
            </a:r>
            <a:endParaRPr lang="en-US" sz="1600" dirty="0" smtClean="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h1{letter-spacing: 50px;}</a:t>
            </a:r>
          </a:p>
          <a:p>
            <a:pPr marL="0" indent="0">
              <a:buNone/>
            </a:pPr>
            <a:r>
              <a:rPr lang="en-US" sz="2000" dirty="0">
                <a:latin typeface="Times New Roman" pitchFamily="18" charset="0"/>
                <a:cs typeface="Times New Roman" pitchFamily="18" charset="0"/>
              </a:rPr>
              <a:t>h</a:t>
            </a:r>
            <a:r>
              <a:rPr lang="en-US" sz="2000" dirty="0" smtClean="0">
                <a:latin typeface="Times New Roman" pitchFamily="18" charset="0"/>
                <a:cs typeface="Times New Roman" pitchFamily="18" charset="0"/>
              </a:rPr>
              <a:t>1{letter-spacing: </a:t>
            </a:r>
            <a:r>
              <a:rPr lang="en-US" sz="2000" dirty="0">
                <a:latin typeface="Times New Roman" pitchFamily="18" charset="0"/>
                <a:cs typeface="Times New Roman" pitchFamily="18" charset="0"/>
              </a:rPr>
              <a:t>3</a:t>
            </a:r>
            <a:r>
              <a:rPr lang="en-US" sz="2000" dirty="0" smtClean="0">
                <a:latin typeface="Times New Roman" pitchFamily="18" charset="0"/>
                <a:cs typeface="Times New Roman" pitchFamily="18" charset="0"/>
              </a:rPr>
              <a:t>px}</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letter-spacing</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28835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It specifies the distance between two lines. We can set this property to </a:t>
            </a:r>
            <a:r>
              <a:rPr lang="en-US" sz="2400" i="1" dirty="0" smtClean="0">
                <a:latin typeface="Times New Roman" pitchFamily="18" charset="0"/>
                <a:cs typeface="Times New Roman" pitchFamily="18" charset="0"/>
              </a:rPr>
              <a:t>normal</a:t>
            </a:r>
            <a:r>
              <a:rPr lang="en-US" sz="2400" dirty="0" smtClean="0">
                <a:latin typeface="Times New Roman" pitchFamily="18" charset="0"/>
                <a:cs typeface="Times New Roman" pitchFamily="18" charset="0"/>
              </a:rPr>
              <a:t> or specify it in the form of length, number or percentage.</a:t>
            </a:r>
          </a:p>
          <a:p>
            <a:pPr marL="0" indent="0">
              <a:buNone/>
            </a:pPr>
            <a:endParaRPr lang="en-US" sz="16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p{line-height: 60%;}</a:t>
            </a:r>
          </a:p>
          <a:p>
            <a:pPr marL="0" indent="0">
              <a:buNone/>
            </a:pPr>
            <a:r>
              <a:rPr lang="en-US" sz="2400" dirty="0" smtClean="0">
                <a:latin typeface="Times New Roman" pitchFamily="18" charset="0"/>
                <a:cs typeface="Times New Roman" pitchFamily="18" charset="0"/>
              </a:rPr>
              <a:t>h1{line-height: 150px;}</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line-height</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10630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It specifies the decoration added to the text. We can set this property to </a:t>
            </a:r>
            <a:r>
              <a:rPr lang="en-US" sz="2400" i="1" dirty="0" smtClean="0">
                <a:latin typeface="Times New Roman" pitchFamily="18" charset="0"/>
                <a:cs typeface="Times New Roman" pitchFamily="18" charset="0"/>
              </a:rPr>
              <a:t>none, underline, </a:t>
            </a:r>
            <a:r>
              <a:rPr lang="en-US" sz="2400" i="1" dirty="0" err="1" smtClean="0">
                <a:latin typeface="Times New Roman" pitchFamily="18" charset="0"/>
                <a:cs typeface="Times New Roman" pitchFamily="18" charset="0"/>
              </a:rPr>
              <a:t>overline</a:t>
            </a:r>
            <a:r>
              <a:rPr lang="en-US" sz="2400" i="1" dirty="0" smtClean="0">
                <a:latin typeface="Times New Roman" pitchFamily="18" charset="0"/>
                <a:cs typeface="Times New Roman" pitchFamily="18" charset="0"/>
              </a:rPr>
              <a:t>, line-through</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h1{text-decoration: underline;}</a:t>
            </a: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text-decoration</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384003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It specifies the indention of the first line of text in a block. we can specify this property in the form of either length or percentage.</a:t>
            </a:r>
          </a:p>
          <a:p>
            <a:pPr marL="0" indent="0">
              <a:buNone/>
            </a:pPr>
            <a:r>
              <a:rPr lang="en-US" sz="1800" dirty="0">
                <a:latin typeface="Times New Roman" pitchFamily="18" charset="0"/>
                <a:cs typeface="Times New Roman" pitchFamily="18" charset="0"/>
              </a:rPr>
              <a:t>Negative values are allowed. The first line will be indented to the left if the value is negative</a:t>
            </a:r>
            <a:r>
              <a:rPr lang="en-US" sz="1800" dirty="0" smtClean="0">
                <a:latin typeface="Times New Roman" pitchFamily="18" charset="0"/>
                <a:cs typeface="Times New Roman" pitchFamily="18" charset="0"/>
              </a:rPr>
              <a:t>.</a:t>
            </a: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p{text-indent: 30px;}</a:t>
            </a:r>
          </a:p>
          <a:p>
            <a:pPr marL="0" indent="0">
              <a:buNone/>
            </a:pP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text-indent</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400587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4038600"/>
          </a:xfrm>
        </p:spPr>
        <p:txBody>
          <a:bodyPr>
            <a:normAutofit/>
          </a:bodyPr>
          <a:lstStyle/>
          <a:p>
            <a:pPr marL="0" indent="0">
              <a:buNone/>
            </a:pPr>
            <a:r>
              <a:rPr lang="en-US" sz="2000" dirty="0">
                <a:latin typeface="Times New Roman" pitchFamily="18" charset="0"/>
                <a:cs typeface="Times New Roman" pitchFamily="18" charset="0"/>
              </a:rPr>
              <a:t>It specifies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shadow effect added to </a:t>
            </a:r>
            <a:r>
              <a:rPr lang="en-US" sz="2000" dirty="0" smtClean="0">
                <a:latin typeface="Times New Roman" pitchFamily="18" charset="0"/>
                <a:cs typeface="Times New Roman" pitchFamily="18" charset="0"/>
              </a:rPr>
              <a:t>text. We can add more than one shadow to the text, separated by comma. </a:t>
            </a:r>
          </a:p>
          <a:p>
            <a:pPr marL="0" indent="0">
              <a:buNone/>
            </a:pPr>
            <a:r>
              <a:rPr lang="en-US" sz="2000" dirty="0" smtClean="0">
                <a:latin typeface="Times New Roman" pitchFamily="18" charset="0"/>
                <a:cs typeface="Times New Roman" pitchFamily="18" charset="0"/>
              </a:rPr>
              <a:t>Syntax: </a:t>
            </a:r>
            <a:r>
              <a:rPr lang="en-US" sz="2000" dirty="0">
                <a:latin typeface="Times New Roman" pitchFamily="18" charset="0"/>
                <a:cs typeface="Times New Roman" pitchFamily="18" charset="0"/>
              </a:rPr>
              <a:t>-  text-shadow: h-shadow v-shadow blur-radius </a:t>
            </a:r>
            <a:r>
              <a:rPr lang="en-US" sz="2000" dirty="0" smtClean="0">
                <a:latin typeface="Times New Roman" pitchFamily="18" charset="0"/>
                <a:cs typeface="Times New Roman" pitchFamily="18" charset="0"/>
              </a:rPr>
              <a:t>color</a:t>
            </a:r>
          </a:p>
          <a:p>
            <a:pPr marL="0" indent="0">
              <a:buNone/>
            </a:pPr>
            <a:r>
              <a:rPr lang="en-US" sz="1800" dirty="0">
                <a:solidFill>
                  <a:srgbClr val="FF0000"/>
                </a:solidFill>
                <a:latin typeface="Times New Roman" pitchFamily="18" charset="0"/>
                <a:cs typeface="Times New Roman" pitchFamily="18" charset="0"/>
              </a:rPr>
              <a:t>h-shadow</a:t>
            </a:r>
            <a:r>
              <a:rPr lang="en-US" sz="1800" dirty="0">
                <a:latin typeface="Times New Roman" pitchFamily="18" charset="0"/>
                <a:cs typeface="Times New Roman" pitchFamily="18" charset="0"/>
              </a:rPr>
              <a:t> -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position of the horizontal shadow. Negative values are </a:t>
            </a:r>
            <a:r>
              <a:rPr lang="en-US" sz="1800" dirty="0" smtClean="0">
                <a:latin typeface="Times New Roman" pitchFamily="18" charset="0"/>
                <a:cs typeface="Times New Roman" pitchFamily="18" charset="0"/>
              </a:rPr>
              <a:t>allowed.</a:t>
            </a:r>
          </a:p>
          <a:p>
            <a:pPr marL="0" indent="0">
              <a:buNone/>
            </a:pPr>
            <a:r>
              <a:rPr lang="en-US" sz="1800" dirty="0">
                <a:solidFill>
                  <a:srgbClr val="FF0000"/>
                </a:solidFill>
                <a:latin typeface="Times New Roman" pitchFamily="18" charset="0"/>
                <a:cs typeface="Times New Roman" pitchFamily="18" charset="0"/>
              </a:rPr>
              <a:t>v-shadow</a:t>
            </a:r>
            <a:r>
              <a:rPr lang="en-US" sz="1800" dirty="0">
                <a:latin typeface="Times New Roman" pitchFamily="18" charset="0"/>
                <a:cs typeface="Times New Roman" pitchFamily="18" charset="0"/>
              </a:rPr>
              <a:t> -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position of the vertical shadow. Negative values are </a:t>
            </a:r>
            <a:r>
              <a:rPr lang="en-US" sz="1800" dirty="0" smtClean="0">
                <a:latin typeface="Times New Roman" pitchFamily="18" charset="0"/>
                <a:cs typeface="Times New Roman" pitchFamily="18" charset="0"/>
              </a:rPr>
              <a:t>allowed.</a:t>
            </a:r>
          </a:p>
          <a:p>
            <a:pPr marL="0" indent="0">
              <a:buNone/>
            </a:pPr>
            <a:r>
              <a:rPr lang="en-US" sz="1800" dirty="0" smtClean="0">
                <a:latin typeface="Times New Roman" pitchFamily="18" charset="0"/>
                <a:cs typeface="Times New Roman" pitchFamily="18" charset="0"/>
              </a:rPr>
              <a:t>blur-radius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blur radius. Default value is </a:t>
            </a:r>
            <a:r>
              <a:rPr lang="en-US" sz="1800" dirty="0" smtClean="0">
                <a:latin typeface="Times New Roman" pitchFamily="18" charset="0"/>
                <a:cs typeface="Times New Roman" pitchFamily="18" charset="0"/>
              </a:rPr>
              <a:t>0</a:t>
            </a:r>
          </a:p>
          <a:p>
            <a:pPr marL="0" indent="0">
              <a:buNone/>
            </a:pPr>
            <a:r>
              <a:rPr lang="en-US" sz="1800" dirty="0">
                <a:latin typeface="Times New Roman" pitchFamily="18" charset="0"/>
                <a:cs typeface="Times New Roman" pitchFamily="18" charset="0"/>
              </a:rPr>
              <a:t>c</a:t>
            </a:r>
            <a:r>
              <a:rPr lang="en-US" sz="1800" dirty="0" smtClean="0">
                <a:latin typeface="Times New Roman" pitchFamily="18" charset="0"/>
                <a:cs typeface="Times New Roman" pitchFamily="18" charset="0"/>
              </a:rPr>
              <a:t>olor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color of the </a:t>
            </a:r>
            <a:r>
              <a:rPr lang="en-US" sz="1800" dirty="0" smtClean="0">
                <a:latin typeface="Times New Roman" pitchFamily="18" charset="0"/>
                <a:cs typeface="Times New Roman" pitchFamily="18" charset="0"/>
              </a:rPr>
              <a:t>shadow</a:t>
            </a:r>
          </a:p>
          <a:p>
            <a:pPr marL="0" indent="0">
              <a:buNone/>
            </a:pPr>
            <a:r>
              <a:rPr lang="en-US" sz="1800" dirty="0">
                <a:latin typeface="Times New Roman" pitchFamily="18" charset="0"/>
                <a:cs typeface="Times New Roman" pitchFamily="18" charset="0"/>
              </a:rPr>
              <a:t>n</a:t>
            </a:r>
            <a:r>
              <a:rPr lang="en-US" sz="1800" dirty="0" smtClean="0">
                <a:latin typeface="Times New Roman" pitchFamily="18" charset="0"/>
                <a:cs typeface="Times New Roman" pitchFamily="18" charset="0"/>
              </a:rPr>
              <a:t>one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No </a:t>
            </a:r>
            <a:r>
              <a:rPr lang="en-US" sz="1800" dirty="0">
                <a:latin typeface="Times New Roman" pitchFamily="18" charset="0"/>
                <a:cs typeface="Times New Roman" pitchFamily="18" charset="0"/>
              </a:rPr>
              <a:t>shadow</a:t>
            </a:r>
            <a:endParaRPr lang="en-US" sz="18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h1{text-shadow: 2px </a:t>
            </a:r>
            <a:r>
              <a:rPr lang="en-US" sz="2000" dirty="0" err="1" smtClean="0">
                <a:latin typeface="Times New Roman" pitchFamily="18" charset="0"/>
                <a:cs typeface="Times New Roman" pitchFamily="18" charset="0"/>
              </a:rPr>
              <a:t>2px</a:t>
            </a:r>
            <a:r>
              <a:rPr lang="en-US" sz="2000" dirty="0" smtClean="0">
                <a:latin typeface="Times New Roman" pitchFamily="18" charset="0"/>
                <a:cs typeface="Times New Roman" pitchFamily="18" charset="0"/>
              </a:rPr>
              <a:t> 5px red;}</a:t>
            </a:r>
          </a:p>
          <a:p>
            <a:pPr marL="0" indent="0">
              <a:buNone/>
            </a:pPr>
            <a:r>
              <a:rPr lang="en-US" sz="2000" dirty="0" smtClean="0">
                <a:latin typeface="Times New Roman" pitchFamily="18" charset="0"/>
                <a:cs typeface="Times New Roman" pitchFamily="18" charset="0"/>
              </a:rPr>
              <a:t>h2{text-shadow: </a:t>
            </a:r>
            <a:r>
              <a:rPr lang="en-US" sz="2000" dirty="0">
                <a:latin typeface="Times New Roman" pitchFamily="18" charset="0"/>
                <a:cs typeface="Times New Roman" pitchFamily="18" charset="0"/>
              </a:rPr>
              <a:t>2px </a:t>
            </a:r>
            <a:r>
              <a:rPr lang="en-US" sz="2000" dirty="0" err="1">
                <a:latin typeface="Times New Roman" pitchFamily="18" charset="0"/>
                <a:cs typeface="Times New Roman" pitchFamily="18" charset="0"/>
              </a:rPr>
              <a:t>2px</a:t>
            </a:r>
            <a:r>
              <a:rPr lang="en-US" sz="2000" dirty="0">
                <a:latin typeface="Times New Roman" pitchFamily="18" charset="0"/>
                <a:cs typeface="Times New Roman" pitchFamily="18" charset="0"/>
              </a:rPr>
              <a:t> 5px </a:t>
            </a:r>
            <a:r>
              <a:rPr lang="en-US" sz="2000" dirty="0" smtClean="0">
                <a:latin typeface="Times New Roman" pitchFamily="18" charset="0"/>
                <a:cs typeface="Times New Roman" pitchFamily="18" charset="0"/>
              </a:rPr>
              <a:t>red, 5px </a:t>
            </a:r>
            <a:r>
              <a:rPr lang="en-US" sz="2000" dirty="0" err="1" smtClean="0">
                <a:latin typeface="Times New Roman" pitchFamily="18" charset="0"/>
                <a:cs typeface="Times New Roman" pitchFamily="18" charset="0"/>
              </a:rPr>
              <a:t>5px</a:t>
            </a:r>
            <a:r>
              <a:rPr lang="en-US" sz="2000" dirty="0" smtClean="0">
                <a:latin typeface="Times New Roman" pitchFamily="18" charset="0"/>
                <a:cs typeface="Times New Roman" pitchFamily="18" charset="0"/>
              </a:rPr>
              <a:t> 8px blue;}</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text-shadow</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315796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879</Words>
  <Application>Microsoft Office PowerPoint</Application>
  <PresentationFormat>On-screen Show (16:9)</PresentationFormat>
  <Paragraphs>110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Text</vt:lpstr>
      <vt:lpstr>color</vt:lpstr>
      <vt:lpstr>direction</vt:lpstr>
      <vt:lpstr>text-align</vt:lpstr>
      <vt:lpstr>letter-spacing</vt:lpstr>
      <vt:lpstr>line-height</vt:lpstr>
      <vt:lpstr>text-decoration</vt:lpstr>
      <vt:lpstr>text-indent</vt:lpstr>
      <vt:lpstr>text-shadow</vt:lpstr>
      <vt:lpstr>text-transform</vt:lpstr>
      <vt:lpstr>vertical-align </vt:lpstr>
      <vt:lpstr>white-space</vt:lpstr>
      <vt:lpstr>white-space</vt:lpstr>
      <vt:lpstr>word-spacing</vt:lpstr>
      <vt:lpstr>text-align-last</vt:lpstr>
      <vt:lpstr>word-wrap</vt:lpstr>
      <vt:lpstr>word-break</vt:lpstr>
      <vt:lpstr>text-overflow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dc:creator>
  <cp:lastModifiedBy>Windows User</cp:lastModifiedBy>
  <cp:revision>45</cp:revision>
  <dcterms:created xsi:type="dcterms:W3CDTF">2006-08-16T00:00:00Z</dcterms:created>
  <dcterms:modified xsi:type="dcterms:W3CDTF">2017-03-12T07:17:49Z</dcterms:modified>
</cp:coreProperties>
</file>