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2" r:id="rId4"/>
    <p:sldId id="263" r:id="rId5"/>
    <p:sldId id="259" r:id="rId6"/>
    <p:sldId id="260" r:id="rId7"/>
    <p:sldId id="261" r:id="rId8"/>
    <p:sldId id="264" r:id="rId9"/>
    <p:sldId id="265"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8" d="100"/>
          <a:sy n="118" d="100"/>
        </p:scale>
        <p:origin x="-408"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02-Aug-17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02-Aug-17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02-Aug-17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02-Aug-17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02-Aug-17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02-Aug-17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02-Aug-17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02-Aug-17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02-Aug-17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02-Aug-17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02-Aug-17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02-Aug-17</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Transition</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Autofit/>
          </a:bodyPr>
          <a:lstStyle/>
          <a:p>
            <a:pPr marL="0" indent="0">
              <a:buNone/>
            </a:pPr>
            <a:r>
              <a:rPr lang="en-US" sz="1600" dirty="0" smtClean="0">
                <a:latin typeface="Times New Roman" pitchFamily="18" charset="0"/>
                <a:cs typeface="Times New Roman" pitchFamily="18" charset="0"/>
              </a:rPr>
              <a:t>Transitions is used to change </a:t>
            </a:r>
            <a:r>
              <a:rPr lang="en-US" sz="1600" dirty="0">
                <a:latin typeface="Times New Roman" pitchFamily="18" charset="0"/>
                <a:cs typeface="Times New Roman" pitchFamily="18" charset="0"/>
              </a:rPr>
              <a:t>property </a:t>
            </a:r>
            <a:r>
              <a:rPr lang="en-US" sz="1600" dirty="0" smtClean="0">
                <a:latin typeface="Times New Roman" pitchFamily="18" charset="0"/>
                <a:cs typeface="Times New Roman" pitchFamily="18" charset="0"/>
              </a:rPr>
              <a:t>values from </a:t>
            </a:r>
            <a:r>
              <a:rPr lang="en-US" sz="1600" dirty="0">
                <a:latin typeface="Times New Roman" pitchFamily="18" charset="0"/>
                <a:cs typeface="Times New Roman" pitchFamily="18" charset="0"/>
              </a:rPr>
              <a:t>one value to </a:t>
            </a:r>
            <a:r>
              <a:rPr lang="en-US" sz="1600" dirty="0" smtClean="0">
                <a:latin typeface="Times New Roman" pitchFamily="18" charset="0"/>
                <a:cs typeface="Times New Roman" pitchFamily="18" charset="0"/>
              </a:rPr>
              <a:t>another, </a:t>
            </a:r>
            <a:r>
              <a:rPr lang="en-US" sz="1600" dirty="0">
                <a:latin typeface="Times New Roman" pitchFamily="18" charset="0"/>
                <a:cs typeface="Times New Roman" pitchFamily="18" charset="0"/>
              </a:rPr>
              <a:t>over a given duration</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The transition effect will start when the specified CSS property </a:t>
            </a:r>
            <a:r>
              <a:rPr lang="en-US" sz="1600" dirty="0" smtClean="0">
                <a:latin typeface="Times New Roman" pitchFamily="18" charset="0"/>
                <a:cs typeface="Times New Roman" pitchFamily="18" charset="0"/>
              </a:rPr>
              <a:t>changes </a:t>
            </a:r>
            <a:r>
              <a:rPr lang="en-US" sz="1600" dirty="0">
                <a:latin typeface="Times New Roman" pitchFamily="18" charset="0"/>
                <a:cs typeface="Times New Roman" pitchFamily="18" charset="0"/>
              </a:rPr>
              <a:t>value</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r>
              <a:rPr lang="en-US" sz="1600" b="1" dirty="0">
                <a:latin typeface="Times New Roman" pitchFamily="18" charset="0"/>
                <a:cs typeface="Times New Roman" pitchFamily="18" charset="0"/>
              </a:rPr>
              <a:t>How to </a:t>
            </a:r>
            <a:r>
              <a:rPr lang="en-US" sz="1600" b="1" dirty="0" smtClean="0">
                <a:latin typeface="Times New Roman" pitchFamily="18" charset="0"/>
                <a:cs typeface="Times New Roman" pitchFamily="18" charset="0"/>
              </a:rPr>
              <a:t>Use Transitions</a:t>
            </a:r>
            <a:r>
              <a:rPr lang="en-US" sz="1600" b="1" dirty="0">
                <a:latin typeface="Times New Roman" pitchFamily="18" charset="0"/>
                <a:cs typeface="Times New Roman" pitchFamily="18" charset="0"/>
              </a:rPr>
              <a:t>?</a:t>
            </a:r>
          </a:p>
          <a:p>
            <a:pPr lvl="1"/>
            <a:r>
              <a:rPr lang="en-US" sz="1600" dirty="0" smtClean="0">
                <a:latin typeface="Times New Roman" pitchFamily="18" charset="0"/>
                <a:cs typeface="Times New Roman" pitchFamily="18" charset="0"/>
              </a:rPr>
              <a:t>CSS </a:t>
            </a:r>
            <a:r>
              <a:rPr lang="en-US" sz="1600" dirty="0">
                <a:latin typeface="Times New Roman" pitchFamily="18" charset="0"/>
                <a:cs typeface="Times New Roman" pitchFamily="18" charset="0"/>
              </a:rPr>
              <a:t>property you want to add an effect to</a:t>
            </a:r>
          </a:p>
          <a:p>
            <a:pPr lvl="1"/>
            <a:r>
              <a:rPr lang="en-US" sz="1600" dirty="0" smtClean="0">
                <a:latin typeface="Times New Roman" pitchFamily="18" charset="0"/>
                <a:cs typeface="Times New Roman" pitchFamily="18" charset="0"/>
              </a:rPr>
              <a:t>Duration </a:t>
            </a:r>
            <a:r>
              <a:rPr lang="en-US" sz="1600" dirty="0">
                <a:latin typeface="Times New Roman" pitchFamily="18" charset="0"/>
                <a:cs typeface="Times New Roman" pitchFamily="18" charset="0"/>
              </a:rPr>
              <a:t>of the effect</a:t>
            </a:r>
          </a:p>
          <a:p>
            <a:pPr marL="0" indent="0">
              <a:buNone/>
            </a:pP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Note</a:t>
            </a:r>
            <a:r>
              <a:rPr lang="en-US" sz="1600" dirty="0">
                <a:latin typeface="Times New Roman" pitchFamily="18" charset="0"/>
                <a:cs typeface="Times New Roman" pitchFamily="18" charset="0"/>
              </a:rPr>
              <a:t>: If the duration part is not specified, the transition will have no effect, because the default value is 0.</a:t>
            </a:r>
          </a:p>
          <a:p>
            <a:pPr marL="0" indent="0">
              <a:buNone/>
            </a:pPr>
            <a:endParaRPr lang="en-US" sz="1400"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870108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Transition</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Autofit/>
          </a:bodyPr>
          <a:lstStyle/>
          <a:p>
            <a:r>
              <a:rPr lang="en-US" sz="2000" dirty="0" smtClean="0">
                <a:latin typeface="Times New Roman" pitchFamily="18" charset="0"/>
                <a:cs typeface="Times New Roman" pitchFamily="18" charset="0"/>
              </a:rPr>
              <a:t>transition-timing-function</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transition-property</a:t>
            </a:r>
          </a:p>
          <a:p>
            <a:r>
              <a:rPr lang="en-US" sz="2000" dirty="0">
                <a:latin typeface="Times New Roman" pitchFamily="18" charset="0"/>
                <a:cs typeface="Times New Roman" pitchFamily="18" charset="0"/>
              </a:rPr>
              <a:t>transition-duration</a:t>
            </a:r>
          </a:p>
          <a:p>
            <a:r>
              <a:rPr lang="en-US" sz="2000" dirty="0">
                <a:latin typeface="Times New Roman" pitchFamily="18" charset="0"/>
                <a:cs typeface="Times New Roman" pitchFamily="18" charset="0"/>
              </a:rPr>
              <a:t>transition-delay</a:t>
            </a:r>
          </a:p>
          <a:p>
            <a:r>
              <a:rPr lang="en-US" sz="2000" dirty="0" smtClean="0">
                <a:latin typeface="Times New Roman" pitchFamily="18" charset="0"/>
                <a:cs typeface="Times New Roman" pitchFamily="18" charset="0"/>
              </a:rPr>
              <a:t>transition</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854847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US" sz="3600" b="1" dirty="0">
                <a:latin typeface="Times New Roman" pitchFamily="18" charset="0"/>
                <a:cs typeface="Times New Roman" pitchFamily="18" charset="0"/>
              </a:rPr>
              <a:t>transition-property</a:t>
            </a:r>
            <a:endParaRPr lang="en-US" sz="3600" b="1" dirty="0"/>
          </a:p>
        </p:txBody>
      </p:sp>
      <p:sp>
        <p:nvSpPr>
          <p:cNvPr id="3" name="Content Placeholder 2"/>
          <p:cNvSpPr>
            <a:spLocks noGrp="1"/>
          </p:cNvSpPr>
          <p:nvPr>
            <p:ph idx="1"/>
          </p:nvPr>
        </p:nvSpPr>
        <p:spPr>
          <a:xfrm>
            <a:off x="457200" y="742950"/>
            <a:ext cx="8229600" cy="3962400"/>
          </a:xfrm>
        </p:spPr>
        <p:txBody>
          <a:bodyPr>
            <a:normAutofit/>
          </a:bodyPr>
          <a:lstStyle/>
          <a:p>
            <a:pPr marL="0" indent="0">
              <a:buNone/>
            </a:pPr>
            <a:r>
              <a:rPr lang="en-US" sz="1600" dirty="0" smtClean="0">
                <a:latin typeface="Times New Roman" pitchFamily="18" charset="0"/>
                <a:cs typeface="Times New Roman" pitchFamily="18" charset="0"/>
              </a:rPr>
              <a:t>This property is used to specify </a:t>
            </a:r>
            <a:r>
              <a:rPr lang="en-US" sz="1600" dirty="0">
                <a:latin typeface="Times New Roman" pitchFamily="18" charset="0"/>
                <a:cs typeface="Times New Roman" pitchFamily="18" charset="0"/>
              </a:rPr>
              <a:t>the name of the CSS property the transition effect is for (the transition effect will start when the specified CSS property changes</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Always specify the transition-duration property, otherwise the duration is 0, and the transition will have no effect.</a:t>
            </a:r>
          </a:p>
          <a:p>
            <a:pPr marL="0" indent="0">
              <a:buNone/>
            </a:pPr>
            <a:r>
              <a:rPr lang="en-US" sz="1600" dirty="0" smtClean="0">
                <a:latin typeface="Times New Roman" pitchFamily="18" charset="0"/>
                <a:cs typeface="Times New Roman" pitchFamily="18" charset="0"/>
              </a:rPr>
              <a:t>We can set this property to </a:t>
            </a:r>
            <a:r>
              <a:rPr lang="en-US" sz="1600" i="1" dirty="0" smtClean="0">
                <a:latin typeface="Times New Roman" pitchFamily="18" charset="0"/>
                <a:cs typeface="Times New Roman" pitchFamily="18" charset="0"/>
              </a:rPr>
              <a:t>none, all</a:t>
            </a:r>
            <a:r>
              <a:rPr lang="en-US" sz="1600" dirty="0" smtClean="0">
                <a:latin typeface="Times New Roman" pitchFamily="18" charset="0"/>
                <a:cs typeface="Times New Roman" pitchFamily="18" charset="0"/>
              </a:rPr>
              <a:t> and </a:t>
            </a:r>
            <a:r>
              <a:rPr lang="en-US" sz="1600" i="1" dirty="0" smtClean="0">
                <a:latin typeface="Times New Roman" pitchFamily="18" charset="0"/>
                <a:cs typeface="Times New Roman" pitchFamily="18" charset="0"/>
              </a:rPr>
              <a:t>property</a:t>
            </a:r>
            <a:r>
              <a:rPr lang="en-US" sz="1600" dirty="0" smtClean="0">
                <a:latin typeface="Times New Roman" pitchFamily="18" charset="0"/>
                <a:cs typeface="Times New Roman" pitchFamily="18" charset="0"/>
              </a:rPr>
              <a:t>.</a:t>
            </a:r>
          </a:p>
          <a:p>
            <a:pPr marL="0" indent="0">
              <a:buNone/>
            </a:pPr>
            <a:r>
              <a:rPr lang="en-US" sz="1600" dirty="0" smtClean="0">
                <a:latin typeface="Times New Roman" pitchFamily="18" charset="0"/>
                <a:cs typeface="Times New Roman" pitchFamily="18" charset="0"/>
              </a:rPr>
              <a:t>Ex: -</a:t>
            </a:r>
          </a:p>
          <a:p>
            <a:pPr marL="0" indent="0">
              <a:buNone/>
            </a:pPr>
            <a:r>
              <a:rPr lang="en-US" sz="1600" dirty="0" smtClean="0">
                <a:latin typeface="Times New Roman" pitchFamily="18" charset="0"/>
                <a:cs typeface="Times New Roman" pitchFamily="18" charset="0"/>
              </a:rPr>
              <a:t>div { transition-property: all; } </a:t>
            </a:r>
            <a:endParaRPr lang="en-US" sz="1600" dirty="0">
              <a:latin typeface="Times New Roman" pitchFamily="18" charset="0"/>
              <a:cs typeface="Times New Roman" pitchFamily="18" charset="0"/>
            </a:endParaRPr>
          </a:p>
          <a:p>
            <a:pPr marL="0" indent="0">
              <a:buNone/>
            </a:pPr>
            <a:endParaRPr lang="en-US" sz="1600" dirty="0" smtClean="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none - No property will get a transition effect</a:t>
            </a:r>
          </a:p>
          <a:p>
            <a:pPr marL="0" indent="0">
              <a:buNone/>
            </a:pPr>
            <a:r>
              <a:rPr lang="en-US" sz="1600" dirty="0">
                <a:latin typeface="Times New Roman" pitchFamily="18" charset="0"/>
                <a:cs typeface="Times New Roman" pitchFamily="18" charset="0"/>
              </a:rPr>
              <a:t>all - </a:t>
            </a:r>
            <a:r>
              <a:rPr lang="en-US" sz="1600" dirty="0" smtClean="0">
                <a:latin typeface="Times New Roman" pitchFamily="18" charset="0"/>
                <a:cs typeface="Times New Roman" pitchFamily="18" charset="0"/>
              </a:rPr>
              <a:t>All </a:t>
            </a:r>
            <a:r>
              <a:rPr lang="en-US" sz="1600" dirty="0">
                <a:latin typeface="Times New Roman" pitchFamily="18" charset="0"/>
                <a:cs typeface="Times New Roman" pitchFamily="18" charset="0"/>
              </a:rPr>
              <a:t>properties will get a transition </a:t>
            </a:r>
            <a:r>
              <a:rPr lang="en-US" sz="1600" dirty="0" smtClean="0">
                <a:latin typeface="Times New Roman" pitchFamily="18" charset="0"/>
                <a:cs typeface="Times New Roman" pitchFamily="18" charset="0"/>
              </a:rPr>
              <a:t>effect. This is </a:t>
            </a:r>
            <a:r>
              <a:rPr lang="en-US" sz="1600" dirty="0">
                <a:latin typeface="Times New Roman" pitchFamily="18" charset="0"/>
                <a:cs typeface="Times New Roman" pitchFamily="18" charset="0"/>
              </a:rPr>
              <a:t>Default value. </a:t>
            </a:r>
          </a:p>
          <a:p>
            <a:pPr marL="0" indent="0">
              <a:buNone/>
            </a:pPr>
            <a:r>
              <a:rPr lang="en-US" sz="1600" dirty="0">
                <a:latin typeface="Times New Roman" pitchFamily="18" charset="0"/>
                <a:cs typeface="Times New Roman" pitchFamily="18" charset="0"/>
              </a:rPr>
              <a:t>property - Defines a comma separated list of CSS property names the transition effect is </a:t>
            </a:r>
            <a:r>
              <a:rPr lang="en-US" sz="1600" dirty="0" smtClean="0">
                <a:latin typeface="Times New Roman" pitchFamily="18" charset="0"/>
                <a:cs typeface="Times New Roman" pitchFamily="18" charset="0"/>
              </a:rPr>
              <a:t>for</a:t>
            </a:r>
          </a:p>
          <a:p>
            <a:pPr marL="0" indent="0">
              <a:buNone/>
            </a:pPr>
            <a:endParaRPr lang="en-US" sz="1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178918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US" sz="3200" b="1" dirty="0">
                <a:latin typeface="Times New Roman" pitchFamily="18" charset="0"/>
                <a:cs typeface="Times New Roman" pitchFamily="18" charset="0"/>
              </a:rPr>
              <a:t>transition-duration</a:t>
            </a:r>
            <a:endParaRPr lang="en-US" sz="3200" b="1" dirty="0"/>
          </a:p>
        </p:txBody>
      </p:sp>
      <p:sp>
        <p:nvSpPr>
          <p:cNvPr id="3" name="Content Placeholder 2"/>
          <p:cNvSpPr>
            <a:spLocks noGrp="1"/>
          </p:cNvSpPr>
          <p:nvPr>
            <p:ph idx="1"/>
          </p:nvPr>
        </p:nvSpPr>
        <p:spPr>
          <a:xfrm>
            <a:off x="457200" y="742950"/>
            <a:ext cx="8229600" cy="3394472"/>
          </a:xfrm>
        </p:spPr>
        <p:txBody>
          <a:bodyPr>
            <a:normAutofit/>
          </a:bodyPr>
          <a:lstStyle/>
          <a:p>
            <a:pPr marL="0" indent="0">
              <a:buNone/>
            </a:pPr>
            <a:r>
              <a:rPr lang="en-US" sz="1800" dirty="0" smtClean="0">
                <a:latin typeface="Times New Roman" pitchFamily="18" charset="0"/>
                <a:cs typeface="Times New Roman" pitchFamily="18" charset="0"/>
              </a:rPr>
              <a:t>This property is used to specify </a:t>
            </a:r>
            <a:r>
              <a:rPr lang="en-US" sz="1800" dirty="0">
                <a:latin typeface="Times New Roman" pitchFamily="18" charset="0"/>
                <a:cs typeface="Times New Roman" pitchFamily="18" charset="0"/>
              </a:rPr>
              <a:t>how many seconds </a:t>
            </a:r>
            <a:r>
              <a:rPr lang="en-US" sz="1800" dirty="0" smtClean="0">
                <a:latin typeface="Times New Roman" pitchFamily="18" charset="0"/>
                <a:cs typeface="Times New Roman" pitchFamily="18" charset="0"/>
              </a:rPr>
              <a:t>or </a:t>
            </a:r>
            <a:r>
              <a:rPr lang="en-US" sz="1800" dirty="0">
                <a:latin typeface="Times New Roman" pitchFamily="18" charset="0"/>
                <a:cs typeface="Times New Roman" pitchFamily="18" charset="0"/>
              </a:rPr>
              <a:t>milliseconds </a:t>
            </a:r>
            <a:r>
              <a:rPr lang="en-US" sz="1800" dirty="0" smtClean="0">
                <a:latin typeface="Times New Roman" pitchFamily="18" charset="0"/>
                <a:cs typeface="Times New Roman" pitchFamily="18" charset="0"/>
              </a:rPr>
              <a:t>a </a:t>
            </a:r>
            <a:r>
              <a:rPr lang="en-US" sz="1800" dirty="0">
                <a:latin typeface="Times New Roman" pitchFamily="18" charset="0"/>
                <a:cs typeface="Times New Roman" pitchFamily="18" charset="0"/>
              </a:rPr>
              <a:t>transition effect takes to complete</a:t>
            </a:r>
            <a:r>
              <a:rPr lang="en-US" sz="1800" dirty="0" smtClean="0">
                <a:latin typeface="Times New Roman" pitchFamily="18" charset="0"/>
                <a:cs typeface="Times New Roman" pitchFamily="18" charset="0"/>
              </a:rPr>
              <a:t>. We can set this property to time in the form of </a:t>
            </a:r>
            <a:r>
              <a:rPr lang="en-US" sz="1800" i="1" dirty="0" smtClean="0">
                <a:latin typeface="Times New Roman" pitchFamily="18" charset="0"/>
                <a:cs typeface="Times New Roman" pitchFamily="18" charset="0"/>
              </a:rPr>
              <a:t>seconds</a:t>
            </a:r>
            <a:r>
              <a:rPr lang="en-US" sz="1800" dirty="0" smtClean="0">
                <a:latin typeface="Times New Roman" pitchFamily="18" charset="0"/>
                <a:cs typeface="Times New Roman" pitchFamily="18" charset="0"/>
              </a:rPr>
              <a:t> or </a:t>
            </a:r>
            <a:r>
              <a:rPr lang="en-US" sz="1800" i="1" dirty="0" smtClean="0">
                <a:latin typeface="Times New Roman" pitchFamily="18" charset="0"/>
                <a:cs typeface="Times New Roman" pitchFamily="18" charset="0"/>
              </a:rPr>
              <a:t>milliseconds</a:t>
            </a:r>
            <a:r>
              <a:rPr lang="en-US" sz="1800" dirty="0" smtClean="0">
                <a:latin typeface="Times New Roman" pitchFamily="18" charset="0"/>
                <a:cs typeface="Times New Roman" pitchFamily="18" charset="0"/>
              </a:rPr>
              <a:t>. The default value of this property is 0s which means there will be no effect.</a:t>
            </a:r>
          </a:p>
          <a:p>
            <a:pPr marL="0" indent="0">
              <a:buNone/>
            </a:pPr>
            <a:r>
              <a:rPr lang="en-US" sz="1800" dirty="0" smtClean="0">
                <a:latin typeface="Times New Roman" pitchFamily="18" charset="0"/>
                <a:cs typeface="Times New Roman" pitchFamily="18" charset="0"/>
              </a:rPr>
              <a:t>Ex:- </a:t>
            </a: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div { transition-duration: 2s; }</a:t>
            </a:r>
          </a:p>
          <a:p>
            <a:pPr marL="0" indent="0">
              <a:buNone/>
            </a:pPr>
            <a:r>
              <a:rPr lang="en-US" sz="1800" dirty="0">
                <a:latin typeface="Times New Roman" pitchFamily="18" charset="0"/>
                <a:cs typeface="Times New Roman" pitchFamily="18" charset="0"/>
              </a:rPr>
              <a:t>div { transition-duration: </a:t>
            </a:r>
            <a:r>
              <a:rPr lang="en-US" sz="1800" dirty="0" smtClean="0">
                <a:latin typeface="Times New Roman" pitchFamily="18" charset="0"/>
                <a:cs typeface="Times New Roman" pitchFamily="18" charset="0"/>
              </a:rPr>
              <a:t>1000ms</a:t>
            </a:r>
            <a:r>
              <a:rPr lang="en-US" sz="1800" dirty="0">
                <a:latin typeface="Times New Roman" pitchFamily="18" charset="0"/>
                <a:cs typeface="Times New Roman" pitchFamily="18" charset="0"/>
              </a:rPr>
              <a:t>; }</a:t>
            </a:r>
          </a:p>
        </p:txBody>
      </p:sp>
    </p:spTree>
    <p:extLst>
      <p:ext uri="{BB962C8B-B14F-4D97-AF65-F5344CB8AC3E}">
        <p14:creationId xmlns:p14="http://schemas.microsoft.com/office/powerpoint/2010/main" val="100217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a:latin typeface="Times New Roman" pitchFamily="18" charset="0"/>
                <a:cs typeface="Times New Roman" pitchFamily="18" charset="0"/>
              </a:rPr>
              <a:t>transition-timing-function</a:t>
            </a:r>
            <a:endParaRPr lang="en-US" sz="3600" b="1" dirty="0"/>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000" dirty="0" smtClean="0">
                <a:latin typeface="Times New Roman" pitchFamily="18" charset="0"/>
                <a:cs typeface="Times New Roman" pitchFamily="18" charset="0"/>
              </a:rPr>
              <a:t>This property is used to specify </a:t>
            </a:r>
            <a:r>
              <a:rPr lang="en-US" sz="2000" dirty="0">
                <a:latin typeface="Times New Roman" pitchFamily="18" charset="0"/>
                <a:cs typeface="Times New Roman" pitchFamily="18" charset="0"/>
              </a:rPr>
              <a:t>the speed curve of the transition </a:t>
            </a:r>
            <a:r>
              <a:rPr lang="en-US" sz="2000" dirty="0" smtClean="0">
                <a:latin typeface="Times New Roman" pitchFamily="18" charset="0"/>
                <a:cs typeface="Times New Roman" pitchFamily="18" charset="0"/>
              </a:rPr>
              <a:t>effect. This </a:t>
            </a:r>
            <a:r>
              <a:rPr lang="en-US" sz="2000" dirty="0">
                <a:latin typeface="Times New Roman" pitchFamily="18" charset="0"/>
                <a:cs typeface="Times New Roman" pitchFamily="18" charset="0"/>
              </a:rPr>
              <a:t>property allows a transition effect to change speed over its duration</a:t>
            </a:r>
            <a:r>
              <a:rPr lang="en-US" sz="2000" dirty="0" smtClean="0">
                <a:latin typeface="Times New Roman" pitchFamily="18" charset="0"/>
                <a:cs typeface="Times New Roman" pitchFamily="18" charset="0"/>
              </a:rPr>
              <a:t>. We can set this property to </a:t>
            </a:r>
            <a:r>
              <a:rPr lang="en-US" sz="2000" i="1" dirty="0" smtClean="0">
                <a:latin typeface="Times New Roman" pitchFamily="18" charset="0"/>
                <a:cs typeface="Times New Roman" pitchFamily="18" charset="0"/>
              </a:rPr>
              <a:t>ease, linear, ease-in, ease-out, ease-in-out, step-start, step-end, steps(</a:t>
            </a:r>
            <a:r>
              <a:rPr lang="en-US" sz="2000" i="1" dirty="0" err="1" smtClean="0">
                <a:latin typeface="Times New Roman" pitchFamily="18" charset="0"/>
                <a:cs typeface="Times New Roman" pitchFamily="18" charset="0"/>
              </a:rPr>
              <a:t>int</a:t>
            </a:r>
            <a:r>
              <a:rPr lang="en-US" sz="2000" i="1" dirty="0" smtClean="0">
                <a:latin typeface="Times New Roman" pitchFamily="18" charset="0"/>
                <a:cs typeface="Times New Roman" pitchFamily="18" charset="0"/>
              </a:rPr>
              <a:t>, start or end), cubic-</a:t>
            </a:r>
            <a:r>
              <a:rPr lang="en-US" sz="2000" i="1" dirty="0" err="1" smtClean="0">
                <a:latin typeface="Times New Roman" pitchFamily="18" charset="0"/>
                <a:cs typeface="Times New Roman" pitchFamily="18" charset="0"/>
              </a:rPr>
              <a:t>bezier</a:t>
            </a:r>
            <a:r>
              <a:rPr lang="en-US" sz="2000" i="1" dirty="0" smtClean="0">
                <a:latin typeface="Times New Roman" pitchFamily="18" charset="0"/>
                <a:cs typeface="Times New Roman" pitchFamily="18" charset="0"/>
              </a:rPr>
              <a:t>(n</a:t>
            </a:r>
            <a:r>
              <a:rPr lang="en-US" sz="2000" i="1" dirty="0" smtClean="0">
                <a:latin typeface="Times New Roman" pitchFamily="18" charset="0"/>
                <a:cs typeface="Times New Roman" pitchFamily="18" charset="0"/>
              </a:rPr>
              <a:t>, n, n, n</a:t>
            </a:r>
            <a:r>
              <a:rPr lang="en-US" sz="2000" i="1"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Ex:-</a:t>
            </a:r>
          </a:p>
          <a:p>
            <a:pPr marL="0" indent="0">
              <a:buNone/>
            </a:pPr>
            <a:r>
              <a:rPr lang="en-US" sz="2000" dirty="0" smtClean="0">
                <a:latin typeface="Times New Roman" pitchFamily="18" charset="0"/>
                <a:cs typeface="Times New Roman" pitchFamily="18" charset="0"/>
              </a:rPr>
              <a:t>div { transition-timing-function: ease-in</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5103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9550"/>
            <a:ext cx="8229600" cy="4876800"/>
          </a:xfrm>
        </p:spPr>
        <p:txBody>
          <a:bodyPr>
            <a:noAutofit/>
          </a:bodyPr>
          <a:lstStyle/>
          <a:p>
            <a:r>
              <a:rPr lang="en-US" sz="1800" dirty="0" smtClean="0">
                <a:latin typeface="Times New Roman" pitchFamily="18" charset="0"/>
                <a:cs typeface="Times New Roman" pitchFamily="18" charset="0"/>
              </a:rPr>
              <a:t>ease – It Specifies </a:t>
            </a:r>
            <a:r>
              <a:rPr lang="en-US" sz="1800" dirty="0">
                <a:latin typeface="Times New Roman" pitchFamily="18" charset="0"/>
                <a:cs typeface="Times New Roman" pitchFamily="18" charset="0"/>
              </a:rPr>
              <a:t>a transition effect with a slow start, then fast, then end slowly (equivalent to cubic-</a:t>
            </a:r>
            <a:r>
              <a:rPr lang="en-US" sz="1800" dirty="0" err="1">
                <a:latin typeface="Times New Roman" pitchFamily="18" charset="0"/>
                <a:cs typeface="Times New Roman" pitchFamily="18" charset="0"/>
              </a:rPr>
              <a:t>bezier</a:t>
            </a:r>
            <a:r>
              <a:rPr lang="en-US" sz="1800" dirty="0">
                <a:latin typeface="Times New Roman" pitchFamily="18" charset="0"/>
                <a:cs typeface="Times New Roman" pitchFamily="18" charset="0"/>
              </a:rPr>
              <a:t>(0.25</a:t>
            </a:r>
            <a:r>
              <a:rPr lang="en-US" sz="1800" dirty="0" smtClean="0">
                <a:latin typeface="Times New Roman" pitchFamily="18" charset="0"/>
                <a:cs typeface="Times New Roman" pitchFamily="18" charset="0"/>
              </a:rPr>
              <a:t>, 0.1, 0.25, 1</a:t>
            </a:r>
            <a:r>
              <a:rPr lang="en-US" sz="1800" dirty="0" smtClean="0">
                <a:latin typeface="Times New Roman" pitchFamily="18" charset="0"/>
                <a:cs typeface="Times New Roman" pitchFamily="18" charset="0"/>
              </a:rPr>
              <a:t>)). This is </a:t>
            </a:r>
            <a:r>
              <a:rPr lang="en-US" sz="1800" dirty="0">
                <a:latin typeface="Times New Roman" pitchFamily="18" charset="0"/>
                <a:cs typeface="Times New Roman" pitchFamily="18" charset="0"/>
              </a:rPr>
              <a:t>Default value. </a:t>
            </a:r>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linear – It specifies </a:t>
            </a:r>
            <a:r>
              <a:rPr lang="en-US" sz="1800" dirty="0">
                <a:latin typeface="Times New Roman" pitchFamily="18" charset="0"/>
                <a:cs typeface="Times New Roman" pitchFamily="18" charset="0"/>
              </a:rPr>
              <a:t>a transition effect with the same speed from start to end (equivalent to cubic-</a:t>
            </a:r>
            <a:r>
              <a:rPr lang="en-US" sz="1800" dirty="0" err="1">
                <a:latin typeface="Times New Roman" pitchFamily="18" charset="0"/>
                <a:cs typeface="Times New Roman" pitchFamily="18" charset="0"/>
              </a:rPr>
              <a:t>bezier</a:t>
            </a:r>
            <a:r>
              <a:rPr lang="en-US" sz="1800" dirty="0">
                <a:latin typeface="Times New Roman" pitchFamily="18" charset="0"/>
                <a:cs typeface="Times New Roman" pitchFamily="18" charset="0"/>
              </a:rPr>
              <a:t>(0</a:t>
            </a:r>
            <a:r>
              <a:rPr lang="en-US" sz="1800" dirty="0" smtClean="0">
                <a:latin typeface="Times New Roman" pitchFamily="18" charset="0"/>
                <a:cs typeface="Times New Roman" pitchFamily="18" charset="0"/>
              </a:rPr>
              <a:t>, 0, 1, 1</a:t>
            </a:r>
            <a:r>
              <a:rPr lang="en-US" sz="1800" dirty="0" smtClean="0">
                <a:latin typeface="Times New Roman" pitchFamily="18" charset="0"/>
                <a:cs typeface="Times New Roman" pitchFamily="18" charset="0"/>
              </a:rPr>
              <a:t>))</a:t>
            </a:r>
          </a:p>
          <a:p>
            <a:endParaRPr lang="en-US" sz="1800" dirty="0" smtClean="0">
              <a:latin typeface="Times New Roman" pitchFamily="18" charset="0"/>
              <a:cs typeface="Times New Roman" pitchFamily="18" charset="0"/>
            </a:endParaRPr>
          </a:p>
          <a:p>
            <a:r>
              <a:rPr lang="en-US" sz="1800" dirty="0">
                <a:latin typeface="Times New Roman" pitchFamily="18" charset="0"/>
                <a:cs typeface="Times New Roman" pitchFamily="18" charset="0"/>
              </a:rPr>
              <a:t>ease-in </a:t>
            </a:r>
            <a:r>
              <a:rPr lang="en-US" sz="1800" dirty="0" smtClean="0">
                <a:latin typeface="Times New Roman" pitchFamily="18" charset="0"/>
                <a:cs typeface="Times New Roman" pitchFamily="18" charset="0"/>
              </a:rPr>
              <a:t>– It specifies </a:t>
            </a:r>
            <a:r>
              <a:rPr lang="en-US" sz="1800" dirty="0">
                <a:latin typeface="Times New Roman" pitchFamily="18" charset="0"/>
                <a:cs typeface="Times New Roman" pitchFamily="18" charset="0"/>
              </a:rPr>
              <a:t>a transition effect with a slow start (equivalent to cubic-</a:t>
            </a:r>
            <a:r>
              <a:rPr lang="en-US" sz="1800" dirty="0" err="1">
                <a:latin typeface="Times New Roman" pitchFamily="18" charset="0"/>
                <a:cs typeface="Times New Roman" pitchFamily="18" charset="0"/>
              </a:rPr>
              <a:t>bezier</a:t>
            </a:r>
            <a:r>
              <a:rPr lang="en-US" sz="1800" dirty="0">
                <a:latin typeface="Times New Roman" pitchFamily="18" charset="0"/>
                <a:cs typeface="Times New Roman" pitchFamily="18" charset="0"/>
              </a:rPr>
              <a:t>(0.42</a:t>
            </a:r>
            <a:r>
              <a:rPr lang="en-US" sz="1800" dirty="0" smtClean="0">
                <a:latin typeface="Times New Roman" pitchFamily="18" charset="0"/>
                <a:cs typeface="Times New Roman" pitchFamily="18" charset="0"/>
              </a:rPr>
              <a:t>, 0, 1, 1</a:t>
            </a:r>
            <a:r>
              <a:rPr lang="en-US" sz="1800" dirty="0" smtClean="0">
                <a:latin typeface="Times New Roman" pitchFamily="18" charset="0"/>
                <a:cs typeface="Times New Roman" pitchFamily="18" charset="0"/>
              </a:rPr>
              <a:t>))</a:t>
            </a:r>
          </a:p>
          <a:p>
            <a:endParaRPr lang="en-US" sz="1800" dirty="0" smtClean="0">
              <a:latin typeface="Times New Roman" pitchFamily="18" charset="0"/>
              <a:cs typeface="Times New Roman" pitchFamily="18" charset="0"/>
            </a:endParaRPr>
          </a:p>
          <a:p>
            <a:r>
              <a:rPr lang="en-US" sz="1800" dirty="0">
                <a:latin typeface="Times New Roman" pitchFamily="18" charset="0"/>
                <a:cs typeface="Times New Roman" pitchFamily="18" charset="0"/>
              </a:rPr>
              <a:t>ease-out </a:t>
            </a:r>
            <a:r>
              <a:rPr lang="en-US" sz="1800" dirty="0" smtClean="0">
                <a:latin typeface="Times New Roman" pitchFamily="18" charset="0"/>
                <a:cs typeface="Times New Roman" pitchFamily="18" charset="0"/>
              </a:rPr>
              <a:t>– It specifies </a:t>
            </a:r>
            <a:r>
              <a:rPr lang="en-US" sz="1800" dirty="0">
                <a:latin typeface="Times New Roman" pitchFamily="18" charset="0"/>
                <a:cs typeface="Times New Roman" pitchFamily="18" charset="0"/>
              </a:rPr>
              <a:t>a transition effect with a slow end (equivalent to cubic-</a:t>
            </a:r>
            <a:r>
              <a:rPr lang="en-US" sz="1800" dirty="0" err="1">
                <a:latin typeface="Times New Roman" pitchFamily="18" charset="0"/>
                <a:cs typeface="Times New Roman" pitchFamily="18" charset="0"/>
              </a:rPr>
              <a:t>bezier</a:t>
            </a:r>
            <a:r>
              <a:rPr lang="en-US" sz="1800" dirty="0">
                <a:latin typeface="Times New Roman" pitchFamily="18" charset="0"/>
                <a:cs typeface="Times New Roman" pitchFamily="18" charset="0"/>
              </a:rPr>
              <a:t>(0</a:t>
            </a:r>
            <a:r>
              <a:rPr lang="en-US" sz="1800" dirty="0" smtClean="0">
                <a:latin typeface="Times New Roman" pitchFamily="18" charset="0"/>
                <a:cs typeface="Times New Roman" pitchFamily="18" charset="0"/>
              </a:rPr>
              <a:t>, 0, 0.58, 1</a:t>
            </a:r>
            <a:r>
              <a:rPr lang="en-US" sz="1800" dirty="0" smtClean="0">
                <a:latin typeface="Times New Roman" pitchFamily="18" charset="0"/>
                <a:cs typeface="Times New Roman" pitchFamily="18" charset="0"/>
              </a:rPr>
              <a:t>))</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ease-in-out – It specifies a transition effect with a slow start and end (equivalent to cubic-</a:t>
            </a:r>
            <a:r>
              <a:rPr lang="en-US" sz="1800" dirty="0" err="1">
                <a:latin typeface="Times New Roman" pitchFamily="18" charset="0"/>
                <a:cs typeface="Times New Roman" pitchFamily="18" charset="0"/>
              </a:rPr>
              <a:t>bezier</a:t>
            </a:r>
            <a:r>
              <a:rPr lang="en-US" sz="1800" dirty="0">
                <a:latin typeface="Times New Roman" pitchFamily="18" charset="0"/>
                <a:cs typeface="Times New Roman" pitchFamily="18" charset="0"/>
              </a:rPr>
              <a:t>(0.42</a:t>
            </a:r>
            <a:r>
              <a:rPr lang="en-US" sz="1800" dirty="0" smtClean="0">
                <a:latin typeface="Times New Roman" pitchFamily="18" charset="0"/>
                <a:cs typeface="Times New Roman" pitchFamily="18" charset="0"/>
              </a:rPr>
              <a:t>, 0, 0.58, 1</a:t>
            </a:r>
            <a:r>
              <a:rPr lang="en-US" sz="1800" dirty="0">
                <a:latin typeface="Times New Roman" pitchFamily="18" charset="0"/>
                <a:cs typeface="Times New Roman" pitchFamily="18" charset="0"/>
              </a:rPr>
              <a:t>))</a:t>
            </a: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56426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9550"/>
            <a:ext cx="8229600" cy="4876800"/>
          </a:xfrm>
        </p:spPr>
        <p:txBody>
          <a:bodyPr>
            <a:noAutofit/>
          </a:bodyPr>
          <a:lstStyle/>
          <a:p>
            <a:r>
              <a:rPr lang="en-US" sz="1800" dirty="0" smtClean="0">
                <a:latin typeface="Times New Roman" pitchFamily="18" charset="0"/>
                <a:cs typeface="Times New Roman" pitchFamily="18" charset="0"/>
              </a:rPr>
              <a:t>step-start </a:t>
            </a:r>
            <a:r>
              <a:rPr lang="en-US" sz="1800" dirty="0">
                <a:latin typeface="Times New Roman" pitchFamily="18" charset="0"/>
                <a:cs typeface="Times New Roman" pitchFamily="18" charset="0"/>
              </a:rPr>
              <a:t>- Equivalent to steps(1, start)</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step-end </a:t>
            </a:r>
            <a:r>
              <a:rPr lang="en-US" sz="1800" dirty="0">
                <a:latin typeface="Times New Roman" pitchFamily="18" charset="0"/>
                <a:cs typeface="Times New Roman" pitchFamily="18" charset="0"/>
              </a:rPr>
              <a:t>- Equivalent to steps(1, end)</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steps(</a:t>
            </a:r>
            <a:r>
              <a:rPr lang="en-US" sz="1800" dirty="0" err="1" smtClean="0">
                <a:latin typeface="Times New Roman" pitchFamily="18" charset="0"/>
                <a:cs typeface="Times New Roman" pitchFamily="18" charset="0"/>
              </a:rPr>
              <a:t>int</a:t>
            </a:r>
            <a:r>
              <a:rPr lang="en-US" sz="1800" dirty="0">
                <a:latin typeface="Times New Roman" pitchFamily="18" charset="0"/>
                <a:cs typeface="Times New Roman" pitchFamily="18" charset="0"/>
              </a:rPr>
              <a:t>, start or end) - Specifies a stepping function, with two parameters. The first parameter specifies the number of intervals in the function. It must be a positive integer (greater than 0). The second parameter, which is optional, is either the value "start" or "end", and specifies the point at which the change of values occur within the interval. If the second parameter is omitted, it is given the value "end"</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cubic-</a:t>
            </a:r>
            <a:r>
              <a:rPr lang="en-US" sz="1800" dirty="0" err="1" smtClean="0">
                <a:latin typeface="Times New Roman" pitchFamily="18" charset="0"/>
                <a:cs typeface="Times New Roman" pitchFamily="18" charset="0"/>
              </a:rPr>
              <a:t>bezier</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n,n,n,n</a:t>
            </a:r>
            <a:r>
              <a:rPr lang="en-US" sz="1800" dirty="0">
                <a:latin typeface="Times New Roman" pitchFamily="18" charset="0"/>
                <a:cs typeface="Times New Roman" pitchFamily="18" charset="0"/>
              </a:rPr>
              <a:t>) - Define your own values in the cubic-</a:t>
            </a:r>
            <a:r>
              <a:rPr lang="en-US" sz="1800" dirty="0" err="1">
                <a:latin typeface="Times New Roman" pitchFamily="18" charset="0"/>
                <a:cs typeface="Times New Roman" pitchFamily="18" charset="0"/>
              </a:rPr>
              <a:t>bezier</a:t>
            </a:r>
            <a:r>
              <a:rPr lang="en-US" sz="1800" dirty="0">
                <a:latin typeface="Times New Roman" pitchFamily="18" charset="0"/>
                <a:cs typeface="Times New Roman" pitchFamily="18" charset="0"/>
              </a:rPr>
              <a:t> function. Possible values are numeric values from 0 to 1</a:t>
            </a:r>
          </a:p>
          <a:p>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12402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b="1" dirty="0">
                <a:latin typeface="Times New Roman" pitchFamily="18" charset="0"/>
                <a:cs typeface="Times New Roman" pitchFamily="18" charset="0"/>
              </a:rPr>
              <a:t>transition-delay</a:t>
            </a:r>
            <a:endParaRPr lang="en-US" sz="3600" b="1" dirty="0"/>
          </a:p>
        </p:txBody>
      </p:sp>
      <p:sp>
        <p:nvSpPr>
          <p:cNvPr id="3" name="Content Placeholder 2"/>
          <p:cNvSpPr>
            <a:spLocks noGrp="1"/>
          </p:cNvSpPr>
          <p:nvPr>
            <p:ph idx="1"/>
          </p:nvPr>
        </p:nvSpPr>
        <p:spPr>
          <a:xfrm>
            <a:off x="457200" y="819150"/>
            <a:ext cx="8229600" cy="3394472"/>
          </a:xfrm>
        </p:spPr>
        <p:txBody>
          <a:bodyPr>
            <a:noAutofit/>
          </a:bodyPr>
          <a:lstStyle/>
          <a:p>
            <a:pPr marL="0" indent="0">
              <a:buNone/>
            </a:pPr>
            <a:r>
              <a:rPr lang="en-US" sz="1600" dirty="0">
                <a:latin typeface="Times New Roman" pitchFamily="18" charset="0"/>
                <a:cs typeface="Times New Roman" pitchFamily="18" charset="0"/>
              </a:rPr>
              <a:t>This property is used to specify when the transition effect will start</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We can set this property to time in the form of </a:t>
            </a:r>
            <a:r>
              <a:rPr lang="en-US" sz="1600" i="1" dirty="0">
                <a:latin typeface="Times New Roman" pitchFamily="18" charset="0"/>
                <a:cs typeface="Times New Roman" pitchFamily="18" charset="0"/>
              </a:rPr>
              <a:t>seconds </a:t>
            </a:r>
            <a:r>
              <a:rPr lang="en-US" sz="1600" dirty="0">
                <a:latin typeface="Times New Roman" pitchFamily="18" charset="0"/>
                <a:cs typeface="Times New Roman" pitchFamily="18" charset="0"/>
              </a:rPr>
              <a:t>or</a:t>
            </a:r>
            <a:r>
              <a:rPr lang="en-US" sz="1600" i="1" dirty="0">
                <a:latin typeface="Times New Roman" pitchFamily="18" charset="0"/>
                <a:cs typeface="Times New Roman" pitchFamily="18" charset="0"/>
              </a:rPr>
              <a:t> milliseconds</a:t>
            </a:r>
            <a:r>
              <a:rPr lang="en-US" sz="1600" dirty="0">
                <a:latin typeface="Times New Roman" pitchFamily="18" charset="0"/>
                <a:cs typeface="Times New Roman" pitchFamily="18" charset="0"/>
              </a:rPr>
              <a:t>. </a:t>
            </a:r>
          </a:p>
          <a:p>
            <a:pPr marL="0" indent="0">
              <a:buNone/>
            </a:pPr>
            <a:r>
              <a:rPr lang="en-US" sz="1600" dirty="0">
                <a:latin typeface="Times New Roman" pitchFamily="18" charset="0"/>
                <a:cs typeface="Times New Roman" pitchFamily="18" charset="0"/>
              </a:rPr>
              <a:t>Ex:- </a:t>
            </a:r>
          </a:p>
          <a:p>
            <a:pPr marL="0" indent="0">
              <a:buNone/>
            </a:pPr>
            <a:r>
              <a:rPr lang="en-US" sz="1600" dirty="0">
                <a:latin typeface="Times New Roman" pitchFamily="18" charset="0"/>
                <a:cs typeface="Times New Roman" pitchFamily="18" charset="0"/>
              </a:rPr>
              <a:t>div { </a:t>
            </a:r>
            <a:r>
              <a:rPr lang="en-US" sz="1600" dirty="0" smtClean="0">
                <a:latin typeface="Times New Roman" pitchFamily="18" charset="0"/>
                <a:cs typeface="Times New Roman" pitchFamily="18" charset="0"/>
              </a:rPr>
              <a:t>transition-delay: </a:t>
            </a:r>
            <a:r>
              <a:rPr lang="en-US" sz="1600" dirty="0">
                <a:latin typeface="Times New Roman" pitchFamily="18" charset="0"/>
                <a:cs typeface="Times New Roman" pitchFamily="18" charset="0"/>
              </a:rPr>
              <a:t>2s; }</a:t>
            </a:r>
          </a:p>
          <a:p>
            <a:pPr marL="0" indent="0">
              <a:buNone/>
            </a:pPr>
            <a:r>
              <a:rPr lang="en-US" sz="1600" dirty="0">
                <a:latin typeface="Times New Roman" pitchFamily="18" charset="0"/>
                <a:cs typeface="Times New Roman" pitchFamily="18" charset="0"/>
              </a:rPr>
              <a:t>div { </a:t>
            </a:r>
            <a:r>
              <a:rPr lang="en-US" sz="1600" dirty="0" smtClean="0">
                <a:latin typeface="Times New Roman" pitchFamily="18" charset="0"/>
                <a:cs typeface="Times New Roman" pitchFamily="18" charset="0"/>
              </a:rPr>
              <a:t>transition-delay: </a:t>
            </a:r>
            <a:r>
              <a:rPr lang="en-US" sz="1600" dirty="0">
                <a:latin typeface="Times New Roman" pitchFamily="18" charset="0"/>
                <a:cs typeface="Times New Roman" pitchFamily="18" charset="0"/>
              </a:rPr>
              <a:t>1000ms; }</a:t>
            </a:r>
          </a:p>
          <a:p>
            <a:pPr marL="0" indent="0">
              <a:buNone/>
            </a:pPr>
            <a:endParaRPr lang="en-US" sz="1600" dirty="0"/>
          </a:p>
        </p:txBody>
      </p:sp>
    </p:spTree>
    <p:extLst>
      <p:ext uri="{BB962C8B-B14F-4D97-AF65-F5344CB8AC3E}">
        <p14:creationId xmlns:p14="http://schemas.microsoft.com/office/powerpoint/2010/main" val="55674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US" sz="3600" dirty="0">
                <a:latin typeface="Times New Roman" pitchFamily="18" charset="0"/>
                <a:cs typeface="Times New Roman" pitchFamily="18" charset="0"/>
              </a:rPr>
              <a:t>transition</a:t>
            </a:r>
            <a:endParaRPr lang="en-US" sz="3600" dirty="0"/>
          </a:p>
        </p:txBody>
      </p:sp>
      <p:sp>
        <p:nvSpPr>
          <p:cNvPr id="3" name="Content Placeholder 2"/>
          <p:cNvSpPr>
            <a:spLocks noGrp="1"/>
          </p:cNvSpPr>
          <p:nvPr>
            <p:ph idx="1"/>
          </p:nvPr>
        </p:nvSpPr>
        <p:spPr>
          <a:xfrm>
            <a:off x="457200" y="742950"/>
            <a:ext cx="8229600" cy="3810000"/>
          </a:xfrm>
        </p:spPr>
        <p:txBody>
          <a:bodyPr>
            <a:normAutofit/>
          </a:bodyPr>
          <a:lstStyle/>
          <a:p>
            <a:pPr marL="0" indent="0">
              <a:buNone/>
            </a:pPr>
            <a:r>
              <a:rPr lang="en-US" sz="1600" dirty="0">
                <a:latin typeface="Times New Roman" pitchFamily="18" charset="0"/>
                <a:cs typeface="Times New Roman" pitchFamily="18" charset="0"/>
              </a:rPr>
              <a:t>The transition property is a shorthand property for the four transition </a:t>
            </a:r>
            <a:r>
              <a:rPr lang="en-US" sz="1600" dirty="0" smtClean="0">
                <a:latin typeface="Times New Roman" pitchFamily="18" charset="0"/>
                <a:cs typeface="Times New Roman" pitchFamily="18" charset="0"/>
              </a:rPr>
              <a:t>properties.</a:t>
            </a:r>
          </a:p>
          <a:p>
            <a:pPr marL="0" indent="0">
              <a:buNone/>
            </a:pPr>
            <a:endParaRPr lang="en-US" sz="1600" dirty="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Syntax: -</a:t>
            </a:r>
          </a:p>
          <a:p>
            <a:pPr marL="0" indent="0">
              <a:buNone/>
            </a:pPr>
            <a:r>
              <a:rPr lang="en-US" sz="1600" dirty="0" smtClean="0">
                <a:latin typeface="Times New Roman" pitchFamily="18" charset="0"/>
                <a:cs typeface="Times New Roman" pitchFamily="18" charset="0"/>
              </a:rPr>
              <a:t>Selector { transition</a:t>
            </a:r>
            <a:r>
              <a:rPr lang="en-US" sz="1600" dirty="0">
                <a:latin typeface="Times New Roman" pitchFamily="18" charset="0"/>
                <a:cs typeface="Times New Roman" pitchFamily="18" charset="0"/>
              </a:rPr>
              <a:t>: transition-property, transition-duration, transition-timing-function, and transition-delay</a:t>
            </a:r>
            <a:r>
              <a:rPr lang="en-US" sz="1600" dirty="0" smtClean="0">
                <a:latin typeface="Times New Roman" pitchFamily="18" charset="0"/>
                <a:cs typeface="Times New Roman" pitchFamily="18" charset="0"/>
              </a:rPr>
              <a:t>; }</a:t>
            </a:r>
          </a:p>
          <a:p>
            <a:pPr marL="0" indent="0">
              <a:buNone/>
            </a:pP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Ex:- </a:t>
            </a:r>
          </a:p>
          <a:p>
            <a:pPr marL="0" indent="0">
              <a:buNone/>
            </a:pPr>
            <a:r>
              <a:rPr lang="en-US" sz="1600" dirty="0" smtClean="0">
                <a:latin typeface="Times New Roman" pitchFamily="18" charset="0"/>
                <a:cs typeface="Times New Roman" pitchFamily="18" charset="0"/>
              </a:rPr>
              <a:t>div { transition: width </a:t>
            </a:r>
            <a:r>
              <a:rPr lang="en-US" sz="1600" dirty="0" smtClean="0">
                <a:latin typeface="Times New Roman" pitchFamily="18" charset="0"/>
                <a:cs typeface="Times New Roman" pitchFamily="18" charset="0"/>
              </a:rPr>
              <a:t>2000ms ease; </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0" indent="0">
              <a:buNone/>
            </a:pP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Note</a:t>
            </a:r>
            <a:r>
              <a:rPr lang="en-US" sz="1600" dirty="0">
                <a:latin typeface="Times New Roman" pitchFamily="18" charset="0"/>
                <a:cs typeface="Times New Roman" pitchFamily="18" charset="0"/>
              </a:rPr>
              <a:t>: Always specify the transition-duration property, otherwise the duration is 0s, and the transition will have no effect.</a:t>
            </a:r>
          </a:p>
          <a:p>
            <a:pPr marL="0" indent="0">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332546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692</Words>
  <Application>Microsoft Office PowerPoint</Application>
  <PresentationFormat>On-screen Show (16:9)</PresentationFormat>
  <Paragraphs>65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Transition</vt:lpstr>
      <vt:lpstr>Transition</vt:lpstr>
      <vt:lpstr>transition-property</vt:lpstr>
      <vt:lpstr>transition-duration</vt:lpstr>
      <vt:lpstr>transition-timing-function</vt:lpstr>
      <vt:lpstr>PowerPoint Presentation</vt:lpstr>
      <vt:lpstr>PowerPoint Presentation</vt:lpstr>
      <vt:lpstr>transition-delay</vt:lpstr>
      <vt:lpstr>transition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Transition</dc:title>
  <dc:creator>R</dc:creator>
  <cp:lastModifiedBy>Windows User</cp:lastModifiedBy>
  <cp:revision>16</cp:revision>
  <dcterms:created xsi:type="dcterms:W3CDTF">2006-08-16T00:00:00Z</dcterms:created>
  <dcterms:modified xsi:type="dcterms:W3CDTF">2017-08-02T05:13:55Z</dcterms:modified>
</cp:coreProperties>
</file>