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Source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The &lt;source&gt; tag is used to embed two or more audio or video files of different media types. The browser may choose the type of file to play based on its media type or codec support. </a:t>
            </a:r>
          </a:p>
          <a:p>
            <a:pPr marL="0" indent="0">
              <a:buNone/>
            </a:pPr>
            <a:r>
              <a:rPr lang="en-US" sz="2000" dirty="0" smtClean="0">
                <a:latin typeface="Times New Roman" pitchFamily="18" charset="0"/>
                <a:cs typeface="Times New Roman" pitchFamily="18" charset="0"/>
              </a:rPr>
              <a:t>&lt;audio&gt;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&lt;source&gt;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&lt;source&gt;</a:t>
            </a:r>
          </a:p>
          <a:p>
            <a:pPr marL="0" indent="0">
              <a:buNone/>
            </a:pPr>
            <a:r>
              <a:rPr lang="en-US" sz="2000" dirty="0" smtClean="0">
                <a:latin typeface="Times New Roman" pitchFamily="18" charset="0"/>
                <a:cs typeface="Times New Roman" pitchFamily="18" charset="0"/>
              </a:rPr>
              <a:t>&lt;/audio&gt;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04092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9551032"/>
              </p:ext>
            </p:extLst>
          </p:nvPr>
        </p:nvGraphicFramePr>
        <p:xfrm>
          <a:off x="533400" y="361950"/>
          <a:ext cx="7772400" cy="2074102"/>
        </p:xfrm>
        <a:graphic>
          <a:graphicData uri="http://schemas.openxmlformats.org/drawingml/2006/table">
            <a:tbl>
              <a:tblPr firstRow="1" bandRow="1">
                <a:tableStyleId>{5940675A-B579-460E-94D1-54222C63F5DA}</a:tableStyleId>
              </a:tblPr>
              <a:tblGrid>
                <a:gridCol w="1554480"/>
                <a:gridCol w="1845945"/>
                <a:gridCol w="4371975"/>
              </a:tblGrid>
              <a:tr h="271017">
                <a:tc>
                  <a:txBody>
                    <a:bodyPr/>
                    <a:lstStyle/>
                    <a:p>
                      <a:pPr algn="ctr"/>
                      <a:r>
                        <a:rPr lang="en-US" sz="1600" b="1" dirty="0" smtClean="0">
                          <a:latin typeface="Times New Roman" pitchFamily="18" charset="0"/>
                          <a:cs typeface="Times New Roman" pitchFamily="18" charset="0"/>
                        </a:rPr>
                        <a:t>Attribute</a:t>
                      </a:r>
                      <a:endParaRPr lang="en-US" sz="1600"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sz="1600" b="1" dirty="0" smtClean="0">
                          <a:latin typeface="Times New Roman" pitchFamily="18" charset="0"/>
                          <a:cs typeface="Times New Roman" pitchFamily="18" charset="0"/>
                        </a:rPr>
                        <a:t>Value</a:t>
                      </a:r>
                      <a:endParaRPr lang="en-US" sz="1600"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solidFill>
                      <a:schemeClr val="accent6">
                        <a:lumMod val="20000"/>
                        <a:lumOff val="80000"/>
                      </a:schemeClr>
                    </a:solidFill>
                  </a:tcPr>
                </a:tc>
              </a:tr>
              <a:tr h="474280">
                <a:tc>
                  <a:txBody>
                    <a:bodyPr/>
                    <a:lstStyle/>
                    <a:p>
                      <a:pPr algn="ctr"/>
                      <a:r>
                        <a:rPr lang="en-US" sz="1600" dirty="0" err="1" smtClean="0">
                          <a:latin typeface="Times New Roman" pitchFamily="18" charset="0"/>
                          <a:cs typeface="Times New Roman" pitchFamily="18" charset="0"/>
                        </a:rPr>
                        <a:t>src</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URL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Specifies the path of the file name to play an audio or video file </a:t>
                      </a:r>
                      <a:endParaRPr lang="en-US" sz="1600" dirty="0">
                        <a:latin typeface="Times New Roman" pitchFamily="18" charset="0"/>
                        <a:cs typeface="Times New Roman" pitchFamily="18" charset="0"/>
                      </a:endParaRPr>
                    </a:p>
                  </a:txBody>
                  <a:tcPr/>
                </a:tc>
              </a:tr>
              <a:tr h="474280">
                <a:tc>
                  <a:txBody>
                    <a:bodyPr/>
                    <a:lstStyle/>
                    <a:p>
                      <a:pPr algn="ctr"/>
                      <a:r>
                        <a:rPr lang="en-US" sz="1600" dirty="0" smtClean="0">
                          <a:latin typeface="Times New Roman" pitchFamily="18" charset="0"/>
                          <a:cs typeface="Times New Roman" pitchFamily="18" charset="0"/>
                        </a:rPr>
                        <a:t>type</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Media type</a:t>
                      </a:r>
                      <a:endParaRPr lang="en-US" sz="1600" dirty="0">
                        <a:latin typeface="Times New Roman" pitchFamily="18" charset="0"/>
                        <a:cs typeface="Times New Roman" pitchFamily="18" charset="0"/>
                      </a:endParaRPr>
                    </a:p>
                  </a:txBody>
                  <a:tcPr/>
                </a:tc>
                <a:tc>
                  <a:txBody>
                    <a:bodyPr/>
                    <a:lstStyle/>
                    <a:p>
                      <a:pPr algn="l"/>
                      <a:r>
                        <a:rPr lang="en-US" sz="1600" smtClean="0">
                          <a:latin typeface="Times New Roman" pitchFamily="18" charset="0"/>
                          <a:cs typeface="Times New Roman" pitchFamily="18" charset="0"/>
                        </a:rPr>
                        <a:t>Specifies the media type of the linked document</a:t>
                      </a:r>
                      <a:endParaRPr lang="en-US" sz="1600" dirty="0">
                        <a:latin typeface="Times New Roman" pitchFamily="18" charset="0"/>
                        <a:cs typeface="Times New Roman" pitchFamily="18" charset="0"/>
                      </a:endParaRPr>
                    </a:p>
                  </a:txBody>
                  <a:tcPr/>
                </a:tc>
              </a:tr>
              <a:tr h="685422">
                <a:tc>
                  <a:txBody>
                    <a:bodyPr/>
                    <a:lstStyle/>
                    <a:p>
                      <a:pPr algn="ctr"/>
                      <a:r>
                        <a:rPr lang="en-US" sz="1600" dirty="0" smtClean="0">
                          <a:latin typeface="Times New Roman" pitchFamily="18" charset="0"/>
                          <a:cs typeface="Times New Roman" pitchFamily="18" charset="0"/>
                        </a:rPr>
                        <a:t>media</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Media query</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Specifies what media/device the linked document is optimized for</a:t>
                      </a:r>
                      <a:endParaRPr lang="en-US" sz="1600" dirty="0">
                        <a:latin typeface="Times New Roman" pitchFamily="18" charset="0"/>
                        <a:cs typeface="Times New Roman" pitchFamily="18"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9266775"/>
              </p:ext>
            </p:extLst>
          </p:nvPr>
        </p:nvGraphicFramePr>
        <p:xfrm>
          <a:off x="533400" y="2952750"/>
          <a:ext cx="3048000" cy="1356360"/>
        </p:xfrm>
        <a:graphic>
          <a:graphicData uri="http://schemas.openxmlformats.org/drawingml/2006/table">
            <a:tbl>
              <a:tblPr firstRow="1" bandRow="1">
                <a:tableStyleId>{5940675A-B579-460E-94D1-54222C63F5DA}</a:tableStyleId>
              </a:tblPr>
              <a:tblGrid>
                <a:gridCol w="838200"/>
                <a:gridCol w="2209800"/>
              </a:tblGrid>
              <a:tr h="339090">
                <a:tc>
                  <a:txBody>
                    <a:bodyPr/>
                    <a:lstStyle/>
                    <a:p>
                      <a:pPr algn="ctr"/>
                      <a:r>
                        <a:rPr lang="en-US" sz="1400" b="1" dirty="0" smtClean="0">
                          <a:latin typeface="Times New Roman" pitchFamily="18" charset="0"/>
                          <a:cs typeface="Times New Roman" pitchFamily="18" charset="0"/>
                        </a:rPr>
                        <a:t>Format</a:t>
                      </a:r>
                      <a:endParaRPr lang="en-US" sz="1400"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sz="1400" b="1" dirty="0" smtClean="0">
                          <a:latin typeface="Times New Roman" pitchFamily="18" charset="0"/>
                          <a:cs typeface="Times New Roman" pitchFamily="18" charset="0"/>
                        </a:rPr>
                        <a:t>Media type</a:t>
                      </a:r>
                      <a:endParaRPr lang="en-US" sz="1400" b="1" dirty="0">
                        <a:latin typeface="Times New Roman" pitchFamily="18" charset="0"/>
                        <a:cs typeface="Times New Roman" pitchFamily="18" charset="0"/>
                      </a:endParaRPr>
                    </a:p>
                  </a:txBody>
                  <a:tcPr>
                    <a:solidFill>
                      <a:schemeClr val="accent6">
                        <a:lumMod val="20000"/>
                        <a:lumOff val="80000"/>
                      </a:schemeClr>
                    </a:solidFill>
                  </a:tcPr>
                </a:tc>
              </a:tr>
              <a:tr h="339090">
                <a:tc>
                  <a:txBody>
                    <a:bodyPr/>
                    <a:lstStyle/>
                    <a:p>
                      <a:pPr algn="ctr"/>
                      <a:r>
                        <a:rPr lang="en-US" sz="1400" dirty="0" smtClean="0">
                          <a:latin typeface="Times New Roman" pitchFamily="18" charset="0"/>
                          <a:cs typeface="Times New Roman" pitchFamily="18" charset="0"/>
                        </a:rPr>
                        <a:t>MP3</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audio/mpeg or audio/mp3</a:t>
                      </a:r>
                      <a:endParaRPr lang="en-US" sz="1400" dirty="0">
                        <a:latin typeface="Times New Roman" pitchFamily="18" charset="0"/>
                        <a:cs typeface="Times New Roman" pitchFamily="18" charset="0"/>
                      </a:endParaRPr>
                    </a:p>
                  </a:txBody>
                  <a:tcPr/>
                </a:tc>
              </a:tr>
              <a:tr h="339090">
                <a:tc>
                  <a:txBody>
                    <a:bodyPr/>
                    <a:lstStyle/>
                    <a:p>
                      <a:pPr algn="ctr"/>
                      <a:r>
                        <a:rPr lang="en-US" sz="1400" dirty="0" err="1" smtClean="0">
                          <a:latin typeface="Times New Roman" pitchFamily="18" charset="0"/>
                          <a:cs typeface="Times New Roman" pitchFamily="18" charset="0"/>
                        </a:rPr>
                        <a:t>Ogg</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audio/</a:t>
                      </a:r>
                      <a:r>
                        <a:rPr lang="en-US" sz="1400" dirty="0" err="1" smtClean="0">
                          <a:latin typeface="Times New Roman" pitchFamily="18" charset="0"/>
                          <a:cs typeface="Times New Roman" pitchFamily="18" charset="0"/>
                        </a:rPr>
                        <a:t>ogg</a:t>
                      </a:r>
                      <a:endParaRPr lang="en-US" sz="1400" dirty="0">
                        <a:latin typeface="Times New Roman" pitchFamily="18" charset="0"/>
                        <a:cs typeface="Times New Roman" pitchFamily="18" charset="0"/>
                      </a:endParaRPr>
                    </a:p>
                  </a:txBody>
                  <a:tcPr/>
                </a:tc>
              </a:tr>
              <a:tr h="339090">
                <a:tc>
                  <a:txBody>
                    <a:bodyPr/>
                    <a:lstStyle/>
                    <a:p>
                      <a:pPr algn="ctr"/>
                      <a:r>
                        <a:rPr lang="en-US" sz="1400" dirty="0" smtClean="0">
                          <a:latin typeface="Times New Roman" pitchFamily="18" charset="0"/>
                          <a:cs typeface="Times New Roman" pitchFamily="18" charset="0"/>
                        </a:rPr>
                        <a:t>Wav</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audio/wav</a:t>
                      </a:r>
                      <a:endParaRPr lang="en-US" sz="1400" dirty="0">
                        <a:latin typeface="Times New Roman" pitchFamily="18" charset="0"/>
                        <a:cs typeface="Times New Roman" pitchFamily="18"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1372490"/>
              </p:ext>
            </p:extLst>
          </p:nvPr>
        </p:nvGraphicFramePr>
        <p:xfrm>
          <a:off x="3810000" y="2952750"/>
          <a:ext cx="1981200" cy="1219200"/>
        </p:xfrm>
        <a:graphic>
          <a:graphicData uri="http://schemas.openxmlformats.org/drawingml/2006/table">
            <a:tbl>
              <a:tblPr firstRow="1" bandRow="1">
                <a:tableStyleId>{5940675A-B579-460E-94D1-54222C63F5DA}</a:tableStyleId>
              </a:tblPr>
              <a:tblGrid>
                <a:gridCol w="838200"/>
                <a:gridCol w="1143000"/>
              </a:tblGrid>
              <a:tr h="304800">
                <a:tc>
                  <a:txBody>
                    <a:bodyPr/>
                    <a:lstStyle/>
                    <a:p>
                      <a:pPr algn="ctr"/>
                      <a:r>
                        <a:rPr lang="en-US" sz="1400" b="1" dirty="0" smtClean="0">
                          <a:latin typeface="Times New Roman" pitchFamily="18" charset="0"/>
                          <a:cs typeface="Times New Roman" pitchFamily="18" charset="0"/>
                        </a:rPr>
                        <a:t>Format</a:t>
                      </a:r>
                      <a:endParaRPr lang="en-US" sz="1400"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sz="1400" b="1" dirty="0" smtClean="0">
                          <a:latin typeface="Times New Roman" pitchFamily="18" charset="0"/>
                          <a:cs typeface="Times New Roman" pitchFamily="18" charset="0"/>
                        </a:rPr>
                        <a:t>Media Type</a:t>
                      </a:r>
                      <a:endParaRPr lang="en-US" sz="1400" b="1" dirty="0">
                        <a:latin typeface="Times New Roman" pitchFamily="18" charset="0"/>
                        <a:cs typeface="Times New Roman" pitchFamily="18" charset="0"/>
                      </a:endParaRPr>
                    </a:p>
                  </a:txBody>
                  <a:tcPr>
                    <a:solidFill>
                      <a:schemeClr val="accent6">
                        <a:lumMod val="20000"/>
                        <a:lumOff val="80000"/>
                      </a:schemeClr>
                    </a:solidFill>
                  </a:tcPr>
                </a:tc>
              </a:tr>
              <a:tr h="304800">
                <a:tc>
                  <a:txBody>
                    <a:bodyPr/>
                    <a:lstStyle/>
                    <a:p>
                      <a:pPr algn="ctr"/>
                      <a:r>
                        <a:rPr lang="en-US" sz="1400" dirty="0" smtClean="0">
                          <a:latin typeface="Times New Roman" pitchFamily="18" charset="0"/>
                          <a:cs typeface="Times New Roman" pitchFamily="18" charset="0"/>
                        </a:rPr>
                        <a:t>MP4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video/mp4</a:t>
                      </a:r>
                      <a:endParaRPr lang="en-US" sz="1400" dirty="0">
                        <a:latin typeface="Times New Roman" pitchFamily="18" charset="0"/>
                        <a:cs typeface="Times New Roman" pitchFamily="18" charset="0"/>
                      </a:endParaRPr>
                    </a:p>
                  </a:txBody>
                  <a:tcPr/>
                </a:tc>
              </a:tr>
              <a:tr h="304800">
                <a:tc>
                  <a:txBody>
                    <a:bodyPr/>
                    <a:lstStyle/>
                    <a:p>
                      <a:pPr algn="ctr"/>
                      <a:r>
                        <a:rPr lang="en-US" sz="1400" dirty="0" err="1" smtClean="0">
                          <a:latin typeface="Times New Roman" pitchFamily="18" charset="0"/>
                          <a:cs typeface="Times New Roman" pitchFamily="18" charset="0"/>
                        </a:rPr>
                        <a:t>WebM</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video/</a:t>
                      </a:r>
                      <a:r>
                        <a:rPr lang="en-US" sz="1400" dirty="0" err="1" smtClean="0">
                          <a:latin typeface="Times New Roman" pitchFamily="18" charset="0"/>
                          <a:cs typeface="Times New Roman" pitchFamily="18" charset="0"/>
                        </a:rPr>
                        <a:t>webm</a:t>
                      </a:r>
                      <a:endParaRPr lang="en-US" sz="1400" dirty="0">
                        <a:latin typeface="Times New Roman" pitchFamily="18" charset="0"/>
                        <a:cs typeface="Times New Roman" pitchFamily="18" charset="0"/>
                      </a:endParaRPr>
                    </a:p>
                  </a:txBody>
                  <a:tcPr/>
                </a:tc>
              </a:tr>
              <a:tr h="304800">
                <a:tc>
                  <a:txBody>
                    <a:bodyPr/>
                    <a:lstStyle/>
                    <a:p>
                      <a:pPr algn="ctr"/>
                      <a:r>
                        <a:rPr lang="en-US" sz="1400" dirty="0" err="1" smtClean="0">
                          <a:latin typeface="Times New Roman" pitchFamily="18" charset="0"/>
                          <a:cs typeface="Times New Roman" pitchFamily="18" charset="0"/>
                        </a:rPr>
                        <a:t>Ogg</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video/</a:t>
                      </a:r>
                      <a:r>
                        <a:rPr lang="en-US" sz="1400" dirty="0" err="1" smtClean="0">
                          <a:latin typeface="Times New Roman" pitchFamily="18" charset="0"/>
                          <a:cs typeface="Times New Roman" pitchFamily="18" charset="0"/>
                        </a:rPr>
                        <a:t>ogg</a:t>
                      </a:r>
                      <a:endParaRPr lang="en-US" sz="1400" dirty="0">
                        <a:latin typeface="Times New Roman" pitchFamily="18" charset="0"/>
                        <a:cs typeface="Times New Roman" pitchFamily="18" charset="0"/>
                      </a:endParaRPr>
                    </a:p>
                  </a:txBody>
                  <a:tcPr/>
                </a:tc>
              </a:tr>
            </a:tbl>
          </a:graphicData>
        </a:graphic>
      </p:graphicFrame>
      <p:sp>
        <p:nvSpPr>
          <p:cNvPr id="8" name="TextBox 7"/>
          <p:cNvSpPr txBox="1"/>
          <p:nvPr/>
        </p:nvSpPr>
        <p:spPr>
          <a:xfrm>
            <a:off x="469078" y="4400550"/>
            <a:ext cx="4864922" cy="307777"/>
          </a:xfrm>
          <a:prstGeom prst="rect">
            <a:avLst/>
          </a:prstGeom>
          <a:noFill/>
        </p:spPr>
        <p:txBody>
          <a:bodyPr wrap="none" rtlCol="0">
            <a:spAutoFit/>
          </a:bodyPr>
          <a:lstStyle/>
          <a:p>
            <a:r>
              <a:rPr lang="en-US" sz="1400" dirty="0">
                <a:latin typeface="Times New Roman" pitchFamily="18" charset="0"/>
                <a:cs typeface="Times New Roman" pitchFamily="18" charset="0"/>
              </a:rPr>
              <a:t>http://www.iana.org/assignments/media-types/media-types.xhtml</a:t>
            </a:r>
          </a:p>
        </p:txBody>
      </p:sp>
      <p:sp>
        <p:nvSpPr>
          <p:cNvPr id="9" name="TextBox 8"/>
          <p:cNvSpPr txBox="1"/>
          <p:nvPr/>
        </p:nvSpPr>
        <p:spPr>
          <a:xfrm>
            <a:off x="6248400" y="3257550"/>
            <a:ext cx="1968744" cy="369332"/>
          </a:xfrm>
          <a:prstGeom prst="rect">
            <a:avLst/>
          </a:prstGeom>
          <a:noFill/>
        </p:spPr>
        <p:txBody>
          <a:bodyPr wrap="none" rtlCol="0">
            <a:spAutoFit/>
          </a:bodyPr>
          <a:lstStyle/>
          <a:p>
            <a:r>
              <a:rPr lang="en-US" dirty="0" smtClean="0">
                <a:latin typeface="Times New Roman" pitchFamily="18" charset="0"/>
                <a:cs typeface="Times New Roman" pitchFamily="18" charset="0"/>
              </a:rPr>
              <a:t>type=“audio/mp3”</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36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114</Words>
  <Application>Microsoft Office PowerPoint</Application>
  <PresentationFormat>On-screen Show (16:9)</PresentationFormat>
  <Paragraphs>36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Source Tag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Tag</dc:title>
  <dc:creator>R</dc:creator>
  <cp:lastModifiedBy>R</cp:lastModifiedBy>
  <cp:revision>6</cp:revision>
  <dcterms:created xsi:type="dcterms:W3CDTF">2006-08-16T00:00:00Z</dcterms:created>
  <dcterms:modified xsi:type="dcterms:W3CDTF">2016-08-07T07:46:45Z</dcterms:modified>
</cp:coreProperties>
</file>