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F9D3CD-4D22-44D5-B79B-0758080ED345}"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856F4-BE36-4326-90E1-399FAD05D391}" type="slidenum">
              <a:rPr lang="en-US" smtClean="0"/>
              <a:t>‹#›</a:t>
            </a:fld>
            <a:endParaRPr lang="en-US"/>
          </a:p>
        </p:txBody>
      </p:sp>
    </p:spTree>
    <p:extLst>
      <p:ext uri="{BB962C8B-B14F-4D97-AF65-F5344CB8AC3E}">
        <p14:creationId xmlns:p14="http://schemas.microsoft.com/office/powerpoint/2010/main" val="2583773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F9D3CD-4D22-44D5-B79B-0758080ED345}"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856F4-BE36-4326-90E1-399FAD05D391}" type="slidenum">
              <a:rPr lang="en-US" smtClean="0"/>
              <a:t>‹#›</a:t>
            </a:fld>
            <a:endParaRPr lang="en-US"/>
          </a:p>
        </p:txBody>
      </p:sp>
    </p:spTree>
    <p:extLst>
      <p:ext uri="{BB962C8B-B14F-4D97-AF65-F5344CB8AC3E}">
        <p14:creationId xmlns:p14="http://schemas.microsoft.com/office/powerpoint/2010/main" val="3196067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F9D3CD-4D22-44D5-B79B-0758080ED345}"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856F4-BE36-4326-90E1-399FAD05D391}" type="slidenum">
              <a:rPr lang="en-US" smtClean="0"/>
              <a:t>‹#›</a:t>
            </a:fld>
            <a:endParaRPr lang="en-US"/>
          </a:p>
        </p:txBody>
      </p:sp>
    </p:spTree>
    <p:extLst>
      <p:ext uri="{BB962C8B-B14F-4D97-AF65-F5344CB8AC3E}">
        <p14:creationId xmlns:p14="http://schemas.microsoft.com/office/powerpoint/2010/main" val="1381686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F9D3CD-4D22-44D5-B79B-0758080ED345}"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856F4-BE36-4326-90E1-399FAD05D391}" type="slidenum">
              <a:rPr lang="en-US" smtClean="0"/>
              <a:t>‹#›</a:t>
            </a:fld>
            <a:endParaRPr lang="en-US"/>
          </a:p>
        </p:txBody>
      </p:sp>
    </p:spTree>
    <p:extLst>
      <p:ext uri="{BB962C8B-B14F-4D97-AF65-F5344CB8AC3E}">
        <p14:creationId xmlns:p14="http://schemas.microsoft.com/office/powerpoint/2010/main" val="400575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F9D3CD-4D22-44D5-B79B-0758080ED345}"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B856F4-BE36-4326-90E1-399FAD05D391}" type="slidenum">
              <a:rPr lang="en-US" smtClean="0"/>
              <a:t>‹#›</a:t>
            </a:fld>
            <a:endParaRPr lang="en-US"/>
          </a:p>
        </p:txBody>
      </p:sp>
    </p:spTree>
    <p:extLst>
      <p:ext uri="{BB962C8B-B14F-4D97-AF65-F5344CB8AC3E}">
        <p14:creationId xmlns:p14="http://schemas.microsoft.com/office/powerpoint/2010/main" val="855045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9F9D3CD-4D22-44D5-B79B-0758080ED345}"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856F4-BE36-4326-90E1-399FAD05D391}" type="slidenum">
              <a:rPr lang="en-US" smtClean="0"/>
              <a:t>‹#›</a:t>
            </a:fld>
            <a:endParaRPr lang="en-US"/>
          </a:p>
        </p:txBody>
      </p:sp>
    </p:spTree>
    <p:extLst>
      <p:ext uri="{BB962C8B-B14F-4D97-AF65-F5344CB8AC3E}">
        <p14:creationId xmlns:p14="http://schemas.microsoft.com/office/powerpoint/2010/main" val="429413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F9D3CD-4D22-44D5-B79B-0758080ED345}"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B856F4-BE36-4326-90E1-399FAD05D391}" type="slidenum">
              <a:rPr lang="en-US" smtClean="0"/>
              <a:t>‹#›</a:t>
            </a:fld>
            <a:endParaRPr lang="en-US"/>
          </a:p>
        </p:txBody>
      </p:sp>
    </p:spTree>
    <p:extLst>
      <p:ext uri="{BB962C8B-B14F-4D97-AF65-F5344CB8AC3E}">
        <p14:creationId xmlns:p14="http://schemas.microsoft.com/office/powerpoint/2010/main" val="362593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F9D3CD-4D22-44D5-B79B-0758080ED345}"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B856F4-BE36-4326-90E1-399FAD05D391}" type="slidenum">
              <a:rPr lang="en-US" smtClean="0"/>
              <a:t>‹#›</a:t>
            </a:fld>
            <a:endParaRPr lang="en-US"/>
          </a:p>
        </p:txBody>
      </p:sp>
    </p:spTree>
    <p:extLst>
      <p:ext uri="{BB962C8B-B14F-4D97-AF65-F5344CB8AC3E}">
        <p14:creationId xmlns:p14="http://schemas.microsoft.com/office/powerpoint/2010/main" val="3970544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F9D3CD-4D22-44D5-B79B-0758080ED345}" type="datetimeFigureOut">
              <a:rPr lang="en-US" smtClean="0"/>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B856F4-BE36-4326-90E1-399FAD05D391}" type="slidenum">
              <a:rPr lang="en-US" smtClean="0"/>
              <a:t>‹#›</a:t>
            </a:fld>
            <a:endParaRPr lang="en-US"/>
          </a:p>
        </p:txBody>
      </p:sp>
    </p:spTree>
    <p:extLst>
      <p:ext uri="{BB962C8B-B14F-4D97-AF65-F5344CB8AC3E}">
        <p14:creationId xmlns:p14="http://schemas.microsoft.com/office/powerpoint/2010/main" val="282310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F9D3CD-4D22-44D5-B79B-0758080ED345}"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856F4-BE36-4326-90E1-399FAD05D391}" type="slidenum">
              <a:rPr lang="en-US" smtClean="0"/>
              <a:t>‹#›</a:t>
            </a:fld>
            <a:endParaRPr lang="en-US"/>
          </a:p>
        </p:txBody>
      </p:sp>
    </p:spTree>
    <p:extLst>
      <p:ext uri="{BB962C8B-B14F-4D97-AF65-F5344CB8AC3E}">
        <p14:creationId xmlns:p14="http://schemas.microsoft.com/office/powerpoint/2010/main" val="90796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F9D3CD-4D22-44D5-B79B-0758080ED345}"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B856F4-BE36-4326-90E1-399FAD05D391}" type="slidenum">
              <a:rPr lang="en-US" smtClean="0"/>
              <a:t>‹#›</a:t>
            </a:fld>
            <a:endParaRPr lang="en-US"/>
          </a:p>
        </p:txBody>
      </p:sp>
    </p:spTree>
    <p:extLst>
      <p:ext uri="{BB962C8B-B14F-4D97-AF65-F5344CB8AC3E}">
        <p14:creationId xmlns:p14="http://schemas.microsoft.com/office/powerpoint/2010/main" val="330372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9F9D3CD-4D22-44D5-B79B-0758080ED345}" type="datetimeFigureOut">
              <a:rPr lang="en-US" smtClean="0"/>
              <a:t>11/28/2022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9B856F4-BE36-4326-90E1-399FAD05D391}" type="slidenum">
              <a:rPr lang="en-US" smtClean="0"/>
              <a:t>‹#›</a:t>
            </a:fld>
            <a:endParaRPr lang="en-US"/>
          </a:p>
        </p:txBody>
      </p:sp>
    </p:spTree>
    <p:extLst>
      <p:ext uri="{BB962C8B-B14F-4D97-AF65-F5344CB8AC3E}">
        <p14:creationId xmlns:p14="http://schemas.microsoft.com/office/powerpoint/2010/main" val="1403680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
            <a:ext cx="8229600" cy="857250"/>
          </a:xfrm>
        </p:spPr>
        <p:txBody>
          <a:bodyPr>
            <a:normAutofit/>
          </a:bodyPr>
          <a:lstStyle/>
          <a:p>
            <a:r>
              <a:rPr lang="en-US" sz="3600" b="1" u="sng" dirty="0">
                <a:latin typeface="Times New Roman" pitchFamily="18" charset="0"/>
                <a:cs typeface="Times New Roman" pitchFamily="18" charset="0"/>
              </a:rPr>
              <a:t>DOCTYPE Declaration HTML5 </a:t>
            </a:r>
          </a:p>
        </p:txBody>
      </p:sp>
      <p:sp>
        <p:nvSpPr>
          <p:cNvPr id="5" name="Content Placeholder 4"/>
          <p:cNvSpPr>
            <a:spLocks noGrp="1"/>
          </p:cNvSpPr>
          <p:nvPr>
            <p:ph idx="1"/>
          </p:nvPr>
        </p:nvSpPr>
        <p:spPr>
          <a:xfrm>
            <a:off x="457200" y="1047750"/>
            <a:ext cx="8229600" cy="3394472"/>
          </a:xfrm>
        </p:spPr>
        <p:txBody>
          <a:bodyPr/>
          <a:lstStyle/>
          <a:p>
            <a:pPr marL="0" indent="0">
              <a:buNone/>
            </a:pPr>
            <a:r>
              <a:rPr lang="en-US" dirty="0">
                <a:latin typeface="Times New Roman" pitchFamily="18" charset="0"/>
                <a:cs typeface="Times New Roman" pitchFamily="18" charset="0"/>
              </a:rPr>
              <a:t>&lt;!DOCTYPE html&gt;</a:t>
            </a:r>
          </a:p>
          <a:p>
            <a:pPr marL="0" indent="0">
              <a:buNone/>
            </a:pPr>
            <a:endParaRPr lang="en-US" dirty="0"/>
          </a:p>
        </p:txBody>
      </p:sp>
    </p:spTree>
    <p:extLst>
      <p:ext uri="{BB962C8B-B14F-4D97-AF65-F5344CB8AC3E}">
        <p14:creationId xmlns:p14="http://schemas.microsoft.com/office/powerpoint/2010/main" val="3690957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a:latin typeface="Times New Roman" pitchFamily="18" charset="0"/>
                <a:cs typeface="Times New Roman" pitchFamily="18" charset="0"/>
              </a:rPr>
              <a:t>HTML 5 Tags</a:t>
            </a:r>
          </a:p>
        </p:txBody>
      </p:sp>
      <p:sp>
        <p:nvSpPr>
          <p:cNvPr id="3" name="Content Placeholder 2"/>
          <p:cNvSpPr>
            <a:spLocks noGrp="1"/>
          </p:cNvSpPr>
          <p:nvPr>
            <p:ph idx="1"/>
          </p:nvPr>
        </p:nvSpPr>
        <p:spPr>
          <a:xfrm>
            <a:off x="685800" y="991321"/>
            <a:ext cx="1600200" cy="3408771"/>
          </a:xfrm>
        </p:spPr>
        <p:txBody>
          <a:bodyPr>
            <a:noAutofit/>
          </a:bodyPr>
          <a:lstStyle/>
          <a:p>
            <a:pPr>
              <a:lnSpc>
                <a:spcPct val="150000"/>
              </a:lnSpc>
            </a:pPr>
            <a:r>
              <a:rPr lang="en-US" sz="1400" dirty="0">
                <a:latin typeface="Times New Roman" pitchFamily="18" charset="0"/>
                <a:cs typeface="Times New Roman" pitchFamily="18" charset="0"/>
              </a:rPr>
              <a:t>&lt;article&gt; </a:t>
            </a:r>
          </a:p>
          <a:p>
            <a:pPr>
              <a:lnSpc>
                <a:spcPct val="150000"/>
              </a:lnSpc>
            </a:pPr>
            <a:r>
              <a:rPr lang="en-US" sz="1400" dirty="0">
                <a:latin typeface="Times New Roman" pitchFamily="18" charset="0"/>
                <a:cs typeface="Times New Roman" pitchFamily="18" charset="0"/>
              </a:rPr>
              <a:t>&lt;aside&gt; </a:t>
            </a:r>
          </a:p>
          <a:p>
            <a:pPr>
              <a:lnSpc>
                <a:spcPct val="150000"/>
              </a:lnSpc>
            </a:pPr>
            <a:r>
              <a:rPr lang="en-US" sz="1400" dirty="0">
                <a:latin typeface="Times New Roman" pitchFamily="18" charset="0"/>
                <a:cs typeface="Times New Roman" pitchFamily="18" charset="0"/>
              </a:rPr>
              <a:t>&lt;details&gt; </a:t>
            </a:r>
          </a:p>
          <a:p>
            <a:pPr>
              <a:lnSpc>
                <a:spcPct val="150000"/>
              </a:lnSpc>
            </a:pPr>
            <a:r>
              <a:rPr lang="en-US" sz="1400" dirty="0">
                <a:latin typeface="Times New Roman" pitchFamily="18" charset="0"/>
                <a:cs typeface="Times New Roman" pitchFamily="18" charset="0"/>
              </a:rPr>
              <a:t>&lt;header&gt;</a:t>
            </a:r>
          </a:p>
          <a:p>
            <a:pPr>
              <a:lnSpc>
                <a:spcPct val="150000"/>
              </a:lnSpc>
            </a:pPr>
            <a:r>
              <a:rPr lang="en-US" sz="1400" dirty="0">
                <a:latin typeface="Times New Roman" pitchFamily="18" charset="0"/>
                <a:cs typeface="Times New Roman" pitchFamily="18" charset="0"/>
              </a:rPr>
              <a:t>&lt;footer&gt; </a:t>
            </a:r>
          </a:p>
          <a:p>
            <a:pPr>
              <a:lnSpc>
                <a:spcPct val="150000"/>
              </a:lnSpc>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nav</a:t>
            </a:r>
            <a:r>
              <a:rPr lang="en-US" sz="1400" dirty="0">
                <a:latin typeface="Times New Roman" pitchFamily="18" charset="0"/>
                <a:cs typeface="Times New Roman" pitchFamily="18" charset="0"/>
              </a:rPr>
              <a:t>&gt; </a:t>
            </a:r>
          </a:p>
          <a:p>
            <a:pPr>
              <a:lnSpc>
                <a:spcPct val="150000"/>
              </a:lnSpc>
            </a:pPr>
            <a:r>
              <a:rPr lang="en-US" sz="1400" dirty="0">
                <a:latin typeface="Times New Roman" pitchFamily="18" charset="0"/>
                <a:cs typeface="Times New Roman" pitchFamily="18" charset="0"/>
              </a:rPr>
              <a:t>&lt;section&gt;</a:t>
            </a:r>
          </a:p>
          <a:p>
            <a:pPr>
              <a:lnSpc>
                <a:spcPct val="150000"/>
              </a:lnSpc>
            </a:pPr>
            <a:r>
              <a:rPr lang="en-US" sz="1400" dirty="0">
                <a:latin typeface="Times New Roman" pitchFamily="18" charset="0"/>
                <a:cs typeface="Times New Roman" pitchFamily="18" charset="0"/>
              </a:rPr>
              <a:t>&lt;summary&gt; </a:t>
            </a:r>
          </a:p>
          <a:p>
            <a:pPr>
              <a:lnSpc>
                <a:spcPct val="150000"/>
              </a:lnSpc>
            </a:pPr>
            <a:r>
              <a:rPr lang="en-US" sz="1400" dirty="0">
                <a:latin typeface="Times New Roman" pitchFamily="18" charset="0"/>
                <a:cs typeface="Times New Roman" pitchFamily="18" charset="0"/>
              </a:rPr>
              <a:t>&lt;meter&gt;</a:t>
            </a:r>
          </a:p>
        </p:txBody>
      </p:sp>
      <p:sp>
        <p:nvSpPr>
          <p:cNvPr id="4" name="Rectangle 3"/>
          <p:cNvSpPr/>
          <p:nvPr/>
        </p:nvSpPr>
        <p:spPr>
          <a:xfrm>
            <a:off x="4553755" y="964758"/>
            <a:ext cx="1447800" cy="3000821"/>
          </a:xfrm>
          <a:prstGeom prst="rect">
            <a:avLst/>
          </a:prstGeom>
        </p:spPr>
        <p:txBody>
          <a:bodyPr wrap="square">
            <a:spAutoFit/>
          </a:bodyPr>
          <a:lstStyle/>
          <a:p>
            <a:pPr marL="285750" indent="-285750">
              <a:lnSpc>
                <a:spcPct val="150000"/>
              </a:lnSpc>
              <a:buFont typeface="Arial" pitchFamily="34" charset="0"/>
              <a:buChar char="•"/>
            </a:pPr>
            <a:r>
              <a:rPr lang="en-US" sz="1400" dirty="0">
                <a:latin typeface="Times New Roman" pitchFamily="18" charset="0"/>
                <a:cs typeface="Times New Roman" pitchFamily="18" charset="0"/>
              </a:rPr>
              <a:t>&lt;progress&gt; </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rp</a:t>
            </a:r>
            <a:r>
              <a:rPr lang="en-US" sz="1400" dirty="0">
                <a:latin typeface="Times New Roman" pitchFamily="18" charset="0"/>
                <a:cs typeface="Times New Roman" pitchFamily="18" charset="0"/>
              </a:rPr>
              <a:t>&gt;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rt</a:t>
            </a:r>
            <a:r>
              <a:rPr lang="en-US" sz="1400" dirty="0">
                <a:latin typeface="Times New Roman" pitchFamily="18" charset="0"/>
                <a:cs typeface="Times New Roman" pitchFamily="18" charset="0"/>
              </a:rPr>
              <a:t>&gt;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rb</a:t>
            </a:r>
            <a:r>
              <a:rPr lang="en-US" sz="1400" dirty="0">
                <a:latin typeface="Times New Roman" pitchFamily="18" charset="0"/>
                <a:cs typeface="Times New Roman" pitchFamily="18" charset="0"/>
              </a:rPr>
              <a:t>&gt;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rtc</a:t>
            </a:r>
            <a:r>
              <a:rPr lang="en-US" sz="1400" dirty="0">
                <a:latin typeface="Times New Roman" pitchFamily="18" charset="0"/>
                <a:cs typeface="Times New Roman" pitchFamily="18" charset="0"/>
              </a:rPr>
              <a:t>&gt;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&lt;ruby&gt;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&lt;time&gt;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&lt;menu&gt;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menuitem</a:t>
            </a:r>
            <a:r>
              <a:rPr lang="en-US" sz="1400" dirty="0">
                <a:latin typeface="Times New Roman" pitchFamily="18" charset="0"/>
                <a:cs typeface="Times New Roman" pitchFamily="18" charset="0"/>
              </a:rPr>
              <a:t>&gt;</a:t>
            </a:r>
          </a:p>
        </p:txBody>
      </p:sp>
      <p:sp>
        <p:nvSpPr>
          <p:cNvPr id="7" name="Rectangle 6"/>
          <p:cNvSpPr/>
          <p:nvPr/>
        </p:nvSpPr>
        <p:spPr>
          <a:xfrm>
            <a:off x="2590800" y="978442"/>
            <a:ext cx="1524000" cy="3000821"/>
          </a:xfrm>
          <a:prstGeom prst="rect">
            <a:avLst/>
          </a:prstGeom>
        </p:spPr>
        <p:txBody>
          <a:bodyPr wrap="square">
            <a:spAutoFit/>
          </a:bodyPr>
          <a:lstStyle/>
          <a:p>
            <a:pPr marL="285750" indent="-285750">
              <a:lnSpc>
                <a:spcPct val="150000"/>
              </a:lnSpc>
              <a:buFont typeface="Arial" pitchFamily="34" charset="0"/>
              <a:buChar char="•"/>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bdi</a:t>
            </a:r>
            <a:r>
              <a:rPr lang="en-US" sz="1400" dirty="0">
                <a:latin typeface="Times New Roman" pitchFamily="18" charset="0"/>
                <a:cs typeface="Times New Roman" pitchFamily="18" charset="0"/>
              </a:rPr>
              <a:t>&gt; </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&lt;mark&gt; </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&lt;output&gt; </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&lt;dialog&gt;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&lt;main&gt;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wbr</a:t>
            </a:r>
            <a:r>
              <a:rPr lang="en-US" sz="1400" dirty="0">
                <a:latin typeface="Times New Roman" pitchFamily="18" charset="0"/>
                <a:cs typeface="Times New Roman" pitchFamily="18" charset="0"/>
              </a:rPr>
              <a:t>&gt;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&lt;canvas&gt;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figcaption</a:t>
            </a:r>
            <a:r>
              <a:rPr lang="en-US" sz="1400" dirty="0">
                <a:latin typeface="Times New Roman" pitchFamily="18" charset="0"/>
                <a:cs typeface="Times New Roman" pitchFamily="18" charset="0"/>
              </a:rPr>
              <a:t>&gt;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&lt;figure&gt;</a:t>
            </a:r>
          </a:p>
        </p:txBody>
      </p:sp>
      <p:sp>
        <p:nvSpPr>
          <p:cNvPr id="9" name="Rectangle 8"/>
          <p:cNvSpPr/>
          <p:nvPr/>
        </p:nvSpPr>
        <p:spPr>
          <a:xfrm>
            <a:off x="6858000" y="971550"/>
            <a:ext cx="1676400" cy="2677656"/>
          </a:xfrm>
          <a:prstGeom prst="rect">
            <a:avLst/>
          </a:prstGeom>
        </p:spPr>
        <p:txBody>
          <a:bodyPr wrap="square">
            <a:spAutoFit/>
          </a:bodyPr>
          <a:lstStyle/>
          <a:p>
            <a:pPr marL="285750" indent="-285750">
              <a:lnSpc>
                <a:spcPct val="150000"/>
              </a:lnSpc>
              <a:buFont typeface="Arial" pitchFamily="34" charset="0"/>
              <a:buChar char="•"/>
            </a:pPr>
            <a:r>
              <a:rPr lang="en-US" sz="1400" dirty="0">
                <a:latin typeface="Times New Roman" pitchFamily="18" charset="0"/>
                <a:cs typeface="Times New Roman" pitchFamily="18" charset="0"/>
              </a:rPr>
              <a:t>&lt;track&gt;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&lt;template&gt;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&lt;audio&gt;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&lt;video&gt;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&lt;data&gt;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datalist</a:t>
            </a:r>
            <a:r>
              <a:rPr lang="en-US" sz="1400" dirty="0">
                <a:latin typeface="Times New Roman" pitchFamily="18" charset="0"/>
                <a:cs typeface="Times New Roman" pitchFamily="18" charset="0"/>
              </a:rPr>
              <a:t>&gt;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&lt;source&gt;</a:t>
            </a:r>
          </a:p>
          <a:p>
            <a:pPr marL="285750" indent="-285750">
              <a:lnSpc>
                <a:spcPct val="150000"/>
              </a:lnSpc>
              <a:buFont typeface="Arial" pitchFamily="34" charset="0"/>
              <a:buChar char="•"/>
            </a:pPr>
            <a:r>
              <a:rPr lang="en-US" sz="1400" dirty="0">
                <a:latin typeface="Times New Roman" pitchFamily="18" charset="0"/>
                <a:cs typeface="Times New Roman" pitchFamily="18" charset="0"/>
              </a:rPr>
              <a:t>&lt;embed&gt;</a:t>
            </a:r>
          </a:p>
        </p:txBody>
      </p:sp>
    </p:spTree>
    <p:extLst>
      <p:ext uri="{BB962C8B-B14F-4D97-AF65-F5344CB8AC3E}">
        <p14:creationId xmlns:p14="http://schemas.microsoft.com/office/powerpoint/2010/main" val="426888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1" nodeType="clickEffect">
                                  <p:stCondLst>
                                    <p:cond delay="0"/>
                                  </p:stCondLst>
                                  <p:iterate type="lt">
                                    <p:tmPct val="0"/>
                                  </p:iterate>
                                  <p:childTnLst>
                                    <p:set>
                                      <p:cBhvr>
                                        <p:cTn id="51" dur="1" fill="hold">
                                          <p:stCondLst>
                                            <p:cond delay="0"/>
                                          </p:stCondLst>
                                        </p:cTn>
                                        <p:tgtEl>
                                          <p:spTgt spid="7">
                                            <p:txEl>
                                              <p:pRg st="0" end="0"/>
                                            </p:txEl>
                                          </p:spTgt>
                                        </p:tgtEl>
                                        <p:attrNameLst>
                                          <p:attrName>style.visibility</p:attrName>
                                        </p:attrNameLst>
                                      </p:cBhvr>
                                      <p:to>
                                        <p:strVal val="visible"/>
                                      </p:to>
                                    </p:set>
                                    <p:animEffect transition="in" filter="fade">
                                      <p:cBhvr>
                                        <p:cTn id="52" dur="500"/>
                                        <p:tgtEl>
                                          <p:spTgt spid="7">
                                            <p:txEl>
                                              <p:pRg st="0" end="0"/>
                                            </p:txEl>
                                          </p:spTgt>
                                        </p:tgtEl>
                                      </p:cBhvr>
                                    </p:animEffect>
                                  </p:childTnLst>
                                </p:cTn>
                              </p:par>
                              <p:par>
                                <p:cTn id="53" presetID="10" presetClass="entr" presetSubtype="0" fill="hold" grpId="1" nodeType="with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animEffect transition="in" filter="fade">
                                      <p:cBhvr>
                                        <p:cTn id="55" dur="500"/>
                                        <p:tgtEl>
                                          <p:spTgt spid="7">
                                            <p:txEl>
                                              <p:pRg st="1" end="1"/>
                                            </p:txEl>
                                          </p:spTgt>
                                        </p:tgtEl>
                                      </p:cBhvr>
                                    </p:animEffect>
                                  </p:childTnLst>
                                </p:cTn>
                              </p:par>
                              <p:par>
                                <p:cTn id="56" presetID="10" presetClass="entr" presetSubtype="0" fill="hold" grpId="1" nodeType="withEffect">
                                  <p:stCondLst>
                                    <p:cond delay="0"/>
                                  </p:stCondLst>
                                  <p:iterate type="lt">
                                    <p:tmPct val="0"/>
                                  </p:iterate>
                                  <p:childTnLst>
                                    <p:set>
                                      <p:cBhvr>
                                        <p:cTn id="57" dur="1" fill="hold">
                                          <p:stCondLst>
                                            <p:cond delay="0"/>
                                          </p:stCondLst>
                                        </p:cTn>
                                        <p:tgtEl>
                                          <p:spTgt spid="7">
                                            <p:txEl>
                                              <p:pRg st="2" end="2"/>
                                            </p:txEl>
                                          </p:spTgt>
                                        </p:tgtEl>
                                        <p:attrNameLst>
                                          <p:attrName>style.visibility</p:attrName>
                                        </p:attrNameLst>
                                      </p:cBhvr>
                                      <p:to>
                                        <p:strVal val="visible"/>
                                      </p:to>
                                    </p:set>
                                    <p:animEffect transition="in" filter="fade">
                                      <p:cBhvr>
                                        <p:cTn id="58" dur="500"/>
                                        <p:tgtEl>
                                          <p:spTgt spid="7">
                                            <p:txEl>
                                              <p:pRg st="2" end="2"/>
                                            </p:txEl>
                                          </p:spTgt>
                                        </p:tgtEl>
                                      </p:cBhvr>
                                    </p:animEffect>
                                  </p:childTnLst>
                                </p:cTn>
                              </p:par>
                              <p:par>
                                <p:cTn id="59" presetID="10" presetClass="entr" presetSubtype="0" fill="hold" grpId="1" nodeType="with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animEffect transition="in" filter="fade">
                                      <p:cBhvr>
                                        <p:cTn id="61" dur="500"/>
                                        <p:tgtEl>
                                          <p:spTgt spid="7">
                                            <p:txEl>
                                              <p:pRg st="3" end="3"/>
                                            </p:txEl>
                                          </p:spTgt>
                                        </p:tgtEl>
                                      </p:cBhvr>
                                    </p:animEffect>
                                  </p:childTnLst>
                                </p:cTn>
                              </p:par>
                              <p:par>
                                <p:cTn id="62" presetID="10" presetClass="entr" presetSubtype="0" fill="hold" grpId="1" nodeType="withEffect">
                                  <p:stCondLst>
                                    <p:cond delay="0"/>
                                  </p:stCondLst>
                                  <p:childTnLst>
                                    <p:set>
                                      <p:cBhvr>
                                        <p:cTn id="63" dur="1" fill="hold">
                                          <p:stCondLst>
                                            <p:cond delay="0"/>
                                          </p:stCondLst>
                                        </p:cTn>
                                        <p:tgtEl>
                                          <p:spTgt spid="7">
                                            <p:txEl>
                                              <p:pRg st="4" end="4"/>
                                            </p:txEl>
                                          </p:spTgt>
                                        </p:tgtEl>
                                        <p:attrNameLst>
                                          <p:attrName>style.visibility</p:attrName>
                                        </p:attrNameLst>
                                      </p:cBhvr>
                                      <p:to>
                                        <p:strVal val="visible"/>
                                      </p:to>
                                    </p:set>
                                    <p:animEffect transition="in" filter="fade">
                                      <p:cBhvr>
                                        <p:cTn id="64" dur="500"/>
                                        <p:tgtEl>
                                          <p:spTgt spid="7">
                                            <p:txEl>
                                              <p:pRg st="4" end="4"/>
                                            </p:txEl>
                                          </p:spTgt>
                                        </p:tgtEl>
                                      </p:cBhvr>
                                    </p:animEffect>
                                  </p:childTnLst>
                                </p:cTn>
                              </p:par>
                              <p:par>
                                <p:cTn id="65" presetID="10" presetClass="entr" presetSubtype="0" fill="hold" grpId="1" nodeType="with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animEffect transition="in" filter="fade">
                                      <p:cBhvr>
                                        <p:cTn id="67" dur="500"/>
                                        <p:tgtEl>
                                          <p:spTgt spid="7">
                                            <p:txEl>
                                              <p:pRg st="5" end="5"/>
                                            </p:txEl>
                                          </p:spTgt>
                                        </p:tgtEl>
                                      </p:cBhvr>
                                    </p:animEffect>
                                  </p:childTnLst>
                                </p:cTn>
                              </p:par>
                              <p:par>
                                <p:cTn id="68" presetID="10" presetClass="entr" presetSubtype="0" fill="hold" grpId="1" nodeType="withEffect">
                                  <p:stCondLst>
                                    <p:cond delay="0"/>
                                  </p:stCondLst>
                                  <p:childTnLst>
                                    <p:set>
                                      <p:cBhvr>
                                        <p:cTn id="69" dur="1" fill="hold">
                                          <p:stCondLst>
                                            <p:cond delay="0"/>
                                          </p:stCondLst>
                                        </p:cTn>
                                        <p:tgtEl>
                                          <p:spTgt spid="7">
                                            <p:txEl>
                                              <p:pRg st="6" end="6"/>
                                            </p:txEl>
                                          </p:spTgt>
                                        </p:tgtEl>
                                        <p:attrNameLst>
                                          <p:attrName>style.visibility</p:attrName>
                                        </p:attrNameLst>
                                      </p:cBhvr>
                                      <p:to>
                                        <p:strVal val="visible"/>
                                      </p:to>
                                    </p:set>
                                    <p:animEffect transition="in" filter="fade">
                                      <p:cBhvr>
                                        <p:cTn id="70" dur="500"/>
                                        <p:tgtEl>
                                          <p:spTgt spid="7">
                                            <p:txEl>
                                              <p:pRg st="6" end="6"/>
                                            </p:txEl>
                                          </p:spTgt>
                                        </p:tgtEl>
                                      </p:cBhvr>
                                    </p:animEffect>
                                  </p:childTnLst>
                                </p:cTn>
                              </p:par>
                              <p:par>
                                <p:cTn id="71" presetID="10" presetClass="entr" presetSubtype="0" fill="hold" grpId="1" nodeType="withEffect">
                                  <p:stCondLst>
                                    <p:cond delay="0"/>
                                  </p:stCondLst>
                                  <p:childTnLst>
                                    <p:set>
                                      <p:cBhvr>
                                        <p:cTn id="72" dur="1" fill="hold">
                                          <p:stCondLst>
                                            <p:cond delay="0"/>
                                          </p:stCondLst>
                                        </p:cTn>
                                        <p:tgtEl>
                                          <p:spTgt spid="7">
                                            <p:txEl>
                                              <p:pRg st="7" end="7"/>
                                            </p:txEl>
                                          </p:spTgt>
                                        </p:tgtEl>
                                        <p:attrNameLst>
                                          <p:attrName>style.visibility</p:attrName>
                                        </p:attrNameLst>
                                      </p:cBhvr>
                                      <p:to>
                                        <p:strVal val="visible"/>
                                      </p:to>
                                    </p:set>
                                    <p:animEffect transition="in" filter="fade">
                                      <p:cBhvr>
                                        <p:cTn id="73" dur="500"/>
                                        <p:tgtEl>
                                          <p:spTgt spid="7">
                                            <p:txEl>
                                              <p:pRg st="7" end="7"/>
                                            </p:txEl>
                                          </p:spTgt>
                                        </p:tgtEl>
                                      </p:cBhvr>
                                    </p:animEffect>
                                  </p:childTnLst>
                                </p:cTn>
                              </p:par>
                              <p:par>
                                <p:cTn id="74" presetID="10" presetClass="entr" presetSubtype="0" fill="hold" grpId="1" nodeType="withEffect">
                                  <p:stCondLst>
                                    <p:cond delay="0"/>
                                  </p:stCondLst>
                                  <p:childTnLst>
                                    <p:set>
                                      <p:cBhvr>
                                        <p:cTn id="75" dur="1" fill="hold">
                                          <p:stCondLst>
                                            <p:cond delay="0"/>
                                          </p:stCondLst>
                                        </p:cTn>
                                        <p:tgtEl>
                                          <p:spTgt spid="7">
                                            <p:txEl>
                                              <p:pRg st="8" end="8"/>
                                            </p:txEl>
                                          </p:spTgt>
                                        </p:tgtEl>
                                        <p:attrNameLst>
                                          <p:attrName>style.visibility</p:attrName>
                                        </p:attrNameLst>
                                      </p:cBhvr>
                                      <p:to>
                                        <p:strVal val="visible"/>
                                      </p:to>
                                    </p:set>
                                    <p:animEffect transition="in" filter="fade">
                                      <p:cBhvr>
                                        <p:cTn id="76" dur="500"/>
                                        <p:tgtEl>
                                          <p:spTgt spid="7">
                                            <p:txEl>
                                              <p:pRg st="8" end="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fade">
                                      <p:cBhvr>
                                        <p:cTn id="81" dur="500"/>
                                        <p:tgtEl>
                                          <p:spTgt spid="7"/>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500"/>
                                        <p:tgtEl>
                                          <p:spTgt spid="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animEffect transition="in" filter="fade">
                                      <p:cBhvr>
                                        <p:cTn id="91" dur="500"/>
                                        <p:tgtEl>
                                          <p:spTgt spid="9"/>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mph" presetSubtype="0" fill="hold" nodeType="clickEffect">
                                  <p:stCondLst>
                                    <p:cond delay="0"/>
                                  </p:stCondLst>
                                  <p:iterate type="lt">
                                    <p:tmPct val="4000"/>
                                  </p:iterate>
                                  <p:childTnLst>
                                    <p:set>
                                      <p:cBhvr override="childStyle">
                                        <p:cTn id="95" dur="500" fill="hold"/>
                                        <p:tgtEl>
                                          <p:spTgt spid="7">
                                            <p:txEl>
                                              <p:pRg st="0" end="0"/>
                                            </p:txEl>
                                          </p:spTgt>
                                        </p:tgtEl>
                                        <p:attrNameLst>
                                          <p:attrName>style.color</p:attrName>
                                        </p:attrNameLst>
                                      </p:cBhvr>
                                      <p:to>
                                        <p:clrVal>
                                          <a:schemeClr val="accent2"/>
                                        </p:clrVal>
                                      </p:to>
                                    </p:set>
                                    <p:set>
                                      <p:cBhvr>
                                        <p:cTn id="96" dur="500" fill="hold"/>
                                        <p:tgtEl>
                                          <p:spTgt spid="7">
                                            <p:txEl>
                                              <p:pRg st="0" end="0"/>
                                            </p:txEl>
                                          </p:spTgt>
                                        </p:tgtEl>
                                        <p:attrNameLst>
                                          <p:attrName>fillcolor</p:attrName>
                                        </p:attrNameLst>
                                      </p:cBhvr>
                                      <p:to>
                                        <p:clrVal>
                                          <a:schemeClr val="accent2"/>
                                        </p:clrVal>
                                      </p:to>
                                    </p:set>
                                    <p:set>
                                      <p:cBhvr>
                                        <p:cTn id="97" dur="500" fill="hold"/>
                                        <p:tgtEl>
                                          <p:spTgt spid="7">
                                            <p:txEl>
                                              <p:pRg st="0" end="0"/>
                                            </p:txEl>
                                          </p:spTgt>
                                        </p:tgtEl>
                                        <p:attrNameLst>
                                          <p:attrName>fill.type</p:attrName>
                                        </p:attrNameLst>
                                      </p:cBhvr>
                                      <p:to>
                                        <p:strVal val="solid"/>
                                      </p:to>
                                    </p:set>
                                  </p:childTnLst>
                                </p:cTn>
                              </p:par>
                            </p:childTnLst>
                          </p:cTn>
                        </p:par>
                      </p:childTnLst>
                    </p:cTn>
                  </p:par>
                  <p:par>
                    <p:cTn id="98" fill="hold">
                      <p:stCondLst>
                        <p:cond delay="indefinite"/>
                      </p:stCondLst>
                      <p:childTnLst>
                        <p:par>
                          <p:cTn id="99" fill="hold">
                            <p:stCondLst>
                              <p:cond delay="0"/>
                            </p:stCondLst>
                            <p:childTnLst>
                              <p:par>
                                <p:cTn id="100" presetID="16" presetClass="emph" presetSubtype="0" fill="hold" nodeType="clickEffect">
                                  <p:stCondLst>
                                    <p:cond delay="0"/>
                                  </p:stCondLst>
                                  <p:iterate type="lt">
                                    <p:tmPct val="4000"/>
                                  </p:iterate>
                                  <p:childTnLst>
                                    <p:set>
                                      <p:cBhvr override="childStyle">
                                        <p:cTn id="101" dur="500" fill="hold"/>
                                        <p:tgtEl>
                                          <p:spTgt spid="7">
                                            <p:txEl>
                                              <p:pRg st="2" end="2"/>
                                            </p:txEl>
                                          </p:spTgt>
                                        </p:tgtEl>
                                        <p:attrNameLst>
                                          <p:attrName>style.color</p:attrName>
                                        </p:attrNameLst>
                                      </p:cBhvr>
                                      <p:to>
                                        <p:clrVal>
                                          <a:schemeClr val="accent2"/>
                                        </p:clrVal>
                                      </p:to>
                                    </p:set>
                                    <p:set>
                                      <p:cBhvr>
                                        <p:cTn id="102" dur="500" fill="hold"/>
                                        <p:tgtEl>
                                          <p:spTgt spid="7">
                                            <p:txEl>
                                              <p:pRg st="2" end="2"/>
                                            </p:txEl>
                                          </p:spTgt>
                                        </p:tgtEl>
                                        <p:attrNameLst>
                                          <p:attrName>fillcolor</p:attrName>
                                        </p:attrNameLst>
                                      </p:cBhvr>
                                      <p:to>
                                        <p:clrVal>
                                          <a:schemeClr val="accent2"/>
                                        </p:clrVal>
                                      </p:to>
                                    </p:set>
                                    <p:set>
                                      <p:cBhvr>
                                        <p:cTn id="103" dur="500" fill="hold"/>
                                        <p:tgtEl>
                                          <p:spTgt spid="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p:bldP spid="7" grpId="1" build="allAtOnce"/>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8150"/>
            <a:ext cx="8229600" cy="4343400"/>
          </a:xfrm>
        </p:spPr>
        <p:txBody>
          <a:bodyPr>
            <a:normAutofit/>
          </a:bodyPr>
          <a:lstStyle/>
          <a:p>
            <a:r>
              <a:rPr lang="en-US" sz="2000" dirty="0">
                <a:latin typeface="Times New Roman" pitchFamily="18" charset="0"/>
                <a:cs typeface="Times New Roman" pitchFamily="18" charset="0"/>
              </a:rPr>
              <a:t>Header – It specifies a header for a document or section.</a:t>
            </a:r>
          </a:p>
          <a:p>
            <a:r>
              <a:rPr lang="en-US" sz="2000" dirty="0" err="1">
                <a:latin typeface="Times New Roman" pitchFamily="18" charset="0"/>
                <a:cs typeface="Times New Roman" pitchFamily="18" charset="0"/>
              </a:rPr>
              <a:t>Nav</a:t>
            </a:r>
            <a:r>
              <a:rPr lang="en-US" sz="2000" dirty="0">
                <a:latin typeface="Times New Roman" pitchFamily="18" charset="0"/>
                <a:cs typeface="Times New Roman" pitchFamily="18" charset="0"/>
              </a:rPr>
              <a:t> – It defines navigation links.</a:t>
            </a:r>
          </a:p>
          <a:p>
            <a:r>
              <a:rPr lang="en-US" sz="2000" dirty="0">
                <a:latin typeface="Times New Roman" pitchFamily="18" charset="0"/>
                <a:cs typeface="Times New Roman" pitchFamily="18" charset="0"/>
              </a:rPr>
              <a:t>Section – It defines a section in a document.</a:t>
            </a:r>
          </a:p>
          <a:p>
            <a:r>
              <a:rPr lang="en-US" sz="2000" dirty="0">
                <a:latin typeface="Times New Roman" pitchFamily="18" charset="0"/>
                <a:cs typeface="Times New Roman" pitchFamily="18" charset="0"/>
              </a:rPr>
              <a:t>Article – It defines an article. For example a blog post or forum post etc.</a:t>
            </a:r>
          </a:p>
          <a:p>
            <a:r>
              <a:rPr lang="en-US" sz="2000" dirty="0">
                <a:latin typeface="Times New Roman" pitchFamily="18" charset="0"/>
                <a:cs typeface="Times New Roman" pitchFamily="18" charset="0"/>
              </a:rPr>
              <a:t>Aside – It can define content aside from the page content like a sidebar.</a:t>
            </a:r>
          </a:p>
          <a:p>
            <a:r>
              <a:rPr lang="en-US" sz="2000" dirty="0">
                <a:latin typeface="Times New Roman" pitchFamily="18" charset="0"/>
                <a:cs typeface="Times New Roman" pitchFamily="18" charset="0"/>
              </a:rPr>
              <a:t>Details – It is used to defines additional details that the user can view or hide. It has one attribute-value pair which is open = “open” and that means by default the data will be visible for users/viewers. By default it has False value so the details will be hidden.</a:t>
            </a:r>
          </a:p>
          <a:p>
            <a:r>
              <a:rPr lang="en-US" sz="2000" dirty="0">
                <a:latin typeface="Times New Roman" pitchFamily="18" charset="0"/>
                <a:cs typeface="Times New Roman" pitchFamily="18" charset="0"/>
              </a:rPr>
              <a:t>Summary – It is used to defines a visible heading for a &lt;details&gt; element.</a:t>
            </a:r>
          </a:p>
          <a:p>
            <a:r>
              <a:rPr lang="en-US" sz="2000" dirty="0">
                <a:latin typeface="Times New Roman" pitchFamily="18" charset="0"/>
                <a:cs typeface="Times New Roman" pitchFamily="18" charset="0"/>
              </a:rPr>
              <a:t>Footer – It specifies a footer for a document or section.</a:t>
            </a:r>
          </a:p>
        </p:txBody>
      </p:sp>
    </p:spTree>
    <p:extLst>
      <p:ext uri="{BB962C8B-B14F-4D97-AF65-F5344CB8AC3E}">
        <p14:creationId xmlns:p14="http://schemas.microsoft.com/office/powerpoint/2010/main" val="366758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
            <a:ext cx="8229600" cy="857250"/>
          </a:xfrm>
        </p:spPr>
        <p:txBody>
          <a:bodyPr>
            <a:normAutofit/>
          </a:bodyPr>
          <a:lstStyle/>
          <a:p>
            <a:r>
              <a:rPr lang="en-US" sz="4000" b="1" u="sng" dirty="0">
                <a:latin typeface="Times New Roman" pitchFamily="18" charset="0"/>
                <a:cs typeface="Times New Roman" pitchFamily="18" charset="0"/>
              </a:rPr>
              <a:t>Meter Tag</a:t>
            </a: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It defines a scalar measurement within a known range, or a fraction value. This is also known as a gauge. It should not be used to indicate progress bar. If browser doesn’t support meter tag then it will show text written between opening meter tag and closing meter tag.</a:t>
            </a:r>
          </a:p>
          <a:p>
            <a:pPr marL="0" indent="0">
              <a:buNone/>
            </a:pPr>
            <a:r>
              <a:rPr lang="en-US" sz="2000" dirty="0">
                <a:latin typeface="Times New Roman" pitchFamily="18" charset="0"/>
                <a:cs typeface="Times New Roman" pitchFamily="18" charset="0"/>
              </a:rPr>
              <a:t>Ex:- </a:t>
            </a:r>
          </a:p>
          <a:p>
            <a:pPr marL="0" indent="0">
              <a:buNone/>
            </a:pPr>
            <a:r>
              <a:rPr lang="en-US" sz="2000" dirty="0"/>
              <a:t>	&lt;meter </a:t>
            </a:r>
            <a:r>
              <a:rPr lang="en-US" sz="2000" i="1" dirty="0"/>
              <a:t>value</a:t>
            </a:r>
            <a:r>
              <a:rPr lang="en-US" sz="2000" dirty="0"/>
              <a:t>=“20” </a:t>
            </a:r>
            <a:r>
              <a:rPr lang="en-US" sz="2000" i="1" dirty="0"/>
              <a:t>max</a:t>
            </a:r>
            <a:r>
              <a:rPr lang="en-US" sz="2000" dirty="0"/>
              <a:t>=“100” </a:t>
            </a:r>
            <a:r>
              <a:rPr lang="en-US" sz="2000" i="1" dirty="0"/>
              <a:t>min</a:t>
            </a:r>
            <a:r>
              <a:rPr lang="en-US" sz="2000" dirty="0"/>
              <a:t>=“10”&gt;Range&lt;/meter&gt;</a:t>
            </a:r>
          </a:p>
          <a:p>
            <a:pPr marL="0" indent="0">
              <a:buNone/>
            </a:pPr>
            <a:r>
              <a:rPr lang="en-US" sz="2000" dirty="0"/>
              <a:t>               &lt;meter </a:t>
            </a:r>
            <a:r>
              <a:rPr lang="en-US" sz="2000" i="1" dirty="0"/>
              <a:t>low</a:t>
            </a:r>
            <a:r>
              <a:rPr lang="en-US" sz="2000" dirty="0"/>
              <a:t>="60" </a:t>
            </a:r>
            <a:r>
              <a:rPr lang="en-US" sz="2000" i="1" dirty="0"/>
              <a:t>high</a:t>
            </a:r>
            <a:r>
              <a:rPr lang="en-US" sz="2000" dirty="0"/>
              <a:t>="80" </a:t>
            </a:r>
            <a:r>
              <a:rPr lang="en-US" sz="2000" i="1" dirty="0"/>
              <a:t>value</a:t>
            </a:r>
            <a:r>
              <a:rPr lang="en-US" sz="2000" dirty="0"/>
              <a:t>="100" </a:t>
            </a:r>
            <a:r>
              <a:rPr lang="en-US" sz="2000" i="1" dirty="0"/>
              <a:t>max</a:t>
            </a:r>
            <a:r>
              <a:rPr lang="en-US" sz="2000" dirty="0"/>
              <a:t>="100"&gt;Range&lt;/meter&gt;</a:t>
            </a:r>
          </a:p>
          <a:p>
            <a:pPr marL="0" indent="0">
              <a:buNone/>
            </a:pPr>
            <a:endParaRPr lang="en-US" sz="2000" dirty="0"/>
          </a:p>
        </p:txBody>
      </p:sp>
    </p:spTree>
    <p:extLst>
      <p:ext uri="{BB962C8B-B14F-4D97-AF65-F5344CB8AC3E}">
        <p14:creationId xmlns:p14="http://schemas.microsoft.com/office/powerpoint/2010/main" val="334599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itchFamily="18" charset="0"/>
                <a:cs typeface="Times New Roman" pitchFamily="18" charset="0"/>
              </a:rPr>
              <a:t>Meter Tag Attributes</a:t>
            </a:r>
          </a:p>
        </p:txBody>
      </p:sp>
      <p:graphicFrame>
        <p:nvGraphicFramePr>
          <p:cNvPr id="4" name="Table 3"/>
          <p:cNvGraphicFramePr>
            <a:graphicFrameLocks noGrp="1"/>
          </p:cNvGraphicFramePr>
          <p:nvPr>
            <p:extLst>
              <p:ext uri="{D42A27DB-BD31-4B8C-83A1-F6EECF244321}">
                <p14:modId xmlns:p14="http://schemas.microsoft.com/office/powerpoint/2010/main" val="2704728901"/>
              </p:ext>
            </p:extLst>
          </p:nvPr>
        </p:nvGraphicFramePr>
        <p:xfrm>
          <a:off x="533399" y="819150"/>
          <a:ext cx="8153401" cy="3774440"/>
        </p:xfrm>
        <a:graphic>
          <a:graphicData uri="http://schemas.openxmlformats.org/drawingml/2006/table">
            <a:tbl>
              <a:tblPr firstRow="1" bandRow="1">
                <a:tableStyleId>{5940675A-B579-460E-94D1-54222C63F5DA}</a:tableStyleId>
              </a:tblPr>
              <a:tblGrid>
                <a:gridCol w="114300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5867400">
                  <a:extLst>
                    <a:ext uri="{9D8B030D-6E8A-4147-A177-3AD203B41FA5}">
                      <a16:colId xmlns:a16="http://schemas.microsoft.com/office/drawing/2014/main" val="20002"/>
                    </a:ext>
                  </a:extLst>
                </a:gridCol>
              </a:tblGrid>
              <a:tr h="370840">
                <a:tc>
                  <a:txBody>
                    <a:bodyPr/>
                    <a:lstStyle/>
                    <a:p>
                      <a:pPr algn="ctr"/>
                      <a:r>
                        <a:rPr lang="en-US" b="1" dirty="0">
                          <a:latin typeface="Times New Roman" pitchFamily="18" charset="0"/>
                          <a:cs typeface="Times New Roman" pitchFamily="18" charset="0"/>
                        </a:rPr>
                        <a:t>Attribute</a:t>
                      </a:r>
                    </a:p>
                  </a:txBody>
                  <a:tcPr>
                    <a:solidFill>
                      <a:schemeClr val="accent6">
                        <a:lumMod val="60000"/>
                        <a:lumOff val="40000"/>
                      </a:schemeClr>
                    </a:solidFill>
                  </a:tcPr>
                </a:tc>
                <a:tc>
                  <a:txBody>
                    <a:bodyPr/>
                    <a:lstStyle/>
                    <a:p>
                      <a:pPr algn="ctr"/>
                      <a:r>
                        <a:rPr lang="en-US" b="1" dirty="0">
                          <a:latin typeface="Times New Roman" pitchFamily="18" charset="0"/>
                          <a:cs typeface="Times New Roman" pitchFamily="18" charset="0"/>
                        </a:rPr>
                        <a:t>Value</a:t>
                      </a:r>
                    </a:p>
                  </a:txBody>
                  <a:tcPr>
                    <a:solidFill>
                      <a:schemeClr val="accent6">
                        <a:lumMod val="60000"/>
                        <a:lumOff val="40000"/>
                      </a:schemeClr>
                    </a:solidFill>
                  </a:tcPr>
                </a:tc>
                <a:tc>
                  <a:txBody>
                    <a:bodyPr/>
                    <a:lstStyle/>
                    <a:p>
                      <a:pPr algn="ctr"/>
                      <a:r>
                        <a:rPr lang="en-US" b="1" dirty="0">
                          <a:latin typeface="Times New Roman" pitchFamily="18" charset="0"/>
                          <a:cs typeface="Times New Roman" pitchFamily="18" charset="0"/>
                        </a:rPr>
                        <a:t>Description</a:t>
                      </a:r>
                    </a:p>
                  </a:txBody>
                  <a:tcPr>
                    <a:solidFill>
                      <a:schemeClr val="accent6">
                        <a:lumMod val="60000"/>
                        <a:lumOff val="40000"/>
                      </a:schemeClr>
                    </a:solidFill>
                  </a:tcPr>
                </a:tc>
                <a:extLst>
                  <a:ext uri="{0D108BD9-81ED-4DB2-BD59-A6C34878D82A}">
                    <a16:rowId xmlns:a16="http://schemas.microsoft.com/office/drawing/2014/main" val="10000"/>
                  </a:ext>
                </a:extLst>
              </a:tr>
              <a:tr h="370840">
                <a:tc>
                  <a:txBody>
                    <a:bodyPr/>
                    <a:lstStyle/>
                    <a:p>
                      <a:pPr algn="ctr"/>
                      <a:r>
                        <a:rPr lang="en-US" dirty="0">
                          <a:latin typeface="Times New Roman" pitchFamily="18" charset="0"/>
                          <a:cs typeface="Times New Roman" pitchFamily="18" charset="0"/>
                        </a:rPr>
                        <a:t>value</a:t>
                      </a:r>
                    </a:p>
                  </a:txBody>
                  <a:tcPr/>
                </a:tc>
                <a:tc>
                  <a:txBody>
                    <a:bodyPr/>
                    <a:lstStyle/>
                    <a:p>
                      <a:pPr algn="ctr"/>
                      <a:r>
                        <a:rPr lang="en-US">
                          <a:latin typeface="Times New Roman" pitchFamily="18" charset="0"/>
                          <a:cs typeface="Times New Roman" pitchFamily="18" charset="0"/>
                        </a:rPr>
                        <a:t>Number</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Specifies the current value of</a:t>
                      </a:r>
                      <a:r>
                        <a:rPr lang="en-US" baseline="0" dirty="0">
                          <a:latin typeface="Times New Roman" pitchFamily="18" charset="0"/>
                          <a:cs typeface="Times New Roman" pitchFamily="18" charset="0"/>
                        </a:rPr>
                        <a:t> the meter. This must be between the min and max values. </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dirty="0">
                          <a:latin typeface="Times New Roman" pitchFamily="18" charset="0"/>
                          <a:cs typeface="Times New Roman" pitchFamily="18" charset="0"/>
                        </a:rPr>
                        <a:t>form</a:t>
                      </a:r>
                    </a:p>
                  </a:txBody>
                  <a:tcPr/>
                </a:tc>
                <a:tc>
                  <a:txBody>
                    <a:bodyPr/>
                    <a:lstStyle/>
                    <a:p>
                      <a:pPr algn="ctr"/>
                      <a:r>
                        <a:rPr lang="en-US" dirty="0" err="1">
                          <a:latin typeface="Times New Roman" pitchFamily="18" charset="0"/>
                          <a:cs typeface="Times New Roman" pitchFamily="18" charset="0"/>
                        </a:rPr>
                        <a:t>Form_id</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It associates the &lt;meter&gt; with a &lt;form&gt;</a:t>
                      </a:r>
                    </a:p>
                  </a:txBody>
                  <a:tcPr/>
                </a:tc>
                <a:extLst>
                  <a:ext uri="{0D108BD9-81ED-4DB2-BD59-A6C34878D82A}">
                    <a16:rowId xmlns:a16="http://schemas.microsoft.com/office/drawing/2014/main" val="10002"/>
                  </a:ext>
                </a:extLst>
              </a:tr>
              <a:tr h="370840">
                <a:tc>
                  <a:txBody>
                    <a:bodyPr/>
                    <a:lstStyle/>
                    <a:p>
                      <a:pPr algn="ctr"/>
                      <a:r>
                        <a:rPr lang="en-US" dirty="0">
                          <a:latin typeface="Times New Roman" pitchFamily="18" charset="0"/>
                          <a:cs typeface="Times New Roman" pitchFamily="18" charset="0"/>
                        </a:rPr>
                        <a:t>high</a:t>
                      </a:r>
                    </a:p>
                  </a:txBody>
                  <a:tcPr/>
                </a:tc>
                <a:tc>
                  <a:txBody>
                    <a:bodyPr/>
                    <a:lstStyle/>
                    <a:p>
                      <a:pPr algn="ctr"/>
                      <a:r>
                        <a:rPr lang="en-US" dirty="0">
                          <a:latin typeface="Times New Roman" pitchFamily="18" charset="0"/>
                          <a:cs typeface="Times New Roman" pitchFamily="18" charset="0"/>
                        </a:rPr>
                        <a:t>Number</a:t>
                      </a:r>
                    </a:p>
                  </a:txBody>
                  <a:tcPr/>
                </a:tc>
                <a:tc>
                  <a:txBody>
                    <a:bodyPr/>
                    <a:lstStyle/>
                    <a:p>
                      <a:r>
                        <a:rPr lang="en-US" dirty="0">
                          <a:latin typeface="Times New Roman" pitchFamily="18" charset="0"/>
                          <a:cs typeface="Times New Roman" pitchFamily="18" charset="0"/>
                        </a:rPr>
                        <a:t>It specifies the range that is considered to be a high value</a:t>
                      </a:r>
                      <a:r>
                        <a:rPr lang="en-US" baseline="0" dirty="0">
                          <a:latin typeface="Times New Roman" pitchFamily="18" charset="0"/>
                          <a:cs typeface="Times New Roman" pitchFamily="18" charset="0"/>
                        </a:rPr>
                        <a:t>. This must be less than max value.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r>
                        <a:rPr lang="en-US" dirty="0">
                          <a:latin typeface="Times New Roman" pitchFamily="18" charset="0"/>
                          <a:cs typeface="Times New Roman" pitchFamily="18" charset="0"/>
                        </a:rPr>
                        <a:t>low</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Number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It specifies the range that is considered to be a low value</a:t>
                      </a:r>
                      <a:r>
                        <a:rPr lang="en-US" baseline="0" dirty="0">
                          <a:latin typeface="Times New Roman" pitchFamily="18" charset="0"/>
                          <a:cs typeface="Times New Roman" pitchFamily="18" charset="0"/>
                        </a:rPr>
                        <a:t>. This must be greater than min value.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pPr algn="ctr"/>
                      <a:r>
                        <a:rPr lang="en-US" dirty="0">
                          <a:latin typeface="Times New Roman" pitchFamily="18" charset="0"/>
                          <a:cs typeface="Times New Roman" pitchFamily="18" charset="0"/>
                        </a:rPr>
                        <a:t>max</a:t>
                      </a:r>
                    </a:p>
                  </a:txBody>
                  <a:tcPr/>
                </a:tc>
                <a:tc>
                  <a:txBody>
                    <a:bodyPr/>
                    <a:lstStyle/>
                    <a:p>
                      <a:pPr algn="ctr"/>
                      <a:r>
                        <a:rPr lang="en-US" dirty="0">
                          <a:latin typeface="Times New Roman" pitchFamily="18" charset="0"/>
                          <a:cs typeface="Times New Roman" pitchFamily="18" charset="0"/>
                        </a:rPr>
                        <a:t>Number</a:t>
                      </a:r>
                    </a:p>
                  </a:txBody>
                  <a:tcPr/>
                </a:tc>
                <a:tc>
                  <a:txBody>
                    <a:bodyPr/>
                    <a:lstStyle/>
                    <a:p>
                      <a:r>
                        <a:rPr lang="en-US" dirty="0">
                          <a:latin typeface="Times New Roman" pitchFamily="18" charset="0"/>
                          <a:cs typeface="Times New Roman" pitchFamily="18" charset="0"/>
                        </a:rPr>
                        <a:t>It specifies max value of the range.</a:t>
                      </a:r>
                    </a:p>
                  </a:txBody>
                  <a:tcPr/>
                </a:tc>
                <a:extLst>
                  <a:ext uri="{0D108BD9-81ED-4DB2-BD59-A6C34878D82A}">
                    <a16:rowId xmlns:a16="http://schemas.microsoft.com/office/drawing/2014/main" val="10005"/>
                  </a:ext>
                </a:extLst>
              </a:tr>
              <a:tr h="370840">
                <a:tc>
                  <a:txBody>
                    <a:bodyPr/>
                    <a:lstStyle/>
                    <a:p>
                      <a:pPr algn="ctr"/>
                      <a:r>
                        <a:rPr lang="en-US" dirty="0">
                          <a:latin typeface="Times New Roman" pitchFamily="18" charset="0"/>
                          <a:cs typeface="Times New Roman" pitchFamily="18" charset="0"/>
                        </a:rPr>
                        <a:t>min</a:t>
                      </a:r>
                    </a:p>
                  </a:txBody>
                  <a:tcPr/>
                </a:tc>
                <a:tc>
                  <a:txBody>
                    <a:bodyPr/>
                    <a:lstStyle/>
                    <a:p>
                      <a:pPr algn="ctr"/>
                      <a:r>
                        <a:rPr lang="en-US">
                          <a:latin typeface="Times New Roman" pitchFamily="18" charset="0"/>
                          <a:cs typeface="Times New Roman" pitchFamily="18" charset="0"/>
                        </a:rPr>
                        <a:t>Number</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It specifies min value of the range.</a:t>
                      </a:r>
                    </a:p>
                  </a:txBody>
                  <a:tcPr/>
                </a:tc>
                <a:extLst>
                  <a:ext uri="{0D108BD9-81ED-4DB2-BD59-A6C34878D82A}">
                    <a16:rowId xmlns:a16="http://schemas.microsoft.com/office/drawing/2014/main" val="10006"/>
                  </a:ext>
                </a:extLst>
              </a:tr>
              <a:tr h="370840">
                <a:tc>
                  <a:txBody>
                    <a:bodyPr/>
                    <a:lstStyle/>
                    <a:p>
                      <a:pPr algn="ctr"/>
                      <a:r>
                        <a:rPr lang="en-US" dirty="0">
                          <a:latin typeface="Times New Roman" pitchFamily="18" charset="0"/>
                          <a:cs typeface="Times New Roman" pitchFamily="18" charset="0"/>
                        </a:rPr>
                        <a:t>optimum</a:t>
                      </a:r>
                    </a:p>
                  </a:txBody>
                  <a:tcPr/>
                </a:tc>
                <a:tc>
                  <a:txBody>
                    <a:bodyPr/>
                    <a:lstStyle/>
                    <a:p>
                      <a:pPr algn="ctr"/>
                      <a:r>
                        <a:rPr lang="en-US" dirty="0">
                          <a:latin typeface="Times New Roman" pitchFamily="18" charset="0"/>
                          <a:cs typeface="Times New Roman" pitchFamily="18" charset="0"/>
                        </a:rPr>
                        <a:t>Number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It specifies</a:t>
                      </a:r>
                      <a:r>
                        <a:rPr lang="en-US" baseline="0" dirty="0">
                          <a:latin typeface="Times New Roman" pitchFamily="18" charset="0"/>
                          <a:cs typeface="Times New Roman" pitchFamily="18" charset="0"/>
                        </a:rPr>
                        <a:t> what value is the optimal value for the meter.</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86526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572000"/>
          </a:xfrm>
        </p:spPr>
        <p:txBody>
          <a:bodyPr>
            <a:normAutofit/>
          </a:bodyPr>
          <a:lstStyle/>
          <a:p>
            <a:r>
              <a:rPr lang="en-US" sz="1600" dirty="0">
                <a:latin typeface="Times New Roman" pitchFamily="18" charset="0"/>
                <a:cs typeface="Times New Roman" pitchFamily="18" charset="0"/>
              </a:rPr>
              <a:t>Mark – This tag is used to highlight text or part of the text.</a:t>
            </a:r>
          </a:p>
          <a:p>
            <a:pPr marL="0" indent="0">
              <a:buNone/>
            </a:pPr>
            <a:r>
              <a:rPr lang="en-US" sz="1600" dirty="0">
                <a:latin typeface="Times New Roman" pitchFamily="18" charset="0"/>
                <a:cs typeface="Times New Roman" pitchFamily="18" charset="0"/>
              </a:rPr>
              <a:t>	Ex: - &lt;p&gt;This is &lt;mark&gt;</a:t>
            </a:r>
            <a:r>
              <a:rPr lang="en-US" sz="1600" dirty="0" err="1">
                <a:latin typeface="Times New Roman" pitchFamily="18" charset="0"/>
                <a:cs typeface="Times New Roman" pitchFamily="18" charset="0"/>
              </a:rPr>
              <a:t>itp</a:t>
            </a:r>
            <a:r>
              <a:rPr lang="en-US" sz="1600" dirty="0">
                <a:latin typeface="Times New Roman" pitchFamily="18" charset="0"/>
                <a:cs typeface="Times New Roman" pitchFamily="18" charset="0"/>
              </a:rPr>
              <a:t>&lt;/mark&gt;&lt;/p&gt;</a:t>
            </a:r>
          </a:p>
          <a:p>
            <a:pPr marL="0" indent="0">
              <a:buNone/>
            </a:pP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Dialog – This tag defines a dialog box or window. It can be used to create popup dialogs. It has one attribute-value pair which is open = “open” and that means by default the data will be visible for users/viewers. By default it has False value so the data will be hidden.</a:t>
            </a:r>
          </a:p>
          <a:p>
            <a:pPr marL="0" indent="0">
              <a:buNone/>
            </a:pPr>
            <a:r>
              <a:rPr lang="en-US" sz="1600" dirty="0">
                <a:latin typeface="Times New Roman" pitchFamily="18" charset="0"/>
                <a:cs typeface="Times New Roman" pitchFamily="18" charset="0"/>
              </a:rPr>
              <a:t>	Ex: - &lt;dialog&gt;Click Here&lt;/dialog&gt;</a:t>
            </a:r>
          </a:p>
          <a:p>
            <a:pPr marL="0" indent="0">
              <a:buNone/>
            </a:pP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Main - This tag specifies the main content of a document. The content inside the &lt;main&gt; element should be unique to the document. It should not contain any content that is repeated across documents such as sidebars, navigation links, copyright information, site logos, and search forms. There must not be more than one &lt;main&gt; element in a document. The &lt;main&gt; element must NOT be a descendant of an &lt;article&gt;, &lt;aside&gt;, &lt;footer&gt;, &lt;header&gt;, or &lt;</a:t>
            </a:r>
            <a:r>
              <a:rPr lang="en-US" sz="1600" dirty="0" err="1">
                <a:latin typeface="Times New Roman" pitchFamily="18" charset="0"/>
                <a:cs typeface="Times New Roman" pitchFamily="18" charset="0"/>
              </a:rPr>
              <a:t>nav</a:t>
            </a:r>
            <a:r>
              <a:rPr lang="en-US" sz="1600" dirty="0">
                <a:latin typeface="Times New Roman" pitchFamily="18" charset="0"/>
                <a:cs typeface="Times New Roman" pitchFamily="18" charset="0"/>
              </a:rPr>
              <a:t>&gt; element.</a:t>
            </a:r>
          </a:p>
          <a:p>
            <a:pPr marL="0" indent="0">
              <a:buNone/>
            </a:pPr>
            <a:r>
              <a:rPr lang="en-US" sz="1600" dirty="0">
                <a:latin typeface="Times New Roman" pitchFamily="18" charset="0"/>
                <a:cs typeface="Times New Roman" pitchFamily="18" charset="0"/>
              </a:rPr>
              <a:t>	Ex: - &lt;main&gt;&lt;article&gt;This is art&lt;/article&gt;&lt;/main&gt;</a:t>
            </a:r>
          </a:p>
        </p:txBody>
      </p:sp>
    </p:spTree>
    <p:extLst>
      <p:ext uri="{BB962C8B-B14F-4D97-AF65-F5344CB8AC3E}">
        <p14:creationId xmlns:p14="http://schemas.microsoft.com/office/powerpoint/2010/main" val="786500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572000"/>
          </a:xfrm>
        </p:spPr>
        <p:txBody>
          <a:bodyPr>
            <a:normAutofit/>
          </a:bodyPr>
          <a:lstStyle/>
          <a:p>
            <a:r>
              <a:rPr lang="en-US" sz="1600" dirty="0" err="1">
                <a:latin typeface="Times New Roman" pitchFamily="18" charset="0"/>
                <a:cs typeface="Times New Roman" pitchFamily="18" charset="0"/>
              </a:rPr>
              <a:t>wbr</a:t>
            </a:r>
            <a:r>
              <a:rPr lang="en-US" sz="1600" dirty="0">
                <a:latin typeface="Times New Roman" pitchFamily="18" charset="0"/>
                <a:cs typeface="Times New Roman" pitchFamily="18" charset="0"/>
              </a:rPr>
              <a:t> - The &lt;</a:t>
            </a:r>
            <a:r>
              <a:rPr lang="en-US" sz="1600" dirty="0" err="1">
                <a:latin typeface="Times New Roman" pitchFamily="18" charset="0"/>
                <a:cs typeface="Times New Roman" pitchFamily="18" charset="0"/>
              </a:rPr>
              <a:t>wbr</a:t>
            </a:r>
            <a:r>
              <a:rPr lang="en-US" sz="1600" dirty="0">
                <a:latin typeface="Times New Roman" pitchFamily="18" charset="0"/>
                <a:cs typeface="Times New Roman" pitchFamily="18" charset="0"/>
              </a:rPr>
              <a:t>&gt; (Word Break Opportunity) element specifies a position within text where the browser may optionally break a line if necessary.</a:t>
            </a:r>
          </a:p>
          <a:p>
            <a:pPr marL="0" indent="0">
              <a:buNone/>
            </a:pPr>
            <a:r>
              <a:rPr lang="en-US" sz="1600" dirty="0">
                <a:latin typeface="Times New Roman" pitchFamily="18" charset="0"/>
                <a:cs typeface="Times New Roman" pitchFamily="18" charset="0"/>
              </a:rPr>
              <a:t>      Ex: - &lt;p&gt;Hello </a:t>
            </a:r>
            <a:r>
              <a:rPr lang="en-US" sz="1600" dirty="0" err="1">
                <a:latin typeface="Times New Roman" pitchFamily="18" charset="0"/>
                <a:cs typeface="Times New Roman" pitchFamily="18" charset="0"/>
              </a:rPr>
              <a:t>itp</a:t>
            </a:r>
            <a:r>
              <a:rPr lang="en-US" sz="1600" dirty="0">
                <a:latin typeface="Times New Roman" pitchFamily="18" charset="0"/>
                <a:cs typeface="Times New Roman" pitchFamily="18" charset="0"/>
              </a:rPr>
              <a:t>&lt;</a:t>
            </a:r>
            <a:r>
              <a:rPr lang="en-US" sz="1600" dirty="0" err="1">
                <a:latin typeface="Times New Roman" pitchFamily="18" charset="0"/>
                <a:cs typeface="Times New Roman" pitchFamily="18" charset="0"/>
              </a:rPr>
              <a:t>wbr</a:t>
            </a:r>
            <a:r>
              <a:rPr lang="en-US" sz="1600" dirty="0">
                <a:latin typeface="Times New Roman" pitchFamily="18" charset="0"/>
                <a:cs typeface="Times New Roman" pitchFamily="18" charset="0"/>
              </a:rPr>
              <a:t>&gt;shows&lt;/</a:t>
            </a:r>
            <a:r>
              <a:rPr lang="en-US" sz="1600" dirty="0" err="1">
                <a:latin typeface="Times New Roman" pitchFamily="18" charset="0"/>
                <a:cs typeface="Times New Roman" pitchFamily="18" charset="0"/>
              </a:rPr>
              <a:t>wbr</a:t>
            </a:r>
            <a:r>
              <a:rPr lang="en-US" sz="1600" dirty="0">
                <a:latin typeface="Times New Roman" pitchFamily="18" charset="0"/>
                <a:cs typeface="Times New Roman" pitchFamily="18" charset="0"/>
              </a:rPr>
              <a:t>&gt;&lt;/p&gt;</a:t>
            </a:r>
          </a:p>
          <a:p>
            <a:pPr marL="0" indent="0">
              <a:buNone/>
            </a:pPr>
            <a:endParaRPr lang="en-US" sz="1600" dirty="0">
              <a:latin typeface="Times New Roman" pitchFamily="18" charset="0"/>
              <a:cs typeface="Times New Roman" pitchFamily="18" charset="0"/>
            </a:endParaRPr>
          </a:p>
          <a:p>
            <a:r>
              <a:rPr lang="en-US" sz="1600" dirty="0">
                <a:latin typeface="Times New Roman" pitchFamily="18" charset="0"/>
                <a:cs typeface="Times New Roman" pitchFamily="18" charset="0"/>
              </a:rPr>
              <a:t>figure - The &lt;figure&gt; tag specifies self-contained content, like illustrations, diagrams, photos, code listings, etc.</a:t>
            </a:r>
          </a:p>
          <a:p>
            <a:pPr marL="0" indent="0">
              <a:buNone/>
            </a:pPr>
            <a:r>
              <a:rPr lang="en-US" sz="1600" dirty="0">
                <a:latin typeface="Times New Roman" pitchFamily="18" charset="0"/>
                <a:cs typeface="Times New Roman" pitchFamily="18" charset="0"/>
              </a:rPr>
              <a:t>      Ex: - &lt;figure&gt; &lt;</a:t>
            </a:r>
            <a:r>
              <a:rPr lang="en-US" sz="1600" dirty="0" err="1">
                <a:latin typeface="Times New Roman" pitchFamily="18" charset="0"/>
                <a:cs typeface="Times New Roman" pitchFamily="18" charset="0"/>
              </a:rPr>
              <a:t>img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src</a:t>
            </a:r>
            <a:r>
              <a:rPr lang="en-US" sz="1600" dirty="0">
                <a:latin typeface="Times New Roman" pitchFamily="18" charset="0"/>
                <a:cs typeface="Times New Roman" pitchFamily="18" charset="0"/>
              </a:rPr>
              <a:t>=“image.jpg“ width="304" height="228"&gt; &lt;/figure&gt;</a:t>
            </a:r>
          </a:p>
          <a:p>
            <a:pPr marL="0" indent="0">
              <a:buNone/>
            </a:pPr>
            <a:endParaRPr lang="en-US" sz="1600" dirty="0">
              <a:latin typeface="Times New Roman" pitchFamily="18" charset="0"/>
              <a:cs typeface="Times New Roman" pitchFamily="18" charset="0"/>
            </a:endParaRPr>
          </a:p>
          <a:p>
            <a:r>
              <a:rPr lang="en-US" sz="1600" dirty="0" err="1">
                <a:latin typeface="Times New Roman" pitchFamily="18" charset="0"/>
                <a:cs typeface="Times New Roman" pitchFamily="18" charset="0"/>
              </a:rPr>
              <a:t>figcaption</a:t>
            </a:r>
            <a:r>
              <a:rPr lang="en-US" sz="1600" dirty="0">
                <a:latin typeface="Times New Roman" pitchFamily="18" charset="0"/>
                <a:cs typeface="Times New Roman" pitchFamily="18" charset="0"/>
              </a:rPr>
              <a:t> - The &lt;</a:t>
            </a:r>
            <a:r>
              <a:rPr lang="en-US" sz="1600" dirty="0" err="1">
                <a:latin typeface="Times New Roman" pitchFamily="18" charset="0"/>
                <a:cs typeface="Times New Roman" pitchFamily="18" charset="0"/>
              </a:rPr>
              <a:t>figcaption</a:t>
            </a:r>
            <a:r>
              <a:rPr lang="en-US" sz="1600" dirty="0">
                <a:latin typeface="Times New Roman" pitchFamily="18" charset="0"/>
                <a:cs typeface="Times New Roman" pitchFamily="18" charset="0"/>
              </a:rPr>
              <a:t>&gt; tag defines a caption for a &lt;figure&gt; element. The &lt;</a:t>
            </a:r>
            <a:r>
              <a:rPr lang="en-US" sz="1600" dirty="0" err="1">
                <a:latin typeface="Times New Roman" pitchFamily="18" charset="0"/>
                <a:cs typeface="Times New Roman" pitchFamily="18" charset="0"/>
              </a:rPr>
              <a:t>figcaption</a:t>
            </a:r>
            <a:r>
              <a:rPr lang="en-US" sz="1600" dirty="0">
                <a:latin typeface="Times New Roman" pitchFamily="18" charset="0"/>
                <a:cs typeface="Times New Roman" pitchFamily="18" charset="0"/>
              </a:rPr>
              <a:t>&gt; element can be placed as the first or last child of the &lt;figure&gt; element. </a:t>
            </a:r>
          </a:p>
          <a:p>
            <a:pPr marL="0" indent="0">
              <a:buNone/>
            </a:pPr>
            <a:r>
              <a:rPr lang="en-US" sz="1600" dirty="0">
                <a:latin typeface="Times New Roman" pitchFamily="18" charset="0"/>
                <a:cs typeface="Times New Roman" pitchFamily="18" charset="0"/>
              </a:rPr>
              <a:t>      Ex: -</a:t>
            </a:r>
          </a:p>
          <a:p>
            <a:pPr marL="0" indent="0">
              <a:buNone/>
            </a:pPr>
            <a:r>
              <a:rPr lang="en-US" sz="1600" dirty="0">
                <a:latin typeface="Times New Roman" pitchFamily="18" charset="0"/>
                <a:cs typeface="Times New Roman" pitchFamily="18" charset="0"/>
              </a:rPr>
              <a:t>     &lt;figure&gt;</a:t>
            </a:r>
          </a:p>
          <a:p>
            <a:pPr marL="0" indent="0">
              <a:buNone/>
            </a:pPr>
            <a:r>
              <a:rPr lang="en-US" sz="1600" dirty="0">
                <a:latin typeface="Times New Roman" pitchFamily="18" charset="0"/>
                <a:cs typeface="Times New Roman" pitchFamily="18" charset="0"/>
              </a:rPr>
              <a:t>       &lt;</a:t>
            </a:r>
            <a:r>
              <a:rPr lang="en-US" sz="1600" dirty="0" err="1">
                <a:latin typeface="Times New Roman" pitchFamily="18" charset="0"/>
                <a:cs typeface="Times New Roman" pitchFamily="18" charset="0"/>
              </a:rPr>
              <a:t>img</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src</a:t>
            </a:r>
            <a:r>
              <a:rPr lang="en-US" sz="1600" dirty="0">
                <a:latin typeface="Times New Roman" pitchFamily="18" charset="0"/>
                <a:cs typeface="Times New Roman" pitchFamily="18" charset="0"/>
              </a:rPr>
              <a:t>=“image.jpg" width="304" height="228"&gt;</a:t>
            </a:r>
          </a:p>
          <a:p>
            <a:pPr marL="0" indent="0">
              <a:buNone/>
            </a:pPr>
            <a:r>
              <a:rPr lang="en-US" sz="1600" dirty="0">
                <a:latin typeface="Times New Roman" pitchFamily="18" charset="0"/>
                <a:cs typeface="Times New Roman" pitchFamily="18" charset="0"/>
              </a:rPr>
              <a:t>       &lt;</a:t>
            </a:r>
            <a:r>
              <a:rPr lang="en-US" sz="1600" dirty="0" err="1">
                <a:latin typeface="Times New Roman" pitchFamily="18" charset="0"/>
                <a:cs typeface="Times New Roman" pitchFamily="18" charset="0"/>
              </a:rPr>
              <a:t>figcaption</a:t>
            </a:r>
            <a:r>
              <a:rPr lang="en-US" sz="1600" dirty="0">
                <a:latin typeface="Times New Roman" pitchFamily="18" charset="0"/>
                <a:cs typeface="Times New Roman" pitchFamily="18" charset="0"/>
              </a:rPr>
              <a:t>&gt;Picture One&lt;/</a:t>
            </a:r>
            <a:r>
              <a:rPr lang="en-US" sz="1600" dirty="0" err="1">
                <a:latin typeface="Times New Roman" pitchFamily="18" charset="0"/>
                <a:cs typeface="Times New Roman" pitchFamily="18" charset="0"/>
              </a:rPr>
              <a:t>figcaption</a:t>
            </a:r>
            <a:r>
              <a:rPr lang="en-US" sz="1600" dirty="0">
                <a:latin typeface="Times New Roman" pitchFamily="18" charset="0"/>
                <a:cs typeface="Times New Roman" pitchFamily="18" charset="0"/>
              </a:rPr>
              <a:t>&gt;</a:t>
            </a:r>
          </a:p>
          <a:p>
            <a:pPr marL="0" indent="0">
              <a:buNone/>
            </a:pPr>
            <a:r>
              <a:rPr lang="en-US" sz="1600" dirty="0">
                <a:latin typeface="Times New Roman" pitchFamily="18" charset="0"/>
                <a:cs typeface="Times New Roman" pitchFamily="18" charset="0"/>
              </a:rPr>
              <a:t>     &lt;/figure&gt;</a:t>
            </a:r>
          </a:p>
        </p:txBody>
      </p:sp>
    </p:spTree>
    <p:extLst>
      <p:ext uri="{BB962C8B-B14F-4D97-AF65-F5344CB8AC3E}">
        <p14:creationId xmlns:p14="http://schemas.microsoft.com/office/powerpoint/2010/main" val="335931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495800"/>
          </a:xfrm>
        </p:spPr>
        <p:txBody>
          <a:bodyPr>
            <a:normAutofit/>
          </a:bodyPr>
          <a:lstStyle/>
          <a:p>
            <a:r>
              <a:rPr lang="en-US" sz="1800" dirty="0">
                <a:latin typeface="Times New Roman" pitchFamily="18" charset="0"/>
                <a:cs typeface="Times New Roman" pitchFamily="18" charset="0"/>
              </a:rPr>
              <a:t>Progress - The &lt;progress&gt; element represents the completion progress of a task. It has two attributes max which Specifies how much work the task requires in total and value which Specifies how much of the task has been completed. It must be a valid floating point number between 0 and max, or between 0 and 1 if the max attribute is not present. </a:t>
            </a:r>
          </a:p>
          <a:p>
            <a:pPr marL="0" indent="0">
              <a:buNone/>
            </a:pPr>
            <a:r>
              <a:rPr lang="en-US" sz="1800" dirty="0">
                <a:latin typeface="Times New Roman" pitchFamily="18" charset="0"/>
                <a:cs typeface="Times New Roman" pitchFamily="18" charset="0"/>
              </a:rPr>
              <a:t>Ex: -  &lt;progress id="bar" value="0" max="100"&gt; &lt;/progress&gt;</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8371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370</TotalTime>
  <Words>965</Words>
  <Application>Microsoft Office PowerPoint</Application>
  <PresentationFormat>On-screen Show (16:9)</PresentationFormat>
  <Paragraphs>98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DOCTYPE Declaration HTML5 </vt:lpstr>
      <vt:lpstr>HTML 5 Tags</vt:lpstr>
      <vt:lpstr>PowerPoint Presentation</vt:lpstr>
      <vt:lpstr>Meter Tag</vt:lpstr>
      <vt:lpstr>Meter Tag Attributes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DOCTYPE Declaration HTML5</dc:title>
  <dc:creator>Windows User</dc:creator>
  <cp:lastModifiedBy>azad fkill.d</cp:lastModifiedBy>
  <cp:revision>34</cp:revision>
  <dcterms:created xsi:type="dcterms:W3CDTF">2017-10-01T12:51:24Z</dcterms:created>
  <dcterms:modified xsi:type="dcterms:W3CDTF">2022-11-28T10:54:24Z</dcterms:modified>
</cp:coreProperties>
</file>