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3" r:id="rId7"/>
    <p:sldId id="262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DB9A-AC56-2443-BABC-DC6939A4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98F74-EDF0-8C46-9115-B348A8CC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1BC27-08F7-2547-BEB5-4E872792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E0D8-78C7-4F41-AEE0-DEBA4570CE7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0378-770D-2A4F-8470-33D0B672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0F45-7C04-0B49-A5C3-FA99CD1A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01E9-16D3-1548-A118-056B9AD8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91A5D-4F1B-B043-B40E-5B551A8EB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B222-F9F9-9C42-A7DE-B1486F6C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E0D8-78C7-4F41-AEE0-DEBA4570CE7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4747-054E-904C-BB49-8434B9BD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A1BF-B79D-224A-A5EA-C0549DF3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F1631-1CCE-0D4D-A867-C63D29611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B834D-355B-7C48-ACE3-A559B4C67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FB517-47DF-D14D-A12E-D3E3CB91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E0D8-78C7-4F41-AEE0-DEBA4570CE7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E4AF-1C99-C442-BBF8-78B81C5C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F03B-6174-4D4C-901A-7110C933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33CF-8059-524E-8A6A-B44C3823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B5D4-BAFE-1A44-86BC-BB13D222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D423-216E-564A-9FE3-9BD48827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E0D8-78C7-4F41-AEE0-DEBA4570CE7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4F16-CD58-0B49-9153-A654ADE3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5B42-7B74-CC4B-AA17-A37F2C68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D65C-74A1-154C-9559-CE20E559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E443-72A0-B145-A4CD-3A460E187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AFB2-CD9A-304D-B570-1AA3A896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E0D8-78C7-4F41-AEE0-DEBA4570CE7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9906-9248-B147-B43B-43420255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8CCB-E004-374F-8426-56139578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6BA5-B24C-5744-BFF4-068EA5F2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943A-8726-704B-BF8E-F7B1DCE89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AEAD8-DDCA-6A48-8E1A-1B4D2C06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FD6D6-722D-9346-9541-45465D57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E0D8-78C7-4F41-AEE0-DEBA4570CE7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61BF-1D25-2445-A472-893FF00A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8E2A4-3B47-5241-9BFE-112FFF54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FEE6-33D9-0643-8967-68AD363E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28D9E-52DD-DC45-ACFF-80EDD964D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509EA-F9CC-A347-B420-D7F8AA50E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96DDE-BA0B-2340-86CA-143BAC6B0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59197-B879-0040-919D-8D7A94226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22443-1236-984D-BFFE-37AD4D60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E0D8-78C7-4F41-AEE0-DEBA4570CE7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C110F-8B2C-8846-9DBD-5F1DA161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BE8EA-4377-9047-A9CA-084BA076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5A3F-8B7B-884C-B4E0-6EE36763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9356-D14A-0B45-A402-FF829AFC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E0D8-78C7-4F41-AEE0-DEBA4570CE7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AEB94-6C15-5A4C-AF51-78BA2A5F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FAC2C-846A-D341-AD1C-7C6DFB41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FCAFD-FD7F-9B4C-96CF-FE55BC60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E0D8-78C7-4F41-AEE0-DEBA4570CE7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D34D4-015F-5043-BED2-ED024A99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8516E-4992-1843-BD63-022981C9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6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BBEE-063D-BF46-9A9E-A48FAA17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BD7A-E7EF-724B-B15D-65B4E9AF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56FCC-C5E5-D642-AB00-8B1AF4D3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01D3E-B56D-0C4F-8595-85E152BF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E0D8-78C7-4F41-AEE0-DEBA4570CE7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D25CB-C373-AB45-AD97-5CC568D4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EC35-377C-8A4F-9798-B88B3F47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6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3B54-1314-C94C-A9FF-CD41827E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DB6B-F7A6-774B-B1CC-0CF40EFDB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CE015-6AF6-034A-9EFA-D60D35E37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3BAD-D5BF-B942-B15B-0EB3F442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E0D8-78C7-4F41-AEE0-DEBA4570CE7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CFFE-BC00-C944-A963-51AD73C1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567DD-C877-4B4D-B972-02D1EDE8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86F38-70A7-7842-AE19-B22A013B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B498-E409-7A47-8CA1-BBC6BC6F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3811-064E-D745-8151-8B73C3885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FE0D8-78C7-4F41-AEE0-DEBA4570CE7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9C45A-6501-2046-8B07-53B66142E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2C906-59DD-474D-9A44-66BD24B2C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D683D06-058C-9242-9E58-FC5E0EFBA09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7219" y="6300219"/>
            <a:ext cx="1301961" cy="4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7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dt/qudt-public-repo" TargetMode="External"/><Relationship Id="rId2" Type="http://schemas.openxmlformats.org/officeDocument/2006/relationships/hyperlink" Target="http://qud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udt/qudt-public-repo/wiki/User-Guide-for-QUD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B341-5CFD-5A42-AE16-CDB86A5FE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br>
              <a:rPr lang="en-US" dirty="0"/>
            </a:br>
            <a:r>
              <a:rPr lang="en-US" dirty="0"/>
              <a:t>QUDT Ontology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67C5A-AE5F-EB44-B7CD-1006C8EB6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Quantities, Units, Dimensions and Types</a:t>
            </a:r>
          </a:p>
          <a:p>
            <a:endParaRPr lang="en-US" dirty="0"/>
          </a:p>
          <a:p>
            <a:r>
              <a:rPr lang="en-US" dirty="0"/>
              <a:t>April 28, 2020</a:t>
            </a:r>
          </a:p>
        </p:txBody>
      </p:sp>
    </p:spTree>
    <p:extLst>
      <p:ext uri="{BB962C8B-B14F-4D97-AF65-F5344CB8AC3E}">
        <p14:creationId xmlns:p14="http://schemas.microsoft.com/office/powerpoint/2010/main" val="293068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6C6788-1860-EA41-BCF3-83411646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757" y="465272"/>
            <a:ext cx="8072871" cy="58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0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C984-F594-DA43-A6BE-F25A83BE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4D7D-14FA-4C46-8F66-3962FEA7B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http://qudt.org</a:t>
            </a:r>
            <a:r>
              <a:rPr lang="en-US" dirty="0"/>
              <a:t> – Homepage</a:t>
            </a:r>
          </a:p>
          <a:p>
            <a:r>
              <a:rPr lang="en-US" dirty="0">
                <a:hlinkClick r:id="rId3"/>
              </a:rPr>
              <a:t>https://github.com/qudt/qudt-public-repo</a:t>
            </a:r>
            <a:r>
              <a:rPr lang="en-US" dirty="0"/>
              <a:t> –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>
                <a:hlinkClick r:id="rId4"/>
              </a:rPr>
              <a:t>https://github.com/qudt/qudt-public-repo/wiki/User-Guide-for-QUDT</a:t>
            </a:r>
            <a:r>
              <a:rPr lang="en-US" dirty="0"/>
              <a:t> – User Guide (in progress)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much more to the model, including support for other systems of units, dimensionless units, complex datatypes, treatment of non-linear units and scales…</a:t>
            </a:r>
          </a:p>
          <a:p>
            <a:r>
              <a:rPr lang="en-US" dirty="0"/>
              <a:t>As an open source project, we are always looking for participants to help error-check, add new units, provide domain expertise</a:t>
            </a:r>
          </a:p>
        </p:txBody>
      </p:sp>
    </p:spTree>
    <p:extLst>
      <p:ext uri="{BB962C8B-B14F-4D97-AF65-F5344CB8AC3E}">
        <p14:creationId xmlns:p14="http://schemas.microsoft.com/office/powerpoint/2010/main" val="8306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D6B1-9DA1-754A-904F-88720A2B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a units ontology?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F142-5AD4-B042-8A40-7A773C65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 formal way of specifying units explicitly, thereby avoiding tacit conventions that are prone to misinterpretation.</a:t>
            </a:r>
          </a:p>
          <a:p>
            <a:r>
              <a:rPr lang="en-US" dirty="0"/>
              <a:t>QUDT distinguishes between variants of a given unit. </a:t>
            </a:r>
          </a:p>
          <a:p>
            <a:pPr lvl="1"/>
            <a:r>
              <a:rPr lang="en-US" dirty="0" err="1"/>
              <a:t>unit:BTU_IT</a:t>
            </a:r>
            <a:endParaRPr lang="en-US" dirty="0"/>
          </a:p>
          <a:p>
            <a:pPr lvl="2"/>
            <a:r>
              <a:rPr lang="en-US" dirty="0"/>
              <a:t>British Thermal Unit (BTU or Btu) is a traditional unit of energy equal to about 1.0550558526 kilojoule.</a:t>
            </a:r>
          </a:p>
          <a:p>
            <a:pPr lvl="1"/>
            <a:r>
              <a:rPr lang="en-US" dirty="0" err="1"/>
              <a:t>unit:BTU_TH</a:t>
            </a:r>
            <a:endParaRPr lang="en-US" dirty="0"/>
          </a:p>
          <a:p>
            <a:pPr lvl="2"/>
            <a:r>
              <a:rPr lang="en-US" dirty="0"/>
              <a:t>British Thermal Unit (thermochemical definition, </a:t>
            </a:r>
            <a:r>
              <a:rPr lang="en-US" dirty="0" err="1"/>
              <a:t>BTUth</a:t>
            </a:r>
            <a:r>
              <a:rPr lang="en-US" dirty="0"/>
              <a:t>) is a traditional unit of energy equal to about 1.0543502645 kilojoule. It is approximately the amount of energy needed to heat 1 pound (0.454 kg) of water from 39</a:t>
            </a:r>
            <a:r>
              <a:rPr lang="en-US" baseline="30000" dirty="0"/>
              <a:t>∘</a:t>
            </a:r>
            <a:r>
              <a:rPr lang="en-US" dirty="0"/>
              <a:t>F to 40</a:t>
            </a:r>
            <a:r>
              <a:rPr lang="en-US" baseline="30000" dirty="0"/>
              <a:t>∘</a:t>
            </a:r>
            <a:r>
              <a:rPr lang="en-US" dirty="0"/>
              <a:t>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7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D6B1-9DA1-754A-904F-88720A2B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a units ontology?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F142-5AD4-B042-8A40-7A773C65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QUDT distinguishes between units of different types that are commonly referred to with the same name. </a:t>
            </a:r>
          </a:p>
          <a:p>
            <a:pPr lvl="1"/>
            <a:r>
              <a:rPr lang="en-US" dirty="0"/>
              <a:t>Second - </a:t>
            </a:r>
            <a:r>
              <a:rPr lang="en-US" dirty="0" err="1"/>
              <a:t>unit:SEC</a:t>
            </a:r>
            <a:r>
              <a:rPr lang="en-US" dirty="0"/>
              <a:t> (the unit of time)</a:t>
            </a:r>
          </a:p>
          <a:p>
            <a:pPr lvl="1"/>
            <a:r>
              <a:rPr lang="en-US" dirty="0"/>
              <a:t>Second - </a:t>
            </a:r>
            <a:r>
              <a:rPr lang="en-US" dirty="0" err="1"/>
              <a:t>unit:ARCSEC</a:t>
            </a:r>
            <a:r>
              <a:rPr lang="en-US" dirty="0"/>
              <a:t> (the unit of plane angle)</a:t>
            </a:r>
          </a:p>
          <a:p>
            <a:r>
              <a:rPr lang="en-US" dirty="0"/>
              <a:t>The ontology provides explicit conversion information</a:t>
            </a:r>
          </a:p>
          <a:p>
            <a:pPr lvl="1"/>
            <a:r>
              <a:rPr lang="en-US" dirty="0"/>
              <a:t>Built-in conversion factors support mathematical operations combining different (commensurate) units</a:t>
            </a:r>
          </a:p>
          <a:p>
            <a:pPr lvl="1"/>
            <a:r>
              <a:rPr lang="en-US" dirty="0"/>
              <a:t>The data carries its metadata along with it, so unit conversion errors are avoided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3EA4-8257-4F4C-9213-5F783091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design pattern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3521F0-51D3-5B44-84C1-7352C42AD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096" y="1825625"/>
            <a:ext cx="10365807" cy="4351338"/>
          </a:xfrm>
        </p:spPr>
      </p:pic>
    </p:spTree>
    <p:extLst>
      <p:ext uri="{BB962C8B-B14F-4D97-AF65-F5344CB8AC3E}">
        <p14:creationId xmlns:p14="http://schemas.microsoft.com/office/powerpoint/2010/main" val="24340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DF93C-4BDD-064D-A4A8-E970301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70416"/>
            <a:ext cx="8001000" cy="491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E8527-3ED6-8645-A7C5-96117BC4DED7}"/>
              </a:ext>
            </a:extLst>
          </p:cNvPr>
          <p:cNvSpPr txBox="1"/>
          <p:nvPr/>
        </p:nvSpPr>
        <p:spPr>
          <a:xfrm>
            <a:off x="978795" y="3721325"/>
            <a:ext cx="2678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wiki-examples:MyThermostatSetting</a:t>
            </a:r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rdf:type</a:t>
            </a:r>
            <a:r>
              <a:rPr lang="en-US" sz="1200" dirty="0"/>
              <a:t> </a:t>
            </a:r>
            <a:r>
              <a:rPr lang="en-US" sz="1200" dirty="0" err="1"/>
              <a:t>qudt:Quantity</a:t>
            </a:r>
            <a:r>
              <a:rPr lang="en-US" sz="1200" dirty="0"/>
              <a:t> ; 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qudt:unit</a:t>
            </a:r>
            <a:r>
              <a:rPr lang="en-US" sz="1200" dirty="0"/>
              <a:t> </a:t>
            </a:r>
            <a:r>
              <a:rPr lang="en-US" sz="1200" dirty="0" err="1"/>
              <a:t>unit:DEG_F</a:t>
            </a:r>
            <a:r>
              <a:rPr lang="en-US" sz="1200" dirty="0"/>
              <a:t> ; 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qudt:value</a:t>
            </a:r>
            <a:r>
              <a:rPr lang="en-US" sz="1200" dirty="0"/>
              <a:t> "72"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EF7ECC-2089-444A-9F4A-401D284B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256" y="1570416"/>
            <a:ext cx="1569076" cy="181606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61F107-E163-6A47-821D-1FD0D91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simple example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55B15C5-93FE-774E-854B-8EE7CD78C8E9}"/>
              </a:ext>
            </a:extLst>
          </p:cNvPr>
          <p:cNvSpPr/>
          <p:nvPr/>
        </p:nvSpPr>
        <p:spPr>
          <a:xfrm>
            <a:off x="7064061" y="971550"/>
            <a:ext cx="1506829" cy="502276"/>
          </a:xfrm>
          <a:prstGeom prst="wedgeRoundRectCallout">
            <a:avLst>
              <a:gd name="adj1" fmla="val -53312"/>
              <a:gd name="adj2" fmla="val 117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7B2FEEB-398A-0E4E-B77D-139AF1446E3E}"/>
              </a:ext>
            </a:extLst>
          </p:cNvPr>
          <p:cNvSpPr/>
          <p:nvPr/>
        </p:nvSpPr>
        <p:spPr>
          <a:xfrm>
            <a:off x="6952444" y="5339320"/>
            <a:ext cx="1506829" cy="502276"/>
          </a:xfrm>
          <a:prstGeom prst="wedgeRoundRectCallout">
            <a:avLst>
              <a:gd name="adj1" fmla="val -97756"/>
              <a:gd name="adj2" fmla="val 830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2C9F7C5-C6F3-7344-99CF-657C41CEC00B}"/>
              </a:ext>
            </a:extLst>
          </p:cNvPr>
          <p:cNvSpPr/>
          <p:nvPr/>
        </p:nvSpPr>
        <p:spPr>
          <a:xfrm>
            <a:off x="9186928" y="2839437"/>
            <a:ext cx="1506829" cy="502276"/>
          </a:xfrm>
          <a:prstGeom prst="wedgeRoundRectCallout">
            <a:avLst>
              <a:gd name="adj1" fmla="val -53312"/>
              <a:gd name="adj2" fmla="val 117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QuantityKind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2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DF93C-4BDD-064D-A4A8-E970301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70416"/>
            <a:ext cx="8001000" cy="491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E8527-3ED6-8645-A7C5-96117BC4DED7}"/>
              </a:ext>
            </a:extLst>
          </p:cNvPr>
          <p:cNvSpPr txBox="1"/>
          <p:nvPr/>
        </p:nvSpPr>
        <p:spPr>
          <a:xfrm>
            <a:off x="978795" y="3721325"/>
            <a:ext cx="2678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wiki-examples:MyThermostatSetting</a:t>
            </a:r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rdf:type</a:t>
            </a:r>
            <a:r>
              <a:rPr lang="en-US" sz="1200" dirty="0"/>
              <a:t> </a:t>
            </a:r>
            <a:r>
              <a:rPr lang="en-US" sz="1200" dirty="0" err="1"/>
              <a:t>qudt:Quantity</a:t>
            </a:r>
            <a:r>
              <a:rPr lang="en-US" sz="1200" dirty="0"/>
              <a:t> ; 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qudt:unit</a:t>
            </a:r>
            <a:r>
              <a:rPr lang="en-US" sz="1200" dirty="0"/>
              <a:t> </a:t>
            </a:r>
            <a:r>
              <a:rPr lang="en-US" sz="1200" dirty="0" err="1"/>
              <a:t>unit:DEG_F</a:t>
            </a:r>
            <a:r>
              <a:rPr lang="en-US" sz="1200" dirty="0"/>
              <a:t> ; 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qudt:value</a:t>
            </a:r>
            <a:r>
              <a:rPr lang="en-US" sz="1200" dirty="0"/>
              <a:t> "72"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EF7ECC-2089-444A-9F4A-401D284B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256" y="1570416"/>
            <a:ext cx="1569076" cy="181606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61F107-E163-6A47-821D-1FD0D91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simple example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55B15C5-93FE-774E-854B-8EE7CD78C8E9}"/>
              </a:ext>
            </a:extLst>
          </p:cNvPr>
          <p:cNvSpPr/>
          <p:nvPr/>
        </p:nvSpPr>
        <p:spPr>
          <a:xfrm>
            <a:off x="7064061" y="971550"/>
            <a:ext cx="1506829" cy="502276"/>
          </a:xfrm>
          <a:prstGeom prst="wedgeRoundRectCallout">
            <a:avLst>
              <a:gd name="adj1" fmla="val -53312"/>
              <a:gd name="adj2" fmla="val 117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7B2FEEB-398A-0E4E-B77D-139AF1446E3E}"/>
              </a:ext>
            </a:extLst>
          </p:cNvPr>
          <p:cNvSpPr/>
          <p:nvPr/>
        </p:nvSpPr>
        <p:spPr>
          <a:xfrm>
            <a:off x="6952444" y="5339320"/>
            <a:ext cx="1506829" cy="502276"/>
          </a:xfrm>
          <a:prstGeom prst="wedgeRoundRectCallout">
            <a:avLst>
              <a:gd name="adj1" fmla="val -97756"/>
              <a:gd name="adj2" fmla="val 830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2C9F7C5-C6F3-7344-99CF-657C41CEC00B}"/>
              </a:ext>
            </a:extLst>
          </p:cNvPr>
          <p:cNvSpPr/>
          <p:nvPr/>
        </p:nvSpPr>
        <p:spPr>
          <a:xfrm>
            <a:off x="9186928" y="2839437"/>
            <a:ext cx="1506829" cy="502276"/>
          </a:xfrm>
          <a:prstGeom prst="wedgeRoundRectCallout">
            <a:avLst>
              <a:gd name="adj1" fmla="val -53312"/>
              <a:gd name="adj2" fmla="val 117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QuantityKind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2A0C1A-985A-9949-B341-5366F9BC828B}"/>
              </a:ext>
            </a:extLst>
          </p:cNvPr>
          <p:cNvGrpSpPr/>
          <p:nvPr/>
        </p:nvGrpSpPr>
        <p:grpSpPr>
          <a:xfrm>
            <a:off x="3773510" y="907962"/>
            <a:ext cx="7830355" cy="5479959"/>
            <a:chOff x="3773510" y="907962"/>
            <a:chExt cx="7830355" cy="547995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D33BEF2-84F2-9D4B-B0F4-197BCC832405}"/>
                </a:ext>
              </a:extLst>
            </p:cNvPr>
            <p:cNvSpPr/>
            <p:nvPr/>
          </p:nvSpPr>
          <p:spPr>
            <a:xfrm>
              <a:off x="4411014" y="2582214"/>
              <a:ext cx="7192851" cy="380570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0A6B1FB-A0A2-1D4A-B057-12BA3E8AC6E1}"/>
                </a:ext>
              </a:extLst>
            </p:cNvPr>
            <p:cNvSpPr/>
            <p:nvPr/>
          </p:nvSpPr>
          <p:spPr>
            <a:xfrm>
              <a:off x="3773510" y="907962"/>
              <a:ext cx="5164428" cy="14166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801C42-4AA4-7640-A2C5-AFD7944D3037}"/>
                </a:ext>
              </a:extLst>
            </p:cNvPr>
            <p:cNvSpPr txBox="1"/>
            <p:nvPr/>
          </p:nvSpPr>
          <p:spPr>
            <a:xfrm>
              <a:off x="9324304" y="1103689"/>
              <a:ext cx="2189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Your application</a:t>
              </a:r>
            </a:p>
            <a:p>
              <a:endParaRPr lang="en-US" dirty="0"/>
            </a:p>
            <a:p>
              <a:r>
                <a:rPr lang="en-US" dirty="0"/>
                <a:t>QUDT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E0723A-45B8-4241-BD33-7F74A51CE9D2}"/>
                </a:ext>
              </a:extLst>
            </p:cNvPr>
            <p:cNvCxnSpPr/>
            <p:nvPr/>
          </p:nvCxnSpPr>
          <p:spPr>
            <a:xfrm flipH="1">
              <a:off x="8937938" y="1287887"/>
              <a:ext cx="4250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62A932C-6342-124E-9510-CD5523A1CD06}"/>
                </a:ext>
              </a:extLst>
            </p:cNvPr>
            <p:cNvCxnSpPr/>
            <p:nvPr/>
          </p:nvCxnSpPr>
          <p:spPr>
            <a:xfrm>
              <a:off x="9665594" y="1976907"/>
              <a:ext cx="0" cy="605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08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6566-3F7C-304E-86B9-A09C477D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structure in QUDT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966D-1635-B54C-943D-611542EE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</a:t>
            </a:r>
            <a:r>
              <a:rPr lang="en-US" dirty="0" err="1"/>
              <a:t>QuantityKinds</a:t>
            </a:r>
            <a:r>
              <a:rPr lang="en-US" dirty="0"/>
              <a:t> are defined in terms of dimension vectors</a:t>
            </a:r>
          </a:p>
          <a:p>
            <a:pPr lvl="1"/>
            <a:r>
              <a:rPr lang="en-US" dirty="0"/>
              <a:t>E.g. the 7 base units of S.I. correspond to the 7 base dimension vectors</a:t>
            </a:r>
          </a:p>
          <a:p>
            <a:pPr lvl="2"/>
            <a:r>
              <a:rPr lang="en-US" sz="1400" dirty="0"/>
              <a:t>Length - meter (m)</a:t>
            </a:r>
          </a:p>
          <a:p>
            <a:pPr lvl="2"/>
            <a:r>
              <a:rPr lang="en-US" sz="1400" dirty="0"/>
              <a:t>Time - second (s)</a:t>
            </a:r>
          </a:p>
          <a:p>
            <a:pPr lvl="2"/>
            <a:r>
              <a:rPr lang="en-US" sz="1400" dirty="0"/>
              <a:t>Amount of substance - mole (mole)</a:t>
            </a:r>
          </a:p>
          <a:p>
            <a:pPr lvl="2"/>
            <a:r>
              <a:rPr lang="en-US" sz="1400" dirty="0"/>
              <a:t>Electric current - ampere (A)</a:t>
            </a:r>
          </a:p>
          <a:p>
            <a:pPr lvl="2"/>
            <a:r>
              <a:rPr lang="en-US" sz="1400" dirty="0"/>
              <a:t>Temperature - kelvin (K)</a:t>
            </a:r>
          </a:p>
          <a:p>
            <a:pPr lvl="2"/>
            <a:r>
              <a:rPr lang="en-US" sz="1400" dirty="0"/>
              <a:t>Luminous intensity - candela (cd)</a:t>
            </a:r>
          </a:p>
          <a:p>
            <a:pPr lvl="2"/>
            <a:r>
              <a:rPr lang="en-US" sz="1400" dirty="0"/>
              <a:t>Mass - kilogram (kg)</a:t>
            </a:r>
          </a:p>
          <a:p>
            <a:pPr lvl="1"/>
            <a:r>
              <a:rPr lang="en-US" dirty="0"/>
              <a:t>This allows automated</a:t>
            </a:r>
          </a:p>
          <a:p>
            <a:pPr lvl="2"/>
            <a:r>
              <a:rPr lang="en-US" dirty="0"/>
              <a:t>Unit conversion</a:t>
            </a:r>
          </a:p>
          <a:p>
            <a:pPr lvl="2"/>
            <a:r>
              <a:rPr lang="en-US" dirty="0"/>
              <a:t>Dimensional analysis</a:t>
            </a:r>
          </a:p>
          <a:p>
            <a:pPr lvl="2"/>
            <a:r>
              <a:rPr lang="en-US" dirty="0"/>
              <a:t>Identification/validation checking for commensurate units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1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2125-F9DD-294F-8BA3-F1A5F822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generation of unit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7F11-D9B8-8E45-9B94-05B258A2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PREFIX qudt: http://</a:t>
            </a:r>
            <a:r>
              <a:rPr lang="en-US" sz="900" dirty="0" err="1"/>
              <a:t>qudt.org</a:t>
            </a:r>
            <a:r>
              <a:rPr lang="en-US" sz="900" dirty="0"/>
              <a:t>/schema/qudt/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PREFIX </a:t>
            </a:r>
            <a:r>
              <a:rPr lang="en-US" sz="900" dirty="0" err="1"/>
              <a:t>rdfs</a:t>
            </a:r>
            <a:r>
              <a:rPr lang="en-US" sz="900" dirty="0"/>
              <a:t>: http://www.w3.org/2000/01/</a:t>
            </a:r>
            <a:r>
              <a:rPr lang="en-US" sz="900" dirty="0" err="1"/>
              <a:t>rdf</a:t>
            </a:r>
            <a:r>
              <a:rPr lang="en-US" sz="900" dirty="0"/>
              <a:t>-schema#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PREFIX </a:t>
            </a:r>
            <a:r>
              <a:rPr lang="en-US" sz="900" dirty="0" err="1"/>
              <a:t>smf</a:t>
            </a:r>
            <a:r>
              <a:rPr lang="en-US" sz="900" dirty="0"/>
              <a:t>: http://</a:t>
            </a:r>
            <a:r>
              <a:rPr lang="en-US" sz="900" dirty="0" err="1"/>
              <a:t>topbraid.org</a:t>
            </a:r>
            <a:r>
              <a:rPr lang="en-US" sz="900" dirty="0"/>
              <a:t>/</a:t>
            </a:r>
            <a:r>
              <a:rPr lang="en-US" sz="900" dirty="0" err="1"/>
              <a:t>sparqlmotionfunctions</a:t>
            </a:r>
            <a:r>
              <a:rPr lang="en-US" sz="900" dirty="0"/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PREFIX </a:t>
            </a:r>
            <a:r>
              <a:rPr lang="en-US" sz="900" dirty="0" err="1"/>
              <a:t>fn</a:t>
            </a:r>
            <a:r>
              <a:rPr lang="en-US" sz="900" dirty="0"/>
              <a:t>: http://www.w3.org/2005/</a:t>
            </a:r>
            <a:r>
              <a:rPr lang="en-US" sz="900" dirty="0" err="1"/>
              <a:t>xpath</a:t>
            </a:r>
            <a:r>
              <a:rPr lang="en-US" sz="900" dirty="0"/>
              <a:t>-functions#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SELECT DISTINCT ?</a:t>
            </a:r>
            <a:r>
              <a:rPr lang="en-US" sz="900" dirty="0" err="1"/>
              <a:t>toConvert</a:t>
            </a:r>
            <a:r>
              <a:rPr lang="en-US" sz="900" dirty="0"/>
              <a:t> ?label ?into ?</a:t>
            </a:r>
            <a:r>
              <a:rPr lang="en-US" sz="900" dirty="0" err="1"/>
              <a:t>otherUnitLabel</a:t>
            </a:r>
            <a:r>
              <a:rPr lang="en-US" sz="900" dirty="0"/>
              <a:t> ?</a:t>
            </a:r>
            <a:r>
              <a:rPr lang="en-US" sz="900" dirty="0" err="1"/>
              <a:t>multiplyBy</a:t>
            </a:r>
            <a:r>
              <a:rPr lang="en-US" sz="900" dirty="0"/>
              <a:t> ?multiplier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WHERE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BIND ("To convert" AS ?</a:t>
            </a:r>
            <a:r>
              <a:rPr lang="en-US" sz="900" dirty="0" err="1"/>
              <a:t>toConvert</a:t>
            </a:r>
            <a:r>
              <a:rPr lang="en-US" sz="900" dirty="0"/>
              <a:t>)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BIND ("into" AS ?into)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BIND ("multiply by" AS ?</a:t>
            </a:r>
            <a:r>
              <a:rPr lang="en-US" sz="900" dirty="0" err="1"/>
              <a:t>multiplyBy</a:t>
            </a:r>
            <a:r>
              <a:rPr lang="en-US" sz="900" dirty="0"/>
              <a:t>)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?unit a </a:t>
            </a:r>
            <a:r>
              <a:rPr lang="en-US" sz="900" dirty="0" err="1"/>
              <a:t>qudt:Unit</a:t>
            </a:r>
            <a:r>
              <a:rPr lang="en-US" sz="900" dirty="0"/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?unit </a:t>
            </a:r>
            <a:r>
              <a:rPr lang="en-US" sz="900" dirty="0" err="1"/>
              <a:t>rdfs:label</a:t>
            </a:r>
            <a:r>
              <a:rPr lang="en-US" sz="900" dirty="0"/>
              <a:t> ?label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FILTER (</a:t>
            </a:r>
            <a:r>
              <a:rPr lang="en-US" sz="900" dirty="0" err="1"/>
              <a:t>fn:contains</a:t>
            </a:r>
            <a:r>
              <a:rPr lang="en-US" sz="900" dirty="0"/>
              <a:t> (</a:t>
            </a:r>
            <a:r>
              <a:rPr lang="en-US" sz="900" dirty="0" err="1"/>
              <a:t>smf:lowerCase</a:t>
            </a:r>
            <a:r>
              <a:rPr lang="en-US" sz="900" dirty="0"/>
              <a:t>(?label), "</a:t>
            </a:r>
            <a:r>
              <a:rPr lang="en-US" sz="900" dirty="0" err="1"/>
              <a:t>milligray</a:t>
            </a:r>
            <a:r>
              <a:rPr lang="en-US" sz="900" dirty="0"/>
              <a:t>"))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?unit </a:t>
            </a:r>
            <a:r>
              <a:rPr lang="en-US" sz="900" dirty="0" err="1"/>
              <a:t>qudt:conversionMultiplier</a:t>
            </a:r>
            <a:r>
              <a:rPr lang="en-US" sz="900" dirty="0"/>
              <a:t> ?cm1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?unit </a:t>
            </a:r>
            <a:r>
              <a:rPr lang="en-US" sz="900" dirty="0" err="1"/>
              <a:t>qudt:hasQuantityKind</a:t>
            </a:r>
            <a:r>
              <a:rPr lang="en-US" sz="900" dirty="0"/>
              <a:t>/</a:t>
            </a:r>
            <a:r>
              <a:rPr lang="en-US" sz="900" dirty="0" err="1"/>
              <a:t>qudt:hasDimensionVector</a:t>
            </a:r>
            <a:r>
              <a:rPr lang="en-US" sz="900" dirty="0"/>
              <a:t> ?</a:t>
            </a:r>
            <a:r>
              <a:rPr lang="en-US" sz="900" dirty="0" err="1"/>
              <a:t>qkdv</a:t>
            </a:r>
            <a:r>
              <a:rPr lang="en-US" sz="900" dirty="0"/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?</a:t>
            </a:r>
            <a:r>
              <a:rPr lang="en-US" sz="900" dirty="0" err="1"/>
              <a:t>otherUnit</a:t>
            </a:r>
            <a:r>
              <a:rPr lang="en-US" sz="900" dirty="0"/>
              <a:t> </a:t>
            </a:r>
            <a:r>
              <a:rPr lang="en-US" sz="900" dirty="0" err="1"/>
              <a:t>qudt:hasQuantityKind</a:t>
            </a:r>
            <a:r>
              <a:rPr lang="en-US" sz="900" dirty="0"/>
              <a:t>/</a:t>
            </a:r>
            <a:r>
              <a:rPr lang="en-US" sz="900" dirty="0" err="1"/>
              <a:t>qudt:hasDimensionVector</a:t>
            </a:r>
            <a:r>
              <a:rPr lang="en-US" sz="900" dirty="0"/>
              <a:t> ?</a:t>
            </a:r>
            <a:r>
              <a:rPr lang="en-US" sz="900" dirty="0" err="1"/>
              <a:t>qkdv</a:t>
            </a:r>
            <a:r>
              <a:rPr lang="en-US" sz="900" dirty="0"/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?</a:t>
            </a:r>
            <a:r>
              <a:rPr lang="en-US" sz="900" dirty="0" err="1"/>
              <a:t>otherUnit</a:t>
            </a:r>
            <a:r>
              <a:rPr lang="en-US" sz="900" dirty="0"/>
              <a:t> a </a:t>
            </a:r>
            <a:r>
              <a:rPr lang="en-US" sz="900" dirty="0" err="1"/>
              <a:t>qudt:Unit</a:t>
            </a:r>
            <a:r>
              <a:rPr lang="en-US" sz="900" dirty="0"/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FILTER (?</a:t>
            </a:r>
            <a:r>
              <a:rPr lang="en-US" sz="900" dirty="0" err="1"/>
              <a:t>otherUnit</a:t>
            </a:r>
            <a:r>
              <a:rPr lang="en-US" sz="900" dirty="0"/>
              <a:t> != ?unit)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?</a:t>
            </a:r>
            <a:r>
              <a:rPr lang="en-US" sz="900" dirty="0" err="1"/>
              <a:t>otherUnit</a:t>
            </a:r>
            <a:r>
              <a:rPr lang="en-US" sz="900" dirty="0"/>
              <a:t> </a:t>
            </a:r>
            <a:r>
              <a:rPr lang="en-US" sz="900" dirty="0" err="1"/>
              <a:t>qudt:conversionMultiplier</a:t>
            </a:r>
            <a:r>
              <a:rPr lang="en-US" sz="900" dirty="0"/>
              <a:t> ?cm2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?</a:t>
            </a:r>
            <a:r>
              <a:rPr lang="en-US" sz="900" dirty="0" err="1"/>
              <a:t>otherUnit</a:t>
            </a:r>
            <a:r>
              <a:rPr lang="en-US" sz="900" dirty="0"/>
              <a:t> </a:t>
            </a:r>
            <a:r>
              <a:rPr lang="en-US" sz="900" dirty="0" err="1"/>
              <a:t>rdfs:label</a:t>
            </a:r>
            <a:r>
              <a:rPr lang="en-US" sz="900" dirty="0"/>
              <a:t> ?</a:t>
            </a:r>
            <a:r>
              <a:rPr lang="en-US" sz="900" dirty="0" err="1"/>
              <a:t>otherUnitLabel</a:t>
            </a:r>
            <a:r>
              <a:rPr lang="en-US" sz="900" dirty="0"/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BIND ((?cm1/?cm2) AS ?multiplier)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ORDER BY ?label ?multiplier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9EF56-9851-0248-BAE2-038B010454FD}"/>
              </a:ext>
            </a:extLst>
          </p:cNvPr>
          <p:cNvSpPr txBox="1"/>
          <p:nvPr/>
        </p:nvSpPr>
        <p:spPr>
          <a:xfrm>
            <a:off x="4289739" y="3938330"/>
            <a:ext cx="70640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Kilocalorie per Gram		multiply by	2.390057361376673E-10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</a:t>
            </a:r>
            <a:r>
              <a:rPr lang="en-US" sz="800" dirty="0" err="1"/>
              <a:t>MegaJ</a:t>
            </a:r>
            <a:r>
              <a:rPr lang="en-US" sz="800" dirty="0"/>
              <a:t> PER </a:t>
            </a:r>
            <a:r>
              <a:rPr lang="en-US" sz="800" dirty="0" err="1"/>
              <a:t>KiloGM</a:t>
            </a:r>
            <a:r>
              <a:rPr lang="en-US" sz="800" dirty="0"/>
              <a:t>		multiply by	1.0E-9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CAL_IT PER GM		multiply by	2.388458966274959E-7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</a:t>
            </a:r>
            <a:r>
              <a:rPr lang="en-US" sz="800" dirty="0" err="1"/>
              <a:t>calorieIT</a:t>
            </a:r>
            <a:r>
              <a:rPr lang="en-US" sz="800" dirty="0"/>
              <a:t> per gram (</a:t>
            </a:r>
            <a:r>
              <a:rPr lang="en-US" sz="800" dirty="0" err="1"/>
              <a:t>calIT</a:t>
            </a:r>
            <a:r>
              <a:rPr lang="en-US" sz="800" dirty="0"/>
              <a:t>/g)	multiply by	2.388458966274959E-7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CAL_TH PER GM		multiply by	2.390057361376673E-7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</a:t>
            </a:r>
            <a:r>
              <a:rPr lang="en-US" sz="800" dirty="0" err="1"/>
              <a:t>calorieTH</a:t>
            </a:r>
            <a:r>
              <a:rPr lang="en-US" sz="800" dirty="0"/>
              <a:t> per gram (</a:t>
            </a:r>
            <a:r>
              <a:rPr lang="en-US" sz="800" dirty="0" err="1"/>
              <a:t>calTH</a:t>
            </a:r>
            <a:r>
              <a:rPr lang="en-US" sz="800" dirty="0"/>
              <a:t>/g)	multiply by	2.390057361376673E-7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BTU-IT-PER-</a:t>
            </a:r>
            <a:r>
              <a:rPr lang="en-US" sz="800" dirty="0" err="1"/>
              <a:t>lb</a:t>
            </a:r>
            <a:r>
              <a:rPr lang="en-US" sz="800" dirty="0"/>
              <a:t>		multiply by	4.299226139294927E-7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British Thermal Unit (TH) Per Pound	multiply by	4.30210433032265E-7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J PER GM		multiply by	1.0E-6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BTU_IT PER LB_F		multiply by	4.216100966554345E-6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Gray		multiply by	0.001e0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Joule per Kilogram		multiply by	0.001e0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Sievert		multiply by	0.001e0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Rad		multiply by	0.1e0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Rem		multiply by	0.1e0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</a:t>
            </a:r>
            <a:r>
              <a:rPr lang="en-US" sz="800" dirty="0" err="1"/>
              <a:t>MilliSV</a:t>
            </a:r>
            <a:r>
              <a:rPr lang="en-US" sz="800" dirty="0"/>
              <a:t>		multiply by	1.0e0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ERG PER GM		multiply by	10.0e0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Erg per Gram		multiply by	10.0e0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</a:t>
            </a:r>
            <a:r>
              <a:rPr lang="en-US" sz="800" dirty="0" err="1"/>
              <a:t>MilliR</a:t>
            </a:r>
            <a:r>
              <a:rPr lang="en-US" sz="800" dirty="0"/>
              <a:t> equivalent man		multiply by	3875.968992248062e0</a:t>
            </a:r>
          </a:p>
          <a:p>
            <a:r>
              <a:rPr lang="en-US" sz="800" dirty="0"/>
              <a:t>    To convert	</a:t>
            </a:r>
            <a:r>
              <a:rPr lang="en-US" sz="800" dirty="0" err="1"/>
              <a:t>MilliGRAY</a:t>
            </a:r>
            <a:r>
              <a:rPr lang="en-US" sz="800" dirty="0"/>
              <a:t>	into	</a:t>
            </a:r>
            <a:r>
              <a:rPr lang="en-US" sz="800" dirty="0" err="1"/>
              <a:t>MilliR</a:t>
            </a:r>
            <a:r>
              <a:rPr lang="en-US" sz="800" dirty="0"/>
              <a:t>		multiply by	3875.968992248062e0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B4BE2-C8E7-6B4C-A1B2-4FCFA2AA2EB3}"/>
              </a:ext>
            </a:extLst>
          </p:cNvPr>
          <p:cNvSpPr txBox="1"/>
          <p:nvPr/>
        </p:nvSpPr>
        <p:spPr>
          <a:xfrm>
            <a:off x="5370490" y="1825625"/>
            <a:ext cx="515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SPARQL query finds all units commensurate with the </a:t>
            </a:r>
            <a:r>
              <a:rPr lang="en-US" dirty="0" err="1"/>
              <a:t>MilliGRAY</a:t>
            </a:r>
            <a:r>
              <a:rPr lang="en-US" dirty="0"/>
              <a:t>, and calculates the conversion factor</a:t>
            </a:r>
          </a:p>
        </p:txBody>
      </p:sp>
    </p:spTree>
    <p:extLst>
      <p:ext uri="{BB962C8B-B14F-4D97-AF65-F5344CB8AC3E}">
        <p14:creationId xmlns:p14="http://schemas.microsoft.com/office/powerpoint/2010/main" val="19603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18CE-16E2-8548-A04A-55EE6324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QUDT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B1E3-ECB8-7349-B4A9-A0906DA5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last count there are:</a:t>
            </a:r>
          </a:p>
          <a:p>
            <a:pPr lvl="1"/>
            <a:r>
              <a:rPr lang="en-US" sz="2000" dirty="0"/>
              <a:t>Number of units: 1522</a:t>
            </a:r>
          </a:p>
          <a:p>
            <a:pPr lvl="1"/>
            <a:r>
              <a:rPr lang="en-US" sz="2000" dirty="0"/>
              <a:t>There are 746 quantitykinds</a:t>
            </a:r>
          </a:p>
          <a:p>
            <a:pPr lvl="1"/>
            <a:r>
              <a:rPr lang="en-US" sz="2000" dirty="0"/>
              <a:t>There are 148 dimension vectors</a:t>
            </a:r>
          </a:p>
          <a:p>
            <a:r>
              <a:rPr lang="en-US" dirty="0"/>
              <a:t>QUDT includes entries/cross references to units and codes from:</a:t>
            </a:r>
          </a:p>
          <a:p>
            <a:pPr lvl="1"/>
            <a:r>
              <a:rPr lang="en-US" sz="2000" dirty="0"/>
              <a:t>S.I. (BIPM/NIST)</a:t>
            </a:r>
          </a:p>
          <a:p>
            <a:pPr lvl="1"/>
            <a:r>
              <a:rPr lang="en-US" sz="2000" dirty="0"/>
              <a:t>ISO/IEC 80000</a:t>
            </a:r>
          </a:p>
          <a:p>
            <a:pPr lvl="1"/>
            <a:r>
              <a:rPr lang="en-US" sz="2000" dirty="0"/>
              <a:t>IEC 61360</a:t>
            </a:r>
          </a:p>
          <a:p>
            <a:pPr lvl="1"/>
            <a:r>
              <a:rPr lang="en-US" sz="2000" dirty="0"/>
              <a:t>UCUM</a:t>
            </a:r>
          </a:p>
          <a:p>
            <a:pPr lvl="1"/>
            <a:r>
              <a:rPr lang="en-US" sz="2000" dirty="0"/>
              <a:t>UN/ECE</a:t>
            </a:r>
          </a:p>
          <a:p>
            <a:pPr lvl="1"/>
            <a:r>
              <a:rPr lang="en-US" sz="2000" dirty="0"/>
              <a:t>BACnet (in progress)</a:t>
            </a:r>
          </a:p>
        </p:txBody>
      </p:sp>
    </p:spTree>
    <p:extLst>
      <p:ext uri="{BB962C8B-B14F-4D97-AF65-F5344CB8AC3E}">
        <p14:creationId xmlns:p14="http://schemas.microsoft.com/office/powerpoint/2010/main" val="417094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1130</Words>
  <Application>Microsoft Macintosh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the  QUDT Ontology</vt:lpstr>
      <vt:lpstr>Why have a units ontology?</vt:lpstr>
      <vt:lpstr>Why have a units ontology?</vt:lpstr>
      <vt:lpstr>The core design pattern</vt:lpstr>
      <vt:lpstr>A simple example</vt:lpstr>
      <vt:lpstr>A simple example</vt:lpstr>
      <vt:lpstr>Deeper structure in QUDT</vt:lpstr>
      <vt:lpstr>Automated generation of unit conversions</vt:lpstr>
      <vt:lpstr>QUDT statistics</vt:lpstr>
      <vt:lpstr>PowerPoint Presentation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 QUDT Ontology</dc:title>
  <dc:creator>Steve Ray</dc:creator>
  <cp:lastModifiedBy>Steve Ray</cp:lastModifiedBy>
  <cp:revision>22</cp:revision>
  <dcterms:created xsi:type="dcterms:W3CDTF">2020-04-24T17:02:07Z</dcterms:created>
  <dcterms:modified xsi:type="dcterms:W3CDTF">2020-04-29T19:00:42Z</dcterms:modified>
</cp:coreProperties>
</file>