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DC8FD-A5D5-45B6-99A2-0D0C631FBDAD}" v="867" dt="2021-05-12T11:24:13.666"/>
    <p1510:client id="{CF1313E0-1179-4987-81D9-5E49B60E9150}" v="519" dt="2021-05-12T10:45:39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ОСОБЕННОСТИ МОБИЛЬНОГО ТЕСТИРОВАНИЯ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934" y="4385732"/>
            <a:ext cx="8304191" cy="1405467"/>
          </a:xfrm>
        </p:spPr>
        <p:txBody>
          <a:bodyPr/>
          <a:lstStyle/>
          <a:p>
            <a:r>
              <a:rPr lang="en-US" dirty="0" err="1">
                <a:cs typeface="Calibri"/>
              </a:rPr>
              <a:t>Особенности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тестирования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приложений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мобильных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устройствах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47B3F-EA4F-496A-AA15-8B3BC59F7BB1}"/>
              </a:ext>
            </a:extLst>
          </p:cNvPr>
          <p:cNvSpPr txBox="1"/>
          <p:nvPr/>
        </p:nvSpPr>
        <p:spPr>
          <a:xfrm>
            <a:off x="447675" y="104775"/>
            <a:ext cx="11363325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                                                         </a:t>
            </a:r>
            <a:r>
              <a:rPr lang="en-US" sz="2400" b="1" dirty="0" err="1"/>
              <a:t>Контрольный</a:t>
            </a:r>
            <a:r>
              <a:rPr lang="en-US" sz="2400" b="1" dirty="0"/>
              <a:t> </a:t>
            </a:r>
            <a:r>
              <a:rPr lang="en-US" sz="2400" b="1" dirty="0" err="1"/>
              <a:t>этап</a:t>
            </a:r>
            <a:r>
              <a:rPr lang="en-US" sz="2400" b="1" dirty="0"/>
              <a:t>:</a:t>
            </a:r>
            <a:endParaRPr lang="en-US" sz="2400" b="1" dirty="0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включает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себя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подробное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полное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ранних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итеративных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этапов</a:t>
            </a:r>
            <a:r>
              <a:rPr lang="en-US" dirty="0">
                <a:ea typeface="+mn-lt"/>
                <a:cs typeface="+mn-lt"/>
              </a:rPr>
              <a:t>  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регрессионных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еще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потребоваться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стабилизации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выявления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незначительных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дефектов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добавить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новые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изменить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настройки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финальной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версии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завершения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дополнительные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добавленные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удаляются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окончательная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версия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становится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готовой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общественности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                                             </a:t>
            </a:r>
            <a:r>
              <a:rPr lang="en-US" sz="2400" b="1" dirty="0" err="1">
                <a:ea typeface="+mn-lt"/>
                <a:cs typeface="+mn-lt"/>
              </a:rPr>
              <a:t>Итоговый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отчет</a:t>
            </a:r>
            <a:r>
              <a:rPr lang="en-US" sz="2400" b="1" dirty="0">
                <a:ea typeface="+mn-lt"/>
                <a:cs typeface="+mn-lt"/>
              </a:rPr>
              <a:t> о </a:t>
            </a:r>
            <a:r>
              <a:rPr lang="en-US" sz="2400" b="1" dirty="0" err="1">
                <a:ea typeface="+mn-lt"/>
                <a:cs typeface="+mn-lt"/>
              </a:rPr>
              <a:t>тестировании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Проверьте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дважды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сделаны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нужные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записи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сформируйте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окончательный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отчет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тестировании</a:t>
            </a:r>
            <a:r>
              <a:rPr lang="en-US" dirty="0">
                <a:ea typeface="+mn-lt"/>
                <a:cs typeface="+mn-lt"/>
              </a:rPr>
              <a:t> (test summary report).</a:t>
            </a:r>
            <a:endParaRPr lang="en-US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отчет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включать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Важную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выявленную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результате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проведенных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испытаний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качестве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проводимого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Сводную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качестве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тестируемого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Статистику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полученную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отчетов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инцидентах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видах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времени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затраченном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отчете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данное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пригодно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качестве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заявлено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соответствует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критериям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приемлемости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качества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Вооружившись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сводкой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руководство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теперь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решить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готово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выпуску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рынок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3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BD7BE-19AF-444C-8F74-9B7D20D6A8F2}"/>
              </a:ext>
            </a:extLst>
          </p:cNvPr>
          <p:cNvSpPr txBox="1"/>
          <p:nvPr/>
        </p:nvSpPr>
        <p:spPr>
          <a:xfrm>
            <a:off x="699631" y="365604"/>
            <a:ext cx="10853800" cy="71404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                                                               </a:t>
            </a:r>
            <a:r>
              <a:rPr lang="en-US" sz="4000" b="1" dirty="0"/>
              <a:t> </a:t>
            </a:r>
            <a:r>
              <a:rPr lang="en-US" sz="4000" b="1" dirty="0" err="1"/>
              <a:t>Планирование</a:t>
            </a:r>
            <a:r>
              <a:rPr lang="en-US" sz="4000" b="1" dirty="0"/>
              <a:t>:</a:t>
            </a:r>
            <a:endParaRPr lang="en-US" sz="4000" b="1" dirty="0">
              <a:cs typeface="Calibri"/>
            </a:endParaRPr>
          </a:p>
          <a:p>
            <a:pPr algn="just"/>
            <a:endParaRPr lang="en-US" sz="4000" b="1" dirty="0">
              <a:ea typeface="+mn-lt"/>
              <a:cs typeface="+mn-lt"/>
            </a:endParaRPr>
          </a:p>
          <a:p>
            <a:pPr algn="just"/>
            <a:r>
              <a:rPr lang="en-US" b="1" dirty="0" err="1">
                <a:ea typeface="+mn-lt"/>
                <a:cs typeface="+mn-lt"/>
              </a:rPr>
              <a:t>Когда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этап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разработки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почти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завершен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вы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должны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поставить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перед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собой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вопрос</a:t>
            </a:r>
            <a:r>
              <a:rPr lang="en-US" b="1" dirty="0">
                <a:ea typeface="+mn-lt"/>
                <a:cs typeface="+mn-lt"/>
              </a:rPr>
              <a:t> - </a:t>
            </a:r>
            <a:r>
              <a:rPr lang="en-US" b="1" dirty="0" err="1">
                <a:ea typeface="+mn-lt"/>
                <a:cs typeface="+mn-lt"/>
              </a:rPr>
              <a:t>чего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пытаетесь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достичь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разработкой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данного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 и </a:t>
            </a:r>
            <a:r>
              <a:rPr lang="en-US" b="1" dirty="0" err="1">
                <a:ea typeface="+mn-lt"/>
                <a:cs typeface="+mn-lt"/>
              </a:rPr>
              <a:t>какие</a:t>
            </a:r>
            <a:r>
              <a:rPr lang="en-US" b="1" dirty="0">
                <a:ea typeface="+mn-lt"/>
                <a:cs typeface="+mn-lt"/>
              </a:rPr>
              <a:t> у </a:t>
            </a:r>
            <a:r>
              <a:rPr lang="en-US" b="1" dirty="0" err="1">
                <a:ea typeface="+mn-lt"/>
                <a:cs typeface="+mn-lt"/>
              </a:rPr>
              <a:t>вас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есть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ограничения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b="1">
              <a:cs typeface="Calibri"/>
            </a:endParaRPr>
          </a:p>
          <a:p>
            <a:pPr algn="just"/>
            <a:br>
              <a:rPr lang="en-US" b="1" dirty="0"/>
            </a:br>
            <a:r>
              <a:rPr lang="en-US" b="1" dirty="0" err="1">
                <a:ea typeface="+mn-lt"/>
                <a:cs typeface="+mn-lt"/>
              </a:rPr>
              <a:t>Вы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должны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определить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следующее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b="1" dirty="0">
              <a:cs typeface="Calibri"/>
            </a:endParaRPr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Взаимодействует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ваше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приложение</a:t>
            </a:r>
            <a:r>
              <a:rPr lang="en-US" b="1" dirty="0">
                <a:ea typeface="+mn-lt"/>
                <a:cs typeface="+mn-lt"/>
              </a:rPr>
              <a:t> с </a:t>
            </a:r>
            <a:r>
              <a:rPr lang="en-US" b="1" dirty="0" err="1">
                <a:ea typeface="+mn-lt"/>
                <a:cs typeface="+mn-lt"/>
              </a:rPr>
              <a:t>другими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приложениями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Насколько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функциональны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все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возможности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Является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тестируемое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мобильное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нативным</a:t>
            </a:r>
            <a:r>
              <a:rPr lang="en-US" b="1" dirty="0">
                <a:ea typeface="+mn-lt"/>
                <a:cs typeface="+mn-lt"/>
              </a:rPr>
              <a:t>, Mobile-web </a:t>
            </a:r>
            <a:r>
              <a:rPr lang="en-US" b="1" dirty="0" err="1">
                <a:ea typeface="+mn-lt"/>
                <a:cs typeface="+mn-lt"/>
              </a:rPr>
              <a:t>или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гибридным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Ограничена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задача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тестирования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тестированием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только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внешнего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интерфейса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Стоят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задачи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бэкенда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Какова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должна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быть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совместимость</a:t>
            </a:r>
            <a:r>
              <a:rPr lang="en-US" b="1" dirty="0">
                <a:ea typeface="+mn-lt"/>
                <a:cs typeface="+mn-lt"/>
              </a:rPr>
              <a:t> с </a:t>
            </a:r>
            <a:r>
              <a:rPr lang="en-US" b="1" dirty="0" err="1">
                <a:ea typeface="+mn-lt"/>
                <a:cs typeface="+mn-lt"/>
              </a:rPr>
              <a:t>различными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беспроводными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сетями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Как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сильно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данные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 и </a:t>
            </a:r>
            <a:r>
              <a:rPr lang="en-US" b="1" dirty="0" err="1">
                <a:ea typeface="+mn-lt"/>
                <a:cs typeface="+mn-lt"/>
              </a:rPr>
              <a:t>свободное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пространство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занимаемое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им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зависят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особенностей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использования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Насколько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быстро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загружается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ваше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приложение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насколько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быстро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происходит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серфинг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меню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 и </a:t>
            </a:r>
            <a:r>
              <a:rPr lang="en-US" b="1" dirty="0" err="1">
                <a:ea typeface="+mn-lt"/>
                <a:cs typeface="+mn-lt"/>
              </a:rPr>
              <a:t>его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функциям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Как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будет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обрабатываться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возможное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увеличение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нагрузки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приложение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Влияют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ли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различные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изменения</a:t>
            </a:r>
            <a:r>
              <a:rPr lang="en-US" b="1" dirty="0">
                <a:ea typeface="+mn-lt"/>
                <a:cs typeface="+mn-lt"/>
              </a:rPr>
              <a:t> в </a:t>
            </a:r>
            <a:r>
              <a:rPr lang="en-US" b="1" dirty="0" err="1">
                <a:ea typeface="+mn-lt"/>
                <a:cs typeface="+mn-lt"/>
              </a:rPr>
              <a:t>статусе</a:t>
            </a:r>
            <a:r>
              <a:rPr lang="en-US" b="1" dirty="0">
                <a:ea typeface="+mn-lt"/>
                <a:cs typeface="+mn-lt"/>
              </a:rPr>
              <a:t> и </a:t>
            </a:r>
            <a:r>
              <a:rPr lang="en-US" b="1" dirty="0" err="1">
                <a:ea typeface="+mn-lt"/>
                <a:cs typeface="+mn-lt"/>
              </a:rPr>
              <a:t>состоянии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телефона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работу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мобильного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приложения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b="1">
              <a:cs typeface="Calibri"/>
            </a:endParaRPr>
          </a:p>
          <a:p>
            <a:pPr algn="just"/>
            <a:endParaRPr lang="en-US" b="1" dirty="0">
              <a:cs typeface="Calibri"/>
            </a:endParaRPr>
          </a:p>
          <a:p>
            <a:pPr algn="just"/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3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C4E00-59DD-4F1F-A250-65DA1C38D4C4}"/>
              </a:ext>
            </a:extLst>
          </p:cNvPr>
          <p:cNvSpPr txBox="1"/>
          <p:nvPr/>
        </p:nvSpPr>
        <p:spPr>
          <a:xfrm>
            <a:off x="609600" y="409575"/>
            <a:ext cx="11077575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     </a:t>
            </a:r>
            <a:r>
              <a:rPr lang="en-US" sz="2800" b="1" dirty="0" err="1"/>
              <a:t>Определение</a:t>
            </a:r>
            <a:r>
              <a:rPr lang="en-US" sz="2800" b="1" dirty="0"/>
              <a:t> </a:t>
            </a:r>
            <a:r>
              <a:rPr lang="en-US" sz="2800" b="1" dirty="0" err="1"/>
              <a:t>необходимых</a:t>
            </a:r>
            <a:r>
              <a:rPr lang="en-US" sz="2800" b="1" dirty="0"/>
              <a:t> </a:t>
            </a:r>
            <a:r>
              <a:rPr lang="en-US" sz="2800" b="1" dirty="0" err="1"/>
              <a:t>типов</a:t>
            </a:r>
            <a:r>
              <a:rPr lang="en-US" sz="2800" b="1" dirty="0"/>
              <a:t> </a:t>
            </a:r>
            <a:r>
              <a:rPr lang="en-US" sz="2800" b="1" dirty="0" err="1"/>
              <a:t>тестирования</a:t>
            </a:r>
            <a:r>
              <a:rPr lang="en-US" sz="2800" b="1" dirty="0"/>
              <a:t> </a:t>
            </a:r>
            <a:r>
              <a:rPr lang="en-US" sz="2800" b="1" dirty="0" err="1"/>
              <a:t>мобильных</a:t>
            </a:r>
            <a:r>
              <a:rPr lang="en-US" sz="2800" b="1" dirty="0"/>
              <a:t> </a:t>
            </a:r>
            <a:r>
              <a:rPr lang="en-US" sz="2800" b="1" dirty="0" err="1"/>
              <a:t>приложений</a:t>
            </a:r>
            <a:r>
              <a:rPr lang="en-US" sz="2800" b="1" dirty="0"/>
              <a:t>:</a:t>
            </a:r>
            <a:endParaRPr lang="en-US" sz="2800" b="1">
              <a:cs typeface="Calibri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Перед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именно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данном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протестировать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функциональности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удобство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совместимость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производительность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безопасность</a:t>
            </a:r>
            <a:r>
              <a:rPr lang="en-US" dirty="0">
                <a:ea typeface="+mn-lt"/>
                <a:cs typeface="+mn-lt"/>
              </a:rPr>
              <a:t> и т. д.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смысл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выбрать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методы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Определите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целевые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направлено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какие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требования</a:t>
            </a:r>
            <a:r>
              <a:rPr lang="en-US" dirty="0">
                <a:ea typeface="+mn-lt"/>
                <a:cs typeface="+mn-lt"/>
              </a:rPr>
              <a:t>  к </a:t>
            </a:r>
            <a:r>
              <a:rPr lang="en-US" dirty="0" err="1">
                <a:ea typeface="+mn-lt"/>
                <a:cs typeface="+mn-lt"/>
              </a:rPr>
              <a:t>функционалу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целевые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нужно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включить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список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сделать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следующим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Выяснить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поддерживать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Определить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версия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операционной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ранней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поддерживаются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приложением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Выявить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наиболее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популярные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модели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устройств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err="1">
                <a:ea typeface="+mn-lt"/>
                <a:cs typeface="+mn-lt"/>
              </a:rPr>
              <a:t>целевой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аудитории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Определить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основных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дополнительных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устройств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err="1">
                <a:ea typeface="+mn-lt"/>
                <a:cs typeface="+mn-lt"/>
              </a:rPr>
              <a:t>экранами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разных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размеров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потенциально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поддерживаемых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приложением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Решить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будете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использовать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физические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эмуляторы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54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9CBDF-E363-431D-9A0E-0C25625272EE}"/>
              </a:ext>
            </a:extLst>
          </p:cNvPr>
          <p:cNvSpPr txBox="1"/>
          <p:nvPr/>
        </p:nvSpPr>
        <p:spPr>
          <a:xfrm>
            <a:off x="561975" y="704850"/>
            <a:ext cx="11068050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                 </a:t>
            </a:r>
            <a:r>
              <a:rPr lang="en-US" sz="2400" b="1" dirty="0"/>
              <a:t> </a:t>
            </a:r>
            <a:r>
              <a:rPr lang="en-US" sz="2400" b="1" dirty="0" err="1"/>
              <a:t>Тестовые</a:t>
            </a:r>
            <a:r>
              <a:rPr lang="en-US" sz="2400" b="1" dirty="0"/>
              <a:t> </a:t>
            </a:r>
            <a:r>
              <a:rPr lang="en-US" sz="2400" b="1" dirty="0" err="1"/>
              <a:t>случаи</a:t>
            </a:r>
            <a:r>
              <a:rPr lang="en-US" sz="2400" b="1" dirty="0"/>
              <a:t> и </a:t>
            </a:r>
            <a:r>
              <a:rPr lang="en-US" sz="2400" b="1" dirty="0" err="1"/>
              <a:t>разработка</a:t>
            </a:r>
            <a:r>
              <a:rPr lang="en-US" sz="2400" b="1" dirty="0"/>
              <a:t> </a:t>
            </a:r>
            <a:r>
              <a:rPr lang="en-US" sz="2400" b="1" dirty="0" err="1"/>
              <a:t>сценариев</a:t>
            </a:r>
            <a:r>
              <a:rPr lang="en-US" sz="2400" b="1" dirty="0"/>
              <a:t> </a:t>
            </a:r>
            <a:r>
              <a:rPr lang="en-US" sz="2400" b="1" dirty="0" err="1"/>
              <a:t>тестирования</a:t>
            </a:r>
            <a:r>
              <a:rPr lang="en-US" sz="2400" b="1" dirty="0"/>
              <a:t> </a:t>
            </a:r>
            <a:r>
              <a:rPr lang="en-US" sz="2400" b="1" dirty="0" err="1"/>
              <a:t>приложения</a:t>
            </a:r>
            <a:r>
              <a:rPr lang="en-US" sz="2400" b="1" dirty="0"/>
              <a:t>:</a:t>
            </a:r>
            <a:endParaRPr lang="en-US" sz="2400" b="1">
              <a:cs typeface="Calibr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Подготовьте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случаи</a:t>
            </a:r>
            <a:r>
              <a:rPr lang="en-US" dirty="0">
                <a:ea typeface="+mn-lt"/>
                <a:cs typeface="+mn-lt"/>
              </a:rPr>
              <a:t> (test cases)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тестируемой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функциональности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В </a:t>
            </a:r>
            <a:r>
              <a:rPr lang="en-US" dirty="0" err="1">
                <a:ea typeface="+mn-lt"/>
                <a:cs typeface="+mn-lt"/>
              </a:rPr>
              <a:t>дополнение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функциональным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случаям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охвачены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отдельные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моменты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кейсы</a:t>
            </a:r>
            <a:r>
              <a:rPr lang="en-US" dirty="0">
                <a:ea typeface="+mn-lt"/>
                <a:cs typeface="+mn-lt"/>
              </a:rPr>
              <a:t>):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Особенность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батареи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algn="just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Скорость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algn="just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Требования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данным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algn="just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Объем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памяти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началом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определиться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сочетание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ручного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автоматического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применять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необходимости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подготовьте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отдельные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ручных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случаев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сценариев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автоматического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адаптируйте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согласно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требованиям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проекта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65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CFC9-C8DF-44F3-B8EC-EB69F9C0CB41}"/>
              </a:ext>
            </a:extLst>
          </p:cNvPr>
          <p:cNvSpPr txBox="1"/>
          <p:nvPr/>
        </p:nvSpPr>
        <p:spPr>
          <a:xfrm>
            <a:off x="514350" y="523875"/>
            <a:ext cx="11277600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                                </a:t>
            </a:r>
            <a:r>
              <a:rPr lang="en-US" sz="2400" b="1" dirty="0" err="1"/>
              <a:t>Ручное</a:t>
            </a:r>
            <a:r>
              <a:rPr lang="en-US" sz="2400" b="1" dirty="0"/>
              <a:t> и </a:t>
            </a:r>
            <a:r>
              <a:rPr lang="en-US" sz="2400" b="1" dirty="0" err="1"/>
              <a:t>автоматическое</a:t>
            </a:r>
            <a:r>
              <a:rPr lang="en-US" sz="2400" b="1" dirty="0"/>
              <a:t> </a:t>
            </a:r>
            <a:r>
              <a:rPr lang="en-US" sz="2400" b="1" dirty="0" err="1"/>
              <a:t>тестирование</a:t>
            </a:r>
            <a:r>
              <a:rPr lang="en-US" sz="2400" b="1" dirty="0"/>
              <a:t>:</a:t>
            </a:r>
            <a:endParaRPr lang="en-US" sz="2400" b="1">
              <a:cs typeface="Calibri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Теперь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пришло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ручных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автоматизированных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Ранее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предыдущих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этапах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определили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скрипты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использовать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подготовили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Теперь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текущем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выполняете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запуск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механизмов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основной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функциональности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убедиться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отсутствии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поломок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Автоматизированное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экономит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другие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ресурсы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тестировщиков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28668-AEC9-479F-935E-2C0D395C29C7}"/>
              </a:ext>
            </a:extLst>
          </p:cNvPr>
          <p:cNvSpPr txBox="1"/>
          <p:nvPr/>
        </p:nvSpPr>
        <p:spPr>
          <a:xfrm>
            <a:off x="514350" y="3705225"/>
            <a:ext cx="1123950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                              </a:t>
            </a:r>
            <a:r>
              <a:rPr lang="en-US" sz="2400" b="1" dirty="0" err="1"/>
              <a:t>Тестирование</a:t>
            </a:r>
            <a:r>
              <a:rPr lang="en-US" sz="2400" b="1" dirty="0"/>
              <a:t> </a:t>
            </a:r>
            <a:r>
              <a:rPr lang="en-US" sz="2400" b="1" dirty="0" err="1"/>
              <a:t>юзабилити</a:t>
            </a:r>
            <a:r>
              <a:rPr lang="en-US" sz="2400" b="1" dirty="0"/>
              <a:t> и </a:t>
            </a:r>
            <a:r>
              <a:rPr lang="en-US" sz="2400" b="1" dirty="0" err="1"/>
              <a:t>бета-тестирование</a:t>
            </a:r>
            <a:r>
              <a:rPr lang="en-US" sz="2400" b="1" dirty="0"/>
              <a:t>:</a:t>
            </a:r>
            <a:endParaRPr lang="en-US" sz="2400" b="1">
              <a:cs typeface="Calibri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базовый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функционал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протестирован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настало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время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убедиться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достаточно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простым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использовании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обеспечивает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удовлетворительный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пользовательский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опыт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необходимо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поддерживать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соответствие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матрице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кроссплатформенности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обеспечить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охват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платформ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достигнутый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бета-тестерами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7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8AB04-BD1F-42C8-92C1-33AB49F97DD7}"/>
              </a:ext>
            </a:extLst>
          </p:cNvPr>
          <p:cNvSpPr txBox="1"/>
          <p:nvPr/>
        </p:nvSpPr>
        <p:spPr>
          <a:xfrm>
            <a:off x="485775" y="561975"/>
            <a:ext cx="1129665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                                                                     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совместимости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 err="1"/>
          </a:p>
          <a:p>
            <a:pPr algn="just"/>
            <a:r>
              <a:rPr lang="en-US" dirty="0" err="1">
                <a:ea typeface="+mn-lt"/>
                <a:cs typeface="+mn-lt"/>
              </a:rPr>
              <a:t>Мобильные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различаются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зависимости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платформы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модели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версии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операционной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системы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Важно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выбрать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подмножество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соответствовать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вашему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приложению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                                                     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пользовательского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интерфейса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Пользовательский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опыт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ключевым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Ведь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наше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разрабатывается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конечных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пользователей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качественно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удобство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навигацию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элементам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контент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Тестируйте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опции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кнопки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закладки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историю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настройки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навигацию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                                                                       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интерфейса</a:t>
            </a:r>
            <a:r>
              <a:rPr lang="en-US" b="1" dirty="0">
                <a:ea typeface="+mn-lt"/>
                <a:cs typeface="+mn-lt"/>
              </a:rPr>
              <a:t>: </a:t>
            </a:r>
            <a:endParaRPr lang="en-US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пунктов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кнопок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закладок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истории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настроек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навигации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приложению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                                                                  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внешних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факторов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единственными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вашим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установлены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сторонних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разработчиков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Возможно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десятки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Следовательно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вашему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придётся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взаимодействовать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этими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сторонними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приложениями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прерывать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сетевых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подключений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обращение</a:t>
            </a:r>
            <a:r>
              <a:rPr lang="en-US" dirty="0">
                <a:ea typeface="+mn-lt"/>
                <a:cs typeface="+mn-lt"/>
              </a:rPr>
              <a:t> к SD-</a:t>
            </a:r>
            <a:r>
              <a:rPr lang="en-US" dirty="0" err="1">
                <a:ea typeface="+mn-lt"/>
                <a:cs typeface="+mn-lt"/>
              </a:rPr>
              <a:t>карте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телефонные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звонки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другие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                                                                        </a:t>
            </a:r>
            <a:r>
              <a:rPr lang="en-US" b="1" dirty="0" err="1">
                <a:ea typeface="+mn-lt"/>
                <a:cs typeface="+mn-lt"/>
              </a:rPr>
              <a:t>Тестирование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доступности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 err="1"/>
          </a:p>
          <a:p>
            <a:pPr algn="just"/>
            <a:r>
              <a:rPr lang="en-US" dirty="0" err="1">
                <a:ea typeface="+mn-lt"/>
                <a:cs typeface="+mn-lt"/>
              </a:rPr>
              <a:t>Мобильными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различные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люди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ограниченными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возможностями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причине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протестировать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приложением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людей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дальтонизмом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нарушениями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слуха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зрения</a:t>
            </a:r>
            <a:r>
              <a:rPr lang="en-US" dirty="0">
                <a:ea typeface="+mn-lt"/>
                <a:cs typeface="+mn-lt"/>
              </a:rPr>
              <a:t> и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проблемами</a:t>
            </a:r>
            <a:r>
              <a:rPr lang="en-US" dirty="0">
                <a:ea typeface="+mn-lt"/>
                <a:cs typeface="+mn-lt"/>
              </a:rPr>
              <a:t>.  </a:t>
            </a:r>
            <a:r>
              <a:rPr lang="en-US" dirty="0" err="1">
                <a:ea typeface="+mn-lt"/>
                <a:cs typeface="+mn-lt"/>
              </a:rPr>
              <a:t>Такое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общего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юзабилити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3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091DE-0562-4B9C-B738-E3A044AEEBB6}"/>
              </a:ext>
            </a:extLst>
          </p:cNvPr>
          <p:cNvSpPr txBox="1"/>
          <p:nvPr/>
        </p:nvSpPr>
        <p:spPr>
          <a:xfrm>
            <a:off x="762000" y="1152525"/>
            <a:ext cx="10963275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                                      </a:t>
            </a:r>
            <a:r>
              <a:rPr lang="en-US" sz="2400" b="1" dirty="0" err="1"/>
              <a:t>Тестирование</a:t>
            </a:r>
            <a:r>
              <a:rPr lang="en-US" sz="2400" b="1" dirty="0"/>
              <a:t> </a:t>
            </a:r>
            <a:r>
              <a:rPr lang="en-US" sz="2400" b="1" dirty="0" err="1"/>
              <a:t>производительности</a:t>
            </a:r>
            <a:r>
              <a:rPr lang="en-US" sz="2400" b="1" dirty="0"/>
              <a:t>:</a:t>
            </a:r>
            <a:endParaRPr lang="en-US" sz="2400" b="1" dirty="0" err="1">
              <a:cs typeface="Calibri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Мобильные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предоставляют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меньший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памяти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меньшую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мощность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процессора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стационарные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компьютеры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ноутбуки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причине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работе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очень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эффективность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предоставляемых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ресурсов</a:t>
            </a:r>
            <a:r>
              <a:rPr lang="en-US" dirty="0">
                <a:ea typeface="+mn-lt"/>
                <a:cs typeface="+mn-lt"/>
              </a:rPr>
              <a:t>.  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работоспособность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тестируемого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изменив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соединение</a:t>
            </a:r>
            <a:r>
              <a:rPr lang="en-US" dirty="0">
                <a:ea typeface="+mn-lt"/>
                <a:cs typeface="+mn-lt"/>
              </a:rPr>
              <a:t> с 2G, 3G, 4G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WIFI,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скорость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отклика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потребление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заряда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батареи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стабильность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 и т. д. </a:t>
            </a:r>
            <a:endParaRPr lang="en-US" dirty="0">
              <a:cs typeface="Calibr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Рекомендуется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проверять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предмет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масштабируемости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применения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наличие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производительностью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В </a:t>
            </a:r>
            <a:r>
              <a:rPr lang="en-US" dirty="0" err="1">
                <a:ea typeface="+mn-lt"/>
                <a:cs typeface="+mn-lt"/>
              </a:rPr>
              <a:t>рамках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этапа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пройти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нагрузочное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63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7A290-BA2F-41E9-8CE6-BB3C28BB2E94}"/>
              </a:ext>
            </a:extLst>
          </p:cNvPr>
          <p:cNvSpPr txBox="1"/>
          <p:nvPr/>
        </p:nvSpPr>
        <p:spPr>
          <a:xfrm>
            <a:off x="628650" y="542925"/>
            <a:ext cx="11068050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                                                      </a:t>
            </a:r>
            <a:r>
              <a:rPr lang="en-US" sz="2800" b="1" dirty="0" err="1">
                <a:ea typeface="+mn-lt"/>
                <a:cs typeface="+mn-lt"/>
              </a:rPr>
              <a:t>Функциональное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тестирование</a:t>
            </a:r>
            <a:r>
              <a:rPr lang="en-US" sz="2800" b="1" dirty="0">
                <a:ea typeface="+mn-lt"/>
                <a:cs typeface="+mn-lt"/>
              </a:rPr>
              <a:t>:</a:t>
            </a:r>
            <a:endParaRPr lang="en-US" sz="2800" b="1">
              <a:cs typeface="Calibri"/>
            </a:endParaRPr>
          </a:p>
          <a:p>
            <a:pPr algn="just"/>
            <a:endParaRPr lang="en-US" sz="2800" b="1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Функциональность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полностью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протестирована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Особое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уделить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установке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обновлениям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регистрации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входу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систему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обеспечению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работе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специфическими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сообщениям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ошибках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 err="1">
                <a:ea typeface="+mn-lt"/>
                <a:cs typeface="+mn-lt"/>
              </a:rPr>
              <a:t>Функциональное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большей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типа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Однако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области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особое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приложений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cs typeface="Calibri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В </a:t>
            </a:r>
            <a:r>
              <a:rPr lang="en-US" sz="2000" b="1" dirty="0" err="1">
                <a:ea typeface="+mn-lt"/>
                <a:cs typeface="+mn-lt"/>
              </a:rPr>
              <a:t>рамках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функционального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тестирования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вам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следует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выполнить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следующие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тесты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sz="2000" b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процесса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установки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обновлений</a:t>
            </a:r>
            <a:r>
              <a:rPr lang="en-US" dirty="0">
                <a:ea typeface="+mn-lt"/>
                <a:cs typeface="+mn-lt"/>
              </a:rPr>
              <a:t>;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Эксплуатационное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процесса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регистрации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авторизации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функций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специфических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устройства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отправки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получения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сообщений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ошибках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Низкоуровневое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ресурсов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использование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памяти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автоматическое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освобождение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ресурсов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т.д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сервисов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функционирование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режиме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онлайн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и в </a:t>
            </a:r>
            <a:r>
              <a:rPr lang="en-US" dirty="0" err="1">
                <a:ea typeface="+mn-lt"/>
                <a:cs typeface="+mn-lt"/>
              </a:rPr>
              <a:t>автономном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режиме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91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55C79-8ABF-470C-9124-BE3C7E4BEDD9}"/>
              </a:ext>
            </a:extLst>
          </p:cNvPr>
          <p:cNvSpPr txBox="1"/>
          <p:nvPr/>
        </p:nvSpPr>
        <p:spPr>
          <a:xfrm>
            <a:off x="657225" y="704850"/>
            <a:ext cx="11087100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       </a:t>
            </a:r>
            <a:r>
              <a:rPr lang="en-US" sz="2400" b="1" dirty="0" err="1"/>
              <a:t>Аттестационное</a:t>
            </a:r>
            <a:r>
              <a:rPr lang="en-US" sz="2400" b="1" dirty="0"/>
              <a:t> </a:t>
            </a:r>
            <a:r>
              <a:rPr lang="en-US" sz="2400" b="1" dirty="0" err="1"/>
              <a:t>тестирование</a:t>
            </a:r>
            <a:r>
              <a:rPr lang="en-US" sz="2400" b="1" dirty="0"/>
              <a:t> и </a:t>
            </a:r>
            <a:r>
              <a:rPr lang="en-US" sz="2400" b="1" dirty="0" err="1"/>
              <a:t>тестирование</a:t>
            </a:r>
            <a:r>
              <a:rPr lang="en-US" sz="2400" b="1" dirty="0"/>
              <a:t> </a:t>
            </a:r>
            <a:r>
              <a:rPr lang="en-US" sz="2400" b="1" dirty="0" err="1"/>
              <a:t>безопасности</a:t>
            </a:r>
            <a:r>
              <a:rPr lang="en-US" sz="2400" b="1" dirty="0"/>
              <a:t> </a:t>
            </a:r>
            <a:r>
              <a:rPr lang="en-US" sz="2400" b="1" dirty="0" err="1"/>
              <a:t>приложения</a:t>
            </a:r>
            <a:r>
              <a:rPr lang="en-US" sz="2400" b="1" dirty="0"/>
              <a:t>:</a:t>
            </a:r>
            <a:endParaRPr lang="en-US" sz="2400" b="1">
              <a:cs typeface="Calibr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Безопасность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конфиденциальность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огромное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Пользователи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требуют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хранилась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безопасно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конфиденциально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Убедитесь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тестируемое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надежно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защищено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Выполните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внедрения</a:t>
            </a:r>
            <a:r>
              <a:rPr lang="en-US" dirty="0">
                <a:ea typeface="+mn-lt"/>
                <a:cs typeface="+mn-lt"/>
              </a:rPr>
              <a:t> SQL </a:t>
            </a:r>
            <a:r>
              <a:rPr lang="en-US" dirty="0" err="1">
                <a:ea typeface="+mn-lt"/>
                <a:cs typeface="+mn-lt"/>
              </a:rPr>
              <a:t>инъекций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перехвата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сеансов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анализа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дампов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анализа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пакетов</a:t>
            </a:r>
            <a:r>
              <a:rPr lang="en-US" dirty="0">
                <a:ea typeface="+mn-lt"/>
                <a:cs typeface="+mn-lt"/>
              </a:rPr>
              <a:t> и SSL </a:t>
            </a:r>
            <a:r>
              <a:rPr lang="en-US" dirty="0" err="1">
                <a:ea typeface="+mn-lt"/>
                <a:cs typeface="+mn-lt"/>
              </a:rPr>
              <a:t>трафика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Очень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безопасность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хранилища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конфиденциальных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вашего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мобильного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поведение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соответствии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различными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схемами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разрешений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устройств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 err="1">
                <a:ea typeface="+mn-lt"/>
                <a:cs typeface="+mn-lt"/>
              </a:rPr>
              <a:t>Помимо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безусловного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шифрования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пользователей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паролей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задайте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себе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следующие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вопросы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сертификаты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безопасности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 err="1">
              <a:ea typeface="+mn-lt"/>
              <a:cs typeface="+mn-lt"/>
            </a:endParaRPr>
          </a:p>
          <a:p>
            <a:pPr algn="just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Использует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безопасные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сетевые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протоколы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pPr algn="just"/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Существуют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какие-либо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ограничения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например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количество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попыток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входа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систему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блокировки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пользователей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157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2047</Words>
  <Application>Microsoft Office PowerPoint</Application>
  <PresentationFormat>Широкоэкранный</PresentationFormat>
  <Paragraphs>100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ОСОБЕННОСТИ МОБИЛЬНОГО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236</cp:revision>
  <dcterms:created xsi:type="dcterms:W3CDTF">2021-05-12T10:18:08Z</dcterms:created>
  <dcterms:modified xsi:type="dcterms:W3CDTF">2021-05-15T11:18:11Z</dcterms:modified>
</cp:coreProperties>
</file>