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1"/>
  </p:notesMasterIdLst>
  <p:handoutMasterIdLst>
    <p:handoutMasterId r:id="rId22"/>
  </p:handoutMasterIdLst>
  <p:sldIdLst>
    <p:sldId id="257"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B5C320A-F5C8-4FD6-86FF-35D2EBF085B6}" type="datetime1">
              <a:rPr lang="ru-RU" smtClean="0"/>
              <a:t>15.05.2021</a:t>
            </a:fld>
            <a:endParaRPr lang="en-US"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5C702C7-E599-40D9-B30E-0392896973B5}" type="datetime1">
              <a:rPr lang="ru-RU" smtClean="0"/>
              <a:t>15.05.2021</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
              <a:t>Щелкните, чтобы изменить стили текста образца слайда</a:t>
            </a:r>
            <a:endParaRPr lang="en-US"/>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Прямоугольник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Прямоугольник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Прямоугольник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Группа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Прямая соединительная линия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Заголовок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ru-RU"/>
              <a:t>Образец заголовка</a:t>
            </a:r>
            <a:endParaRPr lang="en-US" dirty="0"/>
          </a:p>
        </p:txBody>
      </p:sp>
      <p:sp>
        <p:nvSpPr>
          <p:cNvPr id="3" name="Подзаголовок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a:t>Образец подзаголовка</a:t>
            </a:r>
            <a:endParaRPr lang="en-US" dirty="0"/>
          </a:p>
        </p:txBody>
      </p:sp>
      <p:sp>
        <p:nvSpPr>
          <p:cNvPr id="20" name="Дата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6506E9A3-1561-45B7-908B-DACC52528ABB}" type="datetime1">
              <a:rPr lang="ru-RU" smtClean="0"/>
              <a:t>15.05.2021</a:t>
            </a:fld>
            <a:endParaRPr lang="en-US" dirty="0"/>
          </a:p>
        </p:txBody>
      </p:sp>
      <p:sp>
        <p:nvSpPr>
          <p:cNvPr id="21" name="Нижний колонтитул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Номер слайда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Дата 3"/>
          <p:cNvSpPr>
            <a:spLocks noGrp="1"/>
          </p:cNvSpPr>
          <p:nvPr>
            <p:ph type="dt" sz="half" idx="10"/>
          </p:nvPr>
        </p:nvSpPr>
        <p:spPr/>
        <p:txBody>
          <a:bodyPr rtlCol="0"/>
          <a:lstStyle/>
          <a:p>
            <a:pPr rtl="0"/>
            <a:fld id="{3E92B999-6CB2-48D4-8AF6-3D1A5D13436B}" type="datetime1">
              <a:rPr lang="ru-RU" smtClean="0"/>
              <a:t>15.05.2021</a:t>
            </a:fld>
            <a:endParaRPr lang="en-US"/>
          </a:p>
        </p:txBody>
      </p:sp>
      <p:sp>
        <p:nvSpPr>
          <p:cNvPr id="5" name="Нижний колонтитул 4"/>
          <p:cNvSpPr>
            <a:spLocks noGrp="1"/>
          </p:cNvSpPr>
          <p:nvPr>
            <p:ph type="ftr" sz="quarter" idx="11"/>
          </p:nvPr>
        </p:nvSpPr>
        <p:spPr/>
        <p:txBody>
          <a:bodyPr rtlCol="0"/>
          <a:lstStyle/>
          <a:p>
            <a:pPr rtl="0"/>
            <a:endParaRPr lang="en-US"/>
          </a:p>
        </p:txBody>
      </p:sp>
      <p:sp>
        <p:nvSpPr>
          <p:cNvPr id="6" name="Номер слайда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991600" y="762000"/>
            <a:ext cx="2362200" cy="5257800"/>
          </a:xfrm>
        </p:spPr>
        <p:txBody>
          <a:bodyPr vert="eaVert"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a:xfrm>
            <a:off x="838200" y="762000"/>
            <a:ext cx="8077200" cy="5257800"/>
          </a:xfrm>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Дата 3"/>
          <p:cNvSpPr>
            <a:spLocks noGrp="1"/>
          </p:cNvSpPr>
          <p:nvPr>
            <p:ph type="dt" sz="half" idx="10"/>
          </p:nvPr>
        </p:nvSpPr>
        <p:spPr/>
        <p:txBody>
          <a:bodyPr rtlCol="0"/>
          <a:lstStyle/>
          <a:p>
            <a:pPr rtl="0"/>
            <a:fld id="{B52C98DB-1092-48C4-AD4E-BD3E9D2E2345}" type="datetime1">
              <a:rPr lang="ru-RU" smtClean="0"/>
              <a:t>15.05.2021</a:t>
            </a:fld>
            <a:endParaRPr lang="en-US"/>
          </a:p>
        </p:txBody>
      </p:sp>
      <p:sp>
        <p:nvSpPr>
          <p:cNvPr id="5" name="Нижний колонтитул 4"/>
          <p:cNvSpPr>
            <a:spLocks noGrp="1"/>
          </p:cNvSpPr>
          <p:nvPr>
            <p:ph type="ftr" sz="quarter" idx="11"/>
          </p:nvPr>
        </p:nvSpPr>
        <p:spPr/>
        <p:txBody>
          <a:bodyPr rtlCol="0"/>
          <a:lstStyle/>
          <a:p>
            <a:pPr rtl="0"/>
            <a:endParaRPr lang="en-US"/>
          </a:p>
        </p:txBody>
      </p:sp>
      <p:sp>
        <p:nvSpPr>
          <p:cNvPr id="6" name="Номер слайда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Объект 2"/>
          <p:cNvSpPr>
            <a:spLocks noGrp="1"/>
          </p:cNvSpPr>
          <p:nvPr>
            <p:ph idx="1"/>
          </p:nvPr>
        </p:nvSpPr>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Дата 3"/>
          <p:cNvSpPr>
            <a:spLocks noGrp="1"/>
          </p:cNvSpPr>
          <p:nvPr>
            <p:ph type="dt" sz="half" idx="10"/>
          </p:nvPr>
        </p:nvSpPr>
        <p:spPr/>
        <p:txBody>
          <a:bodyPr rtlCol="0"/>
          <a:lstStyle/>
          <a:p>
            <a:pPr rtl="0"/>
            <a:fld id="{629C2F20-7994-4D1E-A01C-96ECBA4612EB}" type="datetime1">
              <a:rPr lang="ru-RU" smtClean="0"/>
              <a:t>15.05.2021</a:t>
            </a:fld>
            <a:endParaRPr lang="en-US"/>
          </a:p>
        </p:txBody>
      </p:sp>
      <p:sp>
        <p:nvSpPr>
          <p:cNvPr id="5" name="Нижний колонтитул 4"/>
          <p:cNvSpPr>
            <a:spLocks noGrp="1"/>
          </p:cNvSpPr>
          <p:nvPr>
            <p:ph type="ftr" sz="quarter" idx="11"/>
          </p:nvPr>
        </p:nvSpPr>
        <p:spPr/>
        <p:txBody>
          <a:bodyPr rtlCol="0"/>
          <a:lstStyle/>
          <a:p>
            <a:pPr rtl="0"/>
            <a:endParaRPr lang="en-US"/>
          </a:p>
        </p:txBody>
      </p:sp>
      <p:sp>
        <p:nvSpPr>
          <p:cNvPr id="6" name="Номер слайда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5" name="Прямоугольник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Прямоугольник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Прямоугольник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Прямоугольник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ru-RU"/>
              <a:t>Образец заголовка</a:t>
            </a:r>
            <a:endParaRPr lang="en-US" dirty="0"/>
          </a:p>
        </p:txBody>
      </p:sp>
      <p:grpSp>
        <p:nvGrpSpPr>
          <p:cNvPr id="16" name="Группа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Прямая соединительная линия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Текст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p>
        </p:txBody>
      </p:sp>
      <p:sp>
        <p:nvSpPr>
          <p:cNvPr id="4" name="Дата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7B2CE4EA-3B49-4A00-ADF3-7C7272A626C1}" type="datetime1">
              <a:rPr lang="ru-RU" smtClean="0"/>
              <a:t>15.05.2021</a:t>
            </a:fld>
            <a:endParaRPr lang="en-US" dirty="0"/>
          </a:p>
        </p:txBody>
      </p:sp>
      <p:sp>
        <p:nvSpPr>
          <p:cNvPr id="5" name="Нижний колонтитул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Номер слайда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rtlCol="0"/>
          <a:lstStyle/>
          <a:p>
            <a:pPr rtl="0"/>
            <a:r>
              <a:rPr lang="ru-RU"/>
              <a:t>Образец заголовка</a:t>
            </a:r>
            <a:endParaRPr lang="en-US" dirty="0"/>
          </a:p>
        </p:txBody>
      </p:sp>
      <p:sp>
        <p:nvSpPr>
          <p:cNvPr id="3" name="Объект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Объект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5" name="Дата 4"/>
          <p:cNvSpPr>
            <a:spLocks noGrp="1"/>
          </p:cNvSpPr>
          <p:nvPr>
            <p:ph type="dt" sz="half" idx="10"/>
          </p:nvPr>
        </p:nvSpPr>
        <p:spPr/>
        <p:txBody>
          <a:bodyPr rtlCol="0"/>
          <a:lstStyle/>
          <a:p>
            <a:pPr rtl="0"/>
            <a:fld id="{9A16848F-27AD-43B9-904C-1CF05D24EB3C}" type="datetime1">
              <a:rPr lang="ru-RU" smtClean="0"/>
              <a:t>15.05.2021</a:t>
            </a:fld>
            <a:endParaRPr lang="en-US"/>
          </a:p>
        </p:txBody>
      </p:sp>
      <p:sp>
        <p:nvSpPr>
          <p:cNvPr id="6" name="Нижний колонтитул 5"/>
          <p:cNvSpPr>
            <a:spLocks noGrp="1"/>
          </p:cNvSpPr>
          <p:nvPr>
            <p:ph type="ftr" sz="quarter" idx="11"/>
          </p:nvPr>
        </p:nvSpPr>
        <p:spPr/>
        <p:txBody>
          <a:bodyPr rtlCol="0"/>
          <a:lstStyle/>
          <a:p>
            <a:pPr rtl="0"/>
            <a:endParaRPr lang="en-US"/>
          </a:p>
        </p:txBody>
      </p:sp>
      <p:sp>
        <p:nvSpPr>
          <p:cNvPr id="7" name="Номер слайда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Текст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
          </a:p>
        </p:txBody>
      </p:sp>
      <p:sp>
        <p:nvSpPr>
          <p:cNvPr id="5" name="Текст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6" name="Объект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
          </a:p>
        </p:txBody>
      </p:sp>
      <p:sp>
        <p:nvSpPr>
          <p:cNvPr id="7" name="Дата 6"/>
          <p:cNvSpPr>
            <a:spLocks noGrp="1"/>
          </p:cNvSpPr>
          <p:nvPr>
            <p:ph type="dt" sz="half" idx="10"/>
          </p:nvPr>
        </p:nvSpPr>
        <p:spPr/>
        <p:txBody>
          <a:bodyPr rtlCol="0"/>
          <a:lstStyle/>
          <a:p>
            <a:pPr rtl="0"/>
            <a:fld id="{23090412-2DE5-405A-816E-F08FB54EB168}" type="datetime1">
              <a:rPr lang="ru-RU" smtClean="0"/>
              <a:t>15.05.2021</a:t>
            </a:fld>
            <a:endParaRPr lang="en-US"/>
          </a:p>
        </p:txBody>
      </p:sp>
      <p:sp>
        <p:nvSpPr>
          <p:cNvPr id="8" name="Нижний колонтитул 7"/>
          <p:cNvSpPr>
            <a:spLocks noGrp="1"/>
          </p:cNvSpPr>
          <p:nvPr>
            <p:ph type="ftr" sz="quarter" idx="11"/>
          </p:nvPr>
        </p:nvSpPr>
        <p:spPr/>
        <p:txBody>
          <a:bodyPr rtlCol="0"/>
          <a:lstStyle/>
          <a:p>
            <a:pPr rtl="0"/>
            <a:endParaRPr lang="en-US"/>
          </a:p>
        </p:txBody>
      </p:sp>
      <p:sp>
        <p:nvSpPr>
          <p:cNvPr id="9" name="Номер слайда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Дата 2"/>
          <p:cNvSpPr>
            <a:spLocks noGrp="1"/>
          </p:cNvSpPr>
          <p:nvPr>
            <p:ph type="dt" sz="half" idx="10"/>
          </p:nvPr>
        </p:nvSpPr>
        <p:spPr/>
        <p:txBody>
          <a:bodyPr rtlCol="0"/>
          <a:lstStyle/>
          <a:p>
            <a:pPr rtl="0"/>
            <a:fld id="{F4C2D7CB-4DC1-4BB7-BF00-4C36160857E0}" type="datetime1">
              <a:rPr lang="ru-RU" smtClean="0"/>
              <a:t>15.05.2021</a:t>
            </a:fld>
            <a:endParaRPr lang="en-US"/>
          </a:p>
        </p:txBody>
      </p:sp>
      <p:sp>
        <p:nvSpPr>
          <p:cNvPr id="4" name="Нижний колонтитул 3"/>
          <p:cNvSpPr>
            <a:spLocks noGrp="1"/>
          </p:cNvSpPr>
          <p:nvPr>
            <p:ph type="ftr" sz="quarter" idx="11"/>
          </p:nvPr>
        </p:nvSpPr>
        <p:spPr/>
        <p:txBody>
          <a:bodyPr rtlCol="0"/>
          <a:lstStyle/>
          <a:p>
            <a:pPr rtl="0"/>
            <a:endParaRPr lang="en-US"/>
          </a:p>
        </p:txBody>
      </p:sp>
      <p:sp>
        <p:nvSpPr>
          <p:cNvPr id="5" name="Номер слайда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4060D38F-E364-4ED4-9BF4-D7F00FFBE76A}" type="datetime1">
              <a:rPr lang="ru-RU" smtClean="0"/>
              <a:t>15.05.2021</a:t>
            </a:fld>
            <a:endParaRPr lang="en-US"/>
          </a:p>
        </p:txBody>
      </p:sp>
      <p:sp>
        <p:nvSpPr>
          <p:cNvPr id="3" name="Нижний колонтитул 2"/>
          <p:cNvSpPr>
            <a:spLocks noGrp="1"/>
          </p:cNvSpPr>
          <p:nvPr>
            <p:ph type="ftr" sz="quarter" idx="11"/>
          </p:nvPr>
        </p:nvSpPr>
        <p:spPr/>
        <p:txBody>
          <a:bodyPr rtlCol="0"/>
          <a:lstStyle/>
          <a:p>
            <a:pPr rtl="0"/>
            <a:endParaRPr lang="en-US"/>
          </a:p>
        </p:txBody>
      </p:sp>
      <p:sp>
        <p:nvSpPr>
          <p:cNvPr id="4" name="Номер слайда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Прямоугольник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ru-RU"/>
              <a:t>Образец заголовка</a:t>
            </a:r>
            <a:endParaRPr lang="en-US" dirty="0"/>
          </a:p>
        </p:txBody>
      </p:sp>
      <p:sp>
        <p:nvSpPr>
          <p:cNvPr id="3" name="Объект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Текст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8" name="Дата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F183FEFD-AB08-4CB5-AE4D-2F6B12D8E3B0}" type="datetime1">
              <a:rPr lang="ru-RU" smtClean="0"/>
              <a:t>15.05.2021</a:t>
            </a:fld>
            <a:endParaRPr lang="en-US"/>
          </a:p>
        </p:txBody>
      </p:sp>
      <p:sp>
        <p:nvSpPr>
          <p:cNvPr id="9" name="Нижний колонтитул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Номер слайда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Прямоугольник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Рисунок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a:t>Вставка рисунка</a:t>
            </a:r>
            <a:endParaRPr lang="en-US" dirty="0"/>
          </a:p>
        </p:txBody>
      </p:sp>
      <p:sp>
        <p:nvSpPr>
          <p:cNvPr id="5" name="Дата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EBEA1583-5CEF-4E36-A7FC-D34B7E954D76}" type="datetime1">
              <a:rPr lang="ru-RU" smtClean="0"/>
              <a:t>15.05.2021</a:t>
            </a:fld>
            <a:endParaRPr lang="en-US" dirty="0"/>
          </a:p>
        </p:txBody>
      </p:sp>
      <p:sp>
        <p:nvSpPr>
          <p:cNvPr id="6" name="Нижний колонтитул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Номер слайда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Прямоугольник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ru-RU"/>
              <a:t>Образец заголовка</a:t>
            </a:r>
            <a:endParaRPr lang="en-US" dirty="0"/>
          </a:p>
        </p:txBody>
      </p:sp>
      <p:sp>
        <p:nvSpPr>
          <p:cNvPr id="4" name="Текст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Прямоугольник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Прямоугольник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Прямоугольник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Заголовок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ru" dirty="0"/>
              <a:t>Стиль образца заголовка</a:t>
            </a:r>
            <a:endParaRPr lang="en-US" dirty="0"/>
          </a:p>
        </p:txBody>
      </p:sp>
      <p:sp>
        <p:nvSpPr>
          <p:cNvPr id="3" name="Текст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ru"/>
              <a:t>Щелкните, чтобы изменить стили текста образца слайда</a:t>
            </a:r>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lang="en-US" dirty="0"/>
          </a:p>
        </p:txBody>
      </p:sp>
      <p:sp>
        <p:nvSpPr>
          <p:cNvPr id="4" name="Дата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1068A786-B8BF-4988-ACBA-DD9B5BC8D522}" type="datetime1">
              <a:rPr lang="ru-RU" smtClean="0"/>
              <a:t>15.05.2021</a:t>
            </a:fld>
            <a:endParaRPr lang="en-US" dirty="0"/>
          </a:p>
        </p:txBody>
      </p:sp>
      <p:sp>
        <p:nvSpPr>
          <p:cNvPr id="5" name="Нижний колонтитул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Номер слайда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habr.com/ru/post/534190/#cross" TargetMode="External"/><Relationship Id="rId3" Type="http://schemas.openxmlformats.org/officeDocument/2006/relationships/hyperlink" Target="https://habr.com/ru/post/534190/#comp" TargetMode="External"/><Relationship Id="rId7" Type="http://schemas.openxmlformats.org/officeDocument/2006/relationships/hyperlink" Target="https://habr.com/ru/post/534190/#stress" TargetMode="External"/><Relationship Id="rId2" Type="http://schemas.openxmlformats.org/officeDocument/2006/relationships/hyperlink" Target="https://habr.com/ru/post/534190/#func" TargetMode="External"/><Relationship Id="rId1" Type="http://schemas.openxmlformats.org/officeDocument/2006/relationships/slideLayout" Target="../slideLayouts/slideLayout2.xml"/><Relationship Id="rId6" Type="http://schemas.openxmlformats.org/officeDocument/2006/relationships/hyperlink" Target="https://habr.com/ru/post/534190/#ux" TargetMode="External"/><Relationship Id="rId5" Type="http://schemas.openxmlformats.org/officeDocument/2006/relationships/hyperlink" Target="https://habr.com/ru/post/534190/#local" TargetMode="External"/><Relationship Id="rId4" Type="http://schemas.openxmlformats.org/officeDocument/2006/relationships/hyperlink" Target="https://habr.com/ru/post/534190/#sec" TargetMode="External"/><Relationship Id="rId9" Type="http://schemas.openxmlformats.org/officeDocument/2006/relationships/hyperlink" Target="https://habr.com/ru/post/534190/#pow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blog.punicapp.com/wp-content/uploads/2017/09/fLtTp1YkzhY.jp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Рисунок 5" descr="Крупный план логотипа&#10;&#10;Автоматически созданное описание">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Прямоугольник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Прямоугольник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Заголовок 1">
            <a:extLst>
              <a:ext uri="{FF2B5EF4-FFF2-40B4-BE49-F238E27FC236}">
                <a16:creationId xmlns:a16="http://schemas.microsoft.com/office/drawing/2014/main" id="{18C3B467-088C-4F3D-A9A7-105C4E1E20CD}"/>
              </a:ext>
            </a:extLst>
          </p:cNvPr>
          <p:cNvSpPr>
            <a:spLocks noGrp="1"/>
          </p:cNvSpPr>
          <p:nvPr>
            <p:ph type="ctrTitle"/>
          </p:nvPr>
        </p:nvSpPr>
        <p:spPr>
          <a:xfrm>
            <a:off x="6033792" y="2635499"/>
            <a:ext cx="4775075" cy="1630907"/>
          </a:xfrm>
        </p:spPr>
        <p:txBody>
          <a:bodyPr rtlCol="0">
            <a:normAutofit fontScale="90000"/>
          </a:bodyPr>
          <a:lstStyle/>
          <a:p>
            <a:r>
              <a:rPr lang="ru" sz="4400" dirty="0">
                <a:solidFill>
                  <a:schemeClr val="tx1"/>
                </a:solidFill>
              </a:rPr>
              <a:t>Особенности Мобильного Тестирования</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38E518-CEAC-4BE5-85B2-93D3E626C87E}"/>
              </a:ext>
            </a:extLst>
          </p:cNvPr>
          <p:cNvSpPr>
            <a:spLocks noGrp="1"/>
          </p:cNvSpPr>
          <p:nvPr>
            <p:ph type="title"/>
          </p:nvPr>
        </p:nvSpPr>
        <p:spPr>
          <a:xfrm>
            <a:off x="4422559" y="219456"/>
            <a:ext cx="2626311" cy="1371600"/>
          </a:xfrm>
        </p:spPr>
        <p:txBody>
          <a:bodyPr/>
          <a:lstStyle/>
          <a:p>
            <a:r>
              <a:rPr lang="ru-RU" b="0" i="0" dirty="0">
                <a:solidFill>
                  <a:srgbClr val="808080"/>
                </a:solidFill>
                <a:effectLst/>
                <a:latin typeface="Glober"/>
              </a:rPr>
              <a:t>Например</a:t>
            </a:r>
            <a:r>
              <a:rPr lang="en-US" b="0" i="0" dirty="0">
                <a:solidFill>
                  <a:srgbClr val="808080"/>
                </a:solidFill>
                <a:effectLst/>
                <a:latin typeface="Glober"/>
              </a:rPr>
              <a:t>:</a:t>
            </a:r>
            <a:endParaRPr lang="ru-RU" dirty="0"/>
          </a:p>
        </p:txBody>
      </p:sp>
      <p:sp>
        <p:nvSpPr>
          <p:cNvPr id="3" name="Объект 2">
            <a:extLst>
              <a:ext uri="{FF2B5EF4-FFF2-40B4-BE49-F238E27FC236}">
                <a16:creationId xmlns:a16="http://schemas.microsoft.com/office/drawing/2014/main" id="{EB417CA9-0124-4904-943C-0030249ED583}"/>
              </a:ext>
            </a:extLst>
          </p:cNvPr>
          <p:cNvSpPr>
            <a:spLocks noGrp="1"/>
          </p:cNvSpPr>
          <p:nvPr>
            <p:ph idx="1"/>
          </p:nvPr>
        </p:nvSpPr>
        <p:spPr>
          <a:xfrm>
            <a:off x="1066800" y="1431702"/>
            <a:ext cx="10058400" cy="4818178"/>
          </a:xfrm>
        </p:spPr>
        <p:txBody>
          <a:bodyPr>
            <a:normAutofit/>
          </a:bodyPr>
          <a:lstStyle/>
          <a:p>
            <a:pPr algn="l"/>
            <a:r>
              <a:rPr lang="ru-RU" sz="1600" b="0" i="0" dirty="0">
                <a:solidFill>
                  <a:srgbClr val="808080"/>
                </a:solidFill>
                <a:effectLst/>
                <a:latin typeface="Glober"/>
              </a:rPr>
              <a:t>Проверка юзабилити может проводиться различными методами. Это отдельный пласт тестирований мобильных приложений, сайтов и сервисов</a:t>
            </a:r>
            <a:r>
              <a:rPr lang="en-US" sz="1600" b="0" i="0" dirty="0">
                <a:solidFill>
                  <a:srgbClr val="808080"/>
                </a:solidFill>
                <a:effectLst/>
                <a:latin typeface="Glober"/>
              </a:rPr>
              <a:t>:</a:t>
            </a:r>
            <a:endParaRPr lang="ru-RU" sz="1600" b="0" i="0" dirty="0">
              <a:solidFill>
                <a:srgbClr val="808080"/>
              </a:solidFill>
              <a:effectLst/>
              <a:latin typeface="Glober"/>
            </a:endParaRPr>
          </a:p>
          <a:p>
            <a:pPr algn="l">
              <a:buFont typeface="+mj-lt"/>
              <a:buAutoNum type="arabicPeriod"/>
            </a:pPr>
            <a:r>
              <a:rPr lang="ru-RU" sz="1600" b="0" i="0" dirty="0">
                <a:solidFill>
                  <a:srgbClr val="808080"/>
                </a:solidFill>
                <a:effectLst/>
                <a:latin typeface="Glober"/>
              </a:rPr>
              <a:t> Экспертный анализ — используются накопленные знания о пользовательском опыте. Некоторые очевидные ошибки можно исправить с помощью этого метода.</a:t>
            </a:r>
          </a:p>
          <a:p>
            <a:pPr algn="l">
              <a:buFont typeface="+mj-lt"/>
              <a:buAutoNum type="arabicPeriod"/>
            </a:pPr>
            <a:r>
              <a:rPr lang="ru-RU" sz="1600" b="0" i="0" dirty="0">
                <a:solidFill>
                  <a:srgbClr val="808080"/>
                </a:solidFill>
                <a:effectLst/>
                <a:latin typeface="Glober"/>
              </a:rPr>
              <a:t> Тестирование с помощью веб-аналитики — сервисы веб-аналитики дадут понимание, что где-то, на определенных экранах есть проблема. Также можно понять, какой путь выбирают пользователи. Но этот вид анализа не даст понимания, что именно мешает пользователям совершать все больше конверсий. </a:t>
            </a:r>
          </a:p>
          <a:p>
            <a:pPr algn="l">
              <a:buFont typeface="+mj-lt"/>
              <a:buAutoNum type="arabicPeriod"/>
            </a:pPr>
            <a:r>
              <a:rPr lang="ru-RU" sz="1600" b="0" i="0" dirty="0">
                <a:solidFill>
                  <a:srgbClr val="808080"/>
                </a:solidFill>
                <a:effectLst/>
                <a:latin typeface="Glober"/>
              </a:rPr>
              <a:t> Тестирование с участием живых пользователей с помощью специальных сервисов. Найти эти сервисы можно в интернете. За плату «нанятые» пользователи будут следовать вашим заданиям, а вы получите записи их действий на экране. А это поможет понять, насколько удобен интерфейс «в действии».</a:t>
            </a:r>
          </a:p>
          <a:p>
            <a:pPr algn="l">
              <a:buFont typeface="+mj-lt"/>
              <a:buAutoNum type="arabicPeriod"/>
            </a:pPr>
            <a:r>
              <a:rPr lang="ru-RU" sz="1600" b="0" i="0" dirty="0">
                <a:solidFill>
                  <a:srgbClr val="808080"/>
                </a:solidFill>
                <a:effectLst/>
                <a:latin typeface="Glober"/>
              </a:rPr>
              <a:t> Живое тестирование. С приглашением пользователей вашей целевой аудитории (иногда возможно пригласить клиентов конкретной компании, для кого и создавалось приложение)</a:t>
            </a:r>
          </a:p>
          <a:p>
            <a:endParaRPr lang="ru-RU" dirty="0"/>
          </a:p>
        </p:txBody>
      </p:sp>
      <p:sp>
        <p:nvSpPr>
          <p:cNvPr id="4" name="Дата 3">
            <a:extLst>
              <a:ext uri="{FF2B5EF4-FFF2-40B4-BE49-F238E27FC236}">
                <a16:creationId xmlns:a16="http://schemas.microsoft.com/office/drawing/2014/main" id="{51CB667A-9898-419D-B220-B756CDBFDCAC}"/>
              </a:ext>
            </a:extLst>
          </p:cNvPr>
          <p:cNvSpPr>
            <a:spLocks noGrp="1"/>
          </p:cNvSpPr>
          <p:nvPr>
            <p:ph type="dt" sz="half" idx="10"/>
          </p:nvPr>
        </p:nvSpPr>
        <p:spPr/>
        <p:txBody>
          <a:bodyPr/>
          <a:lstStyle/>
          <a:p>
            <a:pPr rtl="0"/>
            <a:fld id="{629C2F20-7994-4D1E-A01C-96ECBA4612EB}" type="datetime1">
              <a:rPr lang="ru-RU" smtClean="0"/>
              <a:t>15.05.2021</a:t>
            </a:fld>
            <a:endParaRPr lang="en-US"/>
          </a:p>
        </p:txBody>
      </p:sp>
    </p:spTree>
    <p:extLst>
      <p:ext uri="{BB962C8B-B14F-4D97-AF65-F5344CB8AC3E}">
        <p14:creationId xmlns:p14="http://schemas.microsoft.com/office/powerpoint/2010/main" val="414420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DD82A9-862D-49C0-9C7C-40133BE9069F}"/>
              </a:ext>
            </a:extLst>
          </p:cNvPr>
          <p:cNvSpPr>
            <a:spLocks noGrp="1"/>
          </p:cNvSpPr>
          <p:nvPr>
            <p:ph type="title"/>
          </p:nvPr>
        </p:nvSpPr>
        <p:spPr>
          <a:xfrm>
            <a:off x="1066800" y="678105"/>
            <a:ext cx="10058400" cy="1159573"/>
          </a:xfrm>
        </p:spPr>
        <p:txBody>
          <a:bodyPr>
            <a:normAutofit fontScale="90000"/>
          </a:bodyPr>
          <a:lstStyle/>
          <a:p>
            <a:pPr algn="ctr"/>
            <a:r>
              <a:rPr lang="ru-RU" b="0" i="0" dirty="0">
                <a:solidFill>
                  <a:srgbClr val="808080"/>
                </a:solidFill>
                <a:effectLst/>
                <a:latin typeface="Glober"/>
              </a:rPr>
              <a:t>Подытожим: как провести тестирование с пользой для дела?</a:t>
            </a:r>
            <a:br>
              <a:rPr lang="ru-RU" b="0" i="0" dirty="0">
                <a:solidFill>
                  <a:srgbClr val="808080"/>
                </a:solidFill>
                <a:effectLst/>
                <a:latin typeface="Glober"/>
              </a:rPr>
            </a:br>
            <a:endParaRPr lang="ru-RU" dirty="0"/>
          </a:p>
        </p:txBody>
      </p:sp>
      <p:sp>
        <p:nvSpPr>
          <p:cNvPr id="3" name="Объект 2">
            <a:extLst>
              <a:ext uri="{FF2B5EF4-FFF2-40B4-BE49-F238E27FC236}">
                <a16:creationId xmlns:a16="http://schemas.microsoft.com/office/drawing/2014/main" id="{595796D3-EC47-4D75-AF1A-82CFAFE27E65}"/>
              </a:ext>
            </a:extLst>
          </p:cNvPr>
          <p:cNvSpPr>
            <a:spLocks noGrp="1"/>
          </p:cNvSpPr>
          <p:nvPr>
            <p:ph idx="1"/>
          </p:nvPr>
        </p:nvSpPr>
        <p:spPr>
          <a:xfrm>
            <a:off x="1066800" y="1912251"/>
            <a:ext cx="10058400" cy="3108072"/>
          </a:xfrm>
        </p:spPr>
        <p:txBody>
          <a:bodyPr/>
          <a:lstStyle/>
          <a:p>
            <a:pPr algn="l">
              <a:buFont typeface="+mj-lt"/>
              <a:buAutoNum type="arabicPeriod"/>
            </a:pPr>
            <a:r>
              <a:rPr lang="ru-RU" sz="1800" b="0" i="0" dirty="0">
                <a:solidFill>
                  <a:srgbClr val="808080"/>
                </a:solidFill>
                <a:effectLst/>
                <a:latin typeface="Glober"/>
              </a:rPr>
              <a:t>Ставим цель: что нас беспокоит, что не устраивает в работе приложения. Основываемся на техническом задании, затем на отзывах пользователей, на собственных ощущениях.</a:t>
            </a:r>
          </a:p>
          <a:p>
            <a:pPr algn="l">
              <a:buFont typeface="+mj-lt"/>
              <a:buAutoNum type="arabicPeriod"/>
            </a:pPr>
            <a:r>
              <a:rPr lang="ru-RU" sz="1800" b="0" i="0" dirty="0">
                <a:solidFill>
                  <a:srgbClr val="808080"/>
                </a:solidFill>
                <a:effectLst/>
                <a:latin typeface="Glober"/>
              </a:rPr>
              <a:t> Выбираем вид тестирования под цель.</a:t>
            </a:r>
          </a:p>
          <a:p>
            <a:pPr algn="l">
              <a:buFont typeface="+mj-lt"/>
              <a:buAutoNum type="arabicPeriod"/>
            </a:pPr>
            <a:r>
              <a:rPr lang="ru-RU" sz="1800" b="0" i="0" dirty="0">
                <a:solidFill>
                  <a:srgbClr val="808080"/>
                </a:solidFill>
                <a:effectLst/>
                <a:latin typeface="Glober"/>
              </a:rPr>
              <a:t>Находим исполнителя. Часто это может быть компания-разработчик. Он же поможет определить нужный вид тестирования.</a:t>
            </a:r>
          </a:p>
          <a:p>
            <a:pPr algn="l">
              <a:buFont typeface="+mj-lt"/>
              <a:buAutoNum type="arabicPeriod"/>
            </a:pPr>
            <a:r>
              <a:rPr lang="ru-RU" sz="1800" b="0" i="0" dirty="0">
                <a:solidFill>
                  <a:srgbClr val="808080"/>
                </a:solidFill>
                <a:effectLst/>
                <a:latin typeface="Glober"/>
              </a:rPr>
              <a:t> Анализируем результаты и исправляем ошибки. В этом также поможет компания-разработчик.</a:t>
            </a:r>
          </a:p>
          <a:p>
            <a:endParaRPr lang="ru-RU" dirty="0"/>
          </a:p>
        </p:txBody>
      </p:sp>
      <p:sp>
        <p:nvSpPr>
          <p:cNvPr id="4" name="Дата 3">
            <a:extLst>
              <a:ext uri="{FF2B5EF4-FFF2-40B4-BE49-F238E27FC236}">
                <a16:creationId xmlns:a16="http://schemas.microsoft.com/office/drawing/2014/main" id="{E4D50D7D-7B15-441A-8D41-F0BC7383BEB8}"/>
              </a:ext>
            </a:extLst>
          </p:cNvPr>
          <p:cNvSpPr>
            <a:spLocks noGrp="1"/>
          </p:cNvSpPr>
          <p:nvPr>
            <p:ph type="dt" sz="half" idx="10"/>
          </p:nvPr>
        </p:nvSpPr>
        <p:spPr/>
        <p:txBody>
          <a:bodyPr/>
          <a:lstStyle/>
          <a:p>
            <a:pPr rtl="0"/>
            <a:fld id="{629C2F20-7994-4D1E-A01C-96ECBA4612EB}" type="datetime1">
              <a:rPr lang="ru-RU" smtClean="0"/>
              <a:t>15.05.2021</a:t>
            </a:fld>
            <a:endParaRPr lang="en-US"/>
          </a:p>
        </p:txBody>
      </p:sp>
    </p:spTree>
    <p:extLst>
      <p:ext uri="{BB962C8B-B14F-4D97-AF65-F5344CB8AC3E}">
        <p14:creationId xmlns:p14="http://schemas.microsoft.com/office/powerpoint/2010/main" val="179101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9EA0C0-1AD3-4DD8-A8CA-D1C90F8BC78D}"/>
              </a:ext>
            </a:extLst>
          </p:cNvPr>
          <p:cNvSpPr>
            <a:spLocks noGrp="1"/>
          </p:cNvSpPr>
          <p:nvPr>
            <p:ph type="title"/>
          </p:nvPr>
        </p:nvSpPr>
        <p:spPr>
          <a:xfrm>
            <a:off x="1279864" y="651472"/>
            <a:ext cx="10058400" cy="999775"/>
          </a:xfrm>
        </p:spPr>
        <p:txBody>
          <a:bodyPr>
            <a:normAutofit fontScale="90000"/>
          </a:bodyPr>
          <a:lstStyle/>
          <a:p>
            <a:r>
              <a:rPr lang="ru-RU" b="0" i="0" dirty="0">
                <a:solidFill>
                  <a:srgbClr val="343434"/>
                </a:solidFill>
                <a:effectLst/>
                <a:latin typeface="Fira Sans"/>
              </a:rPr>
              <a:t>Чек-лист тестирования мобильных приложений</a:t>
            </a:r>
            <a:br>
              <a:rPr lang="ru-RU" b="1" i="0" dirty="0">
                <a:solidFill>
                  <a:srgbClr val="333333"/>
                </a:solidFill>
                <a:effectLst/>
                <a:latin typeface="-apple-system"/>
              </a:rPr>
            </a:br>
            <a:endParaRPr lang="ru-RU" dirty="0"/>
          </a:p>
        </p:txBody>
      </p:sp>
      <p:sp>
        <p:nvSpPr>
          <p:cNvPr id="3" name="Объект 2">
            <a:extLst>
              <a:ext uri="{FF2B5EF4-FFF2-40B4-BE49-F238E27FC236}">
                <a16:creationId xmlns:a16="http://schemas.microsoft.com/office/drawing/2014/main" id="{6CC1BA50-3C5D-4453-8331-7BD4ABCAB91F}"/>
              </a:ext>
            </a:extLst>
          </p:cNvPr>
          <p:cNvSpPr>
            <a:spLocks noGrp="1"/>
          </p:cNvSpPr>
          <p:nvPr>
            <p:ph idx="1"/>
          </p:nvPr>
        </p:nvSpPr>
        <p:spPr>
          <a:xfrm>
            <a:off x="960268" y="1332700"/>
            <a:ext cx="10058400" cy="4873828"/>
          </a:xfrm>
        </p:spPr>
        <p:txBody>
          <a:bodyPr>
            <a:normAutofit fontScale="92500" lnSpcReduction="10000"/>
          </a:bodyPr>
          <a:lstStyle/>
          <a:p>
            <a:r>
              <a:rPr lang="ru-RU" b="0" i="0" dirty="0">
                <a:solidFill>
                  <a:srgbClr val="222222"/>
                </a:solidFill>
                <a:effectLst/>
                <a:latin typeface="-apple-system"/>
              </a:rPr>
              <a:t>С чего начать, какие проверки стоит осуществить? Данный вопрос актуален, когда в компании нет документации на проекте, либо это только что появившийся стартап. Чтобы ответить на эти вопросы была подготовлена универсальная шпаргалка, которую можно использовать при тестировании практически любого приложения.</a:t>
            </a:r>
          </a:p>
          <a:p>
            <a:r>
              <a:rPr lang="ru-RU" b="0" i="0" dirty="0">
                <a:solidFill>
                  <a:srgbClr val="222222"/>
                </a:solidFill>
                <a:effectLst/>
                <a:latin typeface="-apple-system"/>
              </a:rPr>
              <a:t>В данный чек-лист вошли только общие характеристики. Естественно, в тестируемом приложении может быть функциональность, для которой нужно применять отдельный подход и создать отдельные сценарии. То же самое верно для производительности, удобства использования, безопасности и прочего тестирования, которое необходимо вашему приложению.</a:t>
            </a:r>
            <a:br>
              <a:rPr lang="ru-RU" dirty="0"/>
            </a:br>
            <a:r>
              <a:rPr lang="ru-RU" b="0" i="0" dirty="0">
                <a:solidFill>
                  <a:srgbClr val="222222"/>
                </a:solidFill>
                <a:effectLst/>
                <a:latin typeface="-apple-system"/>
              </a:rPr>
              <a:t>Чек-лист для тестирования мобильных приложений состоит из восьми разделов:</a:t>
            </a:r>
            <a:endParaRPr lang="ru-RU" dirty="0"/>
          </a:p>
          <a:p>
            <a:r>
              <a:rPr lang="ru-RU" b="0" i="0" u="none" strike="noStrike" dirty="0">
                <a:solidFill>
                  <a:srgbClr val="548EAA"/>
                </a:solidFill>
                <a:effectLst/>
                <a:latin typeface="-apple-system"/>
                <a:hlinkClick r:id="rId2"/>
              </a:rPr>
              <a:t>Функциональное тестирование</a:t>
            </a:r>
            <a:endParaRPr lang="ru-RU" b="0" i="0" dirty="0">
              <a:solidFill>
                <a:srgbClr val="222222"/>
              </a:solidFill>
              <a:effectLst/>
              <a:latin typeface="-apple-system"/>
            </a:endParaRPr>
          </a:p>
          <a:p>
            <a:pPr algn="l">
              <a:buFont typeface="Arial" panose="020B0604020202020204" pitchFamily="34" charset="0"/>
              <a:buChar char="•"/>
            </a:pPr>
            <a:r>
              <a:rPr lang="ru-RU" b="0" i="0" u="none" strike="noStrike" dirty="0">
                <a:solidFill>
                  <a:srgbClr val="548EAA"/>
                </a:solidFill>
                <a:effectLst/>
                <a:latin typeface="-apple-system"/>
                <a:hlinkClick r:id="rId3"/>
              </a:rPr>
              <a:t>Тестирование совместимости</a:t>
            </a:r>
            <a:endParaRPr lang="ru-RU" b="0" i="0" dirty="0">
              <a:solidFill>
                <a:srgbClr val="222222"/>
              </a:solidFill>
              <a:effectLst/>
              <a:latin typeface="-apple-system"/>
            </a:endParaRPr>
          </a:p>
          <a:p>
            <a:pPr algn="l">
              <a:buFont typeface="Arial" panose="020B0604020202020204" pitchFamily="34" charset="0"/>
              <a:buChar char="•"/>
            </a:pPr>
            <a:r>
              <a:rPr lang="ru-RU" b="0" i="0" u="none" strike="noStrike" dirty="0">
                <a:solidFill>
                  <a:srgbClr val="548EAA"/>
                </a:solidFill>
                <a:effectLst/>
                <a:latin typeface="-apple-system"/>
                <a:hlinkClick r:id="rId4"/>
              </a:rPr>
              <a:t>Тестирование безопасности</a:t>
            </a:r>
            <a:endParaRPr lang="ru-RU" b="0" i="0" dirty="0">
              <a:solidFill>
                <a:srgbClr val="222222"/>
              </a:solidFill>
              <a:effectLst/>
              <a:latin typeface="-apple-system"/>
            </a:endParaRPr>
          </a:p>
          <a:p>
            <a:pPr algn="l">
              <a:buFont typeface="Arial" panose="020B0604020202020204" pitchFamily="34" charset="0"/>
              <a:buChar char="•"/>
            </a:pPr>
            <a:r>
              <a:rPr lang="ru-RU" b="0" i="0" u="none" strike="noStrike" dirty="0">
                <a:solidFill>
                  <a:srgbClr val="548EAA"/>
                </a:solidFill>
                <a:effectLst/>
                <a:latin typeface="-apple-system"/>
                <a:hlinkClick r:id="rId5"/>
              </a:rPr>
              <a:t>Тестирование локализации и глобализации</a:t>
            </a:r>
            <a:endParaRPr lang="ru-RU" b="0" i="0" dirty="0">
              <a:solidFill>
                <a:srgbClr val="222222"/>
              </a:solidFill>
              <a:effectLst/>
              <a:latin typeface="-apple-system"/>
            </a:endParaRPr>
          </a:p>
          <a:p>
            <a:pPr algn="l">
              <a:buFont typeface="Arial" panose="020B0604020202020204" pitchFamily="34" charset="0"/>
              <a:buChar char="•"/>
            </a:pPr>
            <a:r>
              <a:rPr lang="ru-RU" b="0" i="0" u="none" strike="noStrike" dirty="0">
                <a:solidFill>
                  <a:srgbClr val="548EAA"/>
                </a:solidFill>
                <a:effectLst/>
                <a:latin typeface="-apple-system"/>
                <a:hlinkClick r:id="rId6"/>
              </a:rPr>
              <a:t>Тестирование удобства использования</a:t>
            </a:r>
            <a:endParaRPr lang="ru-RU" b="0" i="0" dirty="0">
              <a:solidFill>
                <a:srgbClr val="222222"/>
              </a:solidFill>
              <a:effectLst/>
              <a:latin typeface="-apple-system"/>
            </a:endParaRPr>
          </a:p>
          <a:p>
            <a:pPr algn="l">
              <a:buFont typeface="Arial" panose="020B0604020202020204" pitchFamily="34" charset="0"/>
              <a:buChar char="•"/>
            </a:pPr>
            <a:r>
              <a:rPr lang="ru-RU" b="0" i="0" u="none" strike="noStrike" dirty="0">
                <a:solidFill>
                  <a:srgbClr val="548EAA"/>
                </a:solidFill>
                <a:effectLst/>
                <a:latin typeface="-apple-system"/>
                <a:hlinkClick r:id="rId7"/>
              </a:rPr>
              <a:t>Стрессовое тестирование</a:t>
            </a:r>
            <a:endParaRPr lang="ru-RU" b="0" i="0" dirty="0">
              <a:solidFill>
                <a:srgbClr val="222222"/>
              </a:solidFill>
              <a:effectLst/>
              <a:latin typeface="-apple-system"/>
            </a:endParaRPr>
          </a:p>
          <a:p>
            <a:pPr algn="l">
              <a:buFont typeface="Arial" panose="020B0604020202020204" pitchFamily="34" charset="0"/>
              <a:buChar char="•"/>
            </a:pPr>
            <a:r>
              <a:rPr lang="ru-RU" b="0" i="0" u="none" strike="noStrike" dirty="0">
                <a:solidFill>
                  <a:srgbClr val="548EAA"/>
                </a:solidFill>
                <a:effectLst/>
                <a:latin typeface="-apple-system"/>
                <a:hlinkClick r:id="rId8"/>
              </a:rPr>
              <a:t>Кросс-платформенное тестирование</a:t>
            </a:r>
            <a:endParaRPr lang="ru-RU" b="0" i="0" dirty="0">
              <a:solidFill>
                <a:srgbClr val="222222"/>
              </a:solidFill>
              <a:effectLst/>
              <a:latin typeface="-apple-system"/>
            </a:endParaRPr>
          </a:p>
          <a:p>
            <a:pPr algn="l">
              <a:buFont typeface="Arial" panose="020B0604020202020204" pitchFamily="34" charset="0"/>
              <a:buChar char="•"/>
            </a:pPr>
            <a:r>
              <a:rPr lang="ru-RU" b="0" i="0" u="none" strike="noStrike" dirty="0">
                <a:solidFill>
                  <a:srgbClr val="548EAA"/>
                </a:solidFill>
                <a:effectLst/>
                <a:latin typeface="-apple-system"/>
                <a:hlinkClick r:id="rId9"/>
              </a:rPr>
              <a:t>Тестирование производительности</a:t>
            </a:r>
            <a:endParaRPr lang="ru-RU" b="0" i="0" dirty="0">
              <a:solidFill>
                <a:srgbClr val="222222"/>
              </a:solidFill>
              <a:effectLst/>
              <a:latin typeface="-apple-system"/>
            </a:endParaRPr>
          </a:p>
          <a:p>
            <a:endParaRPr lang="ru-RU" dirty="0"/>
          </a:p>
        </p:txBody>
      </p:sp>
      <p:sp>
        <p:nvSpPr>
          <p:cNvPr id="4" name="Дата 3">
            <a:extLst>
              <a:ext uri="{FF2B5EF4-FFF2-40B4-BE49-F238E27FC236}">
                <a16:creationId xmlns:a16="http://schemas.microsoft.com/office/drawing/2014/main" id="{B8872C19-5C23-4BDA-ADDD-D300159168DC}"/>
              </a:ext>
            </a:extLst>
          </p:cNvPr>
          <p:cNvSpPr>
            <a:spLocks noGrp="1"/>
          </p:cNvSpPr>
          <p:nvPr>
            <p:ph type="dt" sz="half" idx="10"/>
          </p:nvPr>
        </p:nvSpPr>
        <p:spPr/>
        <p:txBody>
          <a:bodyPr/>
          <a:lstStyle/>
          <a:p>
            <a:pPr rtl="0"/>
            <a:fld id="{629C2F20-7994-4D1E-A01C-96ECBA4612EB}" type="datetime1">
              <a:rPr lang="ru-RU" smtClean="0"/>
              <a:t>15.05.2021</a:t>
            </a:fld>
            <a:endParaRPr lang="en-US"/>
          </a:p>
        </p:txBody>
      </p:sp>
    </p:spTree>
    <p:extLst>
      <p:ext uri="{BB962C8B-B14F-4D97-AF65-F5344CB8AC3E}">
        <p14:creationId xmlns:p14="http://schemas.microsoft.com/office/powerpoint/2010/main" val="4215835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90CA78-BD0E-4ED4-B5DB-14D93C4E8B9B}"/>
              </a:ext>
            </a:extLst>
          </p:cNvPr>
          <p:cNvSpPr>
            <a:spLocks noGrp="1"/>
          </p:cNvSpPr>
          <p:nvPr>
            <p:ph type="title"/>
          </p:nvPr>
        </p:nvSpPr>
        <p:spPr>
          <a:xfrm>
            <a:off x="2593759" y="457200"/>
            <a:ext cx="7260454" cy="946509"/>
          </a:xfrm>
        </p:spPr>
        <p:txBody>
          <a:bodyPr>
            <a:normAutofit fontScale="90000"/>
          </a:bodyPr>
          <a:lstStyle/>
          <a:p>
            <a:r>
              <a:rPr lang="ru-RU" b="1" i="0" dirty="0">
                <a:solidFill>
                  <a:srgbClr val="222222"/>
                </a:solidFill>
                <a:effectLst/>
                <a:latin typeface="Fira Sans"/>
              </a:rPr>
              <a:t>Функциональное тестирование</a:t>
            </a:r>
            <a:br>
              <a:rPr lang="ru-RU" b="0" i="0" dirty="0">
                <a:solidFill>
                  <a:srgbClr val="222222"/>
                </a:solidFill>
                <a:effectLst/>
                <a:latin typeface="Fira Sans"/>
              </a:rPr>
            </a:br>
            <a:endParaRPr lang="ru-RU" dirty="0"/>
          </a:p>
        </p:txBody>
      </p:sp>
      <p:sp>
        <p:nvSpPr>
          <p:cNvPr id="3" name="Объект 2">
            <a:extLst>
              <a:ext uri="{FF2B5EF4-FFF2-40B4-BE49-F238E27FC236}">
                <a16:creationId xmlns:a16="http://schemas.microsoft.com/office/drawing/2014/main" id="{76E6FE11-BADB-4E6C-8A41-DA1866141AFB}"/>
              </a:ext>
            </a:extLst>
          </p:cNvPr>
          <p:cNvSpPr>
            <a:spLocks noGrp="1"/>
          </p:cNvSpPr>
          <p:nvPr>
            <p:ph idx="1"/>
          </p:nvPr>
        </p:nvSpPr>
        <p:spPr>
          <a:xfrm>
            <a:off x="764959" y="930454"/>
            <a:ext cx="10058400" cy="5388747"/>
          </a:xfrm>
        </p:spPr>
        <p:txBody>
          <a:bodyPr>
            <a:normAutofit fontScale="62500" lnSpcReduction="20000"/>
          </a:bodyPr>
          <a:lstStyle/>
          <a:p>
            <a:pPr algn="l"/>
            <a:r>
              <a:rPr lang="ru-RU" b="1" i="0" dirty="0">
                <a:solidFill>
                  <a:srgbClr val="222222"/>
                </a:solidFill>
                <a:effectLst/>
                <a:latin typeface="Fira Sans"/>
              </a:rPr>
              <a:t>Что проверяем?</a:t>
            </a:r>
            <a:br>
              <a:rPr lang="ru-RU" dirty="0"/>
            </a:br>
            <a:r>
              <a:rPr lang="ru-RU" sz="2000" b="0" i="0" dirty="0">
                <a:solidFill>
                  <a:srgbClr val="222222"/>
                </a:solidFill>
                <a:effectLst/>
                <a:latin typeface="-apple-system"/>
              </a:rPr>
              <a:t>1. Установка/удаление/накатка версий</a:t>
            </a:r>
            <a:br>
              <a:rPr lang="ru-RU" sz="2000" dirty="0"/>
            </a:br>
            <a:r>
              <a:rPr lang="ru-RU" sz="2000" b="0" i="0" dirty="0">
                <a:solidFill>
                  <a:srgbClr val="222222"/>
                </a:solidFill>
                <a:effectLst/>
                <a:latin typeface="-apple-system"/>
              </a:rPr>
              <a:t>2. Запуск приложения (отображение </a:t>
            </a:r>
            <a:r>
              <a:rPr lang="ru-RU" sz="2000" b="0" i="0" dirty="0" err="1">
                <a:solidFill>
                  <a:srgbClr val="222222"/>
                </a:solidFill>
                <a:effectLst/>
                <a:latin typeface="-apple-system"/>
              </a:rPr>
              <a:t>Splash</a:t>
            </a:r>
            <a:r>
              <a:rPr lang="ru-RU" sz="2000" b="0" i="0" dirty="0">
                <a:solidFill>
                  <a:srgbClr val="222222"/>
                </a:solidFill>
                <a:effectLst/>
                <a:latin typeface="-apple-system"/>
              </a:rPr>
              <a:t> </a:t>
            </a:r>
            <a:r>
              <a:rPr lang="ru-RU" sz="2000" b="0" i="0" dirty="0" err="1">
                <a:solidFill>
                  <a:srgbClr val="222222"/>
                </a:solidFill>
                <a:effectLst/>
                <a:latin typeface="-apple-system"/>
              </a:rPr>
              <a:t>Screen</a:t>
            </a:r>
            <a:r>
              <a:rPr lang="ru-RU" sz="2000" b="0" i="0" dirty="0">
                <a:solidFill>
                  <a:srgbClr val="222222"/>
                </a:solidFill>
                <a:effectLst/>
                <a:latin typeface="-apple-system"/>
              </a:rPr>
              <a:t>)</a:t>
            </a:r>
            <a:br>
              <a:rPr lang="ru-RU" sz="2000" dirty="0"/>
            </a:br>
            <a:r>
              <a:rPr lang="ru-RU" sz="2000" b="0" i="0" dirty="0">
                <a:solidFill>
                  <a:srgbClr val="222222"/>
                </a:solidFill>
                <a:effectLst/>
                <a:latin typeface="-apple-system"/>
              </a:rPr>
              <a:t>3. Работоспособность основного функционала приложения</a:t>
            </a:r>
            <a:br>
              <a:rPr lang="ru-RU" sz="2000" dirty="0"/>
            </a:br>
            <a:r>
              <a:rPr lang="ru-RU" sz="2000" b="0" i="0" dirty="0">
                <a:solidFill>
                  <a:srgbClr val="222222"/>
                </a:solidFill>
                <a:effectLst/>
                <a:latin typeface="-apple-system"/>
              </a:rPr>
              <a:t>3.1 Авторизация (по номеру телефона/через соц. сети/e-</a:t>
            </a:r>
            <a:r>
              <a:rPr lang="ru-RU" sz="2000" b="0" i="0" dirty="0" err="1">
                <a:solidFill>
                  <a:srgbClr val="222222"/>
                </a:solidFill>
                <a:effectLst/>
                <a:latin typeface="-apple-system"/>
              </a:rPr>
              <a:t>mail</a:t>
            </a:r>
            <a:r>
              <a:rPr lang="ru-RU" sz="2000" b="0" i="0" dirty="0">
                <a:solidFill>
                  <a:srgbClr val="222222"/>
                </a:solidFill>
                <a:effectLst/>
                <a:latin typeface="-apple-system"/>
              </a:rPr>
              <a:t>)</a:t>
            </a:r>
            <a:br>
              <a:rPr lang="ru-RU" sz="2000" dirty="0"/>
            </a:br>
            <a:r>
              <a:rPr lang="ru-RU" sz="2000" b="0" i="0" dirty="0">
                <a:solidFill>
                  <a:srgbClr val="222222"/>
                </a:solidFill>
                <a:effectLst/>
                <a:latin typeface="-apple-system"/>
              </a:rPr>
              <a:t>3.2 Регистрация (по номеру телефона/через соц. сети/e-</a:t>
            </a:r>
            <a:r>
              <a:rPr lang="ru-RU" sz="2000" b="0" i="0" dirty="0" err="1">
                <a:solidFill>
                  <a:srgbClr val="222222"/>
                </a:solidFill>
                <a:effectLst/>
                <a:latin typeface="-apple-system"/>
              </a:rPr>
              <a:t>mail</a:t>
            </a:r>
            <a:r>
              <a:rPr lang="ru-RU" sz="2000" b="0" i="0" dirty="0">
                <a:solidFill>
                  <a:srgbClr val="222222"/>
                </a:solidFill>
                <a:effectLst/>
                <a:latin typeface="-apple-system"/>
              </a:rPr>
              <a:t>)</a:t>
            </a:r>
            <a:br>
              <a:rPr lang="ru-RU" sz="2000" dirty="0"/>
            </a:br>
            <a:r>
              <a:rPr lang="ru-RU" sz="2000" b="0" i="0" dirty="0">
                <a:solidFill>
                  <a:srgbClr val="222222"/>
                </a:solidFill>
                <a:effectLst/>
                <a:latin typeface="-apple-system"/>
              </a:rPr>
              <a:t>3.3 </a:t>
            </a:r>
            <a:r>
              <a:rPr lang="ru-RU" sz="2000" b="0" i="0" dirty="0" err="1">
                <a:solidFill>
                  <a:srgbClr val="222222"/>
                </a:solidFill>
                <a:effectLst/>
                <a:latin typeface="-apple-system"/>
              </a:rPr>
              <a:t>Онбординг</a:t>
            </a:r>
            <a:r>
              <a:rPr lang="ru-RU" sz="2000" b="0" i="0" dirty="0">
                <a:solidFill>
                  <a:srgbClr val="222222"/>
                </a:solidFill>
                <a:effectLst/>
                <a:latin typeface="-apple-system"/>
              </a:rPr>
              <a:t> новых пользователей</a:t>
            </a:r>
            <a:br>
              <a:rPr lang="ru-RU" sz="2000" dirty="0"/>
            </a:br>
            <a:r>
              <a:rPr lang="ru-RU" sz="2000" b="0" i="0" dirty="0">
                <a:solidFill>
                  <a:srgbClr val="222222"/>
                </a:solidFill>
                <a:effectLst/>
                <a:latin typeface="-apple-system"/>
              </a:rPr>
              <a:t>3.4 Валидация обязательных полей</a:t>
            </a:r>
            <a:br>
              <a:rPr lang="ru-RU" sz="2000" dirty="0"/>
            </a:br>
            <a:r>
              <a:rPr lang="ru-RU" sz="2000" b="0" i="0" dirty="0">
                <a:solidFill>
                  <a:srgbClr val="222222"/>
                </a:solidFill>
                <a:effectLst/>
                <a:latin typeface="-apple-system"/>
              </a:rPr>
              <a:t>3.5 Навигация между разделами приложения</a:t>
            </a:r>
            <a:br>
              <a:rPr lang="ru-RU" sz="2000" dirty="0"/>
            </a:br>
            <a:r>
              <a:rPr lang="ru-RU" sz="2000" b="0" i="0" dirty="0">
                <a:solidFill>
                  <a:srgbClr val="222222"/>
                </a:solidFill>
                <a:effectLst/>
                <a:latin typeface="-apple-system"/>
              </a:rPr>
              <a:t>3.6 Редактирование данных в профиле пользователя</a:t>
            </a:r>
            <a:br>
              <a:rPr lang="ru-RU" sz="2000" dirty="0"/>
            </a:br>
            <a:r>
              <a:rPr lang="ru-RU" sz="2000" b="0" i="0" dirty="0">
                <a:solidFill>
                  <a:srgbClr val="222222"/>
                </a:solidFill>
                <a:effectLst/>
                <a:latin typeface="-apple-system"/>
              </a:rPr>
              <a:t>3.7 Проверка оплаты</a:t>
            </a:r>
            <a:br>
              <a:rPr lang="ru-RU" sz="2000" dirty="0"/>
            </a:br>
            <a:r>
              <a:rPr lang="ru-RU" sz="2000" b="0" i="0" dirty="0">
                <a:solidFill>
                  <a:srgbClr val="222222"/>
                </a:solidFill>
                <a:effectLst/>
                <a:latin typeface="-apple-system"/>
              </a:rPr>
              <a:t>3.8 Тестирование фильтров</a:t>
            </a:r>
            <a:br>
              <a:rPr lang="ru-RU" sz="2000" dirty="0"/>
            </a:br>
            <a:r>
              <a:rPr lang="ru-RU" sz="2000" b="0" i="0" dirty="0">
                <a:solidFill>
                  <a:srgbClr val="222222"/>
                </a:solidFill>
                <a:effectLst/>
                <a:latin typeface="-apple-system"/>
              </a:rPr>
              <a:t>3.9 Бонусы</a:t>
            </a:r>
            <a:br>
              <a:rPr lang="ru-RU" sz="2000" dirty="0"/>
            </a:br>
            <a:r>
              <a:rPr lang="ru-RU" sz="2000" b="0" i="0" dirty="0">
                <a:solidFill>
                  <a:srgbClr val="222222"/>
                </a:solidFill>
                <a:effectLst/>
                <a:latin typeface="-apple-system"/>
              </a:rPr>
              <a:t>4. Корректное отображение ошибок</a:t>
            </a:r>
            <a:br>
              <a:rPr lang="ru-RU" sz="2000" dirty="0"/>
            </a:br>
            <a:r>
              <a:rPr lang="ru-RU" sz="2000" b="0" i="0" dirty="0">
                <a:solidFill>
                  <a:srgbClr val="222222"/>
                </a:solidFill>
                <a:effectLst/>
                <a:latin typeface="-apple-system"/>
              </a:rPr>
              <a:t>5. Работа с файлами (отправка/получение/просмотр)</a:t>
            </a:r>
            <a:br>
              <a:rPr lang="ru-RU" sz="2000" dirty="0"/>
            </a:br>
            <a:r>
              <a:rPr lang="ru-RU" sz="2000" b="0" i="0" dirty="0">
                <a:solidFill>
                  <a:srgbClr val="222222"/>
                </a:solidFill>
                <a:effectLst/>
                <a:latin typeface="-apple-system"/>
              </a:rPr>
              <a:t>6. Тестирование тайм-аутов</a:t>
            </a:r>
            <a:br>
              <a:rPr lang="ru-RU" sz="2000" dirty="0"/>
            </a:br>
            <a:r>
              <a:rPr lang="ru-RU" sz="2000" b="0" i="0" dirty="0">
                <a:solidFill>
                  <a:srgbClr val="222222"/>
                </a:solidFill>
                <a:effectLst/>
                <a:latin typeface="-apple-system"/>
              </a:rPr>
              <a:t>7. Тестирование заглушек (не соединения с интернетом/нет, например, товаров и </a:t>
            </a:r>
            <a:r>
              <a:rPr lang="ru-RU" sz="2000" b="0" i="0" dirty="0" err="1">
                <a:solidFill>
                  <a:srgbClr val="222222"/>
                </a:solidFill>
                <a:effectLst/>
                <a:latin typeface="-apple-system"/>
              </a:rPr>
              <a:t>т.д</a:t>
            </a:r>
            <a:r>
              <a:rPr lang="ru-RU" sz="2000" b="0" i="0" dirty="0">
                <a:solidFill>
                  <a:srgbClr val="222222"/>
                </a:solidFill>
                <a:effectLst/>
                <a:latin typeface="-apple-system"/>
              </a:rPr>
              <a:t>)</a:t>
            </a:r>
            <a:br>
              <a:rPr lang="ru-RU" sz="2000" dirty="0"/>
            </a:br>
            <a:r>
              <a:rPr lang="ru-RU" sz="2000" b="0" i="0" dirty="0">
                <a:solidFill>
                  <a:srgbClr val="222222"/>
                </a:solidFill>
                <a:effectLst/>
                <a:latin typeface="-apple-system"/>
              </a:rPr>
              <a:t>8. Тестирование </a:t>
            </a:r>
            <a:r>
              <a:rPr lang="ru-RU" sz="2000" b="0" i="0" dirty="0" err="1">
                <a:solidFill>
                  <a:srgbClr val="222222"/>
                </a:solidFill>
                <a:effectLst/>
                <a:latin typeface="-apple-system"/>
              </a:rPr>
              <a:t>pop-up</a:t>
            </a:r>
            <a:r>
              <a:rPr lang="ru-RU" sz="2000" b="0" i="0" dirty="0">
                <a:solidFill>
                  <a:srgbClr val="222222"/>
                </a:solidFill>
                <a:effectLst/>
                <a:latin typeface="-apple-system"/>
              </a:rPr>
              <a:t>, </a:t>
            </a:r>
            <a:r>
              <a:rPr lang="ru-RU" sz="2000" b="0" i="0" dirty="0" err="1">
                <a:solidFill>
                  <a:srgbClr val="222222"/>
                </a:solidFill>
                <a:effectLst/>
                <a:latin typeface="-apple-system"/>
              </a:rPr>
              <a:t>алертов</a:t>
            </a:r>
            <a:br>
              <a:rPr lang="ru-RU" sz="2000" dirty="0"/>
            </a:br>
            <a:r>
              <a:rPr lang="ru-RU" sz="2000" b="0" i="0" dirty="0">
                <a:solidFill>
                  <a:srgbClr val="222222"/>
                </a:solidFill>
                <a:effectLst/>
                <a:latin typeface="-apple-system"/>
              </a:rPr>
              <a:t>9. Тестирование </a:t>
            </a:r>
            <a:r>
              <a:rPr lang="ru-RU" sz="2000" b="0" i="0" dirty="0" err="1">
                <a:solidFill>
                  <a:srgbClr val="222222"/>
                </a:solidFill>
                <a:effectLst/>
                <a:latin typeface="-apple-system"/>
              </a:rPr>
              <a:t>WebView</a:t>
            </a:r>
            <a:br>
              <a:rPr lang="ru-RU" sz="2000" dirty="0"/>
            </a:br>
            <a:r>
              <a:rPr lang="ru-RU" sz="2000" b="0" i="0" dirty="0">
                <a:solidFill>
                  <a:srgbClr val="222222"/>
                </a:solidFill>
                <a:effectLst/>
                <a:latin typeface="-apple-system"/>
              </a:rPr>
              <a:t>10. </a:t>
            </a:r>
            <a:r>
              <a:rPr lang="ru-RU" sz="2000" b="0" i="0" dirty="0" err="1">
                <a:solidFill>
                  <a:srgbClr val="222222"/>
                </a:solidFill>
                <a:effectLst/>
                <a:latin typeface="-apple-system"/>
              </a:rPr>
              <a:t>Скролл</a:t>
            </a:r>
            <a:r>
              <a:rPr lang="ru-RU" sz="2000" b="0" i="0" dirty="0">
                <a:solidFill>
                  <a:srgbClr val="222222"/>
                </a:solidFill>
                <a:effectLst/>
                <a:latin typeface="-apple-system"/>
              </a:rPr>
              <a:t>/</a:t>
            </a:r>
            <a:r>
              <a:rPr lang="ru-RU" sz="2000" b="0" i="0" dirty="0" err="1">
                <a:solidFill>
                  <a:srgbClr val="222222"/>
                </a:solidFill>
                <a:effectLst/>
                <a:latin typeface="-apple-system"/>
              </a:rPr>
              <a:t>свайп</a:t>
            </a:r>
            <a:r>
              <a:rPr lang="ru-RU" sz="2000" b="0" i="0" dirty="0">
                <a:solidFill>
                  <a:srgbClr val="222222"/>
                </a:solidFill>
                <a:effectLst/>
                <a:latin typeface="-apple-system"/>
              </a:rPr>
              <a:t> элементов</a:t>
            </a:r>
            <a:br>
              <a:rPr lang="ru-RU" sz="2000" dirty="0"/>
            </a:br>
            <a:r>
              <a:rPr lang="ru-RU" sz="2000" b="0" i="0" dirty="0">
                <a:solidFill>
                  <a:srgbClr val="222222"/>
                </a:solidFill>
                <a:effectLst/>
                <a:latin typeface="-apple-system"/>
              </a:rPr>
              <a:t>11. Тестирование PUSH уведомлений</a:t>
            </a:r>
            <a:br>
              <a:rPr lang="ru-RU" sz="2000" dirty="0"/>
            </a:br>
            <a:r>
              <a:rPr lang="ru-RU" sz="2000" b="0" i="0" dirty="0">
                <a:solidFill>
                  <a:srgbClr val="222222"/>
                </a:solidFill>
                <a:effectLst/>
                <a:latin typeface="-apple-system"/>
              </a:rPr>
              <a:t>12. Сворачивание/разворачивание приложения</a:t>
            </a:r>
            <a:br>
              <a:rPr lang="ru-RU" sz="2000" dirty="0"/>
            </a:br>
            <a:r>
              <a:rPr lang="ru-RU" sz="2000" b="0" i="0" dirty="0">
                <a:solidFill>
                  <a:srgbClr val="222222"/>
                </a:solidFill>
                <a:effectLst/>
                <a:latin typeface="-apple-system"/>
              </a:rPr>
              <a:t>13. Разные типы подключений (сотовая связь/</a:t>
            </a:r>
            <a:r>
              <a:rPr lang="ru-RU" sz="2000" b="0" i="0" dirty="0" err="1">
                <a:solidFill>
                  <a:srgbClr val="222222"/>
                </a:solidFill>
                <a:effectLst/>
                <a:latin typeface="-apple-system"/>
              </a:rPr>
              <a:t>Wi-Fi</a:t>
            </a:r>
            <a:r>
              <a:rPr lang="ru-RU" sz="2000" b="0" i="0" dirty="0">
                <a:solidFill>
                  <a:srgbClr val="222222"/>
                </a:solidFill>
                <a:effectLst/>
                <a:latin typeface="-apple-system"/>
              </a:rPr>
              <a:t>)</a:t>
            </a:r>
            <a:br>
              <a:rPr lang="ru-RU" sz="2000" dirty="0"/>
            </a:br>
            <a:r>
              <a:rPr lang="ru-RU" sz="2000" b="0" i="0" dirty="0">
                <a:solidFill>
                  <a:srgbClr val="222222"/>
                </a:solidFill>
                <a:effectLst/>
                <a:latin typeface="-apple-system"/>
              </a:rPr>
              <a:t>14. Ориентация экрана (альбомная/портретная)</a:t>
            </a:r>
            <a:br>
              <a:rPr lang="ru-RU" sz="2000" dirty="0"/>
            </a:br>
            <a:r>
              <a:rPr lang="ru-RU" sz="2000" b="0" i="0" dirty="0">
                <a:solidFill>
                  <a:srgbClr val="222222"/>
                </a:solidFill>
                <a:effectLst/>
                <a:latin typeface="-apple-system"/>
              </a:rPr>
              <a:t>15. Темная/светлая темы</a:t>
            </a:r>
            <a:br>
              <a:rPr lang="ru-RU" sz="2000" dirty="0"/>
            </a:br>
            <a:r>
              <a:rPr lang="ru-RU" sz="2000" b="0" i="0" dirty="0">
                <a:solidFill>
                  <a:srgbClr val="222222"/>
                </a:solidFill>
                <a:effectLst/>
                <a:latin typeface="-apple-system"/>
              </a:rPr>
              <a:t>16. Реклама в приложении</a:t>
            </a:r>
            <a:br>
              <a:rPr lang="ru-RU" sz="2000" dirty="0"/>
            </a:br>
            <a:r>
              <a:rPr lang="ru-RU" sz="2000" b="0" i="0" dirty="0">
                <a:solidFill>
                  <a:srgbClr val="222222"/>
                </a:solidFill>
                <a:effectLst/>
                <a:latin typeface="-apple-system"/>
              </a:rPr>
              <a:t>17. </a:t>
            </a:r>
            <a:r>
              <a:rPr lang="ru-RU" sz="2000" b="0" i="0" dirty="0" err="1">
                <a:solidFill>
                  <a:srgbClr val="222222"/>
                </a:solidFill>
                <a:effectLst/>
                <a:latin typeface="-apple-system"/>
              </a:rPr>
              <a:t>Шаринг</a:t>
            </a:r>
            <a:r>
              <a:rPr lang="ru-RU" sz="2000" b="0" i="0" dirty="0">
                <a:solidFill>
                  <a:srgbClr val="222222"/>
                </a:solidFill>
                <a:effectLst/>
                <a:latin typeface="-apple-system"/>
              </a:rPr>
              <a:t> контента в соц. сети</a:t>
            </a:r>
            <a:br>
              <a:rPr lang="ru-RU" sz="2000" dirty="0"/>
            </a:br>
            <a:r>
              <a:rPr lang="ru-RU" sz="2000" b="0" i="0" dirty="0">
                <a:solidFill>
                  <a:srgbClr val="222222"/>
                </a:solidFill>
                <a:effectLst/>
                <a:latin typeface="-apple-system"/>
              </a:rPr>
              <a:t>18. Работа приложения в фоне</a:t>
            </a:r>
            <a:br>
              <a:rPr lang="ru-RU" sz="2000" dirty="0"/>
            </a:br>
            <a:r>
              <a:rPr lang="ru-RU" sz="2000" b="0" i="0" dirty="0">
                <a:solidFill>
                  <a:srgbClr val="222222"/>
                </a:solidFill>
                <a:effectLst/>
                <a:latin typeface="-apple-system"/>
              </a:rPr>
              <a:t>19. Пагинация страниц</a:t>
            </a:r>
            <a:br>
              <a:rPr lang="ru-RU" sz="2000" dirty="0"/>
            </a:br>
            <a:r>
              <a:rPr lang="ru-RU" sz="2000" b="0" i="0" dirty="0">
                <a:solidFill>
                  <a:srgbClr val="222222"/>
                </a:solidFill>
                <a:effectLst/>
                <a:latin typeface="-apple-system"/>
              </a:rPr>
              <a:t>20. Политики конфиденциальности и прочие ссылки на документы</a:t>
            </a:r>
            <a:endParaRPr lang="ru-RU" sz="2000" dirty="0"/>
          </a:p>
        </p:txBody>
      </p:sp>
      <p:sp>
        <p:nvSpPr>
          <p:cNvPr id="4" name="Дата 3">
            <a:extLst>
              <a:ext uri="{FF2B5EF4-FFF2-40B4-BE49-F238E27FC236}">
                <a16:creationId xmlns:a16="http://schemas.microsoft.com/office/drawing/2014/main" id="{B4BCA0AF-A90E-4C67-A9E2-B68661A18648}"/>
              </a:ext>
            </a:extLst>
          </p:cNvPr>
          <p:cNvSpPr>
            <a:spLocks noGrp="1"/>
          </p:cNvSpPr>
          <p:nvPr>
            <p:ph type="dt" sz="half" idx="10"/>
          </p:nvPr>
        </p:nvSpPr>
        <p:spPr/>
        <p:txBody>
          <a:bodyPr/>
          <a:lstStyle/>
          <a:p>
            <a:pPr rtl="0"/>
            <a:fld id="{629C2F20-7994-4D1E-A01C-96ECBA4612EB}" type="datetime1">
              <a:rPr lang="ru-RU" smtClean="0"/>
              <a:t>15.05.2021</a:t>
            </a:fld>
            <a:endParaRPr lang="en-US"/>
          </a:p>
        </p:txBody>
      </p:sp>
    </p:spTree>
    <p:extLst>
      <p:ext uri="{BB962C8B-B14F-4D97-AF65-F5344CB8AC3E}">
        <p14:creationId xmlns:p14="http://schemas.microsoft.com/office/powerpoint/2010/main" val="262751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CE758D-6AB1-4F88-8E89-8CDACA5DBA11}"/>
              </a:ext>
            </a:extLst>
          </p:cNvPr>
          <p:cNvSpPr>
            <a:spLocks noGrp="1"/>
          </p:cNvSpPr>
          <p:nvPr>
            <p:ph type="title"/>
          </p:nvPr>
        </p:nvSpPr>
        <p:spPr>
          <a:xfrm>
            <a:off x="2948866" y="747159"/>
            <a:ext cx="6425953" cy="724567"/>
          </a:xfrm>
        </p:spPr>
        <p:txBody>
          <a:bodyPr>
            <a:normAutofit fontScale="90000"/>
          </a:bodyPr>
          <a:lstStyle/>
          <a:p>
            <a:r>
              <a:rPr lang="ru-RU" b="1" i="0" dirty="0">
                <a:solidFill>
                  <a:srgbClr val="222222"/>
                </a:solidFill>
                <a:effectLst/>
                <a:latin typeface="Fira Sans"/>
              </a:rPr>
              <a:t>Тестирование совместимости</a:t>
            </a:r>
            <a:br>
              <a:rPr lang="ru-RU" b="0" i="0" dirty="0">
                <a:solidFill>
                  <a:srgbClr val="222222"/>
                </a:solidFill>
                <a:effectLst/>
                <a:latin typeface="Fira Sans"/>
              </a:rPr>
            </a:br>
            <a:endParaRPr lang="ru-RU" dirty="0"/>
          </a:p>
        </p:txBody>
      </p:sp>
      <p:sp>
        <p:nvSpPr>
          <p:cNvPr id="3" name="Объект 2">
            <a:extLst>
              <a:ext uri="{FF2B5EF4-FFF2-40B4-BE49-F238E27FC236}">
                <a16:creationId xmlns:a16="http://schemas.microsoft.com/office/drawing/2014/main" id="{5A344D67-8FCC-4CA5-88EE-F1AC5201470E}"/>
              </a:ext>
            </a:extLst>
          </p:cNvPr>
          <p:cNvSpPr>
            <a:spLocks noGrp="1"/>
          </p:cNvSpPr>
          <p:nvPr>
            <p:ph idx="1"/>
          </p:nvPr>
        </p:nvSpPr>
        <p:spPr>
          <a:xfrm>
            <a:off x="676182" y="1693935"/>
            <a:ext cx="10058400" cy="4985078"/>
          </a:xfrm>
        </p:spPr>
        <p:txBody>
          <a:bodyPr/>
          <a:lstStyle/>
          <a:p>
            <a:pPr algn="l"/>
            <a:r>
              <a:rPr lang="ru-RU" b="1" i="0" dirty="0">
                <a:solidFill>
                  <a:srgbClr val="222222"/>
                </a:solidFill>
                <a:effectLst/>
                <a:latin typeface="Fira Sans"/>
              </a:rPr>
              <a:t>Что проверяем?</a:t>
            </a:r>
            <a:br>
              <a:rPr lang="ru-RU" dirty="0"/>
            </a:br>
            <a:r>
              <a:rPr lang="ru-RU" sz="1800" b="0" i="0" dirty="0">
                <a:solidFill>
                  <a:srgbClr val="222222"/>
                </a:solidFill>
                <a:effectLst/>
                <a:latin typeface="-apple-system"/>
              </a:rPr>
              <a:t>1. Корректное отображение </a:t>
            </a:r>
            <a:r>
              <a:rPr lang="ru-RU" sz="1800" b="0" i="0" dirty="0" err="1">
                <a:solidFill>
                  <a:srgbClr val="222222"/>
                </a:solidFill>
                <a:effectLst/>
                <a:latin typeface="-apple-system"/>
              </a:rPr>
              <a:t>гео</a:t>
            </a:r>
            <a:br>
              <a:rPr lang="ru-RU" sz="1800" dirty="0"/>
            </a:br>
            <a:r>
              <a:rPr lang="ru-RU" sz="1800" b="0" i="0" dirty="0">
                <a:solidFill>
                  <a:srgbClr val="222222"/>
                </a:solidFill>
                <a:effectLst/>
                <a:latin typeface="-apple-system"/>
              </a:rPr>
              <a:t>2. Информации об операциях (чеки и т.д.)</a:t>
            </a:r>
            <a:br>
              <a:rPr lang="ru-RU" sz="1800" dirty="0"/>
            </a:br>
            <a:r>
              <a:rPr lang="ru-RU" sz="1800" b="0" i="0" dirty="0">
                <a:solidFill>
                  <a:srgbClr val="222222"/>
                </a:solidFill>
                <a:effectLst/>
                <a:latin typeface="-apple-system"/>
              </a:rPr>
              <a:t>3. Различные способы оплаты (</a:t>
            </a:r>
            <a:r>
              <a:rPr lang="ru-RU" sz="1800" b="0" i="0" dirty="0" err="1">
                <a:solidFill>
                  <a:srgbClr val="222222"/>
                </a:solidFill>
                <a:effectLst/>
                <a:latin typeface="-apple-system"/>
              </a:rPr>
              <a:t>Google</a:t>
            </a:r>
            <a:r>
              <a:rPr lang="ru-RU" sz="1800" b="0" i="0" dirty="0">
                <a:solidFill>
                  <a:srgbClr val="222222"/>
                </a:solidFill>
                <a:effectLst/>
                <a:latin typeface="-apple-system"/>
              </a:rPr>
              <a:t> </a:t>
            </a:r>
            <a:r>
              <a:rPr lang="ru-RU" sz="1800" b="0" i="0" dirty="0" err="1">
                <a:solidFill>
                  <a:srgbClr val="222222"/>
                </a:solidFill>
                <a:effectLst/>
                <a:latin typeface="-apple-system"/>
              </a:rPr>
              <a:t>Pay</a:t>
            </a:r>
            <a:r>
              <a:rPr lang="ru-RU" sz="1800" b="0" i="0" dirty="0">
                <a:solidFill>
                  <a:srgbClr val="222222"/>
                </a:solidFill>
                <a:effectLst/>
                <a:latin typeface="-apple-system"/>
              </a:rPr>
              <a:t>, </a:t>
            </a:r>
            <a:r>
              <a:rPr lang="ru-RU" sz="1800" b="0" i="0" dirty="0" err="1">
                <a:solidFill>
                  <a:srgbClr val="222222"/>
                </a:solidFill>
                <a:effectLst/>
                <a:latin typeface="-apple-system"/>
              </a:rPr>
              <a:t>Apple</a:t>
            </a:r>
            <a:r>
              <a:rPr lang="ru-RU" sz="1800" b="0" i="0" dirty="0">
                <a:solidFill>
                  <a:srgbClr val="222222"/>
                </a:solidFill>
                <a:effectLst/>
                <a:latin typeface="-apple-system"/>
              </a:rPr>
              <a:t> </a:t>
            </a:r>
            <a:r>
              <a:rPr lang="ru-RU" sz="1800" b="0" i="0" dirty="0" err="1">
                <a:solidFill>
                  <a:srgbClr val="222222"/>
                </a:solidFill>
                <a:effectLst/>
                <a:latin typeface="-apple-system"/>
              </a:rPr>
              <a:t>Pay</a:t>
            </a:r>
            <a:r>
              <a:rPr lang="ru-RU" sz="1800" b="0" i="0" dirty="0">
                <a:solidFill>
                  <a:srgbClr val="222222"/>
                </a:solidFill>
                <a:effectLst/>
                <a:latin typeface="-apple-system"/>
              </a:rPr>
              <a:t>)</a:t>
            </a:r>
            <a:br>
              <a:rPr lang="ru-RU" sz="1800" dirty="0"/>
            </a:br>
            <a:r>
              <a:rPr lang="ru-RU" sz="1800" b="0" i="0" dirty="0">
                <a:solidFill>
                  <a:srgbClr val="222222"/>
                </a:solidFill>
                <a:effectLst/>
                <a:latin typeface="-apple-system"/>
              </a:rPr>
              <a:t>4. Тестирование датчиков (освещенности, температуры устройства, гироскоп и т.д.)</a:t>
            </a:r>
            <a:br>
              <a:rPr lang="ru-RU" sz="1800" dirty="0"/>
            </a:br>
            <a:r>
              <a:rPr lang="ru-RU" sz="1800" b="0" i="0" dirty="0">
                <a:solidFill>
                  <a:srgbClr val="222222"/>
                </a:solidFill>
                <a:effectLst/>
                <a:latin typeface="-apple-system"/>
              </a:rPr>
              <a:t>5. Тестирование прерываний (входящий звонок/смс/</a:t>
            </a:r>
            <a:r>
              <a:rPr lang="ru-RU" sz="1800" b="0" i="0" dirty="0" err="1">
                <a:solidFill>
                  <a:srgbClr val="222222"/>
                </a:solidFill>
                <a:effectLst/>
                <a:latin typeface="-apple-system"/>
              </a:rPr>
              <a:t>push</a:t>
            </a:r>
            <a:r>
              <a:rPr lang="ru-RU" sz="1800" b="0" i="0" dirty="0">
                <a:solidFill>
                  <a:srgbClr val="222222"/>
                </a:solidFill>
                <a:effectLst/>
                <a:latin typeface="-apple-system"/>
              </a:rPr>
              <a:t>/будильник/режим «Не беспокоить» и т.д.)</a:t>
            </a:r>
            <a:br>
              <a:rPr lang="ru-RU" sz="1800" dirty="0"/>
            </a:br>
            <a:r>
              <a:rPr lang="ru-RU" sz="1800" b="0" i="0" dirty="0">
                <a:solidFill>
                  <a:srgbClr val="222222"/>
                </a:solidFill>
                <a:effectLst/>
                <a:latin typeface="-apple-system"/>
              </a:rPr>
              <a:t>6. Подключение внешних устройств (карта памяти/наушники и т.д.)</a:t>
            </a:r>
            <a:endParaRPr lang="ru-RU" sz="1800" dirty="0"/>
          </a:p>
        </p:txBody>
      </p:sp>
      <p:sp>
        <p:nvSpPr>
          <p:cNvPr id="4" name="Дата 3">
            <a:extLst>
              <a:ext uri="{FF2B5EF4-FFF2-40B4-BE49-F238E27FC236}">
                <a16:creationId xmlns:a16="http://schemas.microsoft.com/office/drawing/2014/main" id="{D99AF884-4434-4F99-93AF-5B7BAEAF0DF1}"/>
              </a:ext>
            </a:extLst>
          </p:cNvPr>
          <p:cNvSpPr>
            <a:spLocks noGrp="1"/>
          </p:cNvSpPr>
          <p:nvPr>
            <p:ph type="dt" sz="half" idx="10"/>
          </p:nvPr>
        </p:nvSpPr>
        <p:spPr/>
        <p:txBody>
          <a:bodyPr/>
          <a:lstStyle/>
          <a:p>
            <a:pPr rtl="0"/>
            <a:fld id="{629C2F20-7994-4D1E-A01C-96ECBA4612EB}" type="datetime1">
              <a:rPr lang="ru-RU" smtClean="0"/>
              <a:t>15.05.2021</a:t>
            </a:fld>
            <a:endParaRPr lang="en-US"/>
          </a:p>
        </p:txBody>
      </p:sp>
    </p:spTree>
    <p:extLst>
      <p:ext uri="{BB962C8B-B14F-4D97-AF65-F5344CB8AC3E}">
        <p14:creationId xmlns:p14="http://schemas.microsoft.com/office/powerpoint/2010/main" val="3385022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6D5890-9880-48FC-9FB8-62D275DB6899}"/>
              </a:ext>
            </a:extLst>
          </p:cNvPr>
          <p:cNvSpPr>
            <a:spLocks noGrp="1"/>
          </p:cNvSpPr>
          <p:nvPr>
            <p:ph type="title"/>
          </p:nvPr>
        </p:nvSpPr>
        <p:spPr>
          <a:xfrm>
            <a:off x="3051699" y="651472"/>
            <a:ext cx="6088602" cy="884365"/>
          </a:xfrm>
        </p:spPr>
        <p:txBody>
          <a:bodyPr>
            <a:normAutofit fontScale="90000"/>
          </a:bodyPr>
          <a:lstStyle/>
          <a:p>
            <a:r>
              <a:rPr lang="ru-RU" b="1" i="0" dirty="0">
                <a:solidFill>
                  <a:srgbClr val="222222"/>
                </a:solidFill>
                <a:effectLst/>
                <a:latin typeface="Fira Sans"/>
              </a:rPr>
              <a:t>Тестирование безопасности</a:t>
            </a:r>
            <a:br>
              <a:rPr lang="ru-RU" b="0" i="0" dirty="0">
                <a:solidFill>
                  <a:srgbClr val="222222"/>
                </a:solidFill>
                <a:effectLst/>
                <a:latin typeface="Fira Sans"/>
              </a:rPr>
            </a:br>
            <a:endParaRPr lang="ru-RU" dirty="0"/>
          </a:p>
        </p:txBody>
      </p:sp>
      <p:sp>
        <p:nvSpPr>
          <p:cNvPr id="3" name="Объект 2">
            <a:extLst>
              <a:ext uri="{FF2B5EF4-FFF2-40B4-BE49-F238E27FC236}">
                <a16:creationId xmlns:a16="http://schemas.microsoft.com/office/drawing/2014/main" id="{3D270DDB-896B-4641-99A2-D3CD4F1BBA69}"/>
              </a:ext>
            </a:extLst>
          </p:cNvPr>
          <p:cNvSpPr>
            <a:spLocks noGrp="1"/>
          </p:cNvSpPr>
          <p:nvPr>
            <p:ph idx="1"/>
          </p:nvPr>
        </p:nvSpPr>
        <p:spPr>
          <a:xfrm>
            <a:off x="1226598" y="1504188"/>
            <a:ext cx="10058400" cy="3849624"/>
          </a:xfrm>
        </p:spPr>
        <p:txBody>
          <a:bodyPr/>
          <a:lstStyle/>
          <a:p>
            <a:pPr algn="l"/>
            <a:r>
              <a:rPr lang="ru-RU" b="1" i="0" dirty="0">
                <a:solidFill>
                  <a:srgbClr val="222222"/>
                </a:solidFill>
                <a:effectLst/>
                <a:latin typeface="Fira Sans"/>
              </a:rPr>
              <a:t>Что проверяем?</a:t>
            </a:r>
            <a:endParaRPr lang="ru-RU" dirty="0">
              <a:solidFill>
                <a:srgbClr val="222222"/>
              </a:solidFill>
              <a:latin typeface="Fira Sans"/>
            </a:endParaRPr>
          </a:p>
          <a:p>
            <a:pPr marL="0" indent="0" algn="l">
              <a:buNone/>
            </a:pPr>
            <a:br>
              <a:rPr lang="ru-RU" dirty="0"/>
            </a:br>
            <a:r>
              <a:rPr lang="ru-RU" sz="1800" b="0" i="0" dirty="0">
                <a:solidFill>
                  <a:srgbClr val="222222"/>
                </a:solidFill>
                <a:effectLst/>
                <a:latin typeface="-apple-system"/>
              </a:rPr>
              <a:t>1. Тестирование разрешений (доступ к камере/микрофону/галерее/и т.д.)</a:t>
            </a:r>
            <a:br>
              <a:rPr lang="ru-RU" sz="1800" dirty="0"/>
            </a:br>
            <a:r>
              <a:rPr lang="ru-RU" sz="1800" b="0" i="0" dirty="0">
                <a:solidFill>
                  <a:srgbClr val="222222"/>
                </a:solidFill>
                <a:effectLst/>
                <a:latin typeface="-apple-system"/>
              </a:rPr>
              <a:t>2. Данные пользователя (пароли) не передаются в открытом виде</a:t>
            </a:r>
            <a:br>
              <a:rPr lang="ru-RU" sz="1800" dirty="0"/>
            </a:br>
            <a:r>
              <a:rPr lang="ru-RU" sz="1800" b="0" i="0" dirty="0">
                <a:solidFill>
                  <a:srgbClr val="222222"/>
                </a:solidFill>
                <a:effectLst/>
                <a:latin typeface="-apple-system"/>
              </a:rPr>
              <a:t>3. В полях, с вводом пароля и подтверждением пароля, данные скрываются астерисками</a:t>
            </a:r>
            <a:endParaRPr lang="ru-RU" sz="1800" dirty="0"/>
          </a:p>
        </p:txBody>
      </p:sp>
      <p:sp>
        <p:nvSpPr>
          <p:cNvPr id="4" name="Дата 3">
            <a:extLst>
              <a:ext uri="{FF2B5EF4-FFF2-40B4-BE49-F238E27FC236}">
                <a16:creationId xmlns:a16="http://schemas.microsoft.com/office/drawing/2014/main" id="{649BB879-5550-437D-80DC-E77D29DB4A67}"/>
              </a:ext>
            </a:extLst>
          </p:cNvPr>
          <p:cNvSpPr>
            <a:spLocks noGrp="1"/>
          </p:cNvSpPr>
          <p:nvPr>
            <p:ph type="dt" sz="half" idx="10"/>
          </p:nvPr>
        </p:nvSpPr>
        <p:spPr/>
        <p:txBody>
          <a:bodyPr/>
          <a:lstStyle/>
          <a:p>
            <a:pPr rtl="0"/>
            <a:fld id="{629C2F20-7994-4D1E-A01C-96ECBA4612EB}" type="datetime1">
              <a:rPr lang="ru-RU" smtClean="0"/>
              <a:t>15.05.2021</a:t>
            </a:fld>
            <a:endParaRPr lang="en-US"/>
          </a:p>
        </p:txBody>
      </p:sp>
    </p:spTree>
    <p:extLst>
      <p:ext uri="{BB962C8B-B14F-4D97-AF65-F5344CB8AC3E}">
        <p14:creationId xmlns:p14="http://schemas.microsoft.com/office/powerpoint/2010/main" val="2669463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DF8DA6-0241-4EB9-93AE-CC03996F7D90}"/>
              </a:ext>
            </a:extLst>
          </p:cNvPr>
          <p:cNvSpPr>
            <a:spLocks noGrp="1"/>
          </p:cNvSpPr>
          <p:nvPr>
            <p:ph type="title"/>
          </p:nvPr>
        </p:nvSpPr>
        <p:spPr>
          <a:xfrm>
            <a:off x="2975499" y="649224"/>
            <a:ext cx="6106357" cy="1371600"/>
          </a:xfrm>
        </p:spPr>
        <p:txBody>
          <a:bodyPr>
            <a:normAutofit fontScale="90000"/>
          </a:bodyPr>
          <a:lstStyle/>
          <a:p>
            <a:pPr algn="ctr"/>
            <a:r>
              <a:rPr lang="ru-RU" b="1" i="0" dirty="0">
                <a:solidFill>
                  <a:srgbClr val="222222"/>
                </a:solidFill>
                <a:effectLst/>
                <a:latin typeface="Fira Sans"/>
              </a:rPr>
              <a:t>Тестирование локализации и интернационализации</a:t>
            </a:r>
            <a:br>
              <a:rPr lang="ru-RU" b="0" i="0" dirty="0">
                <a:solidFill>
                  <a:srgbClr val="222222"/>
                </a:solidFill>
                <a:effectLst/>
                <a:latin typeface="Fira Sans"/>
              </a:rPr>
            </a:br>
            <a:endParaRPr lang="ru-RU" dirty="0"/>
          </a:p>
        </p:txBody>
      </p:sp>
      <p:sp>
        <p:nvSpPr>
          <p:cNvPr id="3" name="Объект 2">
            <a:extLst>
              <a:ext uri="{FF2B5EF4-FFF2-40B4-BE49-F238E27FC236}">
                <a16:creationId xmlns:a16="http://schemas.microsoft.com/office/drawing/2014/main" id="{46180EAE-A4A2-4641-8CC3-B9F17DD574E5}"/>
              </a:ext>
            </a:extLst>
          </p:cNvPr>
          <p:cNvSpPr>
            <a:spLocks noGrp="1"/>
          </p:cNvSpPr>
          <p:nvPr>
            <p:ph idx="1"/>
          </p:nvPr>
        </p:nvSpPr>
        <p:spPr>
          <a:xfrm>
            <a:off x="999477" y="1756891"/>
            <a:ext cx="10058400" cy="3849624"/>
          </a:xfrm>
        </p:spPr>
        <p:txBody>
          <a:bodyPr/>
          <a:lstStyle/>
          <a:p>
            <a:pPr algn="l"/>
            <a:r>
              <a:rPr lang="ru-RU" b="1" i="0" dirty="0">
                <a:solidFill>
                  <a:srgbClr val="222222"/>
                </a:solidFill>
                <a:effectLst/>
                <a:latin typeface="Fira Sans"/>
              </a:rPr>
              <a:t>Что проверяем?</a:t>
            </a:r>
            <a:endParaRPr lang="ru-RU" b="0" i="0" dirty="0">
              <a:solidFill>
                <a:srgbClr val="222222"/>
              </a:solidFill>
              <a:effectLst/>
              <a:latin typeface="Fira Sans"/>
            </a:endParaRPr>
          </a:p>
          <a:p>
            <a:pPr marL="0" indent="0">
              <a:buNone/>
            </a:pPr>
            <a:br>
              <a:rPr lang="ru-RU" dirty="0"/>
            </a:br>
            <a:r>
              <a:rPr lang="ru-RU" sz="1800" b="0" i="0" dirty="0">
                <a:solidFill>
                  <a:srgbClr val="222222"/>
                </a:solidFill>
                <a:effectLst/>
                <a:latin typeface="-apple-system"/>
              </a:rPr>
              <a:t>1. Все элементы в приложении переведены на соответствующий язык</a:t>
            </a:r>
            <a:br>
              <a:rPr lang="ru-RU" sz="1800" dirty="0"/>
            </a:br>
            <a:r>
              <a:rPr lang="ru-RU" sz="1800" b="0" i="0" dirty="0">
                <a:solidFill>
                  <a:srgbClr val="222222"/>
                </a:solidFill>
                <a:effectLst/>
                <a:latin typeface="-apple-system"/>
              </a:rPr>
              <a:t>2. Тексты зашиты внутри приложения и пользователь в настройках приложения может выставить необходимый язык</a:t>
            </a:r>
            <a:br>
              <a:rPr lang="ru-RU" sz="1800" dirty="0"/>
            </a:br>
            <a:r>
              <a:rPr lang="ru-RU" sz="1800" b="0" i="0" dirty="0">
                <a:solidFill>
                  <a:srgbClr val="222222"/>
                </a:solidFill>
                <a:effectLst/>
                <a:latin typeface="-apple-system"/>
              </a:rPr>
              <a:t>3. Тексты зависят от языка в системных настройках</a:t>
            </a:r>
            <a:br>
              <a:rPr lang="ru-RU" sz="1800" dirty="0"/>
            </a:br>
            <a:r>
              <a:rPr lang="ru-RU" sz="1800" b="0" i="0" dirty="0">
                <a:solidFill>
                  <a:srgbClr val="222222"/>
                </a:solidFill>
                <a:effectLst/>
                <a:latin typeface="-apple-system"/>
              </a:rPr>
              <a:t>4. Тексты приходят с сервера</a:t>
            </a:r>
            <a:br>
              <a:rPr lang="ru-RU" sz="1800" dirty="0"/>
            </a:br>
            <a:r>
              <a:rPr lang="ru-RU" sz="1800" b="0" i="0" dirty="0">
                <a:solidFill>
                  <a:srgbClr val="222222"/>
                </a:solidFill>
                <a:effectLst/>
                <a:latin typeface="-apple-system"/>
              </a:rPr>
              <a:t>5. Корректное отображение форматов дат (ГОД — МЕСЯЦ — ДЕНЬ или ДЕНЬ — МЕСЯЦ — ГОД.)</a:t>
            </a:r>
            <a:br>
              <a:rPr lang="ru-RU" sz="1800" dirty="0"/>
            </a:br>
            <a:r>
              <a:rPr lang="ru-RU" sz="1800" b="0" i="0" dirty="0">
                <a:solidFill>
                  <a:srgbClr val="222222"/>
                </a:solidFill>
                <a:effectLst/>
                <a:latin typeface="-apple-system"/>
              </a:rPr>
              <a:t>6. Корректное отображение времени в зависимости от часового пояса</a:t>
            </a:r>
            <a:endParaRPr lang="ru-RU" sz="1800" dirty="0"/>
          </a:p>
        </p:txBody>
      </p:sp>
      <p:sp>
        <p:nvSpPr>
          <p:cNvPr id="4" name="Дата 3">
            <a:extLst>
              <a:ext uri="{FF2B5EF4-FFF2-40B4-BE49-F238E27FC236}">
                <a16:creationId xmlns:a16="http://schemas.microsoft.com/office/drawing/2014/main" id="{83C4BCF3-6E80-4EEB-85D4-4C00F7F10710}"/>
              </a:ext>
            </a:extLst>
          </p:cNvPr>
          <p:cNvSpPr>
            <a:spLocks noGrp="1"/>
          </p:cNvSpPr>
          <p:nvPr>
            <p:ph type="dt" sz="half" idx="10"/>
          </p:nvPr>
        </p:nvSpPr>
        <p:spPr/>
        <p:txBody>
          <a:bodyPr/>
          <a:lstStyle/>
          <a:p>
            <a:pPr rtl="0"/>
            <a:fld id="{629C2F20-7994-4D1E-A01C-96ECBA4612EB}" type="datetime1">
              <a:rPr lang="ru-RU" smtClean="0"/>
              <a:t>15.05.2021</a:t>
            </a:fld>
            <a:endParaRPr lang="en-US"/>
          </a:p>
        </p:txBody>
      </p:sp>
    </p:spTree>
    <p:extLst>
      <p:ext uri="{BB962C8B-B14F-4D97-AF65-F5344CB8AC3E}">
        <p14:creationId xmlns:p14="http://schemas.microsoft.com/office/powerpoint/2010/main" val="3672739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8BBC23-61B3-4FAA-8271-4C0E30796312}"/>
              </a:ext>
            </a:extLst>
          </p:cNvPr>
          <p:cNvSpPr>
            <a:spLocks noGrp="1"/>
          </p:cNvSpPr>
          <p:nvPr>
            <p:ph type="title"/>
          </p:nvPr>
        </p:nvSpPr>
        <p:spPr>
          <a:xfrm>
            <a:off x="1572827" y="544940"/>
            <a:ext cx="8902823" cy="1371600"/>
          </a:xfrm>
        </p:spPr>
        <p:txBody>
          <a:bodyPr/>
          <a:lstStyle/>
          <a:p>
            <a:r>
              <a:rPr lang="ru-RU" b="1" i="0" dirty="0">
                <a:solidFill>
                  <a:srgbClr val="222222"/>
                </a:solidFill>
                <a:effectLst/>
                <a:latin typeface="Fira Sans"/>
              </a:rPr>
              <a:t>Тестирование удобства использования</a:t>
            </a:r>
            <a:br>
              <a:rPr lang="ru-RU" b="0" i="0" dirty="0">
                <a:solidFill>
                  <a:srgbClr val="222222"/>
                </a:solidFill>
                <a:effectLst/>
                <a:latin typeface="Fira Sans"/>
              </a:rPr>
            </a:br>
            <a:endParaRPr lang="ru-RU" dirty="0"/>
          </a:p>
        </p:txBody>
      </p:sp>
      <p:sp>
        <p:nvSpPr>
          <p:cNvPr id="3" name="Объект 2">
            <a:extLst>
              <a:ext uri="{FF2B5EF4-FFF2-40B4-BE49-F238E27FC236}">
                <a16:creationId xmlns:a16="http://schemas.microsoft.com/office/drawing/2014/main" id="{B7C7854B-80B5-45B7-AA4F-CCD6BF94F231}"/>
              </a:ext>
            </a:extLst>
          </p:cNvPr>
          <p:cNvSpPr>
            <a:spLocks noGrp="1"/>
          </p:cNvSpPr>
          <p:nvPr>
            <p:ph idx="1"/>
          </p:nvPr>
        </p:nvSpPr>
        <p:spPr>
          <a:xfrm>
            <a:off x="1066800" y="1504187"/>
            <a:ext cx="10058400" cy="4230787"/>
          </a:xfrm>
        </p:spPr>
        <p:txBody>
          <a:bodyPr>
            <a:normAutofit/>
          </a:bodyPr>
          <a:lstStyle/>
          <a:p>
            <a:pPr algn="l"/>
            <a:r>
              <a:rPr lang="ru-RU" b="1" i="0" dirty="0">
                <a:solidFill>
                  <a:srgbClr val="222222"/>
                </a:solidFill>
                <a:effectLst/>
                <a:latin typeface="Fira Sans"/>
              </a:rPr>
              <a:t>Что проверяем?</a:t>
            </a:r>
            <a:endParaRPr lang="ru-RU" b="0" i="0" dirty="0">
              <a:solidFill>
                <a:srgbClr val="222222"/>
              </a:solidFill>
              <a:effectLst/>
              <a:latin typeface="Fira Sans"/>
            </a:endParaRPr>
          </a:p>
          <a:p>
            <a:pPr marL="0" indent="0">
              <a:buNone/>
            </a:pPr>
            <a:br>
              <a:rPr lang="ru-RU" dirty="0"/>
            </a:br>
            <a:r>
              <a:rPr lang="ru-RU" sz="1600" b="0" i="0" dirty="0">
                <a:solidFill>
                  <a:srgbClr val="222222"/>
                </a:solidFill>
                <a:effectLst/>
                <a:latin typeface="-apple-system"/>
              </a:rPr>
              <a:t>1. Корректное отображение элементов на устройствах с различными разрешениями экранов</a:t>
            </a:r>
            <a:br>
              <a:rPr lang="ru-RU" sz="1600" dirty="0"/>
            </a:br>
            <a:r>
              <a:rPr lang="ru-RU" sz="1600" b="0" i="0" dirty="0">
                <a:solidFill>
                  <a:srgbClr val="222222"/>
                </a:solidFill>
                <a:effectLst/>
                <a:latin typeface="-apple-system"/>
              </a:rPr>
              <a:t>2. Все шрифты соответствуют требованиям</a:t>
            </a:r>
            <a:br>
              <a:rPr lang="ru-RU" sz="1600" dirty="0"/>
            </a:br>
            <a:r>
              <a:rPr lang="ru-RU" sz="1600" b="0" i="0" dirty="0">
                <a:solidFill>
                  <a:srgbClr val="222222"/>
                </a:solidFill>
                <a:effectLst/>
                <a:latin typeface="-apple-system"/>
              </a:rPr>
              <a:t>3. Все тексты правильно выровнены</a:t>
            </a:r>
            <a:br>
              <a:rPr lang="ru-RU" sz="1600" dirty="0"/>
            </a:br>
            <a:r>
              <a:rPr lang="ru-RU" sz="1600" b="0" i="0" dirty="0">
                <a:solidFill>
                  <a:srgbClr val="222222"/>
                </a:solidFill>
                <a:effectLst/>
                <a:latin typeface="-apple-system"/>
              </a:rPr>
              <a:t>4. Все сообщения об ошибках верные, без орфографических и грамматических ошибок</a:t>
            </a:r>
            <a:br>
              <a:rPr lang="ru-RU" sz="1600" dirty="0"/>
            </a:br>
            <a:r>
              <a:rPr lang="ru-RU" sz="1600" b="0" i="0" dirty="0">
                <a:solidFill>
                  <a:srgbClr val="222222"/>
                </a:solidFill>
                <a:effectLst/>
                <a:latin typeface="-apple-system"/>
              </a:rPr>
              <a:t>5. Корректные заголовки экранов</a:t>
            </a:r>
            <a:br>
              <a:rPr lang="ru-RU" sz="1600" dirty="0"/>
            </a:br>
            <a:r>
              <a:rPr lang="ru-RU" sz="1600" b="0" i="0" dirty="0">
                <a:solidFill>
                  <a:srgbClr val="222222"/>
                </a:solidFill>
                <a:effectLst/>
                <a:latin typeface="-apple-system"/>
              </a:rPr>
              <a:t>6. В поисковых строках присутствуют </a:t>
            </a:r>
            <a:r>
              <a:rPr lang="ru-RU" sz="1600" b="0" i="0" dirty="0" err="1">
                <a:solidFill>
                  <a:srgbClr val="222222"/>
                </a:solidFill>
                <a:effectLst/>
                <a:latin typeface="-apple-system"/>
              </a:rPr>
              <a:t>плейсхолдеры</a:t>
            </a:r>
            <a:br>
              <a:rPr lang="ru-RU" sz="1600" dirty="0"/>
            </a:br>
            <a:r>
              <a:rPr lang="ru-RU" sz="1600" b="0" i="0" dirty="0">
                <a:solidFill>
                  <a:srgbClr val="222222"/>
                </a:solidFill>
                <a:effectLst/>
                <a:latin typeface="-apple-system"/>
              </a:rPr>
              <a:t>7. Неактивные элементы отображаются серым</a:t>
            </a:r>
            <a:br>
              <a:rPr lang="ru-RU" sz="1600" dirty="0"/>
            </a:br>
            <a:r>
              <a:rPr lang="ru-RU" sz="1600" b="0" i="0" dirty="0">
                <a:solidFill>
                  <a:srgbClr val="222222"/>
                </a:solidFill>
                <a:effectLst/>
                <a:latin typeface="-apple-system"/>
              </a:rPr>
              <a:t>8. Ссылки на документы ведут на соответствующий раздел на сайте</a:t>
            </a:r>
            <a:br>
              <a:rPr lang="ru-RU" sz="1600" dirty="0"/>
            </a:br>
            <a:r>
              <a:rPr lang="ru-RU" sz="1600" b="0" i="0" dirty="0">
                <a:solidFill>
                  <a:srgbClr val="222222"/>
                </a:solidFill>
                <a:effectLst/>
                <a:latin typeface="-apple-system"/>
              </a:rPr>
              <a:t>9. Анимация между переходами</a:t>
            </a:r>
            <a:br>
              <a:rPr lang="ru-RU" sz="1600" dirty="0"/>
            </a:br>
            <a:r>
              <a:rPr lang="ru-RU" sz="1600" b="0" i="0" dirty="0">
                <a:solidFill>
                  <a:srgbClr val="222222"/>
                </a:solidFill>
                <a:effectLst/>
                <a:latin typeface="-apple-system"/>
              </a:rPr>
              <a:t>10. Корректный возврат на предыдущий экран</a:t>
            </a:r>
            <a:br>
              <a:rPr lang="ru-RU" sz="1600" dirty="0"/>
            </a:br>
            <a:r>
              <a:rPr lang="ru-RU" sz="1600" b="0" i="0" dirty="0">
                <a:solidFill>
                  <a:srgbClr val="222222"/>
                </a:solidFill>
                <a:effectLst/>
                <a:latin typeface="-apple-system"/>
              </a:rPr>
              <a:t>11. Поддерживаются основные жесты при работе с сенсорными экранами (</a:t>
            </a:r>
            <a:r>
              <a:rPr lang="ru-RU" sz="1600" b="0" i="0" dirty="0" err="1">
                <a:solidFill>
                  <a:srgbClr val="222222"/>
                </a:solidFill>
                <a:effectLst/>
                <a:latin typeface="-apple-system"/>
              </a:rPr>
              <a:t>swipe</a:t>
            </a:r>
            <a:r>
              <a:rPr lang="ru-RU" sz="1600" b="0" i="0" dirty="0">
                <a:solidFill>
                  <a:srgbClr val="222222"/>
                </a:solidFill>
                <a:effectLst/>
                <a:latin typeface="-apple-system"/>
              </a:rPr>
              <a:t> </a:t>
            </a:r>
            <a:r>
              <a:rPr lang="ru-RU" sz="1600" b="0" i="0" dirty="0" err="1">
                <a:solidFill>
                  <a:srgbClr val="222222"/>
                </a:solidFill>
                <a:effectLst/>
                <a:latin typeface="-apple-system"/>
              </a:rPr>
              <a:t>back</a:t>
            </a:r>
            <a:r>
              <a:rPr lang="ru-RU" sz="1600" b="0" i="0" dirty="0">
                <a:solidFill>
                  <a:srgbClr val="222222"/>
                </a:solidFill>
                <a:effectLst/>
                <a:latin typeface="-apple-system"/>
              </a:rPr>
              <a:t> и т.д.)</a:t>
            </a:r>
            <a:br>
              <a:rPr lang="ru-RU" sz="1600" dirty="0"/>
            </a:br>
            <a:r>
              <a:rPr lang="ru-RU" sz="1600" b="0" i="0" dirty="0">
                <a:solidFill>
                  <a:srgbClr val="222222"/>
                </a:solidFill>
                <a:effectLst/>
                <a:latin typeface="-apple-system"/>
              </a:rPr>
              <a:t>12. Пиксель-перфект</a:t>
            </a:r>
            <a:endParaRPr lang="ru-RU" sz="1600" dirty="0"/>
          </a:p>
        </p:txBody>
      </p:sp>
      <p:sp>
        <p:nvSpPr>
          <p:cNvPr id="4" name="Дата 3">
            <a:extLst>
              <a:ext uri="{FF2B5EF4-FFF2-40B4-BE49-F238E27FC236}">
                <a16:creationId xmlns:a16="http://schemas.microsoft.com/office/drawing/2014/main" id="{EDE767D0-86D7-4A16-A6E2-BDD93A623D5D}"/>
              </a:ext>
            </a:extLst>
          </p:cNvPr>
          <p:cNvSpPr>
            <a:spLocks noGrp="1"/>
          </p:cNvSpPr>
          <p:nvPr>
            <p:ph type="dt" sz="half" idx="10"/>
          </p:nvPr>
        </p:nvSpPr>
        <p:spPr/>
        <p:txBody>
          <a:bodyPr/>
          <a:lstStyle/>
          <a:p>
            <a:pPr rtl="0"/>
            <a:fld id="{629C2F20-7994-4D1E-A01C-96ECBA4612EB}" type="datetime1">
              <a:rPr lang="ru-RU" smtClean="0"/>
              <a:t>15.05.2021</a:t>
            </a:fld>
            <a:endParaRPr lang="en-US"/>
          </a:p>
        </p:txBody>
      </p:sp>
    </p:spTree>
    <p:extLst>
      <p:ext uri="{BB962C8B-B14F-4D97-AF65-F5344CB8AC3E}">
        <p14:creationId xmlns:p14="http://schemas.microsoft.com/office/powerpoint/2010/main" val="1369117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0B8F2A-C5AC-4C0D-8920-B246D9ADDFC5}"/>
              </a:ext>
            </a:extLst>
          </p:cNvPr>
          <p:cNvSpPr>
            <a:spLocks noGrp="1"/>
          </p:cNvSpPr>
          <p:nvPr>
            <p:ph type="title"/>
          </p:nvPr>
        </p:nvSpPr>
        <p:spPr>
          <a:xfrm>
            <a:off x="2984377" y="553818"/>
            <a:ext cx="5804517" cy="1371600"/>
          </a:xfrm>
        </p:spPr>
        <p:txBody>
          <a:bodyPr/>
          <a:lstStyle/>
          <a:p>
            <a:r>
              <a:rPr lang="ru-RU" b="1" i="0" dirty="0">
                <a:solidFill>
                  <a:srgbClr val="222222"/>
                </a:solidFill>
                <a:effectLst/>
                <a:latin typeface="Fira Sans"/>
              </a:rPr>
              <a:t>Стрессовое тестирование</a:t>
            </a:r>
            <a:br>
              <a:rPr lang="ru-RU" b="0" i="0" dirty="0">
                <a:solidFill>
                  <a:srgbClr val="222222"/>
                </a:solidFill>
                <a:effectLst/>
                <a:latin typeface="Fira Sans"/>
              </a:rPr>
            </a:br>
            <a:endParaRPr lang="ru-RU" dirty="0"/>
          </a:p>
        </p:txBody>
      </p:sp>
      <p:sp>
        <p:nvSpPr>
          <p:cNvPr id="3" name="Объект 2">
            <a:extLst>
              <a:ext uri="{FF2B5EF4-FFF2-40B4-BE49-F238E27FC236}">
                <a16:creationId xmlns:a16="http://schemas.microsoft.com/office/drawing/2014/main" id="{FB55A818-7DF2-4384-AA5B-42FA5CB4CA9A}"/>
              </a:ext>
            </a:extLst>
          </p:cNvPr>
          <p:cNvSpPr>
            <a:spLocks noGrp="1"/>
          </p:cNvSpPr>
          <p:nvPr>
            <p:ph idx="1"/>
          </p:nvPr>
        </p:nvSpPr>
        <p:spPr>
          <a:xfrm>
            <a:off x="1066800" y="1597093"/>
            <a:ext cx="10058400" cy="3849624"/>
          </a:xfrm>
        </p:spPr>
        <p:txBody>
          <a:bodyPr/>
          <a:lstStyle/>
          <a:p>
            <a:pPr algn="l"/>
            <a:r>
              <a:rPr lang="ru-RU" b="1" i="0" dirty="0">
                <a:solidFill>
                  <a:srgbClr val="222222"/>
                </a:solidFill>
                <a:effectLst/>
                <a:latin typeface="Fira Sans"/>
              </a:rPr>
              <a:t>Что проверяем?</a:t>
            </a:r>
            <a:endParaRPr lang="ru-RU" b="0" i="0" dirty="0">
              <a:solidFill>
                <a:srgbClr val="222222"/>
              </a:solidFill>
              <a:effectLst/>
              <a:latin typeface="Fira Sans"/>
            </a:endParaRPr>
          </a:p>
          <a:p>
            <a:pPr marL="0" indent="0">
              <a:buNone/>
            </a:pPr>
            <a:br>
              <a:rPr lang="ru-RU" dirty="0"/>
            </a:br>
            <a:r>
              <a:rPr lang="ru-RU" sz="1800" b="0" i="0" dirty="0">
                <a:solidFill>
                  <a:srgbClr val="222222"/>
                </a:solidFill>
                <a:effectLst/>
                <a:latin typeface="-apple-system"/>
              </a:rPr>
              <a:t>1. Высокая загрузка центрального процессора</a:t>
            </a:r>
            <a:br>
              <a:rPr lang="ru-RU" sz="1800" dirty="0"/>
            </a:br>
            <a:r>
              <a:rPr lang="ru-RU" sz="1800" b="0" i="0" dirty="0">
                <a:solidFill>
                  <a:srgbClr val="222222"/>
                </a:solidFill>
                <a:effectLst/>
                <a:latin typeface="-apple-system"/>
              </a:rPr>
              <a:t>2. Нехватка памяти</a:t>
            </a:r>
            <a:br>
              <a:rPr lang="ru-RU" sz="1800" dirty="0"/>
            </a:br>
            <a:r>
              <a:rPr lang="ru-RU" sz="1800" b="0" i="0" dirty="0">
                <a:solidFill>
                  <a:srgbClr val="222222"/>
                </a:solidFill>
                <a:effectLst/>
                <a:latin typeface="-apple-system"/>
              </a:rPr>
              <a:t>3. Загрузка батареи</a:t>
            </a:r>
            <a:br>
              <a:rPr lang="ru-RU" sz="1800" dirty="0"/>
            </a:br>
            <a:r>
              <a:rPr lang="ru-RU" sz="1800" b="0" i="0" dirty="0">
                <a:solidFill>
                  <a:srgbClr val="222222"/>
                </a:solidFill>
                <a:effectLst/>
                <a:latin typeface="-apple-system"/>
              </a:rPr>
              <a:t>4. Отказы</a:t>
            </a:r>
            <a:br>
              <a:rPr lang="ru-RU" sz="1800" dirty="0"/>
            </a:br>
            <a:r>
              <a:rPr lang="ru-RU" sz="1800" b="0" i="0" dirty="0">
                <a:solidFill>
                  <a:srgbClr val="222222"/>
                </a:solidFill>
                <a:effectLst/>
                <a:latin typeface="-apple-system"/>
              </a:rPr>
              <a:t>5. Низкая пропускная способность сети</a:t>
            </a:r>
            <a:br>
              <a:rPr lang="ru-RU" sz="1800" dirty="0"/>
            </a:br>
            <a:r>
              <a:rPr lang="ru-RU" sz="1800" b="0" i="0" dirty="0">
                <a:solidFill>
                  <a:srgbClr val="222222"/>
                </a:solidFill>
                <a:effectLst/>
                <a:latin typeface="-apple-system"/>
              </a:rPr>
              <a:t>6. Большое количество взаимодействий пользователя с приложением (для этого может понадобиться имитация реальных условий состояния сети)</a:t>
            </a:r>
            <a:endParaRPr lang="ru-RU" sz="1800" dirty="0"/>
          </a:p>
        </p:txBody>
      </p:sp>
      <p:sp>
        <p:nvSpPr>
          <p:cNvPr id="4" name="Дата 3">
            <a:extLst>
              <a:ext uri="{FF2B5EF4-FFF2-40B4-BE49-F238E27FC236}">
                <a16:creationId xmlns:a16="http://schemas.microsoft.com/office/drawing/2014/main" id="{E374E494-687E-46D9-AAA7-71EB4091DF04}"/>
              </a:ext>
            </a:extLst>
          </p:cNvPr>
          <p:cNvSpPr>
            <a:spLocks noGrp="1"/>
          </p:cNvSpPr>
          <p:nvPr>
            <p:ph type="dt" sz="half" idx="10"/>
          </p:nvPr>
        </p:nvSpPr>
        <p:spPr/>
        <p:txBody>
          <a:bodyPr/>
          <a:lstStyle/>
          <a:p>
            <a:pPr rtl="0"/>
            <a:fld id="{629C2F20-7994-4D1E-A01C-96ECBA4612EB}" type="datetime1">
              <a:rPr lang="ru-RU" smtClean="0"/>
              <a:t>15.05.2021</a:t>
            </a:fld>
            <a:endParaRPr lang="en-US"/>
          </a:p>
        </p:txBody>
      </p:sp>
    </p:spTree>
    <p:extLst>
      <p:ext uri="{BB962C8B-B14F-4D97-AF65-F5344CB8AC3E}">
        <p14:creationId xmlns:p14="http://schemas.microsoft.com/office/powerpoint/2010/main" val="4222617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C9B4C2-2FB0-4E01-AF7B-1808EB2683E8}"/>
              </a:ext>
            </a:extLst>
          </p:cNvPr>
          <p:cNvSpPr>
            <a:spLocks noGrp="1"/>
          </p:cNvSpPr>
          <p:nvPr>
            <p:ph type="title"/>
          </p:nvPr>
        </p:nvSpPr>
        <p:spPr>
          <a:xfrm>
            <a:off x="2061099" y="536062"/>
            <a:ext cx="8361285" cy="1371600"/>
          </a:xfrm>
        </p:spPr>
        <p:txBody>
          <a:bodyPr/>
          <a:lstStyle/>
          <a:p>
            <a:r>
              <a:rPr lang="ru-RU" b="1" i="0" dirty="0">
                <a:solidFill>
                  <a:srgbClr val="222222"/>
                </a:solidFill>
                <a:effectLst/>
                <a:latin typeface="Fira Sans"/>
              </a:rPr>
              <a:t>Кросс-платформенное тестирование</a:t>
            </a:r>
            <a:br>
              <a:rPr lang="ru-RU" b="0" i="0" dirty="0">
                <a:solidFill>
                  <a:srgbClr val="222222"/>
                </a:solidFill>
                <a:effectLst/>
                <a:latin typeface="Fira Sans"/>
              </a:rPr>
            </a:br>
            <a:endParaRPr lang="ru-RU" dirty="0"/>
          </a:p>
        </p:txBody>
      </p:sp>
      <p:sp>
        <p:nvSpPr>
          <p:cNvPr id="3" name="Объект 2">
            <a:extLst>
              <a:ext uri="{FF2B5EF4-FFF2-40B4-BE49-F238E27FC236}">
                <a16:creationId xmlns:a16="http://schemas.microsoft.com/office/drawing/2014/main" id="{63282BE4-3F67-4E8C-833C-609A48E8A1F6}"/>
              </a:ext>
            </a:extLst>
          </p:cNvPr>
          <p:cNvSpPr>
            <a:spLocks noGrp="1"/>
          </p:cNvSpPr>
          <p:nvPr>
            <p:ph idx="1"/>
          </p:nvPr>
        </p:nvSpPr>
        <p:spPr>
          <a:xfrm>
            <a:off x="880369" y="1481684"/>
            <a:ext cx="10058400" cy="1268619"/>
          </a:xfrm>
        </p:spPr>
        <p:txBody>
          <a:bodyPr/>
          <a:lstStyle/>
          <a:p>
            <a:pPr marL="0" indent="0" algn="l">
              <a:buNone/>
            </a:pPr>
            <a:r>
              <a:rPr lang="ru-RU" sz="1800" b="1" i="0" dirty="0">
                <a:solidFill>
                  <a:srgbClr val="222222"/>
                </a:solidFill>
                <a:effectLst/>
                <a:latin typeface="Fira Sans"/>
              </a:rPr>
              <a:t>Что проверяем?</a:t>
            </a:r>
            <a:endParaRPr lang="ru-RU" sz="1800" dirty="0">
              <a:solidFill>
                <a:srgbClr val="222222"/>
              </a:solidFill>
              <a:latin typeface="Fira Sans"/>
            </a:endParaRPr>
          </a:p>
          <a:p>
            <a:pPr marL="0" indent="0" algn="l">
              <a:buNone/>
            </a:pPr>
            <a:r>
              <a:rPr lang="ru-RU" sz="1800" b="0" i="0" dirty="0">
                <a:solidFill>
                  <a:srgbClr val="222222"/>
                </a:solidFill>
                <a:effectLst/>
                <a:latin typeface="-apple-system"/>
              </a:rPr>
              <a:t> 1.Работоспособность приложения на различных устройствах разных производителей</a:t>
            </a:r>
            <a:br>
              <a:rPr lang="ru-RU" sz="1800" dirty="0"/>
            </a:br>
            <a:endParaRPr lang="ru-RU" sz="1800" dirty="0"/>
          </a:p>
        </p:txBody>
      </p:sp>
      <p:sp>
        <p:nvSpPr>
          <p:cNvPr id="4" name="Дата 3">
            <a:extLst>
              <a:ext uri="{FF2B5EF4-FFF2-40B4-BE49-F238E27FC236}">
                <a16:creationId xmlns:a16="http://schemas.microsoft.com/office/drawing/2014/main" id="{315774BF-C87D-4F11-A117-A6820CBC1DCA}"/>
              </a:ext>
            </a:extLst>
          </p:cNvPr>
          <p:cNvSpPr>
            <a:spLocks noGrp="1"/>
          </p:cNvSpPr>
          <p:nvPr>
            <p:ph type="dt" sz="half" idx="10"/>
          </p:nvPr>
        </p:nvSpPr>
        <p:spPr/>
        <p:txBody>
          <a:bodyPr/>
          <a:lstStyle/>
          <a:p>
            <a:pPr rtl="0"/>
            <a:fld id="{629C2F20-7994-4D1E-A01C-96ECBA4612EB}" type="datetime1">
              <a:rPr lang="ru-RU" smtClean="0"/>
              <a:t>15.05.2021</a:t>
            </a:fld>
            <a:endParaRPr lang="en-US"/>
          </a:p>
        </p:txBody>
      </p:sp>
      <p:sp>
        <p:nvSpPr>
          <p:cNvPr id="6" name="TextBox 5">
            <a:extLst>
              <a:ext uri="{FF2B5EF4-FFF2-40B4-BE49-F238E27FC236}">
                <a16:creationId xmlns:a16="http://schemas.microsoft.com/office/drawing/2014/main" id="{EA515D2D-2C5B-4666-8F25-E958340E80B2}"/>
              </a:ext>
            </a:extLst>
          </p:cNvPr>
          <p:cNvSpPr txBox="1"/>
          <p:nvPr/>
        </p:nvSpPr>
        <p:spPr>
          <a:xfrm>
            <a:off x="2061099" y="2654414"/>
            <a:ext cx="8762630" cy="707886"/>
          </a:xfrm>
          <a:prstGeom prst="rect">
            <a:avLst/>
          </a:prstGeom>
          <a:noFill/>
        </p:spPr>
        <p:txBody>
          <a:bodyPr wrap="square">
            <a:spAutoFit/>
          </a:bodyPr>
          <a:lstStyle/>
          <a:p>
            <a:pPr algn="just"/>
            <a:r>
              <a:rPr lang="ru-RU" sz="4000" b="1" i="0" dirty="0">
                <a:solidFill>
                  <a:srgbClr val="222222"/>
                </a:solidFill>
                <a:effectLst/>
                <a:latin typeface="Fira Sans"/>
              </a:rPr>
              <a:t>Тестирование производительности</a:t>
            </a:r>
            <a:endParaRPr lang="ru-RU" sz="4000" b="0" i="0" dirty="0">
              <a:solidFill>
                <a:srgbClr val="222222"/>
              </a:solidFill>
              <a:effectLst/>
              <a:latin typeface="Fira Sans"/>
            </a:endParaRPr>
          </a:p>
        </p:txBody>
      </p:sp>
      <p:sp>
        <p:nvSpPr>
          <p:cNvPr id="8" name="TextBox 7">
            <a:extLst>
              <a:ext uri="{FF2B5EF4-FFF2-40B4-BE49-F238E27FC236}">
                <a16:creationId xmlns:a16="http://schemas.microsoft.com/office/drawing/2014/main" id="{041F23E7-1DB7-416B-953B-CBDCD34E89BB}"/>
              </a:ext>
            </a:extLst>
          </p:cNvPr>
          <p:cNvSpPr txBox="1"/>
          <p:nvPr/>
        </p:nvSpPr>
        <p:spPr>
          <a:xfrm>
            <a:off x="952130" y="3683007"/>
            <a:ext cx="6094520" cy="2031325"/>
          </a:xfrm>
          <a:prstGeom prst="rect">
            <a:avLst/>
          </a:prstGeom>
          <a:noFill/>
        </p:spPr>
        <p:txBody>
          <a:bodyPr wrap="square">
            <a:spAutoFit/>
          </a:bodyPr>
          <a:lstStyle/>
          <a:p>
            <a:pPr algn="l"/>
            <a:r>
              <a:rPr lang="ru-RU" b="1" i="0" dirty="0">
                <a:solidFill>
                  <a:srgbClr val="222222"/>
                </a:solidFill>
                <a:effectLst/>
                <a:latin typeface="Fira Sans"/>
              </a:rPr>
              <a:t>Что проверяем?</a:t>
            </a:r>
            <a:endParaRPr lang="ru-RU" b="0" i="0" dirty="0">
              <a:solidFill>
                <a:srgbClr val="222222"/>
              </a:solidFill>
              <a:effectLst/>
              <a:latin typeface="Fira Sans"/>
            </a:endParaRPr>
          </a:p>
          <a:p>
            <a:br>
              <a:rPr lang="ru-RU" dirty="0"/>
            </a:br>
            <a:r>
              <a:rPr lang="ru-RU" b="0" i="0" dirty="0">
                <a:solidFill>
                  <a:srgbClr val="222222"/>
                </a:solidFill>
                <a:effectLst/>
                <a:latin typeface="-apple-system"/>
              </a:rPr>
              <a:t>1. Время загрузки приложения</a:t>
            </a:r>
            <a:br>
              <a:rPr lang="ru-RU" dirty="0"/>
            </a:br>
            <a:r>
              <a:rPr lang="ru-RU" b="0" i="0" dirty="0">
                <a:solidFill>
                  <a:srgbClr val="222222"/>
                </a:solidFill>
                <a:effectLst/>
                <a:latin typeface="-apple-system"/>
              </a:rPr>
              <a:t>2. Обработка запросов</a:t>
            </a:r>
            <a:br>
              <a:rPr lang="ru-RU" dirty="0"/>
            </a:br>
            <a:r>
              <a:rPr lang="ru-RU" b="0" i="0" dirty="0">
                <a:solidFill>
                  <a:srgbClr val="222222"/>
                </a:solidFill>
                <a:effectLst/>
                <a:latin typeface="-apple-system"/>
              </a:rPr>
              <a:t>3. Кэширование данных</a:t>
            </a:r>
            <a:br>
              <a:rPr lang="ru-RU" dirty="0"/>
            </a:br>
            <a:r>
              <a:rPr lang="ru-RU" b="0" i="0" dirty="0">
                <a:solidFill>
                  <a:srgbClr val="222222"/>
                </a:solidFill>
                <a:effectLst/>
                <a:latin typeface="-apple-system"/>
              </a:rPr>
              <a:t>4. Потребление ресурсов приложением (например расход заряда батареи)</a:t>
            </a:r>
            <a:endParaRPr lang="ru-RU" dirty="0"/>
          </a:p>
        </p:txBody>
      </p:sp>
    </p:spTree>
    <p:extLst>
      <p:ext uri="{BB962C8B-B14F-4D97-AF65-F5344CB8AC3E}">
        <p14:creationId xmlns:p14="http://schemas.microsoft.com/office/powerpoint/2010/main" val="1560070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3DE355-C199-4686-B8ED-817F0CF66C6C}"/>
              </a:ext>
            </a:extLst>
          </p:cNvPr>
          <p:cNvSpPr>
            <a:spLocks noGrp="1"/>
          </p:cNvSpPr>
          <p:nvPr>
            <p:ph type="title"/>
          </p:nvPr>
        </p:nvSpPr>
        <p:spPr>
          <a:xfrm>
            <a:off x="1563950" y="0"/>
            <a:ext cx="10058400" cy="1202924"/>
          </a:xfrm>
        </p:spPr>
        <p:txBody>
          <a:bodyPr>
            <a:normAutofit/>
          </a:bodyPr>
          <a:lstStyle/>
          <a:p>
            <a:br>
              <a:rPr lang="ru-RU" dirty="0"/>
            </a:br>
            <a:r>
              <a:rPr lang="ru-RU" b="0" i="0" dirty="0">
                <a:solidFill>
                  <a:srgbClr val="383838"/>
                </a:solidFill>
                <a:effectLst/>
                <a:latin typeface="Glober"/>
              </a:rPr>
              <a:t>Как тестировать мобильное приложение</a:t>
            </a:r>
            <a:endParaRPr lang="ru-RU" dirty="0"/>
          </a:p>
        </p:txBody>
      </p:sp>
      <p:sp>
        <p:nvSpPr>
          <p:cNvPr id="3" name="Объект 2">
            <a:extLst>
              <a:ext uri="{FF2B5EF4-FFF2-40B4-BE49-F238E27FC236}">
                <a16:creationId xmlns:a16="http://schemas.microsoft.com/office/drawing/2014/main" id="{E783270A-3A8D-419A-9A2E-96C22A3B3515}"/>
              </a:ext>
            </a:extLst>
          </p:cNvPr>
          <p:cNvSpPr>
            <a:spLocks noGrp="1"/>
          </p:cNvSpPr>
          <p:nvPr>
            <p:ph idx="1"/>
          </p:nvPr>
        </p:nvSpPr>
        <p:spPr>
          <a:xfrm>
            <a:off x="809348" y="1404447"/>
            <a:ext cx="10058400" cy="4049105"/>
          </a:xfrm>
        </p:spPr>
        <p:txBody>
          <a:bodyPr>
            <a:noAutofit/>
          </a:bodyPr>
          <a:lstStyle/>
          <a:p>
            <a:r>
              <a:rPr lang="ru-RU" sz="1600" b="1" i="0" dirty="0">
                <a:solidFill>
                  <a:srgbClr val="808080"/>
                </a:solidFill>
                <a:effectLst/>
                <a:latin typeface="Glober"/>
              </a:rPr>
              <a:t>Способов протестировать приложение</a:t>
            </a:r>
            <a:r>
              <a:rPr lang="ru-RU" sz="1600" b="0" i="0" dirty="0">
                <a:solidFill>
                  <a:srgbClr val="808080"/>
                </a:solidFill>
                <a:effectLst/>
                <a:latin typeface="Glober"/>
              </a:rPr>
              <a:t> достаточно много.</a:t>
            </a:r>
            <a:br>
              <a:rPr lang="ru-RU" sz="1600" b="0" i="0" dirty="0">
                <a:solidFill>
                  <a:srgbClr val="808080"/>
                </a:solidFill>
                <a:effectLst/>
                <a:latin typeface="Glober"/>
              </a:rPr>
            </a:br>
            <a:r>
              <a:rPr lang="ru-RU" sz="1600" b="0" i="0" dirty="0">
                <a:solidFill>
                  <a:srgbClr val="808080"/>
                </a:solidFill>
                <a:effectLst/>
                <a:latin typeface="Glober"/>
              </a:rPr>
              <a:t>Любой вид тестирования приложения необходим. Важно лишь понимать, с какой целью вы проводите то или иное тестирование, и что вы собираетесь сделать с результатом. </a:t>
            </a:r>
          </a:p>
          <a:p>
            <a:pPr marL="0" indent="0">
              <a:buNone/>
            </a:pPr>
            <a:r>
              <a:rPr lang="ru-RU" sz="1600" dirty="0">
                <a:solidFill>
                  <a:srgbClr val="808080"/>
                </a:solidFill>
                <a:latin typeface="Glober"/>
              </a:rPr>
              <a:t> Л</a:t>
            </a:r>
            <a:r>
              <a:rPr lang="ru-RU" sz="1600" b="0" i="0" dirty="0">
                <a:solidFill>
                  <a:srgbClr val="808080"/>
                </a:solidFill>
                <a:effectLst/>
                <a:latin typeface="Glober"/>
              </a:rPr>
              <a:t>юбое тестирование включает в себя:</a:t>
            </a:r>
            <a:br>
              <a:rPr lang="ru-RU" sz="1600" b="0" i="0" dirty="0">
                <a:solidFill>
                  <a:srgbClr val="808080"/>
                </a:solidFill>
                <a:effectLst/>
                <a:latin typeface="Glober"/>
              </a:rPr>
            </a:br>
            <a:r>
              <a:rPr lang="ru-RU" sz="1600" b="0" i="0" dirty="0">
                <a:solidFill>
                  <a:srgbClr val="808080"/>
                </a:solidFill>
                <a:effectLst/>
                <a:latin typeface="Glober"/>
              </a:rPr>
              <a:t>1. Планирование теста (тут мы исходим из целей).</a:t>
            </a:r>
            <a:br>
              <a:rPr lang="ru-RU" sz="1600" b="0" i="0" dirty="0">
                <a:solidFill>
                  <a:srgbClr val="808080"/>
                </a:solidFill>
                <a:effectLst/>
                <a:latin typeface="Glober"/>
              </a:rPr>
            </a:br>
            <a:r>
              <a:rPr lang="ru-RU" sz="1600" b="0" i="0" dirty="0">
                <a:solidFill>
                  <a:srgbClr val="808080"/>
                </a:solidFill>
                <a:effectLst/>
                <a:latin typeface="Glober"/>
              </a:rPr>
              <a:t>2. Проектирование теста (здесь мы выбираем или разрабатываем инструменты, скрипты, сценарии и прочее для проведения теста).</a:t>
            </a:r>
            <a:br>
              <a:rPr lang="ru-RU" sz="1600" b="0" i="0" dirty="0">
                <a:solidFill>
                  <a:srgbClr val="808080"/>
                </a:solidFill>
                <a:effectLst/>
                <a:latin typeface="Glober"/>
              </a:rPr>
            </a:br>
            <a:r>
              <a:rPr lang="ru-RU" sz="1600" b="0" i="0" dirty="0">
                <a:solidFill>
                  <a:srgbClr val="808080"/>
                </a:solidFill>
                <a:effectLst/>
                <a:latin typeface="Glober"/>
              </a:rPr>
              <a:t>3. Выполнение теста (собственно приводим задуманное в действие, используя все необходимые ресурсы, которые заранее подготовили).</a:t>
            </a:r>
            <a:br>
              <a:rPr lang="ru-RU" sz="1600" b="0" i="0" dirty="0">
                <a:solidFill>
                  <a:srgbClr val="808080"/>
                </a:solidFill>
                <a:effectLst/>
                <a:latin typeface="Glober"/>
              </a:rPr>
            </a:br>
            <a:r>
              <a:rPr lang="ru-RU" sz="1600" b="0" i="0" dirty="0">
                <a:solidFill>
                  <a:srgbClr val="808080"/>
                </a:solidFill>
                <a:effectLst/>
                <a:latin typeface="Glober"/>
              </a:rPr>
              <a:t>4. Анализ результатов (а что делать дальше, чтобы исправить ошибки?</a:t>
            </a:r>
            <a:br>
              <a:rPr lang="ru-RU" sz="1600" b="0" i="0" dirty="0">
                <a:solidFill>
                  <a:srgbClr val="808080"/>
                </a:solidFill>
                <a:effectLst/>
                <a:latin typeface="Glober"/>
              </a:rPr>
            </a:br>
            <a:r>
              <a:rPr lang="ru-RU" sz="1600" b="0" i="0" dirty="0">
                <a:solidFill>
                  <a:srgbClr val="808080"/>
                </a:solidFill>
                <a:effectLst/>
                <a:latin typeface="Glober"/>
              </a:rPr>
              <a:t>Логичным завершением тестирования должно быть исправление ошибок в мобильном приложении или доработка приложения.</a:t>
            </a:r>
          </a:p>
          <a:p>
            <a:pPr marL="0" indent="0">
              <a:buNone/>
            </a:pPr>
            <a:br>
              <a:rPr lang="ru-RU" sz="1600" b="1" i="0" u="sng" dirty="0">
                <a:solidFill>
                  <a:srgbClr val="808080"/>
                </a:solidFill>
                <a:effectLst/>
                <a:latin typeface="Glober"/>
                <a:hlinkClick r:id="rId2"/>
              </a:rPr>
            </a:br>
            <a:endParaRPr lang="ru-RU" sz="1600" dirty="0"/>
          </a:p>
        </p:txBody>
      </p:sp>
      <p:sp>
        <p:nvSpPr>
          <p:cNvPr id="4" name="Дата 3">
            <a:extLst>
              <a:ext uri="{FF2B5EF4-FFF2-40B4-BE49-F238E27FC236}">
                <a16:creationId xmlns:a16="http://schemas.microsoft.com/office/drawing/2014/main" id="{F16B668C-7DFD-420D-83D6-F9D337510169}"/>
              </a:ext>
            </a:extLst>
          </p:cNvPr>
          <p:cNvSpPr>
            <a:spLocks noGrp="1"/>
          </p:cNvSpPr>
          <p:nvPr>
            <p:ph type="dt" sz="half" idx="10"/>
          </p:nvPr>
        </p:nvSpPr>
        <p:spPr/>
        <p:txBody>
          <a:bodyPr/>
          <a:lstStyle/>
          <a:p>
            <a:pPr rtl="0"/>
            <a:fld id="{629C2F20-7994-4D1E-A01C-96ECBA4612EB}" type="datetime1">
              <a:rPr lang="ru-RU" smtClean="0"/>
              <a:t>15.05.2021</a:t>
            </a:fld>
            <a:endParaRPr lang="en-US"/>
          </a:p>
        </p:txBody>
      </p:sp>
    </p:spTree>
    <p:extLst>
      <p:ext uri="{BB962C8B-B14F-4D97-AF65-F5344CB8AC3E}">
        <p14:creationId xmlns:p14="http://schemas.microsoft.com/office/powerpoint/2010/main" val="293753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135F5-23FC-43E4-9D57-1EF770F2EF52}"/>
              </a:ext>
            </a:extLst>
          </p:cNvPr>
          <p:cNvSpPr>
            <a:spLocks noGrp="1"/>
          </p:cNvSpPr>
          <p:nvPr>
            <p:ph type="title"/>
          </p:nvPr>
        </p:nvSpPr>
        <p:spPr>
          <a:xfrm>
            <a:off x="1492928" y="544940"/>
            <a:ext cx="10058400" cy="1008653"/>
          </a:xfrm>
        </p:spPr>
        <p:txBody>
          <a:bodyPr>
            <a:normAutofit fontScale="90000"/>
          </a:bodyPr>
          <a:lstStyle/>
          <a:p>
            <a:r>
              <a:rPr lang="ru-RU" b="0" i="0" dirty="0">
                <a:solidFill>
                  <a:srgbClr val="808080"/>
                </a:solidFill>
                <a:effectLst/>
                <a:latin typeface="Glober"/>
              </a:rPr>
              <a:t>Функциональное тестирование приложения</a:t>
            </a:r>
            <a:br>
              <a:rPr lang="ru-RU" b="0" i="0" dirty="0">
                <a:solidFill>
                  <a:srgbClr val="808080"/>
                </a:solidFill>
                <a:effectLst/>
                <a:latin typeface="Glober"/>
              </a:rPr>
            </a:br>
            <a:endParaRPr lang="ru-RU" dirty="0"/>
          </a:p>
        </p:txBody>
      </p:sp>
      <p:sp>
        <p:nvSpPr>
          <p:cNvPr id="3" name="Объект 2">
            <a:extLst>
              <a:ext uri="{FF2B5EF4-FFF2-40B4-BE49-F238E27FC236}">
                <a16:creationId xmlns:a16="http://schemas.microsoft.com/office/drawing/2014/main" id="{9B82D682-1CF4-4C96-B684-FF7FA06E4CA8}"/>
              </a:ext>
            </a:extLst>
          </p:cNvPr>
          <p:cNvSpPr>
            <a:spLocks noGrp="1"/>
          </p:cNvSpPr>
          <p:nvPr>
            <p:ph idx="1"/>
          </p:nvPr>
        </p:nvSpPr>
        <p:spPr>
          <a:xfrm>
            <a:off x="1066800" y="1504187"/>
            <a:ext cx="10058400" cy="4530853"/>
          </a:xfrm>
        </p:spPr>
        <p:txBody>
          <a:bodyPr>
            <a:normAutofit lnSpcReduction="10000"/>
          </a:bodyPr>
          <a:lstStyle/>
          <a:p>
            <a:pPr algn="l"/>
            <a:r>
              <a:rPr lang="ru-RU" sz="1600" b="0" i="0" dirty="0">
                <a:solidFill>
                  <a:srgbClr val="808080"/>
                </a:solidFill>
                <a:effectLst/>
                <a:latin typeface="Glober"/>
              </a:rPr>
              <a:t>Чтобы проверить, правильно ли функционирует приложение (то есть так, как мы задумали и как прописано в техническом задании). Для разработчиков работа приложения может быть очевидной, но именно этот тест покажет, правильно ли поняли исполнители, чего хотел заказчик. Все «</a:t>
            </a:r>
            <a:r>
              <a:rPr lang="ru-RU" sz="1600" b="0" i="0" dirty="0" err="1">
                <a:solidFill>
                  <a:srgbClr val="808080"/>
                </a:solidFill>
                <a:effectLst/>
                <a:latin typeface="Glober"/>
              </a:rPr>
              <a:t>хотелки</a:t>
            </a:r>
            <a:r>
              <a:rPr lang="ru-RU" sz="1600" b="0" i="0" dirty="0">
                <a:solidFill>
                  <a:srgbClr val="808080"/>
                </a:solidFill>
                <a:effectLst/>
                <a:latin typeface="Glober"/>
              </a:rPr>
              <a:t>» заказчика ищем в хорошо составленном и согласованном </a:t>
            </a:r>
            <a:r>
              <a:rPr lang="ru-RU" sz="1600" b="0" i="0" dirty="0" err="1">
                <a:solidFill>
                  <a:srgbClr val="808080"/>
                </a:solidFill>
                <a:effectLst/>
                <a:latin typeface="Glober"/>
              </a:rPr>
              <a:t>тз</a:t>
            </a:r>
            <a:r>
              <a:rPr lang="ru-RU" sz="1600" b="0" i="0" dirty="0">
                <a:solidFill>
                  <a:srgbClr val="808080"/>
                </a:solidFill>
                <a:effectLst/>
                <a:latin typeface="Glober"/>
              </a:rPr>
              <a:t>. По нему же и проводим тестирование (создаем кейсы).</a:t>
            </a:r>
            <a:br>
              <a:rPr lang="ru-RU" sz="1600" b="0" i="0" dirty="0">
                <a:solidFill>
                  <a:srgbClr val="808080"/>
                </a:solidFill>
                <a:effectLst/>
                <a:latin typeface="Glober"/>
              </a:rPr>
            </a:br>
            <a:r>
              <a:rPr lang="ru-RU" sz="1600" b="0" i="0" dirty="0">
                <a:solidFill>
                  <a:srgbClr val="808080"/>
                </a:solidFill>
                <a:effectLst/>
                <a:latin typeface="Glober"/>
              </a:rPr>
              <a:t>Включает в себя тестирование транзакций (функции приложения в действии) и пользовательского опыта (взаимодействие пользователя с интерфейсом приложения).</a:t>
            </a:r>
          </a:p>
          <a:p>
            <a:pPr algn="l"/>
            <a:r>
              <a:rPr lang="ru-RU" sz="1600" b="0" i="1" dirty="0">
                <a:solidFill>
                  <a:srgbClr val="808080"/>
                </a:solidFill>
                <a:effectLst/>
                <a:latin typeface="Glober"/>
              </a:rPr>
              <a:t>В чем суть?</a:t>
            </a:r>
            <a:br>
              <a:rPr lang="ru-RU" sz="1600" b="0" i="0" dirty="0">
                <a:solidFill>
                  <a:srgbClr val="808080"/>
                </a:solidFill>
                <a:effectLst/>
                <a:latin typeface="Glober"/>
              </a:rPr>
            </a:br>
            <a:r>
              <a:rPr lang="ru-RU" sz="1600" b="0" i="0" dirty="0">
                <a:solidFill>
                  <a:srgbClr val="808080"/>
                </a:solidFill>
                <a:effectLst/>
                <a:latin typeface="Glober"/>
              </a:rPr>
              <a:t>Проводить такое тестирование можно тогда, когда у вас уже есть приложение или его прототип. Процесс тестирования строится на проверке кейсов. Чтобы правильно определить, какие кейсы необходимо проверить, важно понимать бизнес-функциональность приложения (игровое, образовательное, банкинг, соцсеть и т.д.), а также кто является целевой аудиторией. Немаловажно учесть, по какому каналу приложение будет распространяться: через </a:t>
            </a:r>
            <a:r>
              <a:rPr lang="ru-RU" sz="1600" b="0" i="0" dirty="0" err="1">
                <a:solidFill>
                  <a:srgbClr val="808080"/>
                </a:solidFill>
                <a:effectLst/>
                <a:latin typeface="Glober"/>
              </a:rPr>
              <a:t>сторы</a:t>
            </a:r>
            <a:r>
              <a:rPr lang="ru-RU" sz="1600" b="0" i="0" dirty="0">
                <a:solidFill>
                  <a:srgbClr val="808080"/>
                </a:solidFill>
                <a:effectLst/>
                <a:latin typeface="Glober"/>
              </a:rPr>
              <a:t> или напрямую к пользователям (например, если это корпоративное приложение).</a:t>
            </a:r>
            <a:br>
              <a:rPr lang="ru-RU" sz="1600" b="0" i="0" dirty="0">
                <a:solidFill>
                  <a:srgbClr val="808080"/>
                </a:solidFill>
                <a:effectLst/>
                <a:latin typeface="Glober"/>
              </a:rPr>
            </a:br>
            <a:r>
              <a:rPr lang="ru-RU" sz="1600" b="0" i="0" dirty="0">
                <a:solidFill>
                  <a:srgbClr val="808080"/>
                </a:solidFill>
                <a:effectLst/>
                <a:latin typeface="Glober"/>
              </a:rPr>
              <a:t>Все эти данные помогут составить правильные (жизненные) кейсы.</a:t>
            </a:r>
          </a:p>
          <a:p>
            <a:pPr algn="l"/>
            <a:r>
              <a:rPr lang="ru-RU" sz="1600" b="0" i="1" dirty="0">
                <a:solidFill>
                  <a:srgbClr val="808080"/>
                </a:solidFill>
                <a:effectLst/>
                <a:latin typeface="Glober"/>
              </a:rPr>
              <a:t>Что такое кейс?</a:t>
            </a:r>
            <a:br>
              <a:rPr lang="ru-RU" sz="1600" b="0" i="0" dirty="0">
                <a:solidFill>
                  <a:srgbClr val="808080"/>
                </a:solidFill>
                <a:effectLst/>
                <a:latin typeface="Glober"/>
              </a:rPr>
            </a:br>
            <a:r>
              <a:rPr lang="ru-RU" sz="1600" b="0" i="0" dirty="0">
                <a:solidFill>
                  <a:srgbClr val="808080"/>
                </a:solidFill>
                <a:effectLst/>
                <a:latin typeface="Glober"/>
              </a:rPr>
              <a:t>В данном случае это сценарий поведения пользователя в приложении. По сути, тестировщик берет кейс и проходит путь пользователя в приложении.</a:t>
            </a:r>
          </a:p>
          <a:p>
            <a:endParaRPr lang="ru-RU" dirty="0"/>
          </a:p>
        </p:txBody>
      </p:sp>
      <p:sp>
        <p:nvSpPr>
          <p:cNvPr id="4" name="Дата 3">
            <a:extLst>
              <a:ext uri="{FF2B5EF4-FFF2-40B4-BE49-F238E27FC236}">
                <a16:creationId xmlns:a16="http://schemas.microsoft.com/office/drawing/2014/main" id="{ADDECCA1-C5DB-4E17-918E-83F67079A220}"/>
              </a:ext>
            </a:extLst>
          </p:cNvPr>
          <p:cNvSpPr>
            <a:spLocks noGrp="1"/>
          </p:cNvSpPr>
          <p:nvPr>
            <p:ph type="dt" sz="half" idx="10"/>
          </p:nvPr>
        </p:nvSpPr>
        <p:spPr/>
        <p:txBody>
          <a:bodyPr/>
          <a:lstStyle/>
          <a:p>
            <a:pPr rtl="0"/>
            <a:fld id="{629C2F20-7994-4D1E-A01C-96ECBA4612EB}" type="datetime1">
              <a:rPr lang="ru-RU" smtClean="0"/>
              <a:t>15.05.2021</a:t>
            </a:fld>
            <a:endParaRPr lang="en-US"/>
          </a:p>
        </p:txBody>
      </p:sp>
    </p:spTree>
    <p:extLst>
      <p:ext uri="{BB962C8B-B14F-4D97-AF65-F5344CB8AC3E}">
        <p14:creationId xmlns:p14="http://schemas.microsoft.com/office/powerpoint/2010/main" val="1053999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002C5C-1687-4873-8ED8-F39CA93CB343}"/>
              </a:ext>
            </a:extLst>
          </p:cNvPr>
          <p:cNvSpPr>
            <a:spLocks noGrp="1"/>
          </p:cNvSpPr>
          <p:nvPr>
            <p:ph type="title"/>
          </p:nvPr>
        </p:nvSpPr>
        <p:spPr>
          <a:xfrm>
            <a:off x="1066800" y="457200"/>
            <a:ext cx="10058400" cy="1371600"/>
          </a:xfrm>
        </p:spPr>
        <p:txBody>
          <a:bodyPr/>
          <a:lstStyle/>
          <a:p>
            <a:r>
              <a:rPr lang="ru-RU" b="0" i="0" dirty="0">
                <a:solidFill>
                  <a:srgbClr val="808080"/>
                </a:solidFill>
                <a:effectLst/>
                <a:latin typeface="Glober"/>
              </a:rPr>
              <a:t>Сценариев функционального тестирования довольно много. Например:</a:t>
            </a:r>
            <a:endParaRPr lang="ru-RU" dirty="0"/>
          </a:p>
        </p:txBody>
      </p:sp>
      <p:sp>
        <p:nvSpPr>
          <p:cNvPr id="3" name="Объект 2">
            <a:extLst>
              <a:ext uri="{FF2B5EF4-FFF2-40B4-BE49-F238E27FC236}">
                <a16:creationId xmlns:a16="http://schemas.microsoft.com/office/drawing/2014/main" id="{7367033F-FA02-4D63-8A30-D773B49190A4}"/>
              </a:ext>
            </a:extLst>
          </p:cNvPr>
          <p:cNvSpPr>
            <a:spLocks noGrp="1"/>
          </p:cNvSpPr>
          <p:nvPr>
            <p:ph idx="1"/>
          </p:nvPr>
        </p:nvSpPr>
        <p:spPr>
          <a:xfrm>
            <a:off x="729449" y="2007108"/>
            <a:ext cx="10058400" cy="3849624"/>
          </a:xfrm>
        </p:spPr>
        <p:txBody>
          <a:bodyPr>
            <a:normAutofit lnSpcReduction="10000"/>
          </a:bodyPr>
          <a:lstStyle/>
          <a:p>
            <a:pPr algn="l">
              <a:buFont typeface="Arial" panose="020B0604020202020204" pitchFamily="34" charset="0"/>
              <a:buChar char="•"/>
            </a:pPr>
            <a:r>
              <a:rPr lang="ru-RU" b="0" i="0" dirty="0">
                <a:solidFill>
                  <a:srgbClr val="808080"/>
                </a:solidFill>
                <a:effectLst/>
                <a:latin typeface="Glober"/>
              </a:rPr>
              <a:t> </a:t>
            </a:r>
            <a:r>
              <a:rPr lang="ru-RU" sz="1800" b="0" i="0" dirty="0">
                <a:solidFill>
                  <a:srgbClr val="808080"/>
                </a:solidFill>
                <a:effectLst/>
                <a:latin typeface="Glober"/>
              </a:rPr>
              <a:t>проверка корректности работы полей</a:t>
            </a:r>
          </a:p>
          <a:p>
            <a:pPr algn="l">
              <a:buFont typeface="Arial" panose="020B0604020202020204" pitchFamily="34" charset="0"/>
              <a:buChar char="•"/>
            </a:pPr>
            <a:r>
              <a:rPr lang="ru-RU" sz="1800" b="0" i="0" dirty="0">
                <a:solidFill>
                  <a:srgbClr val="808080"/>
                </a:solidFill>
                <a:effectLst/>
                <a:latin typeface="Glober"/>
              </a:rPr>
              <a:t> проверка логики переходов по экранам</a:t>
            </a:r>
          </a:p>
          <a:p>
            <a:pPr algn="l">
              <a:buFont typeface="Arial" panose="020B0604020202020204" pitchFamily="34" charset="0"/>
              <a:buChar char="•"/>
            </a:pPr>
            <a:r>
              <a:rPr lang="ru-RU" sz="1800" b="0" i="0" dirty="0">
                <a:solidFill>
                  <a:srgbClr val="808080"/>
                </a:solidFill>
                <a:effectLst/>
                <a:latin typeface="Glober"/>
              </a:rPr>
              <a:t> проверка корректности работы всех кнопок</a:t>
            </a:r>
          </a:p>
          <a:p>
            <a:pPr algn="l">
              <a:buFont typeface="Arial" panose="020B0604020202020204" pitchFamily="34" charset="0"/>
              <a:buChar char="•"/>
            </a:pPr>
            <a:r>
              <a:rPr lang="ru-RU" sz="1800" b="0" i="0" dirty="0">
                <a:solidFill>
                  <a:srgbClr val="808080"/>
                </a:solidFill>
                <a:effectLst/>
                <a:latin typeface="Glober"/>
              </a:rPr>
              <a:t> проверка корректности взаимодействия с соцсетями</a:t>
            </a:r>
          </a:p>
          <a:p>
            <a:pPr algn="l">
              <a:buFont typeface="Arial" panose="020B0604020202020204" pitchFamily="34" charset="0"/>
              <a:buChar char="•"/>
            </a:pPr>
            <a:r>
              <a:rPr lang="ru-RU" sz="1800" b="0" i="0" dirty="0">
                <a:solidFill>
                  <a:srgbClr val="808080"/>
                </a:solidFill>
                <a:effectLst/>
                <a:latin typeface="Glober"/>
              </a:rPr>
              <a:t> проверка поддержки транзакций через системы онлайн-оплаты</a:t>
            </a:r>
          </a:p>
          <a:p>
            <a:pPr algn="l">
              <a:buFont typeface="Arial" panose="020B0604020202020204" pitchFamily="34" charset="0"/>
              <a:buChar char="•"/>
            </a:pPr>
            <a:r>
              <a:rPr lang="ru-RU" sz="1800" b="0" i="0" dirty="0">
                <a:solidFill>
                  <a:srgbClr val="808080"/>
                </a:solidFill>
                <a:effectLst/>
                <a:latin typeface="Glober"/>
              </a:rPr>
              <a:t> проверка корректности установки приложения и его работы на всех предусмотренных устройствах</a:t>
            </a:r>
          </a:p>
          <a:p>
            <a:pPr marL="0" indent="0" algn="l">
              <a:buNone/>
            </a:pPr>
            <a:br>
              <a:rPr lang="ru-RU" sz="1800" b="0" i="0" dirty="0">
                <a:solidFill>
                  <a:srgbClr val="808080"/>
                </a:solidFill>
                <a:effectLst/>
                <a:latin typeface="Glober"/>
              </a:rPr>
            </a:br>
            <a:r>
              <a:rPr lang="ru-RU" sz="1800" b="0" i="0" dirty="0">
                <a:solidFill>
                  <a:srgbClr val="808080"/>
                </a:solidFill>
                <a:effectLst/>
                <a:latin typeface="Glober"/>
              </a:rPr>
              <a:t>В каждом случае нужно проверять позитивные и негативные кейсы. Кейс считается позитивным, если пользователь успешно достигает своей цели. Негативным — если на каком-то этапе приложение должно выдавать ошибку (то есть пользователь использует приложение неправильно). </a:t>
            </a:r>
          </a:p>
          <a:p>
            <a:endParaRPr lang="ru-RU" dirty="0"/>
          </a:p>
        </p:txBody>
      </p:sp>
      <p:sp>
        <p:nvSpPr>
          <p:cNvPr id="4" name="Дата 3">
            <a:extLst>
              <a:ext uri="{FF2B5EF4-FFF2-40B4-BE49-F238E27FC236}">
                <a16:creationId xmlns:a16="http://schemas.microsoft.com/office/drawing/2014/main" id="{CE0AFE76-6AEB-4060-BE4C-AFF211449110}"/>
              </a:ext>
            </a:extLst>
          </p:cNvPr>
          <p:cNvSpPr>
            <a:spLocks noGrp="1"/>
          </p:cNvSpPr>
          <p:nvPr>
            <p:ph type="dt" sz="half" idx="10"/>
          </p:nvPr>
        </p:nvSpPr>
        <p:spPr/>
        <p:txBody>
          <a:bodyPr/>
          <a:lstStyle/>
          <a:p>
            <a:pPr rtl="0"/>
            <a:fld id="{629C2F20-7994-4D1E-A01C-96ECBA4612EB}" type="datetime1">
              <a:rPr lang="ru-RU" smtClean="0"/>
              <a:t>15.05.2021</a:t>
            </a:fld>
            <a:endParaRPr lang="en-US"/>
          </a:p>
        </p:txBody>
      </p:sp>
    </p:spTree>
    <p:extLst>
      <p:ext uri="{BB962C8B-B14F-4D97-AF65-F5344CB8AC3E}">
        <p14:creationId xmlns:p14="http://schemas.microsoft.com/office/powerpoint/2010/main" val="3935564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D3C997-2445-434A-AEF5-4A313DF800AE}"/>
              </a:ext>
            </a:extLst>
          </p:cNvPr>
          <p:cNvSpPr>
            <a:spLocks noGrp="1"/>
          </p:cNvSpPr>
          <p:nvPr>
            <p:ph type="title"/>
          </p:nvPr>
        </p:nvSpPr>
        <p:spPr>
          <a:xfrm>
            <a:off x="4582357" y="457200"/>
            <a:ext cx="2184203" cy="1168451"/>
          </a:xfrm>
        </p:spPr>
        <p:txBody>
          <a:bodyPr/>
          <a:lstStyle/>
          <a:p>
            <a:r>
              <a:rPr lang="ru-RU" dirty="0">
                <a:solidFill>
                  <a:srgbClr val="808080"/>
                </a:solidFill>
                <a:latin typeface="Glober"/>
              </a:rPr>
              <a:t>П</a:t>
            </a:r>
            <a:r>
              <a:rPr lang="ru-RU" b="0" i="0" dirty="0">
                <a:solidFill>
                  <a:srgbClr val="808080"/>
                </a:solidFill>
                <a:effectLst/>
                <a:latin typeface="Glober"/>
              </a:rPr>
              <a:t>ример:</a:t>
            </a:r>
            <a:endParaRPr lang="ru-RU" dirty="0"/>
          </a:p>
        </p:txBody>
      </p:sp>
      <p:sp>
        <p:nvSpPr>
          <p:cNvPr id="3" name="Объект 2">
            <a:extLst>
              <a:ext uri="{FF2B5EF4-FFF2-40B4-BE49-F238E27FC236}">
                <a16:creationId xmlns:a16="http://schemas.microsoft.com/office/drawing/2014/main" id="{48FAA0E0-E9C2-4FC5-BBB5-26B3945ADF62}"/>
              </a:ext>
            </a:extLst>
          </p:cNvPr>
          <p:cNvSpPr>
            <a:spLocks noGrp="1"/>
          </p:cNvSpPr>
          <p:nvPr>
            <p:ph idx="1"/>
          </p:nvPr>
        </p:nvSpPr>
        <p:spPr>
          <a:xfrm>
            <a:off x="969145" y="1625651"/>
            <a:ext cx="10058400" cy="3849624"/>
          </a:xfrm>
        </p:spPr>
        <p:txBody>
          <a:bodyPr>
            <a:normAutofit lnSpcReduction="10000"/>
          </a:bodyPr>
          <a:lstStyle/>
          <a:p>
            <a:pPr algn="l"/>
            <a:r>
              <a:rPr lang="ru-RU" sz="2000" b="0" i="0" dirty="0">
                <a:solidFill>
                  <a:srgbClr val="808080"/>
                </a:solidFill>
                <a:effectLst/>
                <a:latin typeface="Glober"/>
              </a:rPr>
              <a:t>Допустим, пользователю нужно зарегистрироваться и авторизоваться в приложении. Возможны варианты авторизации с паролем и через соцсети.</a:t>
            </a:r>
            <a:br>
              <a:rPr lang="ru-RU" sz="2000" b="0" i="0" dirty="0">
                <a:solidFill>
                  <a:srgbClr val="808080"/>
                </a:solidFill>
                <a:effectLst/>
                <a:latin typeface="Glober"/>
              </a:rPr>
            </a:br>
            <a:r>
              <a:rPr lang="ru-RU" sz="2000" b="0" i="0" dirty="0">
                <a:solidFill>
                  <a:srgbClr val="808080"/>
                </a:solidFill>
                <a:effectLst/>
                <a:latin typeface="Glober"/>
              </a:rPr>
              <a:t>Позитивный сценарий: пользователь регистрируется в системе, затем может авторизоваться любым удобным для него способом. Его данные корректно заполнены в профиле.</a:t>
            </a:r>
            <a:br>
              <a:rPr lang="ru-RU" sz="2000" b="0" i="0" dirty="0">
                <a:solidFill>
                  <a:srgbClr val="808080"/>
                </a:solidFill>
                <a:effectLst/>
                <a:latin typeface="Glober"/>
              </a:rPr>
            </a:br>
            <a:r>
              <a:rPr lang="ru-RU" sz="2000" b="0" i="0" dirty="0">
                <a:solidFill>
                  <a:srgbClr val="808080"/>
                </a:solidFill>
                <a:effectLst/>
                <a:latin typeface="Glober"/>
              </a:rPr>
              <a:t>Негативные сценарии: пользователь пытается зарегистрироваться повторно на тот же </a:t>
            </a:r>
            <a:r>
              <a:rPr lang="ru-RU" sz="2000" b="0" i="0" dirty="0" err="1">
                <a:solidFill>
                  <a:srgbClr val="808080"/>
                </a:solidFill>
                <a:effectLst/>
                <a:latin typeface="Glober"/>
              </a:rPr>
              <a:t>email</a:t>
            </a:r>
            <a:r>
              <a:rPr lang="ru-RU" sz="2000" dirty="0">
                <a:solidFill>
                  <a:srgbClr val="808080"/>
                </a:solidFill>
                <a:latin typeface="Glober"/>
              </a:rPr>
              <a:t> или </a:t>
            </a:r>
            <a:r>
              <a:rPr lang="ru-RU" sz="2000" b="0" i="0" dirty="0">
                <a:solidFill>
                  <a:srgbClr val="808080"/>
                </a:solidFill>
                <a:effectLst/>
                <a:latin typeface="Glober"/>
              </a:rPr>
              <a:t>хочет авторизоваться в системе с неправильным паролем.</a:t>
            </a:r>
          </a:p>
          <a:p>
            <a:pPr algn="l"/>
            <a:r>
              <a:rPr lang="ru-RU" sz="2000" b="0" i="0" dirty="0">
                <a:solidFill>
                  <a:srgbClr val="808080"/>
                </a:solidFill>
                <a:effectLst/>
                <a:latin typeface="Glober"/>
              </a:rPr>
              <a:t>Часто к функциональному тестированию относят проверку пользовательского интерфейса: совпадение экранов с </a:t>
            </a:r>
            <a:r>
              <a:rPr lang="ru-RU" sz="2000" b="0" i="0" dirty="0" err="1">
                <a:solidFill>
                  <a:srgbClr val="808080"/>
                </a:solidFill>
                <a:effectLst/>
                <a:latin typeface="Glober"/>
              </a:rPr>
              <a:t>мокапами</a:t>
            </a:r>
            <a:r>
              <a:rPr lang="ru-RU" sz="2000" b="0" i="0" dirty="0">
                <a:solidFill>
                  <a:srgbClr val="808080"/>
                </a:solidFill>
                <a:effectLst/>
                <a:latin typeface="Glober"/>
              </a:rPr>
              <a:t>, проверка работы пользовательских жестов (</a:t>
            </a:r>
            <a:r>
              <a:rPr lang="ru-RU" sz="2000" b="0" i="0" dirty="0" err="1">
                <a:solidFill>
                  <a:srgbClr val="808080"/>
                </a:solidFill>
                <a:effectLst/>
                <a:latin typeface="Glober"/>
              </a:rPr>
              <a:t>свайпов</a:t>
            </a:r>
            <a:r>
              <a:rPr lang="ru-RU" sz="2000" b="0" i="0" dirty="0">
                <a:solidFill>
                  <a:srgbClr val="808080"/>
                </a:solidFill>
                <a:effectLst/>
                <a:latin typeface="Glober"/>
              </a:rPr>
              <a:t>, </a:t>
            </a:r>
            <a:r>
              <a:rPr lang="ru-RU" sz="2000" b="0" i="0" dirty="0" err="1">
                <a:solidFill>
                  <a:srgbClr val="808080"/>
                </a:solidFill>
                <a:effectLst/>
                <a:latin typeface="Glober"/>
              </a:rPr>
              <a:t>мультитачей</a:t>
            </a:r>
            <a:r>
              <a:rPr lang="ru-RU" sz="2000" b="0" i="0" dirty="0">
                <a:solidFill>
                  <a:srgbClr val="808080"/>
                </a:solidFill>
                <a:effectLst/>
                <a:latin typeface="Glober"/>
              </a:rPr>
              <a:t>), проверка состояний элементов (корректное сворачивание списков, изменение цвета кнопок).</a:t>
            </a:r>
          </a:p>
          <a:p>
            <a:endParaRPr lang="ru-RU" dirty="0"/>
          </a:p>
        </p:txBody>
      </p:sp>
      <p:sp>
        <p:nvSpPr>
          <p:cNvPr id="4" name="Дата 3">
            <a:extLst>
              <a:ext uri="{FF2B5EF4-FFF2-40B4-BE49-F238E27FC236}">
                <a16:creationId xmlns:a16="http://schemas.microsoft.com/office/drawing/2014/main" id="{8BFE1AB7-4692-4E66-B037-F1D11C4CB7FF}"/>
              </a:ext>
            </a:extLst>
          </p:cNvPr>
          <p:cNvSpPr>
            <a:spLocks noGrp="1"/>
          </p:cNvSpPr>
          <p:nvPr>
            <p:ph type="dt" sz="half" idx="10"/>
          </p:nvPr>
        </p:nvSpPr>
        <p:spPr/>
        <p:txBody>
          <a:bodyPr/>
          <a:lstStyle/>
          <a:p>
            <a:pPr rtl="0"/>
            <a:fld id="{629C2F20-7994-4D1E-A01C-96ECBA4612EB}" type="datetime1">
              <a:rPr lang="ru-RU" smtClean="0"/>
              <a:t>15.05.2021</a:t>
            </a:fld>
            <a:endParaRPr lang="en-US"/>
          </a:p>
        </p:txBody>
      </p:sp>
    </p:spTree>
    <p:extLst>
      <p:ext uri="{BB962C8B-B14F-4D97-AF65-F5344CB8AC3E}">
        <p14:creationId xmlns:p14="http://schemas.microsoft.com/office/powerpoint/2010/main" val="384415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E5D3CF-5AB2-469E-903C-CF5E492E90D8}"/>
              </a:ext>
            </a:extLst>
          </p:cNvPr>
          <p:cNvSpPr>
            <a:spLocks noGrp="1"/>
          </p:cNvSpPr>
          <p:nvPr>
            <p:ph type="title"/>
          </p:nvPr>
        </p:nvSpPr>
        <p:spPr>
          <a:xfrm>
            <a:off x="3073153" y="580451"/>
            <a:ext cx="5511553" cy="1053041"/>
          </a:xfrm>
        </p:spPr>
        <p:txBody>
          <a:bodyPr>
            <a:normAutofit fontScale="90000"/>
          </a:bodyPr>
          <a:lstStyle/>
          <a:p>
            <a:r>
              <a:rPr lang="ru-RU" b="0" i="0" dirty="0">
                <a:solidFill>
                  <a:srgbClr val="808080"/>
                </a:solidFill>
                <a:effectLst/>
                <a:latin typeface="Glober"/>
              </a:rPr>
              <a:t>Нагрузочное тестирование</a:t>
            </a:r>
            <a:br>
              <a:rPr lang="ru-RU" b="0" i="0" dirty="0">
                <a:solidFill>
                  <a:srgbClr val="808080"/>
                </a:solidFill>
                <a:effectLst/>
                <a:latin typeface="Glober"/>
              </a:rPr>
            </a:br>
            <a:endParaRPr lang="ru-RU" dirty="0"/>
          </a:p>
        </p:txBody>
      </p:sp>
      <p:sp>
        <p:nvSpPr>
          <p:cNvPr id="3" name="Объект 2">
            <a:extLst>
              <a:ext uri="{FF2B5EF4-FFF2-40B4-BE49-F238E27FC236}">
                <a16:creationId xmlns:a16="http://schemas.microsoft.com/office/drawing/2014/main" id="{FDEAD12A-B3D0-4C1D-81E5-5BD2DA0AAF2E}"/>
              </a:ext>
            </a:extLst>
          </p:cNvPr>
          <p:cNvSpPr>
            <a:spLocks noGrp="1"/>
          </p:cNvSpPr>
          <p:nvPr>
            <p:ph idx="1"/>
          </p:nvPr>
        </p:nvSpPr>
        <p:spPr>
          <a:xfrm>
            <a:off x="1066800" y="1348518"/>
            <a:ext cx="10058400" cy="3849624"/>
          </a:xfrm>
        </p:spPr>
        <p:txBody>
          <a:bodyPr/>
          <a:lstStyle/>
          <a:p>
            <a:pPr algn="l"/>
            <a:r>
              <a:rPr lang="ru-RU" sz="1600" b="0" i="0" dirty="0">
                <a:solidFill>
                  <a:srgbClr val="808080"/>
                </a:solidFill>
                <a:effectLst/>
                <a:latin typeface="Glober"/>
              </a:rPr>
              <a:t>Цель — проверить, корректно ли функционирует приложение при разном количестве пользователей и при переходе из </a:t>
            </a:r>
            <a:r>
              <a:rPr lang="ru-RU" sz="1600" b="0" i="0" dirty="0" err="1">
                <a:solidFill>
                  <a:srgbClr val="808080"/>
                </a:solidFill>
                <a:effectLst/>
                <a:latin typeface="Glober"/>
              </a:rPr>
              <a:t>Wi-Fi</a:t>
            </a:r>
            <a:r>
              <a:rPr lang="ru-RU" sz="1600" b="0" i="0" dirty="0">
                <a:solidFill>
                  <a:srgbClr val="808080"/>
                </a:solidFill>
                <a:effectLst/>
                <a:latin typeface="Glober"/>
              </a:rPr>
              <a:t> в мобильную сеть. Найти участки приложения, которые могут тормозить его работу. Убедиться, что приложение не съедает всю батарею смартфона. Важность этого тестирования переоценить невозможно — если приложение не справится и начнет тормозить или вовсе вылетать.</a:t>
            </a:r>
          </a:p>
          <a:p>
            <a:pPr algn="l"/>
            <a:r>
              <a:rPr lang="ru-RU" sz="1600" b="0" i="1" dirty="0">
                <a:solidFill>
                  <a:srgbClr val="808080"/>
                </a:solidFill>
                <a:effectLst/>
                <a:latin typeface="Glober"/>
              </a:rPr>
              <a:t>В чем суть?</a:t>
            </a:r>
            <a:br>
              <a:rPr lang="ru-RU" sz="1600" b="0" i="0" dirty="0">
                <a:solidFill>
                  <a:srgbClr val="808080"/>
                </a:solidFill>
                <a:effectLst/>
                <a:latin typeface="Glober"/>
              </a:rPr>
            </a:br>
            <a:r>
              <a:rPr lang="ru-RU" sz="1600" b="0" i="0" dirty="0">
                <a:solidFill>
                  <a:srgbClr val="808080"/>
                </a:solidFill>
                <a:effectLst/>
                <a:latin typeface="Glober"/>
              </a:rPr>
              <a:t>Нагрузочное тестирование проходит в автоматическом режиме путем имитации действий нужного количества пользователей.</a:t>
            </a:r>
          </a:p>
          <a:p>
            <a:pPr algn="l"/>
            <a:r>
              <a:rPr lang="ru-RU" sz="1600" b="0" i="1" dirty="0">
                <a:solidFill>
                  <a:srgbClr val="808080"/>
                </a:solidFill>
                <a:effectLst/>
                <a:latin typeface="Glober"/>
              </a:rPr>
              <a:t>Как проводится?</a:t>
            </a:r>
            <a:br>
              <a:rPr lang="ru-RU" sz="1600" b="0" i="0" dirty="0">
                <a:solidFill>
                  <a:srgbClr val="808080"/>
                </a:solidFill>
                <a:effectLst/>
                <a:latin typeface="Glober"/>
              </a:rPr>
            </a:br>
            <a:r>
              <a:rPr lang="ru-RU" sz="1600" b="0" i="0" dirty="0">
                <a:solidFill>
                  <a:srgbClr val="808080"/>
                </a:solidFill>
                <a:effectLst/>
                <a:latin typeface="Glober"/>
              </a:rPr>
              <a:t>Первый этап нагрузочного тестирования — сбор информации о системе. Нужно знать среднее и максимальное количество пользователей, нормальное и максимальное время ответа приложения и т.п.</a:t>
            </a:r>
            <a:br>
              <a:rPr lang="ru-RU" sz="1600" b="0" i="0" dirty="0">
                <a:solidFill>
                  <a:srgbClr val="808080"/>
                </a:solidFill>
                <a:effectLst/>
                <a:latin typeface="Glober"/>
              </a:rPr>
            </a:br>
            <a:r>
              <a:rPr lang="ru-RU" sz="1600" b="0" i="0" dirty="0">
                <a:solidFill>
                  <a:srgbClr val="808080"/>
                </a:solidFill>
                <a:effectLst/>
                <a:latin typeface="Glober"/>
              </a:rPr>
              <a:t>Второй этап — создание моделей загрузки (проблемные участки можно потенциально увидеть уже тут).</a:t>
            </a:r>
            <a:br>
              <a:rPr lang="ru-RU" sz="1600" b="0" i="0" dirty="0">
                <a:solidFill>
                  <a:srgbClr val="808080"/>
                </a:solidFill>
                <a:effectLst/>
                <a:latin typeface="Glober"/>
              </a:rPr>
            </a:br>
            <a:r>
              <a:rPr lang="ru-RU" sz="1600" b="0" i="0" dirty="0">
                <a:solidFill>
                  <a:srgbClr val="808080"/>
                </a:solidFill>
                <a:effectLst/>
                <a:latin typeface="Glober"/>
              </a:rPr>
              <a:t>Третий — собственно запуск тестов.</a:t>
            </a:r>
          </a:p>
          <a:p>
            <a:endParaRPr lang="ru-RU" dirty="0"/>
          </a:p>
        </p:txBody>
      </p:sp>
      <p:sp>
        <p:nvSpPr>
          <p:cNvPr id="4" name="Дата 3">
            <a:extLst>
              <a:ext uri="{FF2B5EF4-FFF2-40B4-BE49-F238E27FC236}">
                <a16:creationId xmlns:a16="http://schemas.microsoft.com/office/drawing/2014/main" id="{533E617C-A229-4FE5-984B-8D50F7598BDB}"/>
              </a:ext>
            </a:extLst>
          </p:cNvPr>
          <p:cNvSpPr>
            <a:spLocks noGrp="1"/>
          </p:cNvSpPr>
          <p:nvPr>
            <p:ph type="dt" sz="half" idx="10"/>
          </p:nvPr>
        </p:nvSpPr>
        <p:spPr/>
        <p:txBody>
          <a:bodyPr/>
          <a:lstStyle/>
          <a:p>
            <a:pPr rtl="0"/>
            <a:fld id="{629C2F20-7994-4D1E-A01C-96ECBA4612EB}" type="datetime1">
              <a:rPr lang="ru-RU" smtClean="0"/>
              <a:t>15.05.2021</a:t>
            </a:fld>
            <a:endParaRPr lang="en-US"/>
          </a:p>
        </p:txBody>
      </p:sp>
    </p:spTree>
    <p:extLst>
      <p:ext uri="{BB962C8B-B14F-4D97-AF65-F5344CB8AC3E}">
        <p14:creationId xmlns:p14="http://schemas.microsoft.com/office/powerpoint/2010/main" val="2763805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DFA248-6727-458B-9A8D-42C9F876A8B0}"/>
              </a:ext>
            </a:extLst>
          </p:cNvPr>
          <p:cNvSpPr>
            <a:spLocks noGrp="1"/>
          </p:cNvSpPr>
          <p:nvPr>
            <p:ph type="title"/>
          </p:nvPr>
        </p:nvSpPr>
        <p:spPr>
          <a:xfrm>
            <a:off x="2332608" y="457200"/>
            <a:ext cx="7526784" cy="1274983"/>
          </a:xfrm>
        </p:spPr>
        <p:txBody>
          <a:bodyPr/>
          <a:lstStyle/>
          <a:p>
            <a:r>
              <a:rPr lang="ru-RU" b="0" i="0" dirty="0">
                <a:solidFill>
                  <a:srgbClr val="808080"/>
                </a:solidFill>
                <a:effectLst/>
                <a:latin typeface="Glober"/>
              </a:rPr>
              <a:t>Конфигурационное тестирование</a:t>
            </a:r>
            <a:br>
              <a:rPr lang="ru-RU" b="0" i="0" dirty="0">
                <a:solidFill>
                  <a:srgbClr val="808080"/>
                </a:solidFill>
                <a:effectLst/>
                <a:latin typeface="Glober"/>
              </a:rPr>
            </a:br>
            <a:endParaRPr lang="ru-RU" dirty="0"/>
          </a:p>
        </p:txBody>
      </p:sp>
      <p:sp>
        <p:nvSpPr>
          <p:cNvPr id="3" name="Объект 2">
            <a:extLst>
              <a:ext uri="{FF2B5EF4-FFF2-40B4-BE49-F238E27FC236}">
                <a16:creationId xmlns:a16="http://schemas.microsoft.com/office/drawing/2014/main" id="{7C5CC490-AAE9-466C-ACA4-0639308C728B}"/>
              </a:ext>
            </a:extLst>
          </p:cNvPr>
          <p:cNvSpPr>
            <a:spLocks noGrp="1"/>
          </p:cNvSpPr>
          <p:nvPr>
            <p:ph idx="1"/>
          </p:nvPr>
        </p:nvSpPr>
        <p:spPr>
          <a:xfrm>
            <a:off x="1066800" y="1438183"/>
            <a:ext cx="10058400" cy="4740675"/>
          </a:xfrm>
        </p:spPr>
        <p:txBody>
          <a:bodyPr>
            <a:normAutofit fontScale="85000" lnSpcReduction="10000"/>
          </a:bodyPr>
          <a:lstStyle/>
          <a:p>
            <a:pPr algn="l"/>
            <a:r>
              <a:rPr lang="ru-RU" sz="1700" b="0" i="0" dirty="0">
                <a:solidFill>
                  <a:srgbClr val="808080"/>
                </a:solidFill>
                <a:effectLst/>
                <a:latin typeface="Glober"/>
              </a:rPr>
              <a:t>Конфигурационное тестирование показывает, корректно ли работает мобильное приложение (а именно, его клиентская часть) на разных устройствах.</a:t>
            </a:r>
          </a:p>
          <a:p>
            <a:pPr algn="l"/>
            <a:r>
              <a:rPr lang="ru-RU" sz="1700" b="0" i="1" dirty="0">
                <a:solidFill>
                  <a:srgbClr val="808080"/>
                </a:solidFill>
                <a:effectLst/>
                <a:latin typeface="Glober"/>
              </a:rPr>
              <a:t>В чем суть?</a:t>
            </a:r>
            <a:br>
              <a:rPr lang="ru-RU" sz="1700" b="0" i="0" dirty="0">
                <a:solidFill>
                  <a:srgbClr val="808080"/>
                </a:solidFill>
                <a:effectLst/>
                <a:latin typeface="Glober"/>
              </a:rPr>
            </a:br>
            <a:r>
              <a:rPr lang="ru-RU" sz="1700" b="0" i="0" dirty="0">
                <a:solidFill>
                  <a:srgbClr val="808080"/>
                </a:solidFill>
                <a:effectLst/>
                <a:latin typeface="Glober"/>
              </a:rPr>
              <a:t>Обычно перед конфигурационным тестированием готовится матрица покрытия, куда заносят все нужные конфигурации. Далее конфигурации </a:t>
            </a:r>
            <a:r>
              <a:rPr lang="ru-RU" sz="1700" b="0" i="0" dirty="0" err="1">
                <a:solidFill>
                  <a:srgbClr val="808080"/>
                </a:solidFill>
                <a:effectLst/>
                <a:latin typeface="Glober"/>
              </a:rPr>
              <a:t>приоретизируют</a:t>
            </a:r>
            <a:r>
              <a:rPr lang="ru-RU" sz="1700" b="0" i="0" dirty="0">
                <a:solidFill>
                  <a:srgbClr val="808080"/>
                </a:solidFill>
                <a:effectLst/>
                <a:latin typeface="Glober"/>
              </a:rPr>
              <a:t> и проверяют в первую очередь важные варианты. Потому как проверить функционирование и отображение на всех устройствах и при всех условиях практически невозможно — мы должны понять, чем можно пожертвовать, а лучше, как найти оптимальный компромисс. Для этого и нужны приоритеты конфигураций.</a:t>
            </a:r>
            <a:br>
              <a:rPr lang="ru-RU" sz="1700" b="0" i="0" dirty="0">
                <a:solidFill>
                  <a:srgbClr val="808080"/>
                </a:solidFill>
                <a:effectLst/>
                <a:latin typeface="Glober"/>
              </a:rPr>
            </a:br>
            <a:r>
              <a:rPr lang="ru-RU" sz="1700" b="0" i="0" dirty="0">
                <a:solidFill>
                  <a:srgbClr val="808080"/>
                </a:solidFill>
                <a:effectLst/>
                <a:latin typeface="Glober"/>
              </a:rPr>
              <a:t>Приоритеты обуславливаются нуждами конечных пользователей. Например, если мы определили, что наше кроссплатформенное приложение в подавляющем большинстве все же будут использовать владельцы смартфонов на </a:t>
            </a:r>
            <a:r>
              <a:rPr lang="ru-RU" sz="1700" b="0" i="0" dirty="0" err="1">
                <a:solidFill>
                  <a:srgbClr val="808080"/>
                </a:solidFill>
                <a:effectLst/>
                <a:latin typeface="Glober"/>
              </a:rPr>
              <a:t>Android</a:t>
            </a:r>
            <a:r>
              <a:rPr lang="ru-RU" sz="1700" b="0" i="0" dirty="0">
                <a:solidFill>
                  <a:srgbClr val="808080"/>
                </a:solidFill>
                <a:effectLst/>
                <a:latin typeface="Glober"/>
              </a:rPr>
              <a:t> — то ставим их в приоритет.</a:t>
            </a:r>
            <a:br>
              <a:rPr lang="ru-RU" sz="1700" b="0" i="0" dirty="0">
                <a:solidFill>
                  <a:srgbClr val="808080"/>
                </a:solidFill>
                <a:effectLst/>
                <a:latin typeface="Glober"/>
              </a:rPr>
            </a:br>
            <a:r>
              <a:rPr lang="ru-RU" sz="1700" b="0" i="0" dirty="0">
                <a:solidFill>
                  <a:srgbClr val="808080"/>
                </a:solidFill>
                <a:effectLst/>
                <a:latin typeface="Glober"/>
              </a:rPr>
              <a:t>Затем поэтапно проверяем все конфигурации. Так как другие пользователи тоже хотят получить качественный продукт.</a:t>
            </a:r>
          </a:p>
          <a:p>
            <a:pPr algn="l"/>
            <a:r>
              <a:rPr lang="ru-RU" sz="1700" b="0" i="1" dirty="0">
                <a:solidFill>
                  <a:srgbClr val="808080"/>
                </a:solidFill>
                <a:effectLst/>
                <a:latin typeface="Glober"/>
              </a:rPr>
              <a:t>Как проводится?</a:t>
            </a:r>
            <a:br>
              <a:rPr lang="ru-RU" sz="1700" b="0" i="0" dirty="0">
                <a:solidFill>
                  <a:srgbClr val="808080"/>
                </a:solidFill>
                <a:effectLst/>
                <a:latin typeface="Glober"/>
              </a:rPr>
            </a:br>
            <a:r>
              <a:rPr lang="ru-RU" sz="1700" b="0" i="0" dirty="0">
                <a:solidFill>
                  <a:srgbClr val="808080"/>
                </a:solidFill>
                <a:effectLst/>
                <a:latin typeface="Glober"/>
              </a:rPr>
              <a:t>Приложение тестируют в соответствии с техническим заданием:</a:t>
            </a:r>
          </a:p>
          <a:p>
            <a:pPr algn="l">
              <a:buFont typeface="Arial" panose="020B0604020202020204" pitchFamily="34" charset="0"/>
              <a:buChar char="•"/>
            </a:pPr>
            <a:r>
              <a:rPr lang="ru-RU" sz="1700" b="0" i="0" dirty="0">
                <a:solidFill>
                  <a:srgbClr val="808080"/>
                </a:solidFill>
                <a:effectLst/>
                <a:latin typeface="Glober"/>
              </a:rPr>
              <a:t> на различных гаджетах: планшеты, смартфоны, десктоп и др.</a:t>
            </a:r>
          </a:p>
          <a:p>
            <a:pPr algn="l">
              <a:buFont typeface="Arial" panose="020B0604020202020204" pitchFamily="34" charset="0"/>
              <a:buChar char="•"/>
            </a:pPr>
            <a:r>
              <a:rPr lang="ru-RU" sz="1700" b="0" i="0" dirty="0">
                <a:solidFill>
                  <a:srgbClr val="808080"/>
                </a:solidFill>
                <a:effectLst/>
                <a:latin typeface="Glober"/>
              </a:rPr>
              <a:t> в разных конфигурациях: типы процессора, разрешение экрана, оперативная память</a:t>
            </a:r>
          </a:p>
          <a:p>
            <a:pPr algn="l">
              <a:buFont typeface="Arial" panose="020B0604020202020204" pitchFamily="34" charset="0"/>
              <a:buChar char="•"/>
            </a:pPr>
            <a:r>
              <a:rPr lang="ru-RU" sz="1700" b="0" i="0" dirty="0">
                <a:solidFill>
                  <a:srgbClr val="808080"/>
                </a:solidFill>
                <a:effectLst/>
                <a:latin typeface="Glober"/>
              </a:rPr>
              <a:t> на разных версиях операционных систем </a:t>
            </a:r>
            <a:r>
              <a:rPr lang="ru-RU" sz="1700" b="0" i="0" dirty="0" err="1">
                <a:solidFill>
                  <a:srgbClr val="808080"/>
                </a:solidFill>
                <a:effectLst/>
                <a:latin typeface="Glober"/>
              </a:rPr>
              <a:t>iOS</a:t>
            </a:r>
            <a:r>
              <a:rPr lang="ru-RU" sz="1700" b="0" i="0" dirty="0">
                <a:solidFill>
                  <a:srgbClr val="808080"/>
                </a:solidFill>
                <a:effectLst/>
                <a:latin typeface="Glober"/>
              </a:rPr>
              <a:t>, </a:t>
            </a:r>
            <a:r>
              <a:rPr lang="ru-RU" sz="1700" b="0" i="0" dirty="0" err="1">
                <a:solidFill>
                  <a:srgbClr val="808080"/>
                </a:solidFill>
                <a:effectLst/>
                <a:latin typeface="Glober"/>
              </a:rPr>
              <a:t>Android</a:t>
            </a:r>
            <a:endParaRPr lang="ru-RU" sz="1700" b="0" i="0" dirty="0">
              <a:solidFill>
                <a:srgbClr val="808080"/>
              </a:solidFill>
              <a:effectLst/>
              <a:latin typeface="Glober"/>
            </a:endParaRPr>
          </a:p>
          <a:p>
            <a:pPr algn="l">
              <a:buFont typeface="Arial" panose="020B0604020202020204" pitchFamily="34" charset="0"/>
              <a:buChar char="•"/>
            </a:pPr>
            <a:r>
              <a:rPr lang="ru-RU" sz="1700" b="0" i="0" dirty="0">
                <a:solidFill>
                  <a:srgbClr val="808080"/>
                </a:solidFill>
                <a:effectLst/>
                <a:latin typeface="Glober"/>
              </a:rPr>
              <a:t> в разных типах сети: GSM, </a:t>
            </a:r>
            <a:r>
              <a:rPr lang="ru-RU" sz="1700" b="0" i="0" dirty="0" err="1">
                <a:solidFill>
                  <a:srgbClr val="808080"/>
                </a:solidFill>
                <a:effectLst/>
                <a:latin typeface="Glober"/>
              </a:rPr>
              <a:t>Wi-Fi</a:t>
            </a:r>
            <a:endParaRPr lang="ru-RU" sz="1700" b="0" i="0" dirty="0">
              <a:solidFill>
                <a:srgbClr val="808080"/>
              </a:solidFill>
              <a:effectLst/>
              <a:latin typeface="Glober"/>
            </a:endParaRPr>
          </a:p>
          <a:p>
            <a:endParaRPr lang="ru-RU" dirty="0"/>
          </a:p>
        </p:txBody>
      </p:sp>
      <p:sp>
        <p:nvSpPr>
          <p:cNvPr id="4" name="Дата 3">
            <a:extLst>
              <a:ext uri="{FF2B5EF4-FFF2-40B4-BE49-F238E27FC236}">
                <a16:creationId xmlns:a16="http://schemas.microsoft.com/office/drawing/2014/main" id="{579145ED-3776-4517-8F67-FBA623DAB3C7}"/>
              </a:ext>
            </a:extLst>
          </p:cNvPr>
          <p:cNvSpPr>
            <a:spLocks noGrp="1"/>
          </p:cNvSpPr>
          <p:nvPr>
            <p:ph type="dt" sz="half" idx="10"/>
          </p:nvPr>
        </p:nvSpPr>
        <p:spPr/>
        <p:txBody>
          <a:bodyPr/>
          <a:lstStyle/>
          <a:p>
            <a:pPr rtl="0"/>
            <a:fld id="{629C2F20-7994-4D1E-A01C-96ECBA4612EB}" type="datetime1">
              <a:rPr lang="ru-RU" smtClean="0"/>
              <a:t>15.05.2021</a:t>
            </a:fld>
            <a:endParaRPr lang="en-US"/>
          </a:p>
        </p:txBody>
      </p:sp>
    </p:spTree>
    <p:extLst>
      <p:ext uri="{BB962C8B-B14F-4D97-AF65-F5344CB8AC3E}">
        <p14:creationId xmlns:p14="http://schemas.microsoft.com/office/powerpoint/2010/main" val="1324998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7C22FD-70A8-4854-B94A-E463164C6128}"/>
              </a:ext>
            </a:extLst>
          </p:cNvPr>
          <p:cNvSpPr>
            <a:spLocks noGrp="1"/>
          </p:cNvSpPr>
          <p:nvPr>
            <p:ph type="title"/>
          </p:nvPr>
        </p:nvSpPr>
        <p:spPr>
          <a:xfrm>
            <a:off x="2034466" y="562695"/>
            <a:ext cx="8263631" cy="1150695"/>
          </a:xfrm>
        </p:spPr>
        <p:txBody>
          <a:bodyPr>
            <a:normAutofit fontScale="90000"/>
          </a:bodyPr>
          <a:lstStyle/>
          <a:p>
            <a:pPr algn="ctr"/>
            <a:r>
              <a:rPr lang="ru-RU" b="0" i="0" dirty="0">
                <a:solidFill>
                  <a:srgbClr val="808080"/>
                </a:solidFill>
                <a:effectLst/>
                <a:latin typeface="Glober"/>
              </a:rPr>
              <a:t>Тестирование безопасности мобильного приложения</a:t>
            </a:r>
            <a:br>
              <a:rPr lang="ru-RU" b="0" i="0" dirty="0">
                <a:solidFill>
                  <a:srgbClr val="808080"/>
                </a:solidFill>
                <a:effectLst/>
                <a:latin typeface="Glober"/>
              </a:rPr>
            </a:br>
            <a:endParaRPr lang="ru-RU" dirty="0"/>
          </a:p>
        </p:txBody>
      </p:sp>
      <p:sp>
        <p:nvSpPr>
          <p:cNvPr id="3" name="Объект 2">
            <a:extLst>
              <a:ext uri="{FF2B5EF4-FFF2-40B4-BE49-F238E27FC236}">
                <a16:creationId xmlns:a16="http://schemas.microsoft.com/office/drawing/2014/main" id="{8979D287-90F5-4ED0-9CD2-8550FCBB8011}"/>
              </a:ext>
            </a:extLst>
          </p:cNvPr>
          <p:cNvSpPr>
            <a:spLocks noGrp="1"/>
          </p:cNvSpPr>
          <p:nvPr>
            <p:ph idx="1"/>
          </p:nvPr>
        </p:nvSpPr>
        <p:spPr>
          <a:xfrm>
            <a:off x="1066800" y="1544715"/>
            <a:ext cx="10058400" cy="4490325"/>
          </a:xfrm>
        </p:spPr>
        <p:txBody>
          <a:bodyPr>
            <a:normAutofit fontScale="85000" lnSpcReduction="10000"/>
          </a:bodyPr>
          <a:lstStyle/>
          <a:p>
            <a:pPr algn="l"/>
            <a:r>
              <a:rPr lang="ru-RU" sz="1700" b="0" i="0" dirty="0">
                <a:solidFill>
                  <a:srgbClr val="808080"/>
                </a:solidFill>
                <a:effectLst/>
                <a:latin typeface="Glober"/>
              </a:rPr>
              <a:t>Собирая данные пользователей, вы обязаны обеспечить их безопасность. Тестирование же помогает понять, все ли мы сделали, чтобы защитить данные (и не только пользовательские) от угроз. То есть по сути, проверяется устойчивость приложения к различным угрозам безопасности: D</a:t>
            </a:r>
            <a:r>
              <a:rPr lang="en-US" sz="1700" dirty="0">
                <a:solidFill>
                  <a:srgbClr val="808080"/>
                </a:solidFill>
                <a:latin typeface="Glober"/>
              </a:rPr>
              <a:t>D</a:t>
            </a:r>
            <a:r>
              <a:rPr lang="ru-RU" sz="1700" b="0" i="0" dirty="0" err="1">
                <a:solidFill>
                  <a:srgbClr val="808080"/>
                </a:solidFill>
                <a:effectLst/>
                <a:latin typeface="Glober"/>
              </a:rPr>
              <a:t>oS</a:t>
            </a:r>
            <a:r>
              <a:rPr lang="ru-RU" sz="1700" b="0" i="0" dirty="0">
                <a:solidFill>
                  <a:srgbClr val="808080"/>
                </a:solidFill>
                <a:effectLst/>
                <a:latin typeface="Glober"/>
              </a:rPr>
              <a:t>-атакам, вирусам, воровству данных.</a:t>
            </a:r>
          </a:p>
          <a:p>
            <a:pPr algn="l"/>
            <a:r>
              <a:rPr lang="ru-RU" sz="1700" b="0" i="1" dirty="0">
                <a:solidFill>
                  <a:srgbClr val="808080"/>
                </a:solidFill>
                <a:effectLst/>
                <a:latin typeface="Glober"/>
              </a:rPr>
              <a:t>В чем суть?</a:t>
            </a:r>
            <a:br>
              <a:rPr lang="ru-RU" sz="1700" b="0" i="0" dirty="0">
                <a:solidFill>
                  <a:srgbClr val="808080"/>
                </a:solidFill>
                <a:effectLst/>
                <a:latin typeface="Glober"/>
              </a:rPr>
            </a:br>
            <a:r>
              <a:rPr lang="ru-RU" sz="1700" b="0" i="0" dirty="0">
                <a:solidFill>
                  <a:srgbClr val="808080"/>
                </a:solidFill>
                <a:effectLst/>
                <a:latin typeface="Glober"/>
              </a:rPr>
              <a:t>Процесс тестирования безопасности приложения сложен и многогранен. Для различных целей используются разные методы: от экспертных аудитов до имитации действий злоумышленников автоматизированным путем.</a:t>
            </a:r>
          </a:p>
          <a:p>
            <a:pPr algn="l"/>
            <a:r>
              <a:rPr lang="ru-RU" sz="1700" b="0" i="1" dirty="0">
                <a:solidFill>
                  <a:srgbClr val="808080"/>
                </a:solidFill>
                <a:effectLst/>
                <a:latin typeface="Glober"/>
              </a:rPr>
              <a:t>Как проводится?</a:t>
            </a:r>
            <a:br>
              <a:rPr lang="ru-RU" sz="1700" b="0" i="0" dirty="0">
                <a:solidFill>
                  <a:srgbClr val="808080"/>
                </a:solidFill>
                <a:effectLst/>
                <a:latin typeface="Glober"/>
              </a:rPr>
            </a:br>
            <a:r>
              <a:rPr lang="ru-RU" sz="1700" b="0" i="0" dirty="0">
                <a:solidFill>
                  <a:srgbClr val="808080"/>
                </a:solidFill>
                <a:effectLst/>
                <a:latin typeface="Glober"/>
              </a:rPr>
              <a:t>Варианты сценариев тестирования:</a:t>
            </a:r>
          </a:p>
          <a:p>
            <a:pPr algn="l">
              <a:buFont typeface="Arial" panose="020B0604020202020204" pitchFamily="34" charset="0"/>
              <a:buChar char="•"/>
            </a:pPr>
            <a:r>
              <a:rPr lang="ru-RU" sz="1700" b="0" i="0" dirty="0">
                <a:solidFill>
                  <a:srgbClr val="808080"/>
                </a:solidFill>
                <a:effectLst/>
                <a:latin typeface="Glober"/>
              </a:rPr>
              <a:t> проверка защиты данных пользователя от сетевых атак</a:t>
            </a:r>
          </a:p>
          <a:p>
            <a:pPr algn="l">
              <a:buFont typeface="Arial" panose="020B0604020202020204" pitchFamily="34" charset="0"/>
              <a:buChar char="•"/>
            </a:pPr>
            <a:r>
              <a:rPr lang="ru-RU" sz="1700" b="0" i="0" dirty="0">
                <a:solidFill>
                  <a:srgbClr val="808080"/>
                </a:solidFill>
                <a:effectLst/>
                <a:latin typeface="Glober"/>
              </a:rPr>
              <a:t> проверка обязательной аутентификации при доступе к секретному контенту</a:t>
            </a:r>
          </a:p>
          <a:p>
            <a:pPr algn="l">
              <a:buFont typeface="Arial" panose="020B0604020202020204" pitchFamily="34" charset="0"/>
              <a:buChar char="•"/>
            </a:pPr>
            <a:r>
              <a:rPr lang="ru-RU" sz="1700" b="0" i="0" dirty="0">
                <a:solidFill>
                  <a:srgbClr val="808080"/>
                </a:solidFill>
                <a:effectLst/>
                <a:latin typeface="Glober"/>
              </a:rPr>
              <a:t> защита приложения от взломщиков и атак</a:t>
            </a:r>
          </a:p>
          <a:p>
            <a:pPr algn="l">
              <a:buFont typeface="Arial" panose="020B0604020202020204" pitchFamily="34" charset="0"/>
              <a:buChar char="•"/>
            </a:pPr>
            <a:r>
              <a:rPr lang="ru-RU" sz="1700" b="0" i="0" dirty="0">
                <a:solidFill>
                  <a:srgbClr val="808080"/>
                </a:solidFill>
                <a:effectLst/>
                <a:latin typeface="Glober"/>
              </a:rPr>
              <a:t> поиск и устранение неуправляемого кода</a:t>
            </a:r>
          </a:p>
          <a:p>
            <a:pPr algn="l">
              <a:buFont typeface="Arial" panose="020B0604020202020204" pitchFamily="34" charset="0"/>
              <a:buChar char="•"/>
            </a:pPr>
            <a:r>
              <a:rPr lang="ru-RU" sz="1700" b="0" i="0" dirty="0">
                <a:solidFill>
                  <a:srgbClr val="808080"/>
                </a:solidFill>
                <a:effectLst/>
                <a:latin typeface="Glober"/>
              </a:rPr>
              <a:t> контроль криптографических кодов</a:t>
            </a:r>
          </a:p>
          <a:p>
            <a:pPr algn="l">
              <a:buFont typeface="Arial" panose="020B0604020202020204" pitchFamily="34" charset="0"/>
              <a:buChar char="•"/>
            </a:pPr>
            <a:r>
              <a:rPr lang="ru-RU" sz="1700" b="0" i="0" dirty="0">
                <a:solidFill>
                  <a:srgbClr val="808080"/>
                </a:solidFill>
                <a:effectLst/>
                <a:latin typeface="Glober"/>
              </a:rPr>
              <a:t> проверка защиты бизнес-логики приложения и т.д.</a:t>
            </a:r>
            <a:br>
              <a:rPr lang="ru-RU" sz="1700" b="0" i="0" dirty="0">
                <a:solidFill>
                  <a:srgbClr val="808080"/>
                </a:solidFill>
                <a:effectLst/>
                <a:latin typeface="Glober"/>
              </a:rPr>
            </a:br>
            <a:r>
              <a:rPr lang="ru-RU" sz="1700" b="0" i="0" dirty="0">
                <a:solidFill>
                  <a:srgbClr val="808080"/>
                </a:solidFill>
                <a:effectLst/>
                <a:latin typeface="Glober"/>
              </a:rPr>
              <a:t>По итогам тестирования безопасности вы получаете отчет со всеми слабыми местами и советами по их устранению.</a:t>
            </a:r>
          </a:p>
          <a:p>
            <a:endParaRPr lang="ru-RU" dirty="0"/>
          </a:p>
        </p:txBody>
      </p:sp>
      <p:sp>
        <p:nvSpPr>
          <p:cNvPr id="4" name="Дата 3">
            <a:extLst>
              <a:ext uri="{FF2B5EF4-FFF2-40B4-BE49-F238E27FC236}">
                <a16:creationId xmlns:a16="http://schemas.microsoft.com/office/drawing/2014/main" id="{A3310C00-F491-4697-A77C-6339BE505C36}"/>
              </a:ext>
            </a:extLst>
          </p:cNvPr>
          <p:cNvSpPr>
            <a:spLocks noGrp="1"/>
          </p:cNvSpPr>
          <p:nvPr>
            <p:ph type="dt" sz="half" idx="10"/>
          </p:nvPr>
        </p:nvSpPr>
        <p:spPr/>
        <p:txBody>
          <a:bodyPr/>
          <a:lstStyle/>
          <a:p>
            <a:pPr rtl="0"/>
            <a:fld id="{629C2F20-7994-4D1E-A01C-96ECBA4612EB}" type="datetime1">
              <a:rPr lang="ru-RU" smtClean="0"/>
              <a:t>15.05.2021</a:t>
            </a:fld>
            <a:endParaRPr lang="en-US"/>
          </a:p>
        </p:txBody>
      </p:sp>
    </p:spTree>
    <p:extLst>
      <p:ext uri="{BB962C8B-B14F-4D97-AF65-F5344CB8AC3E}">
        <p14:creationId xmlns:p14="http://schemas.microsoft.com/office/powerpoint/2010/main" val="368737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6365CC-0B83-4821-9732-670E38BE9FFD}"/>
              </a:ext>
            </a:extLst>
          </p:cNvPr>
          <p:cNvSpPr>
            <a:spLocks noGrp="1"/>
          </p:cNvSpPr>
          <p:nvPr>
            <p:ph type="title"/>
          </p:nvPr>
        </p:nvSpPr>
        <p:spPr>
          <a:xfrm>
            <a:off x="2309674" y="553818"/>
            <a:ext cx="7926280" cy="1186206"/>
          </a:xfrm>
        </p:spPr>
        <p:txBody>
          <a:bodyPr>
            <a:normAutofit fontScale="90000"/>
          </a:bodyPr>
          <a:lstStyle/>
          <a:p>
            <a:r>
              <a:rPr lang="ru-RU" b="0" i="0" dirty="0">
                <a:solidFill>
                  <a:srgbClr val="808080"/>
                </a:solidFill>
                <a:effectLst/>
                <a:latin typeface="Glober"/>
              </a:rPr>
              <a:t>Юзабилити-тестирование приложения</a:t>
            </a:r>
            <a:br>
              <a:rPr lang="ru-RU" b="0" i="0" dirty="0">
                <a:solidFill>
                  <a:srgbClr val="808080"/>
                </a:solidFill>
                <a:effectLst/>
                <a:latin typeface="Glober"/>
              </a:rPr>
            </a:br>
            <a:endParaRPr lang="ru-RU" dirty="0"/>
          </a:p>
        </p:txBody>
      </p:sp>
      <p:sp>
        <p:nvSpPr>
          <p:cNvPr id="3" name="Объект 2">
            <a:extLst>
              <a:ext uri="{FF2B5EF4-FFF2-40B4-BE49-F238E27FC236}">
                <a16:creationId xmlns:a16="http://schemas.microsoft.com/office/drawing/2014/main" id="{B9C66CB6-9C3C-494A-883B-5C7F499DB0C5}"/>
              </a:ext>
            </a:extLst>
          </p:cNvPr>
          <p:cNvSpPr>
            <a:spLocks noGrp="1"/>
          </p:cNvSpPr>
          <p:nvPr>
            <p:ph idx="1"/>
          </p:nvPr>
        </p:nvSpPr>
        <p:spPr>
          <a:xfrm>
            <a:off x="995779" y="1632603"/>
            <a:ext cx="10058400" cy="3849624"/>
          </a:xfrm>
        </p:spPr>
        <p:txBody>
          <a:bodyPr>
            <a:normAutofit lnSpcReduction="10000"/>
          </a:bodyPr>
          <a:lstStyle/>
          <a:p>
            <a:pPr algn="l"/>
            <a:r>
              <a:rPr lang="ru-RU" sz="2000" b="0" i="0" dirty="0">
                <a:solidFill>
                  <a:srgbClr val="808080"/>
                </a:solidFill>
                <a:effectLst/>
                <a:latin typeface="Glober"/>
              </a:rPr>
              <a:t>Юзабилити — это свойство интерфейса, которое либо помогает взаимодействию пользователей с приложением, либо затрудняет его. С одним интерфейсом мы ладим легко и непринужденно — от взаимодействия с другим испытываем раздражение и не достигаем нужной цели (либо достигаем с трудом).</a:t>
            </a:r>
            <a:br>
              <a:rPr lang="ru-RU" sz="2000" b="0" i="0" dirty="0">
                <a:solidFill>
                  <a:srgbClr val="808080"/>
                </a:solidFill>
                <a:effectLst/>
                <a:latin typeface="Glober"/>
              </a:rPr>
            </a:br>
            <a:r>
              <a:rPr lang="ru-RU" sz="2000" b="0" i="0" dirty="0">
                <a:solidFill>
                  <a:srgbClr val="808080"/>
                </a:solidFill>
                <a:effectLst/>
                <a:latin typeface="Glober"/>
              </a:rPr>
              <a:t>Тестирование помогает выяснить, как пользователи взаимодействуют с приложением. Понять заранее поведение и эмоции пользователя трудно, </a:t>
            </a:r>
            <a:r>
              <a:rPr lang="ru-RU" sz="2000" dirty="0">
                <a:solidFill>
                  <a:srgbClr val="808080"/>
                </a:solidFill>
                <a:latin typeface="Glober"/>
              </a:rPr>
              <a:t>д</a:t>
            </a:r>
            <a:r>
              <a:rPr lang="ru-RU" sz="2000" b="0" i="0" dirty="0">
                <a:solidFill>
                  <a:srgbClr val="808080"/>
                </a:solidFill>
                <a:effectLst/>
                <a:latin typeface="Glober"/>
              </a:rPr>
              <a:t>аже если у вас есть здравый смысл и логика (два столпа юзабилити). Все потому что вы видите приложение иным взглядом: вам все понятно, а вот пользователи видят его впервые.</a:t>
            </a:r>
          </a:p>
          <a:p>
            <a:pPr algn="l"/>
            <a:r>
              <a:rPr lang="ru-RU" sz="2000" b="0" i="1" dirty="0">
                <a:solidFill>
                  <a:srgbClr val="808080"/>
                </a:solidFill>
                <a:effectLst/>
                <a:latin typeface="Glober"/>
              </a:rPr>
              <a:t>В чем суть?</a:t>
            </a:r>
            <a:br>
              <a:rPr lang="ru-RU" sz="2000" b="0" i="0" dirty="0">
                <a:solidFill>
                  <a:srgbClr val="808080"/>
                </a:solidFill>
                <a:effectLst/>
                <a:latin typeface="Glober"/>
              </a:rPr>
            </a:br>
            <a:r>
              <a:rPr lang="ru-RU" sz="2000" b="0" i="0" dirty="0">
                <a:solidFill>
                  <a:srgbClr val="808080"/>
                </a:solidFill>
                <a:effectLst/>
                <a:latin typeface="Glober"/>
              </a:rPr>
              <a:t>Проверка юзабилити может проводиться различными методами. Это отдельный пласт тестирований мобильных приложений, сайтов и сервисов.</a:t>
            </a:r>
          </a:p>
          <a:p>
            <a:endParaRPr lang="ru-RU" dirty="0"/>
          </a:p>
        </p:txBody>
      </p:sp>
      <p:sp>
        <p:nvSpPr>
          <p:cNvPr id="4" name="Дата 3">
            <a:extLst>
              <a:ext uri="{FF2B5EF4-FFF2-40B4-BE49-F238E27FC236}">
                <a16:creationId xmlns:a16="http://schemas.microsoft.com/office/drawing/2014/main" id="{D48CE11F-1282-4E00-8CC8-44E68CCED2F8}"/>
              </a:ext>
            </a:extLst>
          </p:cNvPr>
          <p:cNvSpPr>
            <a:spLocks noGrp="1"/>
          </p:cNvSpPr>
          <p:nvPr>
            <p:ph type="dt" sz="half" idx="10"/>
          </p:nvPr>
        </p:nvSpPr>
        <p:spPr/>
        <p:txBody>
          <a:bodyPr/>
          <a:lstStyle/>
          <a:p>
            <a:pPr rtl="0"/>
            <a:fld id="{629C2F20-7994-4D1E-A01C-96ECBA4612EB}" type="datetime1">
              <a:rPr lang="ru-RU" smtClean="0"/>
              <a:t>15.05.2021</a:t>
            </a:fld>
            <a:endParaRPr lang="en-US"/>
          </a:p>
        </p:txBody>
      </p:sp>
    </p:spTree>
    <p:extLst>
      <p:ext uri="{BB962C8B-B14F-4D97-AF65-F5344CB8AC3E}">
        <p14:creationId xmlns:p14="http://schemas.microsoft.com/office/powerpoint/2010/main" val="4146670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авон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989_TF78438558" id="{9E57F44F-DA93-4254-91DF-B1426C3EFFA1}" vid="{65451059-DDF1-4B5B-9523-2E5E61368425}"/>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{5CB98EC5-2B39-420D-8255-811F5AF3E7EA}tf78438558_win32</Template>
  <TotalTime>51</TotalTime>
  <Words>2243</Words>
  <Application>Microsoft Office PowerPoint</Application>
  <PresentationFormat>Широкоэкранный</PresentationFormat>
  <Paragraphs>107</Paragraphs>
  <Slides>19</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19</vt:i4>
      </vt:variant>
    </vt:vector>
  </HeadingPairs>
  <TitlesOfParts>
    <vt:vector size="27" baseType="lpstr">
      <vt:lpstr>-apple-system</vt:lpstr>
      <vt:lpstr>Arial</vt:lpstr>
      <vt:lpstr>Calibri</vt:lpstr>
      <vt:lpstr>Century Gothic</vt:lpstr>
      <vt:lpstr>Fira Sans</vt:lpstr>
      <vt:lpstr>Garamond</vt:lpstr>
      <vt:lpstr>Glober</vt:lpstr>
      <vt:lpstr>СавонVTI</vt:lpstr>
      <vt:lpstr>Особенности Мобильного Тестирования</vt:lpstr>
      <vt:lpstr> Как тестировать мобильное приложение</vt:lpstr>
      <vt:lpstr>Функциональное тестирование приложения </vt:lpstr>
      <vt:lpstr>Сценариев функционального тестирования довольно много. Например:</vt:lpstr>
      <vt:lpstr>Пример:</vt:lpstr>
      <vt:lpstr>Нагрузочное тестирование </vt:lpstr>
      <vt:lpstr>Конфигурационное тестирование </vt:lpstr>
      <vt:lpstr>Тестирование безопасности мобильного приложения </vt:lpstr>
      <vt:lpstr>Юзабилити-тестирование приложения </vt:lpstr>
      <vt:lpstr>Например:</vt:lpstr>
      <vt:lpstr>Подытожим: как провести тестирование с пользой для дела? </vt:lpstr>
      <vt:lpstr>Чек-лист тестирования мобильных приложений </vt:lpstr>
      <vt:lpstr>Функциональное тестирование </vt:lpstr>
      <vt:lpstr>Тестирование совместимости </vt:lpstr>
      <vt:lpstr>Тестирование безопасности </vt:lpstr>
      <vt:lpstr>Тестирование локализации и интернационализации </vt:lpstr>
      <vt:lpstr>Тестирование удобства использования </vt:lpstr>
      <vt:lpstr>Стрессовое тестирование </vt:lpstr>
      <vt:lpstr>Кросс-платформенное тестирование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Особенности Мобильного Тестирования</dc:title>
  <dc:creator>User</dc:creator>
  <cp:lastModifiedBy>User</cp:lastModifiedBy>
  <cp:revision>7</cp:revision>
  <dcterms:created xsi:type="dcterms:W3CDTF">2021-05-12T11:34:09Z</dcterms:created>
  <dcterms:modified xsi:type="dcterms:W3CDTF">2021-05-15T11:21:36Z</dcterms:modified>
</cp:coreProperties>
</file>