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9E91E-8CCA-476F-BD7A-E02863538812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D1BED-A47E-4925-B1E8-B4F2612F160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124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D1BED-A47E-4925-B1E8-B4F2612F160B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3A4C-3AE7-44A1-A8D1-6BF9BA9B68F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B36A-D516-424D-8ADF-8CDB47A417D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3A4C-3AE7-44A1-A8D1-6BF9BA9B68F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B36A-D516-424D-8ADF-8CDB47A417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3A4C-3AE7-44A1-A8D1-6BF9BA9B68F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B36A-D516-424D-8ADF-8CDB47A417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3A4C-3AE7-44A1-A8D1-6BF9BA9B68F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B36A-D516-424D-8ADF-8CDB47A417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3A4C-3AE7-44A1-A8D1-6BF9BA9B68F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69AB36A-D516-424D-8ADF-8CDB47A417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3A4C-3AE7-44A1-A8D1-6BF9BA9B68F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B36A-D516-424D-8ADF-8CDB47A417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3A4C-3AE7-44A1-A8D1-6BF9BA9B68F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B36A-D516-424D-8ADF-8CDB47A417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3A4C-3AE7-44A1-A8D1-6BF9BA9B68F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B36A-D516-424D-8ADF-8CDB47A417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3A4C-3AE7-44A1-A8D1-6BF9BA9B68F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B36A-D516-424D-8ADF-8CDB47A417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3A4C-3AE7-44A1-A8D1-6BF9BA9B68F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B36A-D516-424D-8ADF-8CDB47A417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3A4C-3AE7-44A1-A8D1-6BF9BA9B68F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B36A-D516-424D-8ADF-8CDB47A417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BA3A4C-3AE7-44A1-A8D1-6BF9BA9B68FF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69AB36A-D516-424D-8ADF-8CDB47A417D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documentation" TargetMode="External"/><Relationship Id="rId2" Type="http://schemas.openxmlformats.org/officeDocument/2006/relationships/hyperlink" Target="https://losst.ru/wp-content/uploads/2016/08/redis-ru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commands/acl-ca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dis.io/commands/key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764704"/>
            <a:ext cx="3574614" cy="4509120"/>
          </a:xfrm>
          <a:prstGeom prst="rect">
            <a:avLst/>
          </a:prstGeom>
        </p:spPr>
      </p:pic>
      <p:pic>
        <p:nvPicPr>
          <p:cNvPr id="5" name="Рисунок 4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6" y="764704"/>
            <a:ext cx="4509120" cy="30060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404664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  <a:r>
              <a:rPr lang="ru-RU" dirty="0" smtClean="0"/>
              <a:t>Реляционные БД </a:t>
            </a:r>
            <a:r>
              <a:rPr lang="ru-RU" dirty="0"/>
              <a:t>	 </a:t>
            </a:r>
            <a:r>
              <a:rPr lang="ru-RU" dirty="0" smtClean="0"/>
              <a:t>              </a:t>
            </a:r>
            <a:r>
              <a:rPr lang="en-US" dirty="0" smtClean="0"/>
              <a:t>VS </a:t>
            </a:r>
            <a:r>
              <a:rPr lang="ru-RU" dirty="0" smtClean="0"/>
              <a:t>		 </a:t>
            </a:r>
            <a:r>
              <a:rPr lang="en-US" dirty="0" smtClean="0"/>
              <a:t>in-memory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355976" y="4077072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Быстро, надежно, объемно, недорого. </a:t>
            </a:r>
          </a:p>
          <a:p>
            <a:r>
              <a:rPr lang="ru-RU" sz="2000" dirty="0" smtClean="0"/>
              <a:t>Выбираем, чем жертвовать.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844451"/>
              </p:ext>
            </p:extLst>
          </p:nvPr>
        </p:nvGraphicFramePr>
        <p:xfrm>
          <a:off x="395536" y="188640"/>
          <a:ext cx="8352928" cy="6413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5125428"/>
                <a:gridCol w="1715332"/>
              </a:tblGrid>
              <a:tr h="335036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Действие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Возвращает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3354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HSET cat 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name "Max" 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weight 6.5 </a:t>
                      </a:r>
                    </a:p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color "ginger" </a:t>
                      </a:r>
                    </a:p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temper “wild”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Создать хеш-таблицу с ключом «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cat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» и полями</a:t>
                      </a:r>
                    </a:p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name, weight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color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temper.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(integer)[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число полей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 4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2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HGET cat name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Показать значение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из хеш-таблицы «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cat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» по ключу 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“name”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"Max" 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48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HMGET cat name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Показать значения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из хеш-таблицы «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cat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» по ключам 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“name” 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 и 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“color”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1) "Max"</a:t>
                      </a:r>
                    </a:p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2) "ginger"</a:t>
                      </a:r>
                    </a:p>
                  </a:txBody>
                  <a:tcPr/>
                </a:tc>
              </a:tr>
              <a:tr h="1918843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HGETALL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cat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Показать все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значения 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хеш-таблицы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«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cat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»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1) "name"</a:t>
                      </a:r>
                    </a:p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2) "Max"</a:t>
                      </a:r>
                    </a:p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3) "weight"</a:t>
                      </a:r>
                    </a:p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4) "6.5"</a:t>
                      </a:r>
                    </a:p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5) "color"</a:t>
                      </a:r>
                    </a:p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6) "ginger"</a:t>
                      </a:r>
                    </a:p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7) "temper"</a:t>
                      </a:r>
                    </a:p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8) "wild"</a:t>
                      </a:r>
                    </a:p>
                  </a:txBody>
                  <a:tcPr/>
                </a:tc>
              </a:tr>
              <a:tr h="1005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HKEYS cat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Показать список полей хеш-таблицы 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«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cat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»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1) "name"</a:t>
                      </a:r>
                    </a:p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2) "weight"</a:t>
                      </a:r>
                    </a:p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3) "color"</a:t>
                      </a:r>
                    </a:p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4) "temper"</a:t>
                      </a:r>
                    </a:p>
                  </a:txBody>
                  <a:tcPr/>
                </a:tc>
              </a:tr>
              <a:tr h="1005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HVALS cat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Показать список значений хеш-таблицы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«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cat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»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1) "Max"</a:t>
                      </a:r>
                    </a:p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2) "6.5"</a:t>
                      </a:r>
                    </a:p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3) "ginger"</a:t>
                      </a:r>
                    </a:p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4) "wild"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72725"/>
              </p:ext>
            </p:extLst>
          </p:nvPr>
        </p:nvGraphicFramePr>
        <p:xfrm>
          <a:off x="323528" y="260649"/>
          <a:ext cx="8352928" cy="6120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5125428"/>
                <a:gridCol w="1715332"/>
              </a:tblGrid>
              <a:tr h="327112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Действие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Возвращает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5830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SADD snakes </a:t>
                      </a:r>
                      <a:r>
                        <a:rPr lang="en-US" sz="15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pyton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 viper adder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Создать множество 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“snakes”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 с элементами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“</a:t>
                      </a:r>
                      <a:r>
                        <a:rPr lang="en-US" sz="15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pyton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 “viper”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 “adder”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(integer)[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число элементов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 3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583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SMEMBERS snakes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Показать все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значения множества 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“snakes”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1) "adder"</a:t>
                      </a:r>
                    </a:p>
                    <a:p>
                      <a:r>
                        <a:rPr lang="da-DK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2) "viper"</a:t>
                      </a:r>
                    </a:p>
                    <a:p>
                      <a:r>
                        <a:rPr lang="da-DK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3) "pyton”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5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SISMEMBER snakes viper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Входит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ли значение 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“viper” 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во множество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“snakes”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(integer) 1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 / 0</a:t>
                      </a:r>
                      <a:endParaRPr lang="en-US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5275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SCARD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snakes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Показать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кардинальное число (количество элементов) множества 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snakes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(integer) 3</a:t>
                      </a:r>
                    </a:p>
                  </a:txBody>
                  <a:tcPr/>
                </a:tc>
              </a:tr>
              <a:tr h="1427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SUNION snakes rodents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Показать множество,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объединяющее множества 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“snakes”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и 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”rodents”.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Без повторений,  т.к. элементы множества должны быть уникальны.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1) "viper"</a:t>
                      </a:r>
                    </a:p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2) "capybara"</a:t>
                      </a:r>
                    </a:p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3) "hamster"</a:t>
                      </a:r>
                    </a:p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4) "python"</a:t>
                      </a:r>
                    </a:p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5) "adder"</a:t>
                      </a:r>
                    </a:p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6) "mouse"</a:t>
                      </a:r>
                    </a:p>
                  </a:txBody>
                  <a:tcPr/>
                </a:tc>
              </a:tr>
              <a:tr h="535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SDIFF snakes rodents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Показать значения множества 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“snakes”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, не входящие во множество 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“rodents”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1) "adder"</a:t>
                      </a:r>
                    </a:p>
                    <a:p>
                      <a:r>
                        <a:rPr lang="da-DK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2) "viper”</a:t>
                      </a:r>
                    </a:p>
                  </a:txBody>
                  <a:tcPr/>
                </a:tc>
              </a:tr>
              <a:tr h="535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SINTER snakes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rodents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Показать значения множества 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“snakes”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,  входящие во множество 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“rodents”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1) "python"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73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SPOP rodents 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Показать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и удалить из множества 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“rodents”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случайный элемент.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[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Или несколько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"hamster"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379397"/>
              </p:ext>
            </p:extLst>
          </p:nvPr>
        </p:nvGraphicFramePr>
        <p:xfrm>
          <a:off x="395536" y="836712"/>
          <a:ext cx="8352928" cy="5240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4909404"/>
                <a:gridCol w="1715332"/>
              </a:tblGrid>
              <a:tr h="327112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Действие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Возвращает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583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LPUSH / RPUSH cart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bread milk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icecream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Добавить в начало списка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«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cart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»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элементы 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“bread”, “milk”, “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icecream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 Если список не существует - создаст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 (integer)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96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LINDEX cart 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Показать элемент №2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списка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«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cart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»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“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icecream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436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LPUSHX / RPUSHX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Добавить в начало/конец списка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«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cart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»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элементы 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“bread”, “milk”, “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icecream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 Список должен уже существовать.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(integer) 3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5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LSET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cart 2 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Задать элемент №2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списке 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“cart” – “butter”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ОК</a:t>
                      </a:r>
                      <a:endParaRPr lang="en-US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5275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LRANGE cart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0 -1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Вывести список 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“cart”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 с позиции 0 до позиции -1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(весь список)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1) "bread"</a:t>
                      </a:r>
                    </a:p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2) "milk"</a:t>
                      </a:r>
                    </a:p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3) </a:t>
                      </a:r>
                      <a:r>
                        <a:rPr lang="en-US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butter</a:t>
                      </a:r>
                      <a:r>
                        <a:rPr lang="en-US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</a:p>
                  </a:txBody>
                  <a:tcPr/>
                </a:tc>
              </a:tr>
              <a:tr h="5547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LPOP / RPOP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cart 2</a:t>
                      </a:r>
                      <a:endParaRPr lang="en-US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Показать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и удалить 2 элемента с начала/конца из списка 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“cart”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1) "bread"</a:t>
                      </a:r>
                    </a:p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2) "milk"</a:t>
                      </a:r>
                    </a:p>
                  </a:txBody>
                  <a:tcPr/>
                </a:tc>
              </a:tr>
              <a:tr h="535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LINSERT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cart 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 BEFORE / AFTER “bread” “</a:t>
                      </a:r>
                      <a:r>
                        <a:rPr lang="en-US" sz="15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beeer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Добавить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 список 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“cart” 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 / после элемента 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“bread” 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элемент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“</a:t>
                      </a:r>
                      <a:r>
                        <a:rPr lang="en-US" sz="15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beeer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 Остальные элементы сдвинутся вниз.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(integer)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4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5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LLEN 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Показать длину списка 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“cart”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(integer)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60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640749"/>
              </p:ext>
            </p:extLst>
          </p:nvPr>
        </p:nvGraphicFramePr>
        <p:xfrm>
          <a:off x="467544" y="332656"/>
          <a:ext cx="8352928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981412"/>
                <a:gridCol w="1715332"/>
              </a:tblGrid>
              <a:tr h="327112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Действие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Возвращает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583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ZADD people 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1985 Oleg 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1990 Olga 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1964 Ivan 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1990 Kate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Создать упорядоченное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множество 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“people” 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и внести в него элементы (</a:t>
                      </a:r>
                      <a:r>
                        <a:rPr lang="ru-RU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ключ:значение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1985 Oleg 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1990 Olga 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1964 Ivan 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1990 Kate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(integer)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4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96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ZRANGE / ZREVRANGE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people 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0 -1 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WITHSCORES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Показать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элементы множества 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“people”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 со значениями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по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возрастанию / по убыванию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. Сортировка по ключу. Если ключ совпадает – по значению, лексикографически.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sv-SE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1) "Ivan"</a:t>
                      </a:r>
                    </a:p>
                    <a:p>
                      <a:r>
                        <a:rPr lang="sv-SE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2) "1964"</a:t>
                      </a:r>
                    </a:p>
                    <a:p>
                      <a:r>
                        <a:rPr lang="sv-SE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3) "Oleg"</a:t>
                      </a:r>
                    </a:p>
                    <a:p>
                      <a:r>
                        <a:rPr lang="sv-SE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4) "1985"</a:t>
                      </a:r>
                    </a:p>
                    <a:p>
                      <a:r>
                        <a:rPr lang="sv-SE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5) "Kate"</a:t>
                      </a:r>
                    </a:p>
                    <a:p>
                      <a:r>
                        <a:rPr lang="sv-SE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6) "1990"</a:t>
                      </a:r>
                    </a:p>
                    <a:p>
                      <a:r>
                        <a:rPr lang="sv-SE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7) "Olga"</a:t>
                      </a:r>
                    </a:p>
                    <a:p>
                      <a:r>
                        <a:rPr lang="sv-SE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8) "1990"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96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ZPOPMAX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ZPOPMIN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people 2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Показать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и удалить 2 наибольших / наименьших элемента 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множества 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“people”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1) "Olga"</a:t>
                      </a:r>
                    </a:p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2) "1990"</a:t>
                      </a:r>
                    </a:p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3) "Kate"</a:t>
                      </a:r>
                    </a:p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4) "1990"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96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ZCOUNT people  -</a:t>
                      </a:r>
                      <a:r>
                        <a:rPr lang="en-US" sz="15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inf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 +</a:t>
                      </a:r>
                      <a:r>
                        <a:rPr lang="en-US" sz="15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inf</a:t>
                      </a:r>
                      <a:endParaRPr lang="en-US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Показать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количество элементов </a:t>
                      </a: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множества 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“people”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между – и + бесконечностью.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(integer)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4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083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816836"/>
              </p:ext>
            </p:extLst>
          </p:nvPr>
        </p:nvGraphicFramePr>
        <p:xfrm>
          <a:off x="395536" y="836712"/>
          <a:ext cx="8352928" cy="526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880320"/>
                <a:gridCol w="3816424"/>
              </a:tblGrid>
              <a:tr h="327112">
                <a:tc>
                  <a:txBody>
                    <a:bodyPr/>
                    <a:lstStyle/>
                    <a:p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Действие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Возвращает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583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SUBSCRIBE “news”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Подписаться на канал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“news”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Reading messages... (press Ctrl-C to quit)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1) "subscribe"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2) "news"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3) (integer)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583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smtClean="0">
                          <a:latin typeface="Times New Roman" pitchFamily="18" charset="0"/>
                          <a:cs typeface="Times New Roman" pitchFamily="18" charset="0"/>
                        </a:rPr>
                        <a:t>PSUBSCRIBE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smtClean="0">
                          <a:latin typeface="Times New Roman" pitchFamily="18" charset="0"/>
                          <a:cs typeface="Times New Roman" pitchFamily="18" charset="0"/>
                        </a:rPr>
                        <a:t>“new?”</a:t>
                      </a:r>
                      <a:endParaRPr lang="en-US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Подписаться на канал,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похожий на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“new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+1 символ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Reading messages... (press Ctrl-C to quit)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1) "subscribe"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2) "new?"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3) (integer)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При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получении сообщения:</a:t>
                      </a:r>
                      <a:endParaRPr lang="en-US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1) "</a:t>
                      </a:r>
                      <a:r>
                        <a:rPr lang="en-US" sz="15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pmessage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2) "new?"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3) "news"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4) "Hello!"</a:t>
                      </a:r>
                    </a:p>
                  </a:txBody>
                  <a:tcPr/>
                </a:tc>
              </a:tr>
              <a:tr h="3996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PUBLISH news Hello!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Опубликовать в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канале 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“news”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сообщение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“Hello!”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(integer) 1</a:t>
                      </a:r>
                    </a:p>
                    <a:p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Количество подписчиков, получивших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сообщение.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96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PUBSUB CHANNELS</a:t>
                      </a:r>
                      <a:endParaRPr lang="ru-RU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Показать список</a:t>
                      </a:r>
                      <a:r>
                        <a:rPr lang="ru-RU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активных каналов</a:t>
                      </a:r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) "news"</a:t>
                      </a:r>
                    </a:p>
                    <a:p>
                      <a:endParaRPr lang="ru-RU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652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ACID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567944"/>
              </p:ext>
            </p:extLst>
          </p:nvPr>
        </p:nvGraphicFramePr>
        <p:xfrm>
          <a:off x="457200" y="980727"/>
          <a:ext cx="8363272" cy="54006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66528"/>
                <a:gridCol w="6696744"/>
              </a:tblGrid>
              <a:tr h="4375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366634">
                <a:tc>
                  <a:txBody>
                    <a:bodyPr/>
                    <a:lstStyle/>
                    <a:p>
                      <a:r>
                        <a:rPr lang="en-US" dirty="0" smtClean="0"/>
                        <a:t>Atomicity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Атомарность гарантирует, что никакая транзакция не будет зафиксирована в системе частично. Будут либо выполнены все её подоперации, либо не выполнено ни одной.</a:t>
                      </a:r>
                      <a:endParaRPr lang="ru-RU" sz="1400" dirty="0"/>
                    </a:p>
                  </a:txBody>
                  <a:tcPr/>
                </a:tc>
              </a:tr>
              <a:tr h="863137">
                <a:tc>
                  <a:txBody>
                    <a:bodyPr/>
                    <a:lstStyle/>
                    <a:p>
                      <a:r>
                        <a:rPr lang="en-US" dirty="0" smtClean="0"/>
                        <a:t>Consistency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Согласованность.</a:t>
                      </a:r>
                    </a:p>
                    <a:p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Каждая успешная транзакция по определению фиксирует только допустимые результаты.</a:t>
                      </a:r>
                      <a:endParaRPr lang="ru-RU" sz="1400" dirty="0"/>
                    </a:p>
                  </a:txBody>
                  <a:tcPr/>
                </a:tc>
              </a:tr>
              <a:tr h="863137">
                <a:tc>
                  <a:txBody>
                    <a:bodyPr/>
                    <a:lstStyle/>
                    <a:p>
                      <a:r>
                        <a:rPr lang="en-US" dirty="0" smtClean="0"/>
                        <a:t>Isolation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Изолированность.</a:t>
                      </a:r>
                    </a:p>
                    <a:p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Во время выполнения транзакции параллельные транзакции не должны оказывать влияния на её результат.</a:t>
                      </a:r>
                      <a:endParaRPr lang="ru-RU" sz="1400" dirty="0"/>
                    </a:p>
                  </a:txBody>
                  <a:tcPr/>
                </a:tc>
              </a:tr>
              <a:tr h="1870130">
                <a:tc>
                  <a:txBody>
                    <a:bodyPr/>
                    <a:lstStyle/>
                    <a:p>
                      <a:r>
                        <a:rPr lang="en-US" dirty="0" smtClean="0"/>
                        <a:t>Durability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Надежность.</a:t>
                      </a:r>
                    </a:p>
                    <a:p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Независимо от проблем на нижних уровнях (к примеру, обесточивание системы или сбои в оборудовании) изменения, сделанные успешно завершённой транзакцией, должны остаться сохранёнными после возвращения системы в работу.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Маленькая книга о </a:t>
            </a:r>
            <a:r>
              <a:rPr lang="en-US" dirty="0" smtClean="0"/>
              <a:t>REDIS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86409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400" b="1" dirty="0" smtClean="0">
                <a:solidFill>
                  <a:schemeClr val="bg1"/>
                </a:solidFill>
                <a:hlinkClick r:id="rId2"/>
              </a:rPr>
              <a:t>https://losst.ru/wp-content/uploads/2016/08/redis-ru.pdf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3573016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Большая документация о </a:t>
            </a:r>
            <a:r>
              <a:rPr lang="en-US" dirty="0" smtClean="0"/>
              <a:t>REDIS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4397" y="4005064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https://redis.io/documentation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Установка и настройка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1224136"/>
          </a:xfrm>
        </p:spPr>
        <p:txBody>
          <a:bodyPr/>
          <a:lstStyle/>
          <a:p>
            <a:r>
              <a:rPr lang="en-US" dirty="0" smtClean="0"/>
              <a:t>Windows – </a:t>
            </a:r>
            <a:r>
              <a:rPr lang="ru-RU" dirty="0" smtClean="0"/>
              <a:t>официальной поддержки нет.  </a:t>
            </a:r>
          </a:p>
          <a:p>
            <a:r>
              <a:rPr lang="en-US" dirty="0" smtClean="0"/>
              <a:t>Unix-like </a:t>
            </a:r>
            <a:r>
              <a:rPr lang="ru-RU" dirty="0" smtClean="0"/>
              <a:t>системы </a:t>
            </a:r>
            <a:r>
              <a:rPr lang="en-US" dirty="0" smtClean="0"/>
              <a:t>(Linux/</a:t>
            </a:r>
            <a:r>
              <a:rPr lang="en-US" dirty="0" err="1" smtClean="0"/>
              <a:t>macOS</a:t>
            </a:r>
            <a:r>
              <a:rPr lang="en-US" dirty="0" smtClean="0"/>
              <a:t>) – </a:t>
            </a:r>
            <a:r>
              <a:rPr lang="en-US" dirty="0" err="1" smtClean="0"/>
              <a:t>wellcome</a:t>
            </a:r>
            <a:r>
              <a:rPr lang="en-US" dirty="0" smtClean="0"/>
              <a:t>.</a:t>
            </a:r>
          </a:p>
          <a:p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348880"/>
            <a:ext cx="777686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sudo</a:t>
            </a:r>
            <a:r>
              <a:rPr lang="en-US" dirty="0" smtClean="0"/>
              <a:t> add-apt-repository </a:t>
            </a:r>
            <a:r>
              <a:rPr lang="en-US" dirty="0" err="1" smtClean="0"/>
              <a:t>ppa:redislabs</a:t>
            </a:r>
            <a:r>
              <a:rPr lang="en-US" dirty="0" smtClean="0"/>
              <a:t>/</a:t>
            </a:r>
            <a:r>
              <a:rPr lang="en-US" dirty="0" err="1" smtClean="0"/>
              <a:t>redis</a:t>
            </a:r>
            <a:r>
              <a:rPr lang="en-US" dirty="0" smtClean="0"/>
              <a:t> &amp;&amp; 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apt-get update &amp;&amp;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redis</a:t>
            </a:r>
            <a:r>
              <a:rPr lang="en-US" dirty="0" smtClean="0"/>
              <a:t> -y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3212976"/>
            <a:ext cx="7776864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Запуск</a:t>
            </a:r>
            <a:r>
              <a:rPr lang="en-US" dirty="0" smtClean="0"/>
              <a:t>/</a:t>
            </a:r>
            <a:r>
              <a:rPr lang="ru-RU" dirty="0" smtClean="0"/>
              <a:t>остановка сервиса</a:t>
            </a:r>
          </a:p>
          <a:p>
            <a:r>
              <a:rPr lang="en-US" b="1" dirty="0"/>
              <a:t>/etc/</a:t>
            </a:r>
            <a:r>
              <a:rPr lang="en-US" b="1" dirty="0" err="1"/>
              <a:t>init.d</a:t>
            </a:r>
            <a:r>
              <a:rPr lang="en-US" b="1" dirty="0"/>
              <a:t>/</a:t>
            </a:r>
            <a:r>
              <a:rPr lang="en-US" b="1" dirty="0" err="1"/>
              <a:t>redis</a:t>
            </a:r>
            <a:r>
              <a:rPr lang="en-US" b="1" dirty="0"/>
              <a:t>-server </a:t>
            </a:r>
            <a:r>
              <a:rPr lang="en-US" b="1" dirty="0" smtClean="0"/>
              <a:t>start</a:t>
            </a:r>
            <a:r>
              <a:rPr lang="ru-RU" b="1" dirty="0" smtClean="0"/>
              <a:t>/</a:t>
            </a:r>
            <a:r>
              <a:rPr lang="en-US" b="1" dirty="0" smtClean="0"/>
              <a:t>stop</a:t>
            </a:r>
            <a:endParaRPr lang="en-US" dirty="0" smtClean="0"/>
          </a:p>
          <a:p>
            <a:r>
              <a:rPr lang="ru-RU" dirty="0" smtClean="0"/>
              <a:t>Подключаемся к консоли БД</a:t>
            </a:r>
          </a:p>
          <a:p>
            <a:r>
              <a:rPr lang="en-US" b="1" dirty="0" err="1" smtClean="0"/>
              <a:t>redis-cli</a:t>
            </a:r>
            <a:endParaRPr lang="en-US" b="1" dirty="0" smtClean="0"/>
          </a:p>
          <a:p>
            <a:r>
              <a:rPr lang="ru-RU" dirty="0" smtClean="0"/>
              <a:t>Получаем общую информацию </a:t>
            </a:r>
          </a:p>
          <a:p>
            <a:r>
              <a:rPr lang="en-US" b="1" dirty="0" smtClean="0"/>
              <a:t>127.0.0.1:6379&gt; info</a:t>
            </a:r>
            <a:endParaRPr lang="ru-RU" b="1" dirty="0" smtClean="0"/>
          </a:p>
          <a:p>
            <a:r>
              <a:rPr lang="ru-RU" dirty="0" smtClean="0"/>
              <a:t>Запускаем сервер с нужными нам настройками. </a:t>
            </a:r>
            <a:r>
              <a:rPr lang="ru-RU" dirty="0"/>
              <a:t>В одном и том же хосте может запускаться множество экземпляров </a:t>
            </a:r>
            <a:r>
              <a:rPr lang="ru-RU" dirty="0" err="1"/>
              <a:t>Redis</a:t>
            </a:r>
            <a:r>
              <a:rPr lang="ru-RU" dirty="0"/>
              <a:t>, пока они применяют различные </a:t>
            </a:r>
            <a:r>
              <a:rPr lang="ru-RU" dirty="0" smtClean="0"/>
              <a:t>настройки.</a:t>
            </a:r>
          </a:p>
          <a:p>
            <a:r>
              <a:rPr lang="en-US" b="1" dirty="0"/>
              <a:t>bin/</a:t>
            </a:r>
            <a:r>
              <a:rPr lang="en-US" b="1" dirty="0" err="1"/>
              <a:t>redis</a:t>
            </a:r>
            <a:r>
              <a:rPr lang="en-US" b="1" dirty="0"/>
              <a:t>-server </a:t>
            </a:r>
            <a:r>
              <a:rPr lang="ru-RU" b="1" dirty="0" smtClean="0"/>
              <a:t> </a:t>
            </a:r>
            <a:r>
              <a:rPr lang="en-US" b="1" dirty="0" smtClean="0"/>
              <a:t>conf/</a:t>
            </a:r>
            <a:r>
              <a:rPr lang="en-US" b="1" dirty="0" err="1" smtClean="0"/>
              <a:t>redis.conf</a:t>
            </a:r>
            <a:r>
              <a:rPr lang="ru-RU" b="1" dirty="0" smtClean="0"/>
              <a:t> </a:t>
            </a:r>
          </a:p>
          <a:p>
            <a:r>
              <a:rPr lang="ru-RU" dirty="0" smtClean="0"/>
              <a:t>Выключение сервера. </a:t>
            </a:r>
          </a:p>
          <a:p>
            <a:r>
              <a:rPr lang="en-US" b="1" dirty="0"/>
              <a:t>bin/</a:t>
            </a:r>
            <a:r>
              <a:rPr lang="en-US" b="1" dirty="0" err="1"/>
              <a:t>redis-cli</a:t>
            </a:r>
            <a:r>
              <a:rPr lang="en-US" b="1" dirty="0"/>
              <a:t> shutdown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dirty="0"/>
              <a:t>К</a:t>
            </a:r>
            <a:r>
              <a:rPr lang="ru-RU" sz="3200" dirty="0" smtClean="0"/>
              <a:t>онтроль доступа (</a:t>
            </a:r>
            <a:r>
              <a:rPr lang="en-US" sz="3200" dirty="0" smtClean="0"/>
              <a:t>ACL – Access Control List)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Доступно, начиная с 6-й версии.</a:t>
            </a:r>
          </a:p>
          <a:p>
            <a:pPr marL="0" indent="358775" algn="just">
              <a:buNone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После подключения клиент должен пройти аутентификацию, указав имя пользователя и действующий пароль: если этап аутентификации прошел успешно, соединение связывается с данным пользователем и ограничениями, которые он имеет. </a:t>
            </a:r>
            <a:r>
              <a:rPr lang="ru-RU" dirty="0" err="1" smtClean="0">
                <a:solidFill>
                  <a:schemeClr val="accent5">
                    <a:lumMod val="50000"/>
                  </a:schemeClr>
                </a:solidFill>
              </a:rPr>
              <a:t>Redis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 можно настроить так, чтобы новые соединения уже аутентифицировались с пользователем «по умолчанию» (это конфигурация по умолчанию), поэтому настройка пользователя по умолчанию имеет, в качестве побочного эффекта, возможность предоставлять только определенное подмножество функций для подключений, которые не аутентифицируются явно.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Управление пользователями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250118"/>
              </p:ext>
            </p:extLst>
          </p:nvPr>
        </p:nvGraphicFramePr>
        <p:xfrm>
          <a:off x="323528" y="1052736"/>
          <a:ext cx="842493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72"/>
                <a:gridCol w="653659"/>
                <a:gridCol w="1307317"/>
                <a:gridCol w="1138714"/>
                <a:gridCol w="1278785"/>
                <a:gridCol w="1203563"/>
                <a:gridCol w="1128340"/>
                <a:gridCol w="1278784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Юзернейм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Активен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Требуется ли пароль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  к ключам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 к каналам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 к командам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user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default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nopass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~*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&amp;*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+@all"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6089" y="69269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ACL LIST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606940"/>
              </p:ext>
            </p:extLst>
          </p:nvPr>
        </p:nvGraphicFramePr>
        <p:xfrm>
          <a:off x="323529" y="2204864"/>
          <a:ext cx="8424934" cy="4028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865"/>
                <a:gridCol w="1699767"/>
                <a:gridCol w="2956117"/>
                <a:gridCol w="2143185"/>
              </a:tblGrid>
              <a:tr h="1224136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Создать пользователя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ACL SETUSER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username [rule [rule ...]]</a:t>
                      </a:r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Создает пользователя </a:t>
                      </a:r>
                      <a:r>
                        <a:rPr lang="en-US" sz="16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“username”</a:t>
                      </a:r>
                      <a:r>
                        <a:rPr lang="ru-RU" sz="16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с заданными настройками/правами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Если такой пользователь существует – вносит</a:t>
                      </a:r>
                      <a:r>
                        <a:rPr lang="ru-RU" sz="1600" baseline="0" dirty="0" smtClean="0"/>
                        <a:t> изменения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</a:t>
                      </a:r>
                      <a:r>
                        <a:rPr lang="ru-RU" sz="1600" dirty="0" smtClean="0"/>
                        <a:t>Включить/выключить</a:t>
                      </a:r>
                      <a:r>
                        <a:rPr lang="en-US" sz="1600" dirty="0" smtClean="0"/>
                        <a:t>”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ACL SETUSER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username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en-US" sz="1600" baseline="0" dirty="0" smtClean="0"/>
                        <a:t>on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ACL SETUSER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username off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Доступ к командам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+&lt;command&gt;</a:t>
                      </a:r>
                      <a:endParaRPr lang="ru-RU" sz="16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&lt;command&gt;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+@&lt;category&gt;</a:t>
                      </a:r>
                      <a:endParaRPr lang="ru-RU" sz="16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@&lt;category&gt;</a:t>
                      </a:r>
                      <a:endParaRPr lang="ru-RU" sz="16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Список категорий - </a:t>
                      </a: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ACL CAT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allcommands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+@all</a:t>
                      </a:r>
                      <a:endParaRPr lang="ru-RU" sz="16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dirty="0" err="1" smtClean="0"/>
                        <a:t>nocommands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-@all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Доступ к ключам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~&lt;pattern&gt;</a:t>
                      </a:r>
                      <a:endParaRPr lang="ru-RU" sz="16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KEYS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allkeys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ru-RU" sz="16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dirty="0" smtClean="0"/>
                        <a:t>~*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resetkeys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Доступ к каналам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&amp;&lt;pattern&gt;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allchannels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ru-RU" sz="16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dirty="0" smtClean="0"/>
                        <a:t>&amp;*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resetchannels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Пароли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827584" y="908720"/>
          <a:ext cx="7704856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14"/>
                <a:gridCol w="1926214"/>
                <a:gridCol w="1926214"/>
                <a:gridCol w="1926214"/>
              </a:tblGrid>
              <a:tr h="370840">
                <a:tc gridSpan="4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&gt;&lt;password&gt;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Задает пользователю пароль «</a:t>
                      </a:r>
                      <a:r>
                        <a:rPr lang="en-US" dirty="0" smtClean="0"/>
                        <a:t>password</a:t>
                      </a:r>
                      <a:r>
                        <a:rPr lang="ru-RU" dirty="0" smtClean="0"/>
                        <a:t>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Отменяет директиву </a:t>
                      </a:r>
                      <a:r>
                        <a:rPr lang="en-US" dirty="0" err="1" smtClean="0"/>
                        <a:t>nopass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 одного пользователя может быть несколько паролей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&lt;&lt;password&gt;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Удаляет пароль «</a:t>
                      </a:r>
                      <a:r>
                        <a:rPr lang="en-US" dirty="0" smtClean="0"/>
                        <a:t>password</a:t>
                      </a:r>
                      <a:r>
                        <a:rPr lang="ru-RU" dirty="0" smtClean="0"/>
                        <a:t>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#&lt;hash&gt;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 пароля – сгодится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SHA-256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хеш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Позволяет не хранить пароли в открытом виде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!&lt;hash&gt;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Удалить </a:t>
                      </a:r>
                      <a:r>
                        <a:rPr lang="ru-RU" dirty="0" err="1" smtClean="0"/>
                        <a:t>хеш</a:t>
                      </a:r>
                      <a:r>
                        <a:rPr lang="ru-RU" dirty="0" smtClean="0"/>
                        <a:t> из базы паролей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nopass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Авторизация</a:t>
                      </a:r>
                      <a:r>
                        <a:rPr lang="ru-RU" baseline="0" dirty="0" smtClean="0"/>
                        <a:t> с любым паролем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resetpass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Удаляет</a:t>
                      </a:r>
                      <a:r>
                        <a:rPr lang="ru-RU" baseline="0" dirty="0" smtClean="0"/>
                        <a:t> все пароли пользователя.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Авторизация невозможна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Отменяет</a:t>
                      </a:r>
                      <a:r>
                        <a:rPr lang="ru-RU" baseline="0" dirty="0" smtClean="0"/>
                        <a:t> директиву </a:t>
                      </a:r>
                      <a:r>
                        <a:rPr lang="en-US" baseline="0" dirty="0" err="1" smtClean="0"/>
                        <a:t>nopass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Структуры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85740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String</a:t>
            </a:r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</a:rPr>
              <a:t> (тип по умолчанию).</a:t>
            </a:r>
          </a:p>
          <a:p>
            <a:pPr algn="just"/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</a:rPr>
              <a:t>Ассоциативные массивы – множество пар вида «ключ-значение» (хеш-таблицы, объект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JS</a:t>
            </a:r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</a:rPr>
              <a:t>, массив РНР, словарь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Python</a:t>
            </a:r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</a:rPr>
              <a:t>).</a:t>
            </a:r>
          </a:p>
          <a:p>
            <a:pPr algn="just"/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</a:rPr>
              <a:t>Множества (неупорядоченные). Подсчет кардинального числа, проверка вхождения, объединение (без повторений элементов), разность, пересечение, </a:t>
            </a:r>
            <a:r>
              <a:rPr lang="ru-RU" sz="2800" u="sng" dirty="0" smtClean="0">
                <a:solidFill>
                  <a:schemeClr val="accent5">
                    <a:lumMod val="50000"/>
                  </a:schemeClr>
                </a:solidFill>
              </a:rPr>
              <a:t>вывод и удаление </a:t>
            </a:r>
            <a:r>
              <a:rPr lang="ru-RU" sz="2800" b="1" u="sng" dirty="0" smtClean="0">
                <a:solidFill>
                  <a:schemeClr val="accent5">
                    <a:lumMod val="50000"/>
                  </a:schemeClr>
                </a:solidFill>
              </a:rPr>
              <a:t>случайного</a:t>
            </a:r>
            <a:r>
              <a:rPr lang="ru-RU" sz="2800" u="sng" dirty="0" smtClean="0">
                <a:solidFill>
                  <a:schemeClr val="accent5">
                    <a:lumMod val="50000"/>
                  </a:schemeClr>
                </a:solidFill>
              </a:rPr>
              <a:t> элемента.</a:t>
            </a:r>
          </a:p>
          <a:p>
            <a:pPr algn="just"/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</a:rPr>
              <a:t> Списки (упорядоченные по времени создания элементов множества). Добавление элементов в начало/конец/заданное место, вывод диапазона, извлечение элемента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</a:rPr>
              <a:t>из начала/конца списка.</a:t>
            </a:r>
          </a:p>
          <a:p>
            <a:pPr algn="just"/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</a:rPr>
              <a:t>Упорядоченные множества (по значению).</a:t>
            </a:r>
          </a:p>
          <a:p>
            <a:pPr algn="just"/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</a:rPr>
              <a:t>Механизм подписок (брокер сообщений).</a:t>
            </a:r>
          </a:p>
          <a:p>
            <a:endParaRPr lang="en-US" sz="2800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команды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11560" y="980729"/>
          <a:ext cx="8064894" cy="4927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4464496"/>
                <a:gridCol w="1656182"/>
              </a:tblGrid>
              <a:tr h="31461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Действие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Возвращает</a:t>
                      </a:r>
                      <a:endParaRPr lang="ru-RU" sz="1600" dirty="0"/>
                    </a:p>
                  </a:txBody>
                  <a:tcPr/>
                </a:tc>
              </a:tr>
              <a:tr h="3146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FLUSHALL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Очистка базы.</a:t>
                      </a:r>
                      <a:r>
                        <a:rPr lang="en-US" sz="1600" dirty="0" smtClean="0"/>
                        <a:t>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ОК</a:t>
                      </a:r>
                      <a:endParaRPr lang="ru-RU" sz="1600" dirty="0"/>
                    </a:p>
                  </a:txBody>
                  <a:tcPr/>
                </a:tc>
              </a:tr>
              <a:tr h="3146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SET </a:t>
                      </a:r>
                      <a:r>
                        <a:rPr lang="en-US" sz="1600" dirty="0" err="1" smtClean="0"/>
                        <a:t>foo</a:t>
                      </a:r>
                      <a:r>
                        <a:rPr lang="en-US" sz="1600" dirty="0" smtClean="0"/>
                        <a:t> 42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Установить по ключу </a:t>
                      </a:r>
                      <a:r>
                        <a:rPr lang="en-US" sz="1600" dirty="0" smtClean="0"/>
                        <a:t>“</a:t>
                      </a:r>
                      <a:r>
                        <a:rPr lang="en-US" sz="1600" dirty="0" err="1" smtClean="0"/>
                        <a:t>foo</a:t>
                      </a:r>
                      <a:r>
                        <a:rPr lang="en-US" sz="1600" dirty="0" smtClean="0"/>
                        <a:t>”</a:t>
                      </a:r>
                      <a:r>
                        <a:rPr lang="ru-RU" sz="1600" dirty="0" smtClean="0"/>
                        <a:t> значение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42.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ОК</a:t>
                      </a:r>
                      <a:endParaRPr lang="ru-RU" sz="1600" dirty="0"/>
                    </a:p>
                  </a:txBody>
                  <a:tcPr/>
                </a:tc>
              </a:tr>
              <a:tr h="7722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SET </a:t>
                      </a:r>
                      <a:r>
                        <a:rPr lang="en-US" sz="1600" dirty="0" err="1" smtClean="0"/>
                        <a:t>foo</a:t>
                      </a:r>
                      <a:r>
                        <a:rPr lang="en-US" sz="1600" dirty="0" smtClean="0"/>
                        <a:t> 42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u="sng" dirty="0" smtClean="0"/>
                        <a:t>EX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60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Установить по ключу </a:t>
                      </a:r>
                      <a:r>
                        <a:rPr lang="en-US" sz="1600" dirty="0" smtClean="0"/>
                        <a:t>“</a:t>
                      </a:r>
                      <a:r>
                        <a:rPr lang="en-US" sz="1600" dirty="0" err="1" smtClean="0"/>
                        <a:t>foo</a:t>
                      </a:r>
                      <a:r>
                        <a:rPr lang="en-US" sz="1600" dirty="0" smtClean="0"/>
                        <a:t>”</a:t>
                      </a:r>
                      <a:r>
                        <a:rPr lang="ru-RU" sz="1600" dirty="0" smtClean="0"/>
                        <a:t> значение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42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на срок 60 секунд. (</a:t>
                      </a:r>
                      <a:r>
                        <a:rPr lang="en-US" sz="1600" dirty="0" smtClean="0"/>
                        <a:t>PX - </a:t>
                      </a:r>
                      <a:r>
                        <a:rPr lang="ru-RU" sz="1600" dirty="0" smtClean="0"/>
                        <a:t>миллисекунды). По истечению – </a:t>
                      </a:r>
                      <a:r>
                        <a:rPr lang="en-US" sz="1600" dirty="0" err="1" smtClean="0"/>
                        <a:t>nill</a:t>
                      </a:r>
                      <a:r>
                        <a:rPr lang="en-US" sz="1600" dirty="0" smtClean="0"/>
                        <a:t>.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ОК</a:t>
                      </a:r>
                      <a:endParaRPr lang="ru-RU" sz="1600" dirty="0"/>
                    </a:p>
                  </a:txBody>
                  <a:tcPr/>
                </a:tc>
              </a:tr>
              <a:tr h="333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EXISTS </a:t>
                      </a:r>
                      <a:r>
                        <a:rPr lang="en-US" sz="1600" dirty="0" err="1" smtClean="0"/>
                        <a:t>foo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Проверить существование ключа </a:t>
                      </a:r>
                      <a:r>
                        <a:rPr lang="en-US" sz="1600" dirty="0" smtClean="0"/>
                        <a:t>“</a:t>
                      </a:r>
                      <a:r>
                        <a:rPr lang="en-US" sz="1600" dirty="0" err="1" smtClean="0"/>
                        <a:t>foo</a:t>
                      </a:r>
                      <a:r>
                        <a:rPr lang="en-US" sz="1600" dirty="0" smtClean="0"/>
                        <a:t>”</a:t>
                      </a:r>
                      <a:r>
                        <a:rPr lang="ru-RU" sz="1600" dirty="0" smtClean="0"/>
                        <a:t>.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(integer) </a:t>
                      </a:r>
                      <a:r>
                        <a:rPr lang="ru-RU" sz="1600" dirty="0" smtClean="0"/>
                        <a:t>1 / 0</a:t>
                      </a:r>
                      <a:endParaRPr lang="ru-RU" sz="1600" dirty="0"/>
                    </a:p>
                  </a:txBody>
                  <a:tcPr/>
                </a:tc>
              </a:tr>
              <a:tr h="3284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GET </a:t>
                      </a:r>
                      <a:r>
                        <a:rPr lang="en-US" sz="1600" dirty="0" err="1" smtClean="0"/>
                        <a:t>foo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Показать значение по ключу </a:t>
                      </a:r>
                      <a:r>
                        <a:rPr lang="en-US" sz="1600" dirty="0" smtClean="0"/>
                        <a:t>“</a:t>
                      </a:r>
                      <a:r>
                        <a:rPr lang="en-US" sz="1600" dirty="0" err="1" smtClean="0"/>
                        <a:t>foo</a:t>
                      </a:r>
                      <a:r>
                        <a:rPr lang="en-US" sz="1600" dirty="0" smtClean="0"/>
                        <a:t>”</a:t>
                      </a:r>
                      <a:r>
                        <a:rPr lang="ru-RU" sz="1600" dirty="0" smtClean="0"/>
                        <a:t>.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</a:t>
                      </a:r>
                      <a:r>
                        <a:rPr lang="ru-RU" sz="1600" dirty="0" smtClean="0"/>
                        <a:t>42</a:t>
                      </a:r>
                      <a:r>
                        <a:rPr lang="en-US" sz="1600" dirty="0" smtClean="0"/>
                        <a:t>”</a:t>
                      </a:r>
                      <a:endParaRPr lang="ru-RU" sz="1600" dirty="0"/>
                    </a:p>
                  </a:txBody>
                  <a:tcPr/>
                </a:tc>
              </a:tr>
              <a:tr h="543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GETSET </a:t>
                      </a:r>
                      <a:r>
                        <a:rPr lang="en-US" sz="1600" dirty="0" err="1" smtClean="0"/>
                        <a:t>foo</a:t>
                      </a:r>
                      <a:r>
                        <a:rPr lang="en-US" sz="1600" dirty="0" smtClean="0"/>
                        <a:t> “bar”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Показать значение по ключу </a:t>
                      </a:r>
                      <a:r>
                        <a:rPr lang="en-US" sz="1600" dirty="0" smtClean="0"/>
                        <a:t>“</a:t>
                      </a:r>
                      <a:r>
                        <a:rPr lang="en-US" sz="1600" dirty="0" err="1" smtClean="0"/>
                        <a:t>foo</a:t>
                      </a:r>
                      <a:r>
                        <a:rPr lang="en-US" sz="1600" dirty="0" smtClean="0"/>
                        <a:t>”</a:t>
                      </a:r>
                      <a:r>
                        <a:rPr lang="ru-RU" sz="1600" dirty="0" smtClean="0"/>
                        <a:t> (</a:t>
                      </a:r>
                      <a:r>
                        <a:rPr lang="en-US" sz="1600" dirty="0" smtClean="0"/>
                        <a:t>“</a:t>
                      </a:r>
                      <a:r>
                        <a:rPr lang="ru-RU" sz="1600" dirty="0" smtClean="0"/>
                        <a:t>42</a:t>
                      </a:r>
                      <a:r>
                        <a:rPr lang="en-US" sz="1600" dirty="0" smtClean="0"/>
                        <a:t>”</a:t>
                      </a:r>
                      <a:r>
                        <a:rPr lang="ru-RU" sz="1600" dirty="0" smtClean="0"/>
                        <a:t>) и заменить его на значение </a:t>
                      </a:r>
                      <a:r>
                        <a:rPr lang="en-US" sz="1600" dirty="0" smtClean="0"/>
                        <a:t>“bar”</a:t>
                      </a:r>
                      <a:r>
                        <a:rPr lang="ru-RU" sz="1600" dirty="0" smtClean="0"/>
                        <a:t>.</a:t>
                      </a:r>
                      <a:r>
                        <a:rPr lang="en-US" sz="1600" dirty="0" smtClean="0"/>
                        <a:t>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“4</a:t>
                      </a:r>
                      <a:r>
                        <a:rPr lang="ru-RU" sz="1600" dirty="0" smtClean="0"/>
                        <a:t>2</a:t>
                      </a:r>
                      <a:r>
                        <a:rPr lang="en-US" sz="1600" dirty="0" smtClean="0"/>
                        <a:t>”</a:t>
                      </a:r>
                      <a:endParaRPr lang="ru-RU" sz="1600" dirty="0"/>
                    </a:p>
                  </a:txBody>
                  <a:tcPr/>
                </a:tc>
              </a:tr>
              <a:tr h="5939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APPEND </a:t>
                      </a:r>
                      <a:r>
                        <a:rPr lang="en-US" sz="1600" dirty="0" err="1" smtClean="0"/>
                        <a:t>foo</a:t>
                      </a:r>
                      <a:r>
                        <a:rPr lang="en-US" sz="1600" dirty="0" smtClean="0"/>
                        <a:t> “man”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Конкатенация. К предыдущему значению добавляется новое.  </a:t>
                      </a:r>
                      <a:r>
                        <a:rPr lang="en-US" sz="1600" dirty="0" err="1" smtClean="0"/>
                        <a:t>foo</a:t>
                      </a:r>
                      <a:r>
                        <a:rPr lang="en-US" sz="1600" dirty="0" smtClean="0"/>
                        <a:t>: “barman”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Длину</a:t>
                      </a:r>
                      <a:r>
                        <a:rPr lang="ru-RU" sz="1600" baseline="0" dirty="0" smtClean="0"/>
                        <a:t> значения в символах (</a:t>
                      </a:r>
                      <a:r>
                        <a:rPr lang="en-US" sz="1600" baseline="0" dirty="0" smtClean="0"/>
                        <a:t>6</a:t>
                      </a:r>
                      <a:r>
                        <a:rPr lang="ru-RU" sz="1600" baseline="0" dirty="0" smtClean="0"/>
                        <a:t>)</a:t>
                      </a:r>
                      <a:endParaRPr lang="ru-RU" sz="16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KEYS [pattern]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Вывод списка ключей. По </a:t>
                      </a:r>
                      <a:r>
                        <a:rPr lang="en-US" sz="1600" dirty="0" smtClean="0"/>
                        <a:t>KEYS * </a:t>
                      </a:r>
                      <a:r>
                        <a:rPr lang="ru-RU" sz="1600" dirty="0" smtClean="0"/>
                        <a:t> - выведет все.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1) </a:t>
                      </a:r>
                      <a:r>
                        <a:rPr lang="en-US" sz="1600" dirty="0" smtClean="0"/>
                        <a:t>“</a:t>
                      </a:r>
                      <a:r>
                        <a:rPr lang="en-US" sz="1600" dirty="0" err="1" smtClean="0"/>
                        <a:t>foo</a:t>
                      </a:r>
                      <a:r>
                        <a:rPr lang="en-US" sz="1600" dirty="0" smtClean="0"/>
                        <a:t>”</a:t>
                      </a:r>
                      <a:endParaRPr lang="ru-RU" sz="1600" dirty="0"/>
                    </a:p>
                  </a:txBody>
                  <a:tcPr/>
                </a:tc>
              </a:tr>
              <a:tr h="7506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INCR / DECR </a:t>
                      </a:r>
                      <a:r>
                        <a:rPr lang="en-US" sz="1600" dirty="0" err="1" smtClean="0"/>
                        <a:t>foo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Инкремент/декремент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b="1" baseline="0" dirty="0" smtClean="0"/>
                        <a:t>цело</a:t>
                      </a:r>
                      <a:r>
                        <a:rPr lang="ru-RU" sz="1600" baseline="0" dirty="0" smtClean="0"/>
                        <a:t>численного значения</a:t>
                      </a:r>
                      <a:r>
                        <a:rPr lang="en-US" sz="1600" baseline="0" dirty="0" smtClean="0"/>
                        <a:t>. </a:t>
                      </a:r>
                      <a:r>
                        <a:rPr lang="ru-RU" sz="1600" baseline="0" dirty="0" smtClean="0"/>
                        <a:t> Размер – 64 </a:t>
                      </a:r>
                      <a:r>
                        <a:rPr lang="en-US" sz="1600" baseline="0" dirty="0" smtClean="0"/>
                        <a:t>bit</a:t>
                      </a:r>
                      <a:r>
                        <a:rPr lang="ru-RU" sz="1600" baseline="0" dirty="0" smtClean="0"/>
                        <a:t>. </a:t>
                      </a:r>
                    </a:p>
                    <a:p>
                      <a:r>
                        <a:rPr lang="ru-RU" sz="1600" baseline="0" dirty="0" smtClean="0"/>
                        <a:t>Если ключа ранее не существовало – создаст.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(integer) 43</a:t>
                      </a:r>
                      <a:r>
                        <a:rPr lang="ru-RU" sz="1600" dirty="0" smtClean="0"/>
                        <a:t> / 41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476</TotalTime>
  <Words>1675</Words>
  <Application>Microsoft Office PowerPoint</Application>
  <PresentationFormat>Экран (4:3)</PresentationFormat>
  <Paragraphs>309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Апекс</vt:lpstr>
      <vt:lpstr>Презентация PowerPoint</vt:lpstr>
      <vt:lpstr>ACID</vt:lpstr>
      <vt:lpstr>Маленькая книга о REDIS</vt:lpstr>
      <vt:lpstr>Установка и настройка</vt:lpstr>
      <vt:lpstr>Контроль доступа (ACL – Access Control List)</vt:lpstr>
      <vt:lpstr>Управление пользователями</vt:lpstr>
      <vt:lpstr>Пароли</vt:lpstr>
      <vt:lpstr>Структуры данных</vt:lpstr>
      <vt:lpstr>Основные команды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47</cp:revision>
  <dcterms:created xsi:type="dcterms:W3CDTF">2021-03-25T14:51:29Z</dcterms:created>
  <dcterms:modified xsi:type="dcterms:W3CDTF">2021-04-08T17:27:06Z</dcterms:modified>
</cp:coreProperties>
</file>