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media/image14.jpg" ContentType="image/jpeg"/>
  <Override PartName="/ppt/notesSlides/notesSlide1.xml" ContentType="application/vnd.openxmlformats-officedocument.presentationml.notesSlide+xml"/>
  <Override PartName="/ppt/media/image18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21.jp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25.jp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40.jpg" ContentType="image/jpeg"/>
  <Override PartName="/ppt/media/image41.jpg" ContentType="image/jpeg"/>
  <Override PartName="/ppt/media/image4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8" r:id="rId2"/>
    <p:sldId id="274" r:id="rId3"/>
    <p:sldId id="292" r:id="rId4"/>
    <p:sldId id="291" r:id="rId5"/>
    <p:sldId id="277" r:id="rId6"/>
    <p:sldId id="272" r:id="rId7"/>
    <p:sldId id="273" r:id="rId8"/>
    <p:sldId id="309" r:id="rId9"/>
    <p:sldId id="275" r:id="rId10"/>
    <p:sldId id="287" r:id="rId11"/>
    <p:sldId id="286" r:id="rId12"/>
    <p:sldId id="283" r:id="rId13"/>
    <p:sldId id="319" r:id="rId14"/>
    <p:sldId id="310" r:id="rId15"/>
    <p:sldId id="323" r:id="rId16"/>
    <p:sldId id="328" r:id="rId17"/>
    <p:sldId id="311" r:id="rId18"/>
    <p:sldId id="281" r:id="rId19"/>
    <p:sldId id="312" r:id="rId20"/>
    <p:sldId id="320" r:id="rId21"/>
    <p:sldId id="321" r:id="rId22"/>
    <p:sldId id="313" r:id="rId23"/>
    <p:sldId id="324" r:id="rId24"/>
    <p:sldId id="314" r:id="rId25"/>
    <p:sldId id="325" r:id="rId26"/>
    <p:sldId id="315" r:id="rId27"/>
    <p:sldId id="326" r:id="rId28"/>
    <p:sldId id="316" r:id="rId29"/>
    <p:sldId id="318" r:id="rId30"/>
    <p:sldId id="288" r:id="rId31"/>
    <p:sldId id="284" r:id="rId32"/>
    <p:sldId id="330" r:id="rId33"/>
    <p:sldId id="289" r:id="rId34"/>
    <p:sldId id="290" r:id="rId35"/>
    <p:sldId id="331" r:id="rId36"/>
    <p:sldId id="285" r:id="rId37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2" autoAdjust="0"/>
    <p:restoredTop sz="94660"/>
  </p:normalViewPr>
  <p:slideViewPr>
    <p:cSldViewPr>
      <p:cViewPr varScale="1">
        <p:scale>
          <a:sx n="108" d="100"/>
          <a:sy n="108" d="100"/>
        </p:scale>
        <p:origin x="606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598EA-413A-4576-834F-944214AE4ECB}" type="datetimeFigureOut">
              <a:rPr lang="ru-RU" smtClean="0"/>
              <a:t>02.05.2021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50680-60C9-4FEE-B021-56D9E2352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92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19459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24B779-183A-4780-A4D7-B960BD4B0681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19459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24B779-183A-4780-A4D7-B960BD4B0681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19459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24B779-183A-4780-A4D7-B960BD4B0681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19459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24B779-183A-4780-A4D7-B960BD4B0681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19459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24B779-183A-4780-A4D7-B960BD4B0681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19459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24B779-183A-4780-A4D7-B960BD4B0681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19459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24B779-183A-4780-A4D7-B960BD4B0681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19459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24B779-183A-4780-A4D7-B960BD4B0681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34368" y="2244116"/>
            <a:ext cx="6075262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40246" y="3153055"/>
            <a:ext cx="606350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116441" y="508398"/>
            <a:ext cx="911116" cy="877163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8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07771" y="1378548"/>
            <a:ext cx="8328456" cy="1323439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583680" y="4783455"/>
            <a:ext cx="2103120" cy="27699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632256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16441" y="508398"/>
            <a:ext cx="911116" cy="314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7771" y="1378548"/>
            <a:ext cx="8328456" cy="200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Гибкие методологии"/>
          <p:cNvSpPr txBox="1">
            <a:spLocks noGrp="1"/>
          </p:cNvSpPr>
          <p:nvPr>
            <p:ph type="title"/>
          </p:nvPr>
        </p:nvSpPr>
        <p:spPr>
          <a:xfrm>
            <a:off x="1219200" y="209226"/>
            <a:ext cx="3655957" cy="292388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Гибкие</a:t>
            </a:r>
            <a:r>
              <a:rPr dirty="0"/>
              <a:t> </a:t>
            </a:r>
            <a:r>
              <a:rPr dirty="0" err="1"/>
              <a:t>методологии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45" name="Существуют различные гибкие методологии, которые базируются на манифесте Agile. Например:…"/>
          <p:cNvSpPr txBox="1">
            <a:spLocks noGrp="1"/>
          </p:cNvSpPr>
          <p:nvPr>
            <p:ph type="body" idx="1"/>
          </p:nvPr>
        </p:nvSpPr>
        <p:spPr>
          <a:xfrm>
            <a:off x="762000" y="1200150"/>
            <a:ext cx="7924800" cy="2951577"/>
          </a:xfrm>
          <a:prstGeom prst="rect">
            <a:avLst/>
          </a:prstGeom>
        </p:spPr>
        <p:txBody>
          <a:bodyPr/>
          <a:lstStyle/>
          <a:p>
            <a:pPr marL="179451" indent="-179451" defTabSz="241082">
              <a:lnSpc>
                <a:spcPct val="80000"/>
              </a:lnSpc>
              <a:spcBef>
                <a:spcPts val="1476"/>
              </a:spcBef>
              <a:defRPr>
                <a:uFill>
                  <a:solidFill>
                    <a:srgbClr val="000000"/>
                  </a:solidFill>
                </a:uFill>
              </a:defRPr>
            </a:pPr>
            <a:r>
              <a:rPr dirty="0" err="1">
                <a:latin typeface="Helvetica"/>
                <a:ea typeface="Helvetica"/>
                <a:cs typeface="Helvetica"/>
                <a:sym typeface="Helvetica"/>
              </a:rPr>
              <a:t>Существуют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dirty="0" err="1">
                <a:latin typeface="Helvetica"/>
                <a:ea typeface="Helvetica"/>
                <a:cs typeface="Helvetica"/>
                <a:sym typeface="Helvetica"/>
              </a:rPr>
              <a:t>различные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dirty="0" err="1">
                <a:latin typeface="Helvetica"/>
                <a:ea typeface="Helvetica"/>
                <a:cs typeface="Helvetica"/>
                <a:sym typeface="Helvetica"/>
              </a:rPr>
              <a:t>гибкие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dirty="0" err="1">
                <a:latin typeface="Helvetica"/>
                <a:ea typeface="Helvetica"/>
                <a:cs typeface="Helvetica"/>
                <a:sym typeface="Helvetica"/>
              </a:rPr>
              <a:t>методологии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, </a:t>
            </a:r>
            <a:r>
              <a:rPr dirty="0" err="1">
                <a:latin typeface="Helvetica"/>
                <a:ea typeface="Helvetica"/>
                <a:cs typeface="Helvetica"/>
                <a:sym typeface="Helvetica"/>
              </a:rPr>
              <a:t>которые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dirty="0" err="1">
                <a:latin typeface="Helvetica"/>
                <a:ea typeface="Helvetica"/>
                <a:cs typeface="Helvetica"/>
                <a:sym typeface="Helvetica"/>
              </a:rPr>
              <a:t>базируются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dirty="0" err="1">
                <a:latin typeface="Helvetica"/>
                <a:ea typeface="Helvetica"/>
                <a:cs typeface="Helvetica"/>
                <a:sym typeface="Helvetica"/>
              </a:rPr>
              <a:t>на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dirty="0" err="1">
                <a:latin typeface="Helvetica"/>
                <a:ea typeface="Helvetica"/>
                <a:cs typeface="Helvetica"/>
                <a:sym typeface="Helvetica"/>
              </a:rPr>
              <a:t>манифесте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 Agile.</a:t>
            </a:r>
            <a:endParaRPr lang="ru-RU" dirty="0">
              <a:latin typeface="Helvetica"/>
              <a:ea typeface="Helvetica"/>
              <a:cs typeface="Helvetica"/>
              <a:sym typeface="Helvetica"/>
            </a:endParaRPr>
          </a:p>
          <a:p>
            <a:pPr marL="179451" indent="-179451" defTabSz="241082">
              <a:lnSpc>
                <a:spcPct val="80000"/>
              </a:lnSpc>
              <a:spcBef>
                <a:spcPts val="1476"/>
              </a:spcBef>
              <a:defRPr>
                <a:uFill>
                  <a:solidFill>
                    <a:srgbClr val="000000"/>
                  </a:solidFill>
                </a:uFill>
              </a:defRPr>
            </a:pPr>
            <a:r>
              <a:rPr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dirty="0" err="1">
                <a:latin typeface="Helvetica"/>
                <a:ea typeface="Helvetica"/>
                <a:cs typeface="Helvetica"/>
                <a:sym typeface="Helvetica"/>
              </a:rPr>
              <a:t>Например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:</a:t>
            </a:r>
          </a:p>
          <a:p>
            <a:pPr marL="413836" lvl="1" indent="-179451" defTabSz="241082">
              <a:lnSpc>
                <a:spcPct val="80000"/>
              </a:lnSpc>
              <a:spcBef>
                <a:spcPts val="1476"/>
              </a:spcBef>
              <a:defRPr>
                <a:uFill>
                  <a:solidFill>
                    <a:srgbClr val="000000"/>
                  </a:solidFill>
                </a:uFill>
              </a:defRPr>
            </a:pPr>
            <a:r>
              <a:rPr b="1" i="1" dirty="0">
                <a:latin typeface="Helvetica"/>
                <a:ea typeface="Helvetica"/>
                <a:cs typeface="Helvetica"/>
                <a:sym typeface="Helvetica"/>
              </a:rPr>
              <a:t>Scrum 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(</a:t>
            </a:r>
            <a:r>
              <a:rPr dirty="0" err="1">
                <a:latin typeface="Helvetica"/>
                <a:ea typeface="Helvetica"/>
                <a:cs typeface="Helvetica"/>
                <a:sym typeface="Helvetica"/>
              </a:rPr>
              <a:t>термин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dirty="0" err="1">
                <a:latin typeface="Helvetica"/>
                <a:ea typeface="Helvetica"/>
                <a:cs typeface="Helvetica"/>
                <a:sym typeface="Helvetica"/>
              </a:rPr>
              <a:t>означает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dirty="0" err="1">
                <a:latin typeface="Helvetica"/>
                <a:ea typeface="Helvetica"/>
                <a:cs typeface="Helvetica"/>
                <a:sym typeface="Helvetica"/>
              </a:rPr>
              <a:t>схватку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dirty="0" err="1">
                <a:latin typeface="Helvetica"/>
                <a:ea typeface="Helvetica"/>
                <a:cs typeface="Helvetica"/>
                <a:sym typeface="Helvetica"/>
              </a:rPr>
              <a:t>вокруг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dirty="0" err="1">
                <a:latin typeface="Helvetica"/>
                <a:ea typeface="Helvetica"/>
                <a:cs typeface="Helvetica"/>
                <a:sym typeface="Helvetica"/>
              </a:rPr>
              <a:t>мяча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 в </a:t>
            </a:r>
            <a:r>
              <a:rPr dirty="0" err="1">
                <a:latin typeface="Helvetica"/>
                <a:ea typeface="Helvetica"/>
                <a:cs typeface="Helvetica"/>
                <a:sym typeface="Helvetica"/>
              </a:rPr>
              <a:t>регби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)</a:t>
            </a:r>
            <a:r>
              <a:rPr b="1" i="1" dirty="0">
                <a:latin typeface="Helvetica"/>
                <a:ea typeface="Helvetica"/>
                <a:cs typeface="Helvetica"/>
                <a:sym typeface="Helvetica"/>
              </a:rPr>
              <a:t>,  </a:t>
            </a:r>
          </a:p>
          <a:p>
            <a:pPr marL="413836" lvl="1" indent="-179451" defTabSz="241082">
              <a:lnSpc>
                <a:spcPct val="80000"/>
              </a:lnSpc>
              <a:spcBef>
                <a:spcPts val="1476"/>
              </a:spcBef>
              <a:defRPr>
                <a:uFill>
                  <a:solidFill>
                    <a:srgbClr val="000000"/>
                  </a:solidFill>
                </a:uFill>
              </a:defRPr>
            </a:pPr>
            <a:r>
              <a:rPr b="1" i="1" dirty="0" err="1">
                <a:latin typeface="Helvetica"/>
                <a:ea typeface="Helvetica"/>
                <a:cs typeface="Helvetica"/>
                <a:sym typeface="Helvetica"/>
              </a:rPr>
              <a:t>Eхtreme</a:t>
            </a:r>
            <a:r>
              <a:rPr b="1" i="1" dirty="0">
                <a:latin typeface="Helvetica"/>
                <a:ea typeface="Helvetica"/>
                <a:cs typeface="Helvetica"/>
                <a:sym typeface="Helvetica"/>
              </a:rPr>
              <a:t> Programming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 (</a:t>
            </a:r>
            <a:r>
              <a:rPr dirty="0" err="1">
                <a:latin typeface="Helvetica"/>
                <a:ea typeface="Helvetica"/>
                <a:cs typeface="Helvetica"/>
                <a:sym typeface="Helvetica"/>
              </a:rPr>
              <a:t>сокращенно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b="1" i="1" dirty="0">
                <a:latin typeface="Helvetica"/>
                <a:ea typeface="Helvetica"/>
                <a:cs typeface="Helvetica"/>
                <a:sym typeface="Helvetica"/>
              </a:rPr>
              <a:t>XP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) (</a:t>
            </a:r>
            <a:r>
              <a:rPr dirty="0" err="1">
                <a:latin typeface="Helvetica"/>
                <a:ea typeface="Helvetica"/>
                <a:cs typeface="Helvetica"/>
                <a:sym typeface="Helvetica"/>
              </a:rPr>
              <a:t>экстремальное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dirty="0" err="1">
                <a:latin typeface="Helvetica"/>
                <a:ea typeface="Helvetica"/>
                <a:cs typeface="Helvetica"/>
                <a:sym typeface="Helvetica"/>
              </a:rPr>
              <a:t>программирование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),  </a:t>
            </a:r>
          </a:p>
          <a:p>
            <a:pPr marL="413836" lvl="1" indent="-179451" defTabSz="241082">
              <a:lnSpc>
                <a:spcPct val="80000"/>
              </a:lnSpc>
              <a:spcBef>
                <a:spcPts val="1476"/>
              </a:spcBef>
              <a:defRPr>
                <a:uFill>
                  <a:solidFill>
                    <a:srgbClr val="000000"/>
                  </a:solidFill>
                </a:uFill>
              </a:defRPr>
            </a:pPr>
            <a:r>
              <a:rPr b="1" i="1" dirty="0">
                <a:latin typeface="Helvetica"/>
                <a:ea typeface="Helvetica"/>
                <a:cs typeface="Helvetica"/>
                <a:sym typeface="Helvetica"/>
              </a:rPr>
              <a:t>Lean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 (</a:t>
            </a:r>
            <a:r>
              <a:rPr dirty="0" err="1">
                <a:latin typeface="Helvetica"/>
                <a:ea typeface="Helvetica"/>
                <a:cs typeface="Helvetica"/>
                <a:sym typeface="Helvetica"/>
              </a:rPr>
              <a:t>бережливое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dirty="0" err="1">
                <a:latin typeface="Helvetica"/>
                <a:ea typeface="Helvetica"/>
                <a:cs typeface="Helvetica"/>
                <a:sym typeface="Helvetica"/>
              </a:rPr>
              <a:t>программирование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), </a:t>
            </a:r>
          </a:p>
          <a:p>
            <a:pPr marL="413836" lvl="1" indent="-179451" defTabSz="241082">
              <a:lnSpc>
                <a:spcPct val="80000"/>
              </a:lnSpc>
              <a:spcBef>
                <a:spcPts val="1476"/>
              </a:spcBef>
              <a:defRPr>
                <a:uFill>
                  <a:solidFill>
                    <a:srgbClr val="000000"/>
                  </a:solidFill>
                </a:uFill>
              </a:defRPr>
            </a:pPr>
            <a:r>
              <a:rPr b="1" i="1" dirty="0">
                <a:latin typeface="Helvetica"/>
                <a:ea typeface="Helvetica"/>
                <a:cs typeface="Helvetica"/>
                <a:sym typeface="Helvetica"/>
              </a:rPr>
              <a:t>Kanban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 (</a:t>
            </a:r>
            <a:r>
              <a:rPr dirty="0" err="1">
                <a:latin typeface="Helvetica"/>
                <a:ea typeface="Helvetica"/>
                <a:cs typeface="Helvetica"/>
                <a:sym typeface="Helvetica"/>
              </a:rPr>
              <a:t>Канбан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).</a:t>
            </a:r>
          </a:p>
          <a:p>
            <a:pPr marL="179451" indent="-179451" defTabSz="241082">
              <a:lnSpc>
                <a:spcPct val="80000"/>
              </a:lnSpc>
              <a:spcBef>
                <a:spcPts val="1476"/>
              </a:spcBef>
              <a:defRPr>
                <a:uFill>
                  <a:solidFill>
                    <a:srgbClr val="000000"/>
                  </a:solidFill>
                </a:uFill>
              </a:defRPr>
            </a:pPr>
            <a:r>
              <a:rPr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dirty="0" err="1">
                <a:latin typeface="Helvetica"/>
                <a:ea typeface="Helvetica"/>
                <a:cs typeface="Helvetica"/>
                <a:sym typeface="Helvetica"/>
              </a:rPr>
              <a:t>Эти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dirty="0" err="1">
                <a:latin typeface="Helvetica"/>
                <a:ea typeface="Helvetica"/>
                <a:cs typeface="Helvetica"/>
                <a:sym typeface="Helvetica"/>
              </a:rPr>
              <a:t>методологии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dirty="0" err="1">
                <a:latin typeface="Helvetica"/>
                <a:ea typeface="Helvetica"/>
                <a:cs typeface="Helvetica"/>
                <a:sym typeface="Helvetica"/>
              </a:rPr>
              <a:t>подразумевают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dirty="0" err="1">
                <a:latin typeface="Helvetica"/>
                <a:ea typeface="Helvetica"/>
                <a:cs typeface="Helvetica"/>
                <a:sym typeface="Helvetica"/>
              </a:rPr>
              <a:t>итерационную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dirty="0" err="1">
                <a:latin typeface="Helvetica"/>
                <a:ea typeface="Helvetica"/>
                <a:cs typeface="Helvetica"/>
                <a:sym typeface="Helvetica"/>
              </a:rPr>
              <a:t>разработку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. В </a:t>
            </a:r>
            <a:r>
              <a:rPr dirty="0" err="1">
                <a:latin typeface="Helvetica"/>
                <a:ea typeface="Helvetica"/>
                <a:cs typeface="Helvetica"/>
                <a:sym typeface="Helvetica"/>
              </a:rPr>
              <a:t>конце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dirty="0" err="1">
                <a:latin typeface="Helvetica"/>
                <a:ea typeface="Helvetica"/>
                <a:cs typeface="Helvetica"/>
                <a:sym typeface="Helvetica"/>
              </a:rPr>
              <a:t>каждой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dirty="0" err="1">
                <a:latin typeface="Helvetica"/>
                <a:ea typeface="Helvetica"/>
                <a:cs typeface="Helvetica"/>
                <a:sym typeface="Helvetica"/>
              </a:rPr>
              <a:t>итерации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dirty="0" err="1">
                <a:latin typeface="Helvetica"/>
                <a:ea typeface="Helvetica"/>
                <a:cs typeface="Helvetica"/>
                <a:sym typeface="Helvetica"/>
              </a:rPr>
              <a:t>программный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dirty="0" err="1">
                <a:latin typeface="Helvetica"/>
                <a:ea typeface="Helvetica"/>
                <a:cs typeface="Helvetica"/>
                <a:sym typeface="Helvetica"/>
              </a:rPr>
              <a:t>продукт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dirty="0" err="1">
                <a:latin typeface="Helvetica"/>
                <a:ea typeface="Helvetica"/>
                <a:cs typeface="Helvetica"/>
                <a:sym typeface="Helvetica"/>
              </a:rPr>
              <a:t>готов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 к </a:t>
            </a:r>
            <a:r>
              <a:rPr dirty="0" err="1">
                <a:latin typeface="Helvetica"/>
                <a:ea typeface="Helvetica"/>
                <a:cs typeface="Helvetica"/>
                <a:sym typeface="Helvetica"/>
              </a:rPr>
              <a:t>выпуску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6B693A8-69C4-4441-8202-0DC806BD3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" y="535762"/>
            <a:ext cx="9144000" cy="407197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50BB68C-A5A7-4237-9D9D-625353DE5A21}"/>
              </a:ext>
            </a:extLst>
          </p:cNvPr>
          <p:cNvSpPr/>
          <p:nvPr/>
        </p:nvSpPr>
        <p:spPr>
          <a:xfrm>
            <a:off x="3447674" y="-95250"/>
            <a:ext cx="1954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Scrum</a:t>
            </a:r>
            <a:endParaRPr lang="ru-RU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2021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515" y="0"/>
            <a:ext cx="7292581" cy="49245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935198"/>
            <a:ext cx="8171815" cy="3197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4310">
              <a:lnSpc>
                <a:spcPct val="116100"/>
              </a:lnSpc>
              <a:spcBef>
                <a:spcPts val="100"/>
              </a:spcBef>
            </a:pPr>
            <a:r>
              <a:rPr sz="1400" b="1" spc="-10">
                <a:latin typeface="Arial"/>
                <a:cs typeface="Arial"/>
              </a:rPr>
              <a:t>Артефакты</a:t>
            </a:r>
            <a:r>
              <a:rPr sz="1400" b="1" spc="5">
                <a:latin typeface="Arial"/>
                <a:cs typeface="Arial"/>
              </a:rPr>
              <a:t> </a:t>
            </a:r>
            <a:r>
              <a:rPr sz="1400" b="1" spc="-10">
                <a:latin typeface="Arial"/>
                <a:cs typeface="Arial"/>
              </a:rPr>
              <a:t>Скрама</a:t>
            </a:r>
            <a:r>
              <a:rPr sz="1400" b="1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- </a:t>
            </a:r>
            <a:r>
              <a:rPr sz="1400" spc="-15">
                <a:latin typeface="Arial"/>
                <a:cs typeface="Arial"/>
              </a:rPr>
              <a:t>представляют</a:t>
            </a:r>
            <a:r>
              <a:rPr sz="1400">
                <a:latin typeface="Arial"/>
                <a:cs typeface="Arial"/>
              </a:rPr>
              <a:t> собой </a:t>
            </a:r>
            <a:r>
              <a:rPr sz="1400" spc="-25">
                <a:latin typeface="Arial"/>
                <a:cs typeface="Arial"/>
              </a:rPr>
              <a:t>работу,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которую</a:t>
            </a:r>
            <a:r>
              <a:rPr sz="1400">
                <a:latin typeface="Arial"/>
                <a:cs typeface="Arial"/>
              </a:rPr>
              <a:t> нужно </a:t>
            </a:r>
            <a:r>
              <a:rPr sz="1400" spc="-10">
                <a:latin typeface="Arial"/>
                <a:cs typeface="Arial"/>
              </a:rPr>
              <a:t>выполнить,</a:t>
            </a:r>
            <a:r>
              <a:rPr sz="1400" spc="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чтобы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завершить </a:t>
            </a:r>
            <a:r>
              <a:rPr sz="1400" spc="-375">
                <a:latin typeface="Arial"/>
                <a:cs typeface="Arial"/>
              </a:rPr>
              <a:t> </a:t>
            </a:r>
            <a:r>
              <a:rPr sz="1400" spc="-5">
                <a:latin typeface="Arial"/>
                <a:cs typeface="Arial"/>
              </a:rPr>
              <a:t>проект или </a:t>
            </a:r>
            <a:r>
              <a:rPr sz="1400" spc="-25">
                <a:latin typeface="Arial"/>
                <a:cs typeface="Arial"/>
              </a:rPr>
              <a:t>спринт.</a:t>
            </a:r>
            <a:r>
              <a:rPr sz="1400" spc="-5">
                <a:latin typeface="Arial"/>
                <a:cs typeface="Arial"/>
              </a:rPr>
              <a:t> Они </a:t>
            </a:r>
            <a:r>
              <a:rPr sz="1400" spc="-20">
                <a:latin typeface="Arial"/>
                <a:cs typeface="Arial"/>
              </a:rPr>
              <a:t>делают</a:t>
            </a:r>
            <a:r>
              <a:rPr sz="1400" spc="-5">
                <a:latin typeface="Arial"/>
                <a:cs typeface="Arial"/>
              </a:rPr>
              <a:t> информацию </a:t>
            </a:r>
            <a:r>
              <a:rPr sz="1400">
                <a:latin typeface="Arial"/>
                <a:cs typeface="Arial"/>
              </a:rPr>
              <a:t>о</a:t>
            </a:r>
            <a:r>
              <a:rPr sz="1400" spc="-5">
                <a:latin typeface="Arial"/>
                <a:cs typeface="Arial"/>
              </a:rPr>
              <a:t> проекте </a:t>
            </a:r>
            <a:r>
              <a:rPr sz="1400" spc="-10">
                <a:latin typeface="Arial"/>
                <a:cs typeface="Arial"/>
              </a:rPr>
              <a:t>прозрачной</a:t>
            </a:r>
            <a:r>
              <a:rPr sz="1400" spc="-5">
                <a:latin typeface="Arial"/>
                <a:cs typeface="Arial"/>
              </a:rPr>
              <a:t> для </a:t>
            </a:r>
            <a:r>
              <a:rPr sz="1400" spc="-15">
                <a:latin typeface="Arial"/>
                <a:cs typeface="Arial"/>
              </a:rPr>
              <a:t>всех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участников.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"/>
              <a:cs typeface="Arial"/>
            </a:endParaRPr>
          </a:p>
          <a:p>
            <a:pPr marL="469900" marR="403225" indent="-336550">
              <a:lnSpc>
                <a:spcPct val="1161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b="1" spc="-5">
                <a:latin typeface="Arial"/>
                <a:cs typeface="Arial"/>
              </a:rPr>
              <a:t>Бэклог</a:t>
            </a:r>
            <a:r>
              <a:rPr sz="1400" b="1">
                <a:latin typeface="Arial"/>
                <a:cs typeface="Arial"/>
              </a:rPr>
              <a:t> </a:t>
            </a:r>
            <a:r>
              <a:rPr sz="1400" b="1" spc="-5">
                <a:latin typeface="Arial"/>
                <a:cs typeface="Arial"/>
              </a:rPr>
              <a:t>продукта</a:t>
            </a:r>
            <a:r>
              <a:rPr sz="1400" b="1" spc="5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-</a:t>
            </a:r>
            <a:r>
              <a:rPr sz="1400" spc="5">
                <a:latin typeface="Arial"/>
                <a:cs typeface="Arial"/>
              </a:rPr>
              <a:t> </a:t>
            </a:r>
            <a:r>
              <a:rPr sz="1400" spc="-20">
                <a:latin typeface="Arial"/>
                <a:cs typeface="Arial"/>
              </a:rPr>
              <a:t>это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упорядоченный</a:t>
            </a:r>
            <a:r>
              <a:rPr sz="1400">
                <a:latin typeface="Arial"/>
                <a:cs typeface="Arial"/>
              </a:rPr>
              <a:t> список </a:t>
            </a:r>
            <a:r>
              <a:rPr sz="1400" spc="-10">
                <a:latin typeface="Arial"/>
                <a:cs typeface="Arial"/>
              </a:rPr>
              <a:t>известных</a:t>
            </a:r>
            <a:r>
              <a:rPr sz="1400" spc="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требований</a:t>
            </a:r>
            <a:r>
              <a:rPr sz="1400">
                <a:latin typeface="Arial"/>
                <a:cs typeface="Arial"/>
              </a:rPr>
              <a:t> к </a:t>
            </a:r>
            <a:r>
              <a:rPr sz="1400" spc="-5">
                <a:latin typeface="Arial"/>
                <a:cs typeface="Arial"/>
              </a:rPr>
              <a:t>продукту</a:t>
            </a:r>
            <a:r>
              <a:rPr sz="1400" spc="5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(новые </a:t>
            </a:r>
            <a:r>
              <a:rPr sz="1400" spc="-37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характеристики</a:t>
            </a:r>
            <a:r>
              <a:rPr sz="1400" spc="-5">
                <a:latin typeface="Arial"/>
                <a:cs typeface="Arial"/>
              </a:rPr>
              <a:t> или новые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5">
                <a:latin typeface="Arial"/>
                <a:cs typeface="Arial"/>
              </a:rPr>
              <a:t>функции </a:t>
            </a:r>
            <a:r>
              <a:rPr sz="1400" spc="-10">
                <a:latin typeface="Arial"/>
                <a:cs typeface="Arial"/>
              </a:rPr>
              <a:t>продукта,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требования,</a:t>
            </a:r>
            <a:r>
              <a:rPr sz="1400" spc="-5">
                <a:latin typeface="Arial"/>
                <a:cs typeface="Arial"/>
              </a:rPr>
              <a:t> информация</a:t>
            </a:r>
            <a:r>
              <a:rPr sz="1400">
                <a:latin typeface="Arial"/>
                <a:cs typeface="Arial"/>
              </a:rPr>
              <a:t> о</a:t>
            </a:r>
            <a:r>
              <a:rPr sz="1400" spc="-5">
                <a:latin typeface="Arial"/>
                <a:cs typeface="Arial"/>
              </a:rPr>
              <a:t> путях 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усовершенствования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продукта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и</a:t>
            </a:r>
            <a:r>
              <a:rPr sz="1400" spc="-5">
                <a:latin typeface="Arial"/>
                <a:cs typeface="Arial"/>
              </a:rPr>
              <a:t> устранения дефектов).</a:t>
            </a:r>
            <a:endParaRPr sz="1400">
              <a:latin typeface="Arial"/>
              <a:cs typeface="Arial"/>
            </a:endParaRPr>
          </a:p>
          <a:p>
            <a:pPr marL="469900" marR="5080" indent="-336550">
              <a:lnSpc>
                <a:spcPct val="1161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b="1" spc="-5">
                <a:latin typeface="Arial"/>
                <a:cs typeface="Arial"/>
              </a:rPr>
              <a:t>Бэклог спринта</a:t>
            </a:r>
            <a:r>
              <a:rPr sz="1400" b="1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-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совокупность </a:t>
            </a:r>
            <a:r>
              <a:rPr sz="1400" spc="-15">
                <a:latin typeface="Arial"/>
                <a:cs typeface="Arial"/>
              </a:rPr>
              <a:t>всех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задач,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которые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нужно </a:t>
            </a:r>
            <a:r>
              <a:rPr sz="1400" spc="-10">
                <a:latin typeface="Arial"/>
                <a:cs typeface="Arial"/>
              </a:rPr>
              <a:t>выполнить</a:t>
            </a:r>
            <a:r>
              <a:rPr sz="1400" spc="-5">
                <a:latin typeface="Arial"/>
                <a:cs typeface="Arial"/>
              </a:rPr>
              <a:t> за </a:t>
            </a:r>
            <a:r>
              <a:rPr sz="1400" spc="-10">
                <a:latin typeface="Arial"/>
                <a:cs typeface="Arial"/>
              </a:rPr>
              <a:t>итерацию</a:t>
            </a:r>
            <a:r>
              <a:rPr sz="1400" spc="-5">
                <a:latin typeface="Arial"/>
                <a:cs typeface="Arial"/>
              </a:rPr>
              <a:t> спринта. </a:t>
            </a:r>
            <a:r>
              <a:rPr sz="1400" spc="-370">
                <a:latin typeface="Arial"/>
                <a:cs typeface="Arial"/>
              </a:rPr>
              <a:t> </a:t>
            </a:r>
            <a:r>
              <a:rPr sz="1400" spc="-5">
                <a:latin typeface="Arial"/>
                <a:cs typeface="Arial"/>
              </a:rPr>
              <a:t>Их</a:t>
            </a:r>
            <a:r>
              <a:rPr sz="1400" spc="-10">
                <a:latin typeface="Arial"/>
                <a:cs typeface="Arial"/>
              </a:rPr>
              <a:t> выводят</a:t>
            </a:r>
            <a:r>
              <a:rPr sz="1400" spc="-5">
                <a:latin typeface="Arial"/>
                <a:cs typeface="Arial"/>
              </a:rPr>
              <a:t> из бэклога </a:t>
            </a:r>
            <a:r>
              <a:rPr sz="1400" spc="-10">
                <a:latin typeface="Arial"/>
                <a:cs typeface="Arial"/>
              </a:rPr>
              <a:t>продукта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во</a:t>
            </a:r>
            <a:r>
              <a:rPr sz="1400" spc="-5">
                <a:latin typeface="Arial"/>
                <a:cs typeface="Arial"/>
              </a:rPr>
              <a:t> время </a:t>
            </a:r>
            <a:r>
              <a:rPr sz="1400" spc="-10">
                <a:latin typeface="Arial"/>
                <a:cs typeface="Arial"/>
              </a:rPr>
              <a:t>планирования</a:t>
            </a:r>
            <a:r>
              <a:rPr sz="1400" spc="-5">
                <a:latin typeface="Arial"/>
                <a:cs typeface="Arial"/>
              </a:rPr>
              <a:t> спринта.</a:t>
            </a:r>
            <a:endParaRPr sz="1400">
              <a:latin typeface="Arial"/>
              <a:cs typeface="Arial"/>
            </a:endParaRPr>
          </a:p>
          <a:p>
            <a:pPr marL="469900" marR="60325" indent="-336550">
              <a:lnSpc>
                <a:spcPct val="1161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b="1" spc="-10">
                <a:latin typeface="Arial"/>
                <a:cs typeface="Arial"/>
              </a:rPr>
              <a:t>Инкремент</a:t>
            </a:r>
            <a:r>
              <a:rPr sz="1400" b="1" spc="5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- </a:t>
            </a:r>
            <a:r>
              <a:rPr sz="1400" spc="-20">
                <a:latin typeface="Arial"/>
                <a:cs typeface="Arial"/>
              </a:rPr>
              <a:t>это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сумма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завершенных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во</a:t>
            </a:r>
            <a:r>
              <a:rPr sz="1400" spc="5">
                <a:latin typeface="Arial"/>
                <a:cs typeface="Arial"/>
              </a:rPr>
              <a:t> </a:t>
            </a:r>
            <a:r>
              <a:rPr sz="1400" spc="-5">
                <a:latin typeface="Arial"/>
                <a:cs typeface="Arial"/>
              </a:rPr>
              <a:t>время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Спринта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элементов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5">
                <a:latin typeface="Arial"/>
                <a:cs typeface="Arial"/>
              </a:rPr>
              <a:t>бэклога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продукта</a:t>
            </a:r>
            <a:r>
              <a:rPr sz="1400">
                <a:latin typeface="Arial"/>
                <a:cs typeface="Arial"/>
              </a:rPr>
              <a:t> и</a:t>
            </a:r>
            <a:r>
              <a:rPr sz="1400" spc="5">
                <a:latin typeface="Arial"/>
                <a:cs typeface="Arial"/>
              </a:rPr>
              <a:t> </a:t>
            </a:r>
            <a:r>
              <a:rPr sz="1400" spc="-15">
                <a:latin typeface="Arial"/>
                <a:cs typeface="Arial"/>
              </a:rPr>
              <a:t>всех </a:t>
            </a:r>
            <a:r>
              <a:rPr sz="1400" spc="-37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инкрементов предыдущих</a:t>
            </a:r>
            <a:r>
              <a:rPr sz="1400" spc="-5">
                <a:latin typeface="Arial"/>
                <a:cs typeface="Arial"/>
              </a:rPr>
              <a:t> спринтов.</a:t>
            </a:r>
            <a:endParaRPr sz="1400">
              <a:latin typeface="Arial"/>
              <a:cs typeface="Arial"/>
            </a:endParaRPr>
          </a:p>
          <a:p>
            <a:pPr marL="469900" marR="500380" indent="-336550">
              <a:lnSpc>
                <a:spcPct val="1161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b="1" spc="-15">
                <a:latin typeface="Arial"/>
                <a:cs typeface="Arial"/>
              </a:rPr>
              <a:t>Элемент</a:t>
            </a:r>
            <a:r>
              <a:rPr sz="1400" b="1">
                <a:latin typeface="Arial"/>
                <a:cs typeface="Arial"/>
              </a:rPr>
              <a:t> </a:t>
            </a:r>
            <a:r>
              <a:rPr sz="1400" b="1" spc="-10">
                <a:latin typeface="Arial"/>
                <a:cs typeface="Arial"/>
              </a:rPr>
              <a:t>бэклога</a:t>
            </a:r>
            <a:r>
              <a:rPr sz="1400" b="1">
                <a:latin typeface="Arial"/>
                <a:cs typeface="Arial"/>
              </a:rPr>
              <a:t> </a:t>
            </a:r>
            <a:r>
              <a:rPr sz="1400" b="1" spc="-5">
                <a:latin typeface="Arial"/>
                <a:cs typeface="Arial"/>
              </a:rPr>
              <a:t>продукта</a:t>
            </a:r>
            <a:r>
              <a:rPr sz="1400" b="1" spc="10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- </a:t>
            </a:r>
            <a:r>
              <a:rPr sz="1400" spc="-10">
                <a:latin typeface="Arial"/>
                <a:cs typeface="Arial"/>
              </a:rPr>
              <a:t>задачи,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которые</a:t>
            </a:r>
            <a:r>
              <a:rPr sz="1400">
                <a:latin typeface="Arial"/>
                <a:cs typeface="Arial"/>
              </a:rPr>
              <a:t> нужно </a:t>
            </a:r>
            <a:r>
              <a:rPr sz="1400" spc="-10">
                <a:latin typeface="Arial"/>
                <a:cs typeface="Arial"/>
              </a:rPr>
              <a:t>выполнить</a:t>
            </a:r>
            <a:r>
              <a:rPr sz="1400" spc="5">
                <a:latin typeface="Arial"/>
                <a:cs typeface="Arial"/>
              </a:rPr>
              <a:t> </a:t>
            </a:r>
            <a:r>
              <a:rPr sz="1400" spc="-5">
                <a:latin typeface="Arial"/>
                <a:cs typeface="Arial"/>
              </a:rPr>
              <a:t>за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итерацию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5">
                <a:latin typeface="Arial"/>
                <a:cs typeface="Arial"/>
              </a:rPr>
              <a:t>спринта. </a:t>
            </a:r>
            <a:r>
              <a:rPr sz="1400" spc="-375">
                <a:latin typeface="Arial"/>
                <a:cs typeface="Arial"/>
              </a:rPr>
              <a:t> </a:t>
            </a:r>
            <a:r>
              <a:rPr sz="1400" spc="-5">
                <a:latin typeface="Arial"/>
                <a:cs typeface="Arial"/>
              </a:rPr>
              <a:t>Обычно</a:t>
            </a:r>
            <a:r>
              <a:rPr sz="1400" spc="-10">
                <a:latin typeface="Arial"/>
                <a:cs typeface="Arial"/>
              </a:rPr>
              <a:t> </a:t>
            </a:r>
            <a:r>
              <a:rPr sz="1400" spc="-15">
                <a:latin typeface="Arial"/>
                <a:cs typeface="Arial"/>
              </a:rPr>
              <a:t>разбивается</a:t>
            </a:r>
            <a:r>
              <a:rPr sz="1400" spc="-5">
                <a:latin typeface="Arial"/>
                <a:cs typeface="Arial"/>
              </a:rPr>
              <a:t> на несколько меньших </a:t>
            </a:r>
            <a:r>
              <a:rPr sz="1400" spc="-15">
                <a:latin typeface="Arial"/>
                <a:cs typeface="Arial"/>
              </a:rPr>
              <a:t>подзадач.</a:t>
            </a:r>
            <a:endParaRPr sz="1400">
              <a:latin typeface="Arial"/>
              <a:cs typeface="Arial"/>
            </a:endParaRPr>
          </a:p>
          <a:p>
            <a:pPr marL="469900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b="1">
                <a:latin typeface="Arial"/>
                <a:cs typeface="Arial"/>
              </a:rPr>
              <a:t>Цель</a:t>
            </a:r>
            <a:r>
              <a:rPr sz="1400" b="1" spc="-5">
                <a:latin typeface="Arial"/>
                <a:cs typeface="Arial"/>
              </a:rPr>
              <a:t> спринта </a:t>
            </a:r>
            <a:r>
              <a:rPr sz="1400">
                <a:latin typeface="Arial"/>
                <a:cs typeface="Arial"/>
              </a:rPr>
              <a:t>-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то,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что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нужно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 spc="-15">
                <a:latin typeface="Arial"/>
                <a:cs typeface="Arial"/>
              </a:rPr>
              <a:t>сделать,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чтобы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выполнить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элемент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5">
                <a:latin typeface="Arial"/>
                <a:cs typeface="Arial"/>
              </a:rPr>
              <a:t>бэклога </a:t>
            </a:r>
            <a:r>
              <a:rPr sz="1400" spc="-10">
                <a:latin typeface="Arial"/>
                <a:cs typeface="Arial"/>
              </a:rPr>
              <a:t>продукта.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3124200" y="3227"/>
            <a:ext cx="4241006" cy="794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325" dirty="0"/>
              <a:t>Product backlog</a:t>
            </a:r>
            <a:endParaRPr lang="en-US" sz="2325" b="1" dirty="0"/>
          </a:p>
        </p:txBody>
      </p:sp>
      <p:sp>
        <p:nvSpPr>
          <p:cNvPr id="6" name="Прямоугольник 3"/>
          <p:cNvSpPr>
            <a:spLocks noChangeArrowheads="1"/>
          </p:cNvSpPr>
          <p:nvPr/>
        </p:nvSpPr>
        <p:spPr bwMode="auto">
          <a:xfrm>
            <a:off x="291704" y="944225"/>
            <a:ext cx="4952999" cy="3924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30994" indent="-330994">
              <a:spcBef>
                <a:spcPts val="450"/>
              </a:spcBef>
              <a:spcAft>
                <a:spcPts val="450"/>
              </a:spcAft>
              <a:buSzPct val="120000"/>
              <a:buBlip>
                <a:blip r:embed="rId3"/>
              </a:buBlip>
            </a:pPr>
            <a:r>
              <a:rPr lang="ru-RU" sz="1650" dirty="0" err="1">
                <a:solidFill>
                  <a:srgbClr val="000000"/>
                </a:solidFill>
              </a:rPr>
              <a:t>Приоритезированный</a:t>
            </a:r>
            <a:r>
              <a:rPr lang="ru-RU" sz="1650" dirty="0">
                <a:solidFill>
                  <a:srgbClr val="000000"/>
                </a:solidFill>
              </a:rPr>
              <a:t> список требований</a:t>
            </a:r>
          </a:p>
          <a:p>
            <a:pPr marL="8637" marR="321738">
              <a:lnSpc>
                <a:spcPts val="1177"/>
              </a:lnSpc>
              <a:spcBef>
                <a:spcPts val="211"/>
              </a:spcBef>
            </a:pPr>
            <a:r>
              <a:rPr lang="ru-RU" sz="1650" dirty="0" err="1">
                <a:solidFill>
                  <a:srgbClr val="000000"/>
                </a:solidFill>
              </a:rPr>
              <a:t>Бэклог</a:t>
            </a:r>
            <a:r>
              <a:rPr lang="ru-RU" sz="1650" dirty="0">
                <a:solidFill>
                  <a:srgbClr val="000000"/>
                </a:solidFill>
              </a:rPr>
              <a:t> Продукта – это упорядоченный  список всех не детализированных  требований к продукту</a:t>
            </a:r>
          </a:p>
          <a:p>
            <a:pPr>
              <a:lnSpc>
                <a:spcPct val="100000"/>
              </a:lnSpc>
            </a:pPr>
            <a:endParaRPr lang="ru-RU" sz="1650" dirty="0">
              <a:solidFill>
                <a:srgbClr val="000000"/>
              </a:solidFill>
            </a:endParaRPr>
          </a:p>
          <a:p>
            <a:pPr marL="8637">
              <a:lnSpc>
                <a:spcPts val="1241"/>
              </a:lnSpc>
              <a:spcBef>
                <a:spcPts val="983"/>
              </a:spcBef>
            </a:pPr>
            <a:r>
              <a:rPr lang="ru-RU" sz="1650" dirty="0">
                <a:solidFill>
                  <a:srgbClr val="000000"/>
                </a:solidFill>
              </a:rPr>
              <a:t>Принадлежит:</a:t>
            </a:r>
          </a:p>
          <a:p>
            <a:pPr marL="8637">
              <a:lnSpc>
                <a:spcPts val="1241"/>
              </a:lnSpc>
            </a:pPr>
            <a:r>
              <a:rPr lang="ru-RU" sz="1650" dirty="0">
                <a:solidFill>
                  <a:srgbClr val="000000"/>
                </a:solidFill>
              </a:rPr>
              <a:t>Владельцу продукта</a:t>
            </a:r>
          </a:p>
          <a:p>
            <a:pPr marL="241844" marR="123945" indent="-233206">
              <a:lnSpc>
                <a:spcPct val="90100"/>
              </a:lnSpc>
              <a:spcBef>
                <a:spcPts val="673"/>
              </a:spcBef>
              <a:buFont typeface="Arial"/>
              <a:buChar char="•"/>
              <a:tabLst>
                <a:tab pos="241412" algn="l"/>
                <a:tab pos="242275" algn="l"/>
              </a:tabLst>
            </a:pPr>
            <a:r>
              <a:rPr lang="ru-RU" sz="1650" dirty="0" err="1">
                <a:solidFill>
                  <a:srgbClr val="000000"/>
                </a:solidFill>
              </a:rPr>
              <a:t>Бэклог</a:t>
            </a:r>
            <a:r>
              <a:rPr lang="ru-RU" sz="1650" dirty="0">
                <a:solidFill>
                  <a:srgbClr val="000000"/>
                </a:solidFill>
              </a:rPr>
              <a:t> продукта может изменяться и  дополняться Владельцем продукта и  Командой̆ в любое время</a:t>
            </a:r>
          </a:p>
          <a:p>
            <a:pPr marL="241844" marR="393860" indent="-233206">
              <a:lnSpc>
                <a:spcPts val="1177"/>
              </a:lnSpc>
              <a:spcBef>
                <a:spcPts val="693"/>
              </a:spcBef>
              <a:buFont typeface="Arial"/>
              <a:buChar char="•"/>
              <a:tabLst>
                <a:tab pos="241412" algn="l"/>
                <a:tab pos="242275" algn="l"/>
              </a:tabLst>
            </a:pPr>
            <a:r>
              <a:rPr lang="ru-RU" sz="1650" dirty="0" err="1">
                <a:solidFill>
                  <a:srgbClr val="000000"/>
                </a:solidFill>
              </a:rPr>
              <a:t>Бэклог</a:t>
            </a:r>
            <a:r>
              <a:rPr lang="ru-RU" sz="1650" dirty="0">
                <a:solidFill>
                  <a:srgbClr val="000000"/>
                </a:solidFill>
              </a:rPr>
              <a:t> – единственный реестр  требований, которые могут быть  реализованы в продукте</a:t>
            </a:r>
          </a:p>
          <a:p>
            <a:pPr marL="241844" indent="-233206">
              <a:lnSpc>
                <a:spcPts val="1241"/>
              </a:lnSpc>
              <a:spcBef>
                <a:spcPts val="537"/>
              </a:spcBef>
              <a:buFont typeface="Arial"/>
              <a:buChar char="•"/>
              <a:tabLst>
                <a:tab pos="241412" algn="l"/>
                <a:tab pos="242275" algn="l"/>
              </a:tabLst>
            </a:pPr>
            <a:r>
              <a:rPr lang="ru-RU" sz="1650" dirty="0">
                <a:solidFill>
                  <a:srgbClr val="000000"/>
                </a:solidFill>
              </a:rPr>
              <a:t>Элементы, попадающие в </a:t>
            </a:r>
            <a:r>
              <a:rPr lang="ru-RU" sz="1650" dirty="0" err="1">
                <a:solidFill>
                  <a:srgbClr val="000000"/>
                </a:solidFill>
              </a:rPr>
              <a:t>Бэклог</a:t>
            </a:r>
            <a:endParaRPr lang="ru-RU" sz="1650" dirty="0">
              <a:solidFill>
                <a:srgbClr val="000000"/>
              </a:solidFill>
            </a:endParaRPr>
          </a:p>
          <a:p>
            <a:pPr marL="241844">
              <a:lnSpc>
                <a:spcPts val="1177"/>
              </a:lnSpc>
            </a:pPr>
            <a:r>
              <a:rPr lang="ru-RU" sz="1650" dirty="0">
                <a:solidFill>
                  <a:srgbClr val="000000"/>
                </a:solidFill>
              </a:rPr>
              <a:t>следующего спринта, должны быть</a:t>
            </a:r>
          </a:p>
          <a:p>
            <a:pPr marL="241844" marR="3455">
              <a:lnSpc>
                <a:spcPts val="1177"/>
              </a:lnSpc>
              <a:spcBef>
                <a:spcPts val="82"/>
              </a:spcBef>
            </a:pPr>
            <a:r>
              <a:rPr lang="ru-RU" sz="1650" dirty="0">
                <a:solidFill>
                  <a:srgbClr val="000000"/>
                </a:solidFill>
              </a:rPr>
              <a:t>максимально </a:t>
            </a:r>
            <a:r>
              <a:rPr lang="ru-RU" sz="1650" dirty="0" err="1">
                <a:solidFill>
                  <a:srgbClr val="000000"/>
                </a:solidFill>
              </a:rPr>
              <a:t>детализированны</a:t>
            </a:r>
            <a:r>
              <a:rPr lang="ru-RU" sz="1650" dirty="0">
                <a:solidFill>
                  <a:srgbClr val="000000"/>
                </a:solidFill>
              </a:rPr>
              <a:t> во время  планирования спринта (из них  формируется </a:t>
            </a:r>
            <a:r>
              <a:rPr lang="ru-RU" sz="1650" dirty="0" err="1">
                <a:solidFill>
                  <a:srgbClr val="000000"/>
                </a:solidFill>
              </a:rPr>
              <a:t>Бэклог</a:t>
            </a:r>
            <a:r>
              <a:rPr lang="ru-RU" sz="1650" dirty="0">
                <a:solidFill>
                  <a:srgbClr val="000000"/>
                </a:solidFill>
              </a:rPr>
              <a:t> спринта)</a:t>
            </a:r>
          </a:p>
          <a:p>
            <a:pPr marL="330994" indent="-330994">
              <a:spcBef>
                <a:spcPts val="450"/>
              </a:spcBef>
              <a:spcAft>
                <a:spcPts val="450"/>
              </a:spcAft>
              <a:buSzPct val="120000"/>
              <a:buBlip>
                <a:blip r:embed="rId3"/>
              </a:buBlip>
            </a:pPr>
            <a:endParaRPr lang="ru-RU" sz="1650" dirty="0">
              <a:solidFill>
                <a:srgbClr val="00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935743"/>
            <a:ext cx="3186354" cy="376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22514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398" y="209550"/>
            <a:ext cx="3271802" cy="1239828"/>
          </a:xfrm>
          <a:prstGeom prst="rect">
            <a:avLst/>
          </a:prstGeom>
        </p:spPr>
        <p:txBody>
          <a:bodyPr vert="horz" wrap="square" lIns="0" tIns="8637" rIns="0" bIns="0" rtlCol="0">
            <a:spAutoFit/>
          </a:bodyPr>
          <a:lstStyle/>
          <a:p>
            <a:r>
              <a:rPr lang="en-US" sz="2000" dirty="0"/>
              <a:t>Sprint backlog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>
                <a:solidFill>
                  <a:srgbClr val="000000"/>
                </a:solidFill>
              </a:rPr>
              <a:t>Список задач на </a:t>
            </a:r>
            <a:r>
              <a:rPr lang="en-US" sz="2000" dirty="0">
                <a:solidFill>
                  <a:srgbClr val="000000"/>
                </a:solidFill>
              </a:rPr>
              <a:t>Sprint</a:t>
            </a:r>
            <a:br>
              <a:rPr lang="ru-RU" sz="2000" dirty="0">
                <a:solidFill>
                  <a:srgbClr val="000000"/>
                </a:solidFill>
              </a:rPr>
            </a:br>
            <a:endParaRPr lang="en-US" sz="2000" dirty="0"/>
          </a:p>
        </p:txBody>
      </p:sp>
      <p:sp>
        <p:nvSpPr>
          <p:cNvPr id="8" name="object 8"/>
          <p:cNvSpPr txBox="1">
            <a:spLocks noGrp="1"/>
          </p:cNvSpPr>
          <p:nvPr>
            <p:ph sz="half" idx="3"/>
          </p:nvPr>
        </p:nvSpPr>
        <p:spPr>
          <a:xfrm>
            <a:off x="282924" y="1449378"/>
            <a:ext cx="4483040" cy="3011894"/>
          </a:xfrm>
          <a:prstGeom prst="rect">
            <a:avLst/>
          </a:prstGeom>
        </p:spPr>
        <p:txBody>
          <a:bodyPr vert="horz" wrap="square" lIns="0" tIns="26776" rIns="0" bIns="0" rtlCol="0">
            <a:spAutoFit/>
          </a:bodyPr>
          <a:lstStyle/>
          <a:p>
            <a:pPr marL="8637" marR="232343">
              <a:lnSpc>
                <a:spcPts val="1177"/>
              </a:lnSpc>
              <a:spcBef>
                <a:spcPts val="211"/>
              </a:spcBef>
            </a:pPr>
            <a:r>
              <a:rPr sz="1650" kern="1200" dirty="0">
                <a:solidFill>
                  <a:srgbClr val="000000"/>
                </a:solidFill>
                <a:latin typeface="+mn-lt"/>
                <a:cs typeface="+mn-cs"/>
              </a:rPr>
              <a:t>Бэклог Спринта – это элементы  Бэклога продукта, выбранные для  исполнения в текущем спринте</a:t>
            </a:r>
          </a:p>
          <a:p>
            <a:pPr>
              <a:lnSpc>
                <a:spcPct val="100000"/>
              </a:lnSpc>
            </a:pPr>
            <a:endParaRPr sz="1650" kern="12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8637">
              <a:lnSpc>
                <a:spcPts val="1241"/>
              </a:lnSpc>
              <a:spcBef>
                <a:spcPts val="983"/>
              </a:spcBef>
            </a:pPr>
            <a:r>
              <a:rPr sz="1650" kern="1200" dirty="0">
                <a:solidFill>
                  <a:srgbClr val="000000"/>
                </a:solidFill>
                <a:latin typeface="+mn-lt"/>
                <a:cs typeface="+mn-cs"/>
              </a:rPr>
              <a:t>Принадлежит:</a:t>
            </a:r>
          </a:p>
          <a:p>
            <a:pPr marL="8637">
              <a:lnSpc>
                <a:spcPts val="1241"/>
              </a:lnSpc>
            </a:pPr>
            <a:r>
              <a:rPr sz="1650" kern="1200" dirty="0">
                <a:solidFill>
                  <a:srgbClr val="000000"/>
                </a:solidFill>
                <a:latin typeface="+mn-lt"/>
                <a:cs typeface="+mn-cs"/>
              </a:rPr>
              <a:t>Команде разработки</a:t>
            </a:r>
          </a:p>
          <a:p>
            <a:pPr>
              <a:lnSpc>
                <a:spcPct val="100000"/>
              </a:lnSpc>
            </a:pPr>
            <a:endParaRPr sz="1650" kern="1200" dirty="0">
              <a:solidFill>
                <a:srgbClr val="000000"/>
              </a:solidFill>
              <a:latin typeface="+mn-lt"/>
              <a:cs typeface="+mn-cs"/>
            </a:endParaRPr>
          </a:p>
          <a:p>
            <a:pPr>
              <a:spcBef>
                <a:spcPts val="3"/>
              </a:spcBef>
            </a:pPr>
            <a:endParaRPr sz="1650" kern="12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8637" marR="3455">
              <a:lnSpc>
                <a:spcPts val="1177"/>
              </a:lnSpc>
            </a:pPr>
            <a:r>
              <a:rPr sz="1650" kern="1200" dirty="0">
                <a:solidFill>
                  <a:srgbClr val="000000"/>
                </a:solidFill>
                <a:latin typeface="+mn-lt"/>
                <a:cs typeface="+mn-cs"/>
              </a:rPr>
              <a:t>Цель Спринта – это ориентир,  определяемый во время планирования  спринта, он дает Команде  разработки некоторую гибкость в  отношении объема</a:t>
            </a:r>
          </a:p>
          <a:p>
            <a:pPr marL="8637">
              <a:lnSpc>
                <a:spcPts val="1088"/>
              </a:lnSpc>
            </a:pPr>
            <a:r>
              <a:rPr sz="1650" kern="1200" dirty="0">
                <a:solidFill>
                  <a:srgbClr val="000000"/>
                </a:solidFill>
                <a:latin typeface="+mn-lt"/>
                <a:cs typeface="+mn-cs"/>
              </a:rPr>
              <a:t>функциональности,</a:t>
            </a:r>
          </a:p>
          <a:p>
            <a:pPr marL="8637">
              <a:lnSpc>
                <a:spcPts val="1241"/>
              </a:lnSpc>
            </a:pPr>
            <a:r>
              <a:rPr sz="1650" kern="1200" dirty="0">
                <a:solidFill>
                  <a:srgbClr val="000000"/>
                </a:solidFill>
                <a:latin typeface="+mn-lt"/>
                <a:cs typeface="+mn-cs"/>
              </a:rPr>
              <a:t>разрабатываемой в Спринте</a:t>
            </a:r>
          </a:p>
          <a:p>
            <a:pPr marL="8637" marR="21161">
              <a:lnSpc>
                <a:spcPts val="1177"/>
              </a:lnSpc>
              <a:spcBef>
                <a:spcPts val="704"/>
              </a:spcBef>
            </a:pPr>
            <a:r>
              <a:rPr sz="1650" kern="1200" dirty="0">
                <a:solidFill>
                  <a:srgbClr val="000000"/>
                </a:solidFill>
                <a:latin typeface="+mn-lt"/>
                <a:cs typeface="+mn-cs"/>
              </a:rPr>
              <a:t>Не допускается внесение изменений в  Бэклог спринта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2E69CE3-338F-4F97-A244-99B71730C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42971"/>
            <a:ext cx="3526175" cy="265755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1462088" y="1"/>
            <a:ext cx="4241006" cy="794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325" dirty="0"/>
              <a:t>Sprint backlog</a:t>
            </a:r>
            <a:endParaRPr lang="en-US" sz="2325" b="1" dirty="0"/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3488" y="862012"/>
            <a:ext cx="6686550" cy="1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243" y="1030047"/>
            <a:ext cx="5671040" cy="374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14314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1462088" y="1"/>
            <a:ext cx="4241006" cy="794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325" dirty="0"/>
              <a:t>Sprint backlog</a:t>
            </a:r>
            <a:endParaRPr lang="en-US" sz="2325" b="1" dirty="0"/>
          </a:p>
        </p:txBody>
      </p:sp>
      <p:sp>
        <p:nvSpPr>
          <p:cNvPr id="6" name="Прямоугольник 3"/>
          <p:cNvSpPr>
            <a:spLocks noChangeArrowheads="1"/>
          </p:cNvSpPr>
          <p:nvPr/>
        </p:nvSpPr>
        <p:spPr bwMode="auto">
          <a:xfrm>
            <a:off x="1385887" y="1005576"/>
            <a:ext cx="6018094" cy="728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450"/>
              </a:spcBef>
              <a:spcAft>
                <a:spcPts val="450"/>
              </a:spcAft>
              <a:buSzPct val="120000"/>
            </a:pPr>
            <a:r>
              <a:rPr lang="ru-RU" sz="1650" dirty="0">
                <a:solidFill>
                  <a:srgbClr val="000000"/>
                </a:solidFill>
              </a:rPr>
              <a:t>Список задач на </a:t>
            </a:r>
            <a:r>
              <a:rPr lang="en-US" sz="1650" dirty="0">
                <a:solidFill>
                  <a:srgbClr val="000000"/>
                </a:solidFill>
              </a:rPr>
              <a:t>Sprint</a:t>
            </a:r>
            <a:endParaRPr lang="ru-RU" sz="1650" dirty="0">
              <a:solidFill>
                <a:srgbClr val="000000"/>
              </a:solidFill>
            </a:endParaRPr>
          </a:p>
          <a:p>
            <a:pPr marL="330994" indent="-330994">
              <a:spcBef>
                <a:spcPts val="450"/>
              </a:spcBef>
              <a:spcAft>
                <a:spcPts val="450"/>
              </a:spcAft>
              <a:buSzPct val="120000"/>
              <a:buBlip>
                <a:blip r:embed="rId3"/>
              </a:buBlip>
            </a:pPr>
            <a:endParaRPr lang="ru-RU" sz="1650" dirty="0">
              <a:solidFill>
                <a:srgbClr val="0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712" y="1437625"/>
            <a:ext cx="5579269" cy="319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06932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29965" y="859496"/>
            <a:ext cx="6222728" cy="3329644"/>
          </a:xfrm>
          <a:prstGeom prst="rect">
            <a:avLst/>
          </a:prstGeom>
        </p:spPr>
        <p:txBody>
          <a:bodyPr vert="horz" wrap="square" lIns="0" tIns="8205" rIns="0" bIns="0" rtlCol="0">
            <a:spAutoFit/>
          </a:bodyPr>
          <a:lstStyle/>
          <a:p>
            <a:pPr marL="8637">
              <a:spcBef>
                <a:spcPts val="65"/>
              </a:spcBef>
            </a:pPr>
            <a:r>
              <a:rPr sz="1088" i="1" spc="-7" dirty="0">
                <a:latin typeface="Georgia"/>
                <a:cs typeface="Georgia"/>
              </a:rPr>
              <a:t>Спринт служит </a:t>
            </a:r>
            <a:r>
              <a:rPr sz="1088" i="1" spc="-3" dirty="0">
                <a:latin typeface="Georgia"/>
                <a:cs typeface="Georgia"/>
              </a:rPr>
              <a:t>ядром </a:t>
            </a:r>
            <a:r>
              <a:rPr sz="1088" i="1" spc="-7" dirty="0">
                <a:latin typeface="Georgia"/>
                <a:cs typeface="Georgia"/>
              </a:rPr>
              <a:t>Скрама. Спринт </a:t>
            </a:r>
            <a:r>
              <a:rPr sz="1088" i="1" spc="-3" dirty="0">
                <a:latin typeface="Georgia"/>
                <a:cs typeface="Georgia"/>
              </a:rPr>
              <a:t>— </a:t>
            </a:r>
            <a:r>
              <a:rPr sz="1088" i="1" spc="-7" dirty="0">
                <a:latin typeface="Georgia"/>
                <a:cs typeface="Georgia"/>
              </a:rPr>
              <a:t>временной отрезок </a:t>
            </a:r>
            <a:r>
              <a:rPr sz="1088" i="1" spc="-3" dirty="0">
                <a:latin typeface="Georgia"/>
                <a:cs typeface="Georgia"/>
              </a:rPr>
              <a:t>1-4 недели, в</a:t>
            </a:r>
            <a:r>
              <a:rPr sz="1088" i="1" spc="197" dirty="0">
                <a:latin typeface="Georgia"/>
                <a:cs typeface="Georgia"/>
              </a:rPr>
              <a:t> </a:t>
            </a:r>
            <a:r>
              <a:rPr sz="1088" i="1" spc="-7" dirty="0">
                <a:latin typeface="Georgia"/>
                <a:cs typeface="Georgia"/>
              </a:rPr>
              <a:t>течение</a:t>
            </a:r>
            <a:endParaRPr sz="1088" dirty="0">
              <a:latin typeface="Georgia"/>
              <a:cs typeface="Georgia"/>
            </a:endParaRPr>
          </a:p>
          <a:p>
            <a:pPr marL="8637" marR="37140"/>
            <a:r>
              <a:rPr sz="1088" i="1" spc="-7" dirty="0">
                <a:latin typeface="Georgia"/>
                <a:cs typeface="Georgia"/>
              </a:rPr>
              <a:t>которого </a:t>
            </a:r>
            <a:r>
              <a:rPr sz="1088" i="1" spc="-3" dirty="0">
                <a:latin typeface="Georgia"/>
                <a:cs typeface="Georgia"/>
              </a:rPr>
              <a:t>создается </a:t>
            </a:r>
            <a:r>
              <a:rPr sz="1088" i="1" spc="-7" dirty="0">
                <a:latin typeface="Georgia"/>
                <a:cs typeface="Georgia"/>
              </a:rPr>
              <a:t>«Готовый», то </a:t>
            </a:r>
            <a:r>
              <a:rPr sz="1088" i="1" spc="-3" dirty="0">
                <a:latin typeface="Georgia"/>
                <a:cs typeface="Georgia"/>
              </a:rPr>
              <a:t>есть </a:t>
            </a:r>
            <a:r>
              <a:rPr sz="1088" i="1" spc="-7" dirty="0">
                <a:latin typeface="Georgia"/>
                <a:cs typeface="Georgia"/>
              </a:rPr>
              <a:t>пригодный </a:t>
            </a:r>
            <a:r>
              <a:rPr sz="1088" i="1" spc="-3" dirty="0">
                <a:latin typeface="Georgia"/>
                <a:cs typeface="Georgia"/>
              </a:rPr>
              <a:t>к использованию и </a:t>
            </a:r>
            <a:r>
              <a:rPr sz="1088" i="1" spc="-7" dirty="0">
                <a:latin typeface="Georgia"/>
                <a:cs typeface="Georgia"/>
              </a:rPr>
              <a:t>выпуску Инкремент  продукта.</a:t>
            </a:r>
            <a:endParaRPr sz="1088" dirty="0">
              <a:latin typeface="Georgia"/>
              <a:cs typeface="Georgia"/>
            </a:endParaRPr>
          </a:p>
          <a:p>
            <a:pPr marL="8637">
              <a:spcBef>
                <a:spcPts val="615"/>
              </a:spcBef>
            </a:pPr>
            <a:r>
              <a:rPr sz="1088" i="1" spc="-3" dirty="0">
                <a:latin typeface="Georgia"/>
                <a:cs typeface="Georgia"/>
              </a:rPr>
              <a:t>Во </a:t>
            </a:r>
            <a:r>
              <a:rPr sz="1088" i="1" spc="-7" dirty="0">
                <a:latin typeface="Georgia"/>
                <a:cs typeface="Georgia"/>
              </a:rPr>
              <a:t>время</a:t>
            </a:r>
            <a:r>
              <a:rPr sz="1088" i="1" spc="7" dirty="0">
                <a:latin typeface="Georgia"/>
                <a:cs typeface="Georgia"/>
              </a:rPr>
              <a:t> </a:t>
            </a:r>
            <a:r>
              <a:rPr sz="1088" i="1" spc="-7" dirty="0">
                <a:latin typeface="Georgia"/>
                <a:cs typeface="Georgia"/>
              </a:rPr>
              <a:t>Спринта:</a:t>
            </a:r>
            <a:endParaRPr sz="1088" dirty="0">
              <a:latin typeface="Georgia"/>
              <a:cs typeface="Georgia"/>
            </a:endParaRPr>
          </a:p>
          <a:p>
            <a:pPr marL="16843" indent="-8205">
              <a:spcBef>
                <a:spcPts val="612"/>
              </a:spcBef>
              <a:buFont typeface="Arial"/>
              <a:buChar char="•"/>
              <a:tabLst>
                <a:tab pos="203408" algn="l"/>
                <a:tab pos="203840" algn="l"/>
              </a:tabLst>
            </a:pPr>
            <a:r>
              <a:rPr sz="1088" i="1" spc="-3" dirty="0">
                <a:latin typeface="Georgia"/>
                <a:cs typeface="Georgia"/>
              </a:rPr>
              <a:t>Не </a:t>
            </a:r>
            <a:r>
              <a:rPr sz="1088" i="1" spc="-7" dirty="0">
                <a:latin typeface="Georgia"/>
                <a:cs typeface="Georgia"/>
              </a:rPr>
              <a:t>допускаются </a:t>
            </a:r>
            <a:r>
              <a:rPr sz="1088" i="1" spc="-3" dirty="0">
                <a:latin typeface="Georgia"/>
                <a:cs typeface="Georgia"/>
              </a:rPr>
              <a:t>изменения, </a:t>
            </a:r>
            <a:r>
              <a:rPr sz="1088" i="1" spc="-7" dirty="0">
                <a:latin typeface="Georgia"/>
                <a:cs typeface="Georgia"/>
              </a:rPr>
              <a:t>которые могут поставить под </a:t>
            </a:r>
            <a:r>
              <a:rPr sz="1088" i="1" spc="-3" dirty="0">
                <a:latin typeface="Georgia"/>
                <a:cs typeface="Georgia"/>
              </a:rPr>
              <a:t>угрозу Цель</a:t>
            </a:r>
            <a:r>
              <a:rPr sz="1088" i="1" spc="228" dirty="0">
                <a:latin typeface="Georgia"/>
                <a:cs typeface="Georgia"/>
              </a:rPr>
              <a:t> </a:t>
            </a:r>
            <a:r>
              <a:rPr sz="1088" i="1" spc="-7" dirty="0">
                <a:latin typeface="Georgia"/>
                <a:cs typeface="Georgia"/>
              </a:rPr>
              <a:t>Спринта</a:t>
            </a:r>
            <a:endParaRPr sz="1088" dirty="0">
              <a:latin typeface="Georgia"/>
              <a:cs typeface="Georgia"/>
            </a:endParaRPr>
          </a:p>
          <a:p>
            <a:pPr marL="16843" indent="-8205">
              <a:spcBef>
                <a:spcPts val="608"/>
              </a:spcBef>
              <a:buFont typeface="Arial"/>
              <a:buChar char="•"/>
              <a:tabLst>
                <a:tab pos="203408" algn="l"/>
                <a:tab pos="203840" algn="l"/>
              </a:tabLst>
            </a:pPr>
            <a:r>
              <a:rPr sz="1088" i="1" spc="-3" dirty="0">
                <a:latin typeface="Georgia"/>
                <a:cs typeface="Georgia"/>
              </a:rPr>
              <a:t>Качество </a:t>
            </a:r>
            <a:r>
              <a:rPr sz="1088" i="1" spc="-7" dirty="0">
                <a:latin typeface="Georgia"/>
                <a:cs typeface="Georgia"/>
              </a:rPr>
              <a:t>продукта </a:t>
            </a:r>
            <a:r>
              <a:rPr sz="1088" i="1" spc="-3" dirty="0">
                <a:latin typeface="Georgia"/>
                <a:cs typeface="Georgia"/>
              </a:rPr>
              <a:t>не </a:t>
            </a:r>
            <a:r>
              <a:rPr sz="1088" i="1" spc="-7" dirty="0">
                <a:latin typeface="Georgia"/>
                <a:cs typeface="Georgia"/>
              </a:rPr>
              <a:t>должно</a:t>
            </a:r>
            <a:r>
              <a:rPr sz="1088" i="1" spc="65" dirty="0">
                <a:latin typeface="Georgia"/>
                <a:cs typeface="Georgia"/>
              </a:rPr>
              <a:t> </a:t>
            </a:r>
            <a:r>
              <a:rPr sz="1088" i="1" spc="-3" dirty="0">
                <a:latin typeface="Georgia"/>
                <a:cs typeface="Georgia"/>
              </a:rPr>
              <a:t>снижаться</a:t>
            </a:r>
            <a:endParaRPr sz="1088" dirty="0">
              <a:latin typeface="Georgia"/>
              <a:cs typeface="Georgia"/>
            </a:endParaRPr>
          </a:p>
          <a:p>
            <a:pPr marL="16843" marR="32822" indent="-8205">
              <a:spcBef>
                <a:spcPts val="615"/>
              </a:spcBef>
              <a:buFont typeface="Arial"/>
              <a:buChar char="•"/>
              <a:tabLst>
                <a:tab pos="203408" algn="l"/>
                <a:tab pos="203840" algn="l"/>
              </a:tabLst>
            </a:pPr>
            <a:r>
              <a:rPr sz="1088" i="1" spc="-7" dirty="0">
                <a:latin typeface="Georgia"/>
                <a:cs typeface="Georgia"/>
              </a:rPr>
              <a:t>По </a:t>
            </a:r>
            <a:r>
              <a:rPr sz="1088" i="1" spc="-3" dirty="0">
                <a:latin typeface="Georgia"/>
                <a:cs typeface="Georgia"/>
              </a:rPr>
              <a:t>мере появления </a:t>
            </a:r>
            <a:r>
              <a:rPr sz="1088" i="1" spc="-7" dirty="0">
                <a:latin typeface="Georgia"/>
                <a:cs typeface="Georgia"/>
              </a:rPr>
              <a:t>новых </a:t>
            </a:r>
            <a:r>
              <a:rPr sz="1088" i="1" spc="-3" dirty="0">
                <a:latin typeface="Georgia"/>
                <a:cs typeface="Georgia"/>
              </a:rPr>
              <a:t>знаний, </a:t>
            </a:r>
            <a:r>
              <a:rPr sz="1088" i="1" spc="-7" dirty="0">
                <a:latin typeface="Georgia"/>
                <a:cs typeface="Georgia"/>
              </a:rPr>
              <a:t>объём работ </a:t>
            </a:r>
            <a:r>
              <a:rPr sz="1088" i="1" spc="-3" dirty="0">
                <a:latin typeface="Georgia"/>
                <a:cs typeface="Georgia"/>
              </a:rPr>
              <a:t>может быть </a:t>
            </a:r>
            <a:r>
              <a:rPr sz="1088" i="1" spc="-7" dirty="0">
                <a:latin typeface="Georgia"/>
                <a:cs typeface="Georgia"/>
              </a:rPr>
              <a:t>уточнен </a:t>
            </a:r>
            <a:r>
              <a:rPr sz="1088" i="1" spc="-3" dirty="0">
                <a:latin typeface="Georgia"/>
                <a:cs typeface="Georgia"/>
              </a:rPr>
              <a:t>и заново согласован  между Владельцем </a:t>
            </a:r>
            <a:r>
              <a:rPr sz="1088" i="1" spc="-7" dirty="0">
                <a:latin typeface="Georgia"/>
                <a:cs typeface="Georgia"/>
              </a:rPr>
              <a:t>Продукта </a:t>
            </a:r>
            <a:r>
              <a:rPr sz="1088" i="1" spc="-3" dirty="0">
                <a:latin typeface="Georgia"/>
                <a:cs typeface="Georgia"/>
              </a:rPr>
              <a:t>и </a:t>
            </a:r>
            <a:r>
              <a:rPr sz="1088" i="1" spc="-7" dirty="0">
                <a:latin typeface="Georgia"/>
                <a:cs typeface="Georgia"/>
              </a:rPr>
              <a:t>Командой</a:t>
            </a:r>
            <a:r>
              <a:rPr sz="1088" i="1" spc="82" dirty="0">
                <a:latin typeface="Georgia"/>
                <a:cs typeface="Georgia"/>
              </a:rPr>
              <a:t> </a:t>
            </a:r>
            <a:r>
              <a:rPr sz="1088" i="1" spc="-7" dirty="0">
                <a:latin typeface="Georgia"/>
                <a:cs typeface="Georgia"/>
              </a:rPr>
              <a:t>Разработки</a:t>
            </a:r>
            <a:endParaRPr sz="1088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224" dirty="0">
              <a:latin typeface="Times New Roman"/>
              <a:cs typeface="Times New Roman"/>
            </a:endParaRPr>
          </a:p>
          <a:p>
            <a:pPr>
              <a:spcBef>
                <a:spcPts val="27"/>
              </a:spcBef>
            </a:pPr>
            <a:endParaRPr sz="952" dirty="0">
              <a:latin typeface="Times New Roman"/>
              <a:cs typeface="Times New Roman"/>
            </a:endParaRPr>
          </a:p>
          <a:p>
            <a:pPr marL="8637" marR="203840"/>
            <a:r>
              <a:rPr sz="1088" i="1" spc="-3" dirty="0">
                <a:latin typeface="Georgia"/>
                <a:cs typeface="Georgia"/>
              </a:rPr>
              <a:t>Каждый </a:t>
            </a:r>
            <a:r>
              <a:rPr sz="1088" i="1" spc="-7" dirty="0">
                <a:latin typeface="Georgia"/>
                <a:cs typeface="Georgia"/>
              </a:rPr>
              <a:t>Спринт </a:t>
            </a:r>
            <a:r>
              <a:rPr sz="1088" i="1" spc="-3" dirty="0">
                <a:latin typeface="Georgia"/>
                <a:cs typeface="Georgia"/>
              </a:rPr>
              <a:t>можно </a:t>
            </a:r>
            <a:r>
              <a:rPr sz="1088" i="1" spc="-7" dirty="0">
                <a:latin typeface="Georgia"/>
                <a:cs typeface="Georgia"/>
              </a:rPr>
              <a:t>считать проектом, который </a:t>
            </a:r>
            <a:r>
              <a:rPr sz="1088" i="1" spc="-3" dirty="0">
                <a:latin typeface="Georgia"/>
                <a:cs typeface="Georgia"/>
              </a:rPr>
              <a:t>длится не более </a:t>
            </a:r>
            <a:r>
              <a:rPr sz="1088" i="1" spc="-7" dirty="0">
                <a:latin typeface="Georgia"/>
                <a:cs typeface="Georgia"/>
              </a:rPr>
              <a:t>одного </a:t>
            </a:r>
            <a:r>
              <a:rPr sz="1088" i="1" spc="-3" dirty="0">
                <a:latin typeface="Georgia"/>
                <a:cs typeface="Georgia"/>
              </a:rPr>
              <a:t>месяца.  </a:t>
            </a:r>
            <a:r>
              <a:rPr sz="1088" i="1" spc="-7" dirty="0">
                <a:latin typeface="Georgia"/>
                <a:cs typeface="Georgia"/>
              </a:rPr>
              <a:t>Спринты, </a:t>
            </a:r>
            <a:r>
              <a:rPr sz="1088" i="1" spc="-3" dirty="0">
                <a:latin typeface="Georgia"/>
                <a:cs typeface="Georgia"/>
              </a:rPr>
              <a:t>как и </a:t>
            </a:r>
            <a:r>
              <a:rPr sz="1088" i="1" spc="-7" dirty="0">
                <a:latin typeface="Georgia"/>
                <a:cs typeface="Georgia"/>
              </a:rPr>
              <a:t>проекты, нужны для </a:t>
            </a:r>
            <a:r>
              <a:rPr sz="1088" i="1" spc="-3" dirty="0">
                <a:latin typeface="Georgia"/>
                <a:cs typeface="Georgia"/>
              </a:rPr>
              <a:t>достижения целей. Каждый </a:t>
            </a:r>
            <a:r>
              <a:rPr sz="1088" i="1" spc="-7" dirty="0">
                <a:latin typeface="Georgia"/>
                <a:cs typeface="Georgia"/>
              </a:rPr>
              <a:t>Спринт </a:t>
            </a:r>
            <a:r>
              <a:rPr sz="1088" i="1" spc="-3" dirty="0">
                <a:latin typeface="Georgia"/>
                <a:cs typeface="Georgia"/>
              </a:rPr>
              <a:t>включает цель,  концепцию реализации с адаптивным </a:t>
            </a:r>
            <a:r>
              <a:rPr sz="1088" i="1" spc="-7" dirty="0">
                <a:latin typeface="Georgia"/>
                <a:cs typeface="Georgia"/>
              </a:rPr>
              <a:t>планом по </a:t>
            </a:r>
            <a:r>
              <a:rPr sz="1088" i="1" spc="-3" dirty="0">
                <a:latin typeface="Georgia"/>
                <a:cs typeface="Georgia"/>
              </a:rPr>
              <a:t>её достижению, исполняемую </a:t>
            </a:r>
            <a:r>
              <a:rPr sz="1088" i="1" spc="-7" dirty="0">
                <a:latin typeface="Georgia"/>
                <a:cs typeface="Georgia"/>
              </a:rPr>
              <a:t>работу </a:t>
            </a:r>
            <a:r>
              <a:rPr sz="1088" i="1" spc="-3" dirty="0">
                <a:latin typeface="Georgia"/>
                <a:cs typeface="Georgia"/>
              </a:rPr>
              <a:t>и  </a:t>
            </a:r>
            <a:r>
              <a:rPr sz="1088" i="1" spc="-7" dirty="0">
                <a:latin typeface="Georgia"/>
                <a:cs typeface="Georgia"/>
              </a:rPr>
              <a:t>Инкремент продукта </a:t>
            </a:r>
            <a:r>
              <a:rPr sz="1088" i="1" spc="-3" dirty="0">
                <a:latin typeface="Georgia"/>
                <a:cs typeface="Georgia"/>
              </a:rPr>
              <a:t>как </a:t>
            </a:r>
            <a:r>
              <a:rPr sz="1088" i="1" spc="-7" dirty="0">
                <a:latin typeface="Georgia"/>
                <a:cs typeface="Georgia"/>
              </a:rPr>
              <a:t>результат работы. Максимальная</a:t>
            </a:r>
            <a:r>
              <a:rPr sz="1088" i="1" spc="160" dirty="0">
                <a:latin typeface="Georgia"/>
                <a:cs typeface="Georgia"/>
              </a:rPr>
              <a:t> </a:t>
            </a:r>
            <a:r>
              <a:rPr sz="1088" i="1" spc="-7" dirty="0">
                <a:latin typeface="Georgia"/>
                <a:cs typeface="Georgia"/>
              </a:rPr>
              <a:t>продолжительность</a:t>
            </a:r>
            <a:endParaRPr sz="1088" dirty="0">
              <a:latin typeface="Georgia"/>
              <a:cs typeface="Georgia"/>
            </a:endParaRPr>
          </a:p>
          <a:p>
            <a:pPr marL="8637" marR="3455"/>
            <a:r>
              <a:rPr sz="1088" i="1" spc="-7" dirty="0">
                <a:latin typeface="Georgia"/>
                <a:cs typeface="Georgia"/>
              </a:rPr>
              <a:t>Спринта </a:t>
            </a:r>
            <a:r>
              <a:rPr sz="1088" i="1" spc="-3" dirty="0">
                <a:latin typeface="Georgia"/>
                <a:cs typeface="Georgia"/>
              </a:rPr>
              <a:t>— один календарный месяц. </a:t>
            </a:r>
            <a:r>
              <a:rPr sz="1088" i="1" spc="-7" dirty="0">
                <a:latin typeface="Georgia"/>
                <a:cs typeface="Georgia"/>
              </a:rPr>
              <a:t>При </a:t>
            </a:r>
            <a:r>
              <a:rPr sz="1088" i="1" spc="-3" dirty="0">
                <a:latin typeface="Georgia"/>
                <a:cs typeface="Georgia"/>
              </a:rPr>
              <a:t>большем сроке </a:t>
            </a:r>
            <a:r>
              <a:rPr sz="1088" i="1" spc="-7" dirty="0">
                <a:latin typeface="Georgia"/>
                <a:cs typeface="Georgia"/>
              </a:rPr>
              <a:t>планирования </a:t>
            </a:r>
            <a:r>
              <a:rPr sz="1088" i="1" spc="-3" dirty="0">
                <a:latin typeface="Georgia"/>
                <a:cs typeface="Georgia"/>
              </a:rPr>
              <a:t>возможны изменения  целей, увеличение </a:t>
            </a:r>
            <a:r>
              <a:rPr sz="1088" i="1" spc="-7" dirty="0">
                <a:latin typeface="Georgia"/>
                <a:cs typeface="Georgia"/>
              </a:rPr>
              <a:t>сложности </a:t>
            </a:r>
            <a:r>
              <a:rPr sz="1088" i="1" spc="-3" dirty="0">
                <a:latin typeface="Georgia"/>
                <a:cs typeface="Georgia"/>
              </a:rPr>
              <a:t>и </a:t>
            </a:r>
            <a:r>
              <a:rPr sz="1088" i="1" spc="-7" dirty="0">
                <a:latin typeface="Georgia"/>
                <a:cs typeface="Georgia"/>
              </a:rPr>
              <a:t>рост </a:t>
            </a:r>
            <a:r>
              <a:rPr sz="1088" i="1" spc="-3" dirty="0">
                <a:latin typeface="Georgia"/>
                <a:cs typeface="Georgia"/>
              </a:rPr>
              <a:t>рисков. </a:t>
            </a:r>
            <a:r>
              <a:rPr sz="1088" i="1" spc="-7" dirty="0">
                <a:latin typeface="Georgia"/>
                <a:cs typeface="Georgia"/>
              </a:rPr>
              <a:t>Спринты помогают планировать благодаря  </a:t>
            </a:r>
            <a:r>
              <a:rPr sz="1088" i="1" spc="-3" dirty="0">
                <a:latin typeface="Georgia"/>
                <a:cs typeface="Georgia"/>
              </a:rPr>
              <a:t>инспекции и адаптации </a:t>
            </a:r>
            <a:r>
              <a:rPr sz="1088" i="1" spc="-7" dirty="0">
                <a:latin typeface="Georgia"/>
                <a:cs typeface="Georgia"/>
              </a:rPr>
              <a:t>прогресса по отношению </a:t>
            </a:r>
            <a:r>
              <a:rPr sz="1088" i="1" spc="-3" dirty="0">
                <a:latin typeface="Georgia"/>
                <a:cs typeface="Georgia"/>
              </a:rPr>
              <a:t>к </a:t>
            </a:r>
            <a:r>
              <a:rPr sz="1088" i="1" spc="-7" dirty="0">
                <a:latin typeface="Georgia"/>
                <a:cs typeface="Georgia"/>
              </a:rPr>
              <a:t>Цели Спринта </a:t>
            </a:r>
            <a:r>
              <a:rPr sz="1088" i="1" spc="-3" dirty="0">
                <a:latin typeface="Georgia"/>
                <a:cs typeface="Georgia"/>
              </a:rPr>
              <a:t>как минимум </a:t>
            </a:r>
            <a:r>
              <a:rPr sz="1088" i="1" spc="-7" dirty="0">
                <a:latin typeface="Georgia"/>
                <a:cs typeface="Georgia"/>
              </a:rPr>
              <a:t>раз </a:t>
            </a:r>
            <a:r>
              <a:rPr sz="1088" i="1" spc="-3" dirty="0">
                <a:latin typeface="Georgia"/>
                <a:cs typeface="Georgia"/>
              </a:rPr>
              <a:t>в месяц.  </a:t>
            </a:r>
            <a:r>
              <a:rPr sz="1088" i="1" spc="-7" dirty="0">
                <a:latin typeface="Georgia"/>
                <a:cs typeface="Georgia"/>
              </a:rPr>
              <a:t>Они </a:t>
            </a:r>
            <a:r>
              <a:rPr sz="1088" i="1" spc="-3" dirty="0">
                <a:latin typeface="Georgia"/>
                <a:cs typeface="Georgia"/>
              </a:rPr>
              <a:t>ограничивают стоимость рисков </a:t>
            </a:r>
            <a:r>
              <a:rPr sz="1088" i="1" spc="-7" dirty="0">
                <a:latin typeface="Georgia"/>
                <a:cs typeface="Georgia"/>
              </a:rPr>
              <a:t>разработки </a:t>
            </a:r>
            <a:r>
              <a:rPr sz="1088" i="1" spc="-3" dirty="0">
                <a:latin typeface="Georgia"/>
                <a:cs typeface="Georgia"/>
              </a:rPr>
              <a:t>месяцем</a:t>
            </a:r>
            <a:r>
              <a:rPr sz="1088" i="1" spc="146" dirty="0">
                <a:latin typeface="Georgia"/>
                <a:cs typeface="Georgia"/>
              </a:rPr>
              <a:t> </a:t>
            </a:r>
            <a:r>
              <a:rPr sz="1088" i="1" spc="-7" dirty="0">
                <a:latin typeface="Georgia"/>
                <a:cs typeface="Georgia"/>
              </a:rPr>
              <a:t>работ.</a:t>
            </a:r>
            <a:endParaRPr sz="1088" dirty="0">
              <a:latin typeface="Georgia"/>
              <a:cs typeface="Georgia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1336820" y="791175"/>
            <a:ext cx="2319628" cy="281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8598" y="499407"/>
            <a:ext cx="938872" cy="301109"/>
          </a:xfrm>
          <a:prstGeom prst="rect">
            <a:avLst/>
          </a:prstGeom>
        </p:spPr>
        <p:txBody>
          <a:bodyPr vert="horz" wrap="square" lIns="0" tIns="8637" rIns="0" bIns="0" rtlCol="0">
            <a:spAutoFit/>
          </a:bodyPr>
          <a:lstStyle/>
          <a:p>
            <a:pPr marL="8637">
              <a:spcBef>
                <a:spcPts val="68"/>
              </a:spcBef>
            </a:pPr>
            <a:r>
              <a:rPr spc="-3" dirty="0"/>
              <a:t>Спри</a:t>
            </a:r>
            <a:r>
              <a:rPr spc="3" dirty="0"/>
              <a:t>н</a:t>
            </a:r>
            <a:r>
              <a:rPr dirty="0"/>
              <a:t>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916" y="133350"/>
            <a:ext cx="24009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 err="1"/>
              <a:t>Типы</a:t>
            </a:r>
            <a:r>
              <a:rPr sz="1400" spc="-65" dirty="0"/>
              <a:t> </a:t>
            </a:r>
            <a:r>
              <a:rPr sz="1400" spc="-5" dirty="0" err="1"/>
              <a:t>Скрам-мероприятий</a:t>
            </a:r>
            <a:r>
              <a:rPr sz="1400" spc="-5" dirty="0"/>
              <a:t>:</a:t>
            </a:r>
            <a:endParaRPr sz="14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514350"/>
            <a:ext cx="8328456" cy="42530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6405" marR="5080" indent="-336550">
              <a:lnSpc>
                <a:spcPct val="116100"/>
              </a:lnSpc>
              <a:spcBef>
                <a:spcPts val="100"/>
              </a:spcBef>
              <a:buFont typeface="Arial"/>
              <a:buChar char="●"/>
              <a:tabLst>
                <a:tab pos="446405" algn="l"/>
                <a:tab pos="447675" algn="l"/>
              </a:tabLst>
            </a:pPr>
            <a:r>
              <a:rPr b="1" spc="-10" dirty="0" err="1">
                <a:latin typeface="Arial"/>
                <a:cs typeface="Arial"/>
              </a:rPr>
              <a:t>Планирование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spc="-5" dirty="0" err="1">
                <a:latin typeface="Arial"/>
                <a:cs typeface="Arial"/>
              </a:rPr>
              <a:t>Спринта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(Sprint </a:t>
            </a:r>
            <a:r>
              <a:rPr b="1" spc="-5" dirty="0">
                <a:latin typeface="Arial"/>
                <a:cs typeface="Arial"/>
              </a:rPr>
              <a:t>Planning)</a:t>
            </a:r>
            <a:r>
              <a:rPr b="1" spc="20" dirty="0">
                <a:latin typeface="Arial"/>
                <a:cs typeface="Arial"/>
              </a:rPr>
              <a:t> </a:t>
            </a:r>
            <a:r>
              <a:rPr dirty="0"/>
              <a:t>- в</a:t>
            </a:r>
            <a:r>
              <a:rPr spc="-5" dirty="0"/>
              <a:t> </a:t>
            </a:r>
            <a:r>
              <a:rPr spc="-5" dirty="0" err="1"/>
              <a:t>нём</a:t>
            </a:r>
            <a:r>
              <a:rPr spc="-5" dirty="0"/>
              <a:t> </a:t>
            </a:r>
            <a:r>
              <a:rPr spc="-10" dirty="0" err="1"/>
              <a:t>участвуют</a:t>
            </a:r>
            <a:r>
              <a:rPr dirty="0"/>
              <a:t> </a:t>
            </a:r>
            <a:r>
              <a:rPr spc="-10" dirty="0" err="1"/>
              <a:t>все</a:t>
            </a:r>
            <a:r>
              <a:rPr spc="-5" dirty="0"/>
              <a:t> </a:t>
            </a:r>
            <a:r>
              <a:rPr spc="-5" dirty="0" err="1"/>
              <a:t>члены</a:t>
            </a:r>
            <a:r>
              <a:rPr dirty="0"/>
              <a:t> </a:t>
            </a:r>
            <a:r>
              <a:rPr spc="-5" dirty="0" err="1"/>
              <a:t>Скрам</a:t>
            </a:r>
            <a:r>
              <a:rPr spc="-5" dirty="0"/>
              <a:t> </a:t>
            </a:r>
            <a:r>
              <a:rPr spc="-5" dirty="0" err="1"/>
              <a:t>команды</a:t>
            </a:r>
            <a:r>
              <a:rPr spc="-5" dirty="0"/>
              <a:t>. </a:t>
            </a:r>
            <a:r>
              <a:rPr spc="-5" dirty="0" err="1"/>
              <a:t>На</a:t>
            </a:r>
            <a:r>
              <a:rPr spc="-5" dirty="0"/>
              <a:t> </a:t>
            </a:r>
            <a:r>
              <a:rPr dirty="0"/>
              <a:t> </a:t>
            </a:r>
            <a:r>
              <a:rPr spc="-15" dirty="0" err="1"/>
              <a:t>этом</a:t>
            </a:r>
            <a:r>
              <a:rPr spc="-5" dirty="0"/>
              <a:t> </a:t>
            </a:r>
            <a:r>
              <a:rPr spc="-5" dirty="0" err="1"/>
              <a:t>мероприятии</a:t>
            </a:r>
            <a:r>
              <a:rPr spc="-5" dirty="0"/>
              <a:t> </a:t>
            </a:r>
            <a:r>
              <a:rPr spc="-10" dirty="0" err="1"/>
              <a:t>презентуют</a:t>
            </a:r>
            <a:r>
              <a:rPr spc="-5" dirty="0"/>
              <a:t> </a:t>
            </a:r>
            <a:r>
              <a:rPr spc="-5" dirty="0" err="1"/>
              <a:t>продукт</a:t>
            </a:r>
            <a:r>
              <a:rPr spc="-5" dirty="0"/>
              <a:t>/</a:t>
            </a:r>
            <a:r>
              <a:rPr spc="-5" dirty="0" err="1"/>
              <a:t>часть</a:t>
            </a:r>
            <a:r>
              <a:rPr spc="-5" dirty="0"/>
              <a:t> </a:t>
            </a:r>
            <a:r>
              <a:rPr spc="-10" dirty="0" err="1"/>
              <a:t>продукта</a:t>
            </a:r>
            <a:r>
              <a:rPr spc="-10" dirty="0"/>
              <a:t>.</a:t>
            </a:r>
            <a:r>
              <a:rPr spc="-5" dirty="0"/>
              <a:t> </a:t>
            </a:r>
            <a:r>
              <a:rPr spc="-5" dirty="0" err="1"/>
              <a:t>Каждый</a:t>
            </a:r>
            <a:r>
              <a:rPr spc="-5" dirty="0"/>
              <a:t> </a:t>
            </a:r>
            <a:r>
              <a:rPr spc="-5" dirty="0" err="1"/>
              <a:t>член</a:t>
            </a:r>
            <a:r>
              <a:rPr spc="-5" dirty="0"/>
              <a:t> </a:t>
            </a:r>
            <a:r>
              <a:rPr spc="-5" dirty="0" err="1"/>
              <a:t>команды</a:t>
            </a:r>
            <a:r>
              <a:rPr spc="-5" dirty="0"/>
              <a:t> </a:t>
            </a:r>
            <a:r>
              <a:rPr spc="-20" dirty="0" err="1"/>
              <a:t>может</a:t>
            </a:r>
            <a:r>
              <a:rPr spc="-20" dirty="0"/>
              <a:t> </a:t>
            </a:r>
            <a:r>
              <a:rPr spc="-15" dirty="0"/>
              <a:t> </a:t>
            </a:r>
            <a:r>
              <a:rPr spc="-5" dirty="0" err="1"/>
              <a:t>высказаться</a:t>
            </a:r>
            <a:r>
              <a:rPr spc="-5" dirty="0"/>
              <a:t> </a:t>
            </a:r>
            <a:r>
              <a:rPr dirty="0"/>
              <a:t>о </a:t>
            </a:r>
            <a:r>
              <a:rPr spc="-10" dirty="0" err="1"/>
              <a:t>том</a:t>
            </a:r>
            <a:r>
              <a:rPr spc="-10" dirty="0"/>
              <a:t>,</a:t>
            </a:r>
            <a:r>
              <a:rPr spc="-5" dirty="0"/>
              <a:t> </a:t>
            </a:r>
            <a:r>
              <a:rPr spc="-10" dirty="0" err="1"/>
              <a:t>что</a:t>
            </a:r>
            <a:r>
              <a:rPr dirty="0"/>
              <a:t> </a:t>
            </a:r>
            <a:r>
              <a:rPr spc="-15" dirty="0" err="1"/>
              <a:t>его</a:t>
            </a:r>
            <a:r>
              <a:rPr dirty="0"/>
              <a:t> </a:t>
            </a:r>
            <a:r>
              <a:rPr spc="-15" dirty="0" err="1"/>
              <a:t>интересует</a:t>
            </a:r>
            <a:r>
              <a:rPr spc="-5" dirty="0"/>
              <a:t> </a:t>
            </a:r>
            <a:r>
              <a:rPr spc="-5" dirty="0" err="1"/>
              <a:t>или</a:t>
            </a:r>
            <a:r>
              <a:rPr dirty="0"/>
              <a:t> </a:t>
            </a:r>
            <a:r>
              <a:rPr spc="-20" dirty="0" err="1"/>
              <a:t>беспокоит</a:t>
            </a:r>
            <a:r>
              <a:rPr spc="-20" dirty="0"/>
              <a:t>.</a:t>
            </a:r>
            <a:r>
              <a:rPr dirty="0"/>
              <a:t> В</a:t>
            </a:r>
            <a:r>
              <a:rPr spc="-5" dirty="0"/>
              <a:t> </a:t>
            </a:r>
            <a:r>
              <a:rPr spc="-15" dirty="0" err="1"/>
              <a:t>ходе</a:t>
            </a:r>
            <a:r>
              <a:rPr dirty="0"/>
              <a:t> </a:t>
            </a:r>
            <a:r>
              <a:rPr spc="-15" dirty="0" err="1"/>
              <a:t>встречи</a:t>
            </a:r>
            <a:r>
              <a:rPr spc="-5" dirty="0"/>
              <a:t> </a:t>
            </a:r>
            <a:r>
              <a:rPr spc="-15" dirty="0" err="1"/>
              <a:t>назначаются</a:t>
            </a:r>
            <a:r>
              <a:rPr spc="15" dirty="0"/>
              <a:t> </a:t>
            </a:r>
            <a:r>
              <a:rPr spc="-10" dirty="0" err="1"/>
              <a:t>приоритеты</a:t>
            </a:r>
            <a:r>
              <a:rPr spc="-10" dirty="0"/>
              <a:t> </a:t>
            </a:r>
            <a:r>
              <a:rPr spc="-375" dirty="0"/>
              <a:t> </a:t>
            </a:r>
            <a:r>
              <a:rPr dirty="0"/>
              <a:t>и</a:t>
            </a:r>
            <a:r>
              <a:rPr spc="-10" dirty="0"/>
              <a:t> </a:t>
            </a:r>
            <a:r>
              <a:rPr spc="-10" dirty="0" err="1"/>
              <a:t>проводятся</a:t>
            </a:r>
            <a:r>
              <a:rPr spc="-5" dirty="0"/>
              <a:t> </a:t>
            </a:r>
            <a:r>
              <a:rPr spc="-10" dirty="0" err="1"/>
              <a:t>оценки</a:t>
            </a:r>
            <a:r>
              <a:rPr spc="-5" dirty="0"/>
              <a:t> </a:t>
            </a:r>
            <a:r>
              <a:rPr dirty="0" err="1"/>
              <a:t>сроков</a:t>
            </a:r>
            <a:r>
              <a:rPr dirty="0"/>
              <a:t>.</a:t>
            </a:r>
          </a:p>
          <a:p>
            <a:pPr marL="446405" marR="224790" indent="-336550">
              <a:lnSpc>
                <a:spcPct val="116100"/>
              </a:lnSpc>
              <a:buFont typeface="Arial"/>
              <a:buChar char="●"/>
              <a:tabLst>
                <a:tab pos="446405" algn="l"/>
                <a:tab pos="447675" algn="l"/>
              </a:tabLst>
            </a:pPr>
            <a:r>
              <a:rPr b="1" spc="-10" dirty="0" err="1">
                <a:latin typeface="Arial"/>
                <a:cs typeface="Arial"/>
              </a:rPr>
              <a:t>Ежедневный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spc="-5" dirty="0" err="1">
                <a:latin typeface="Arial"/>
                <a:cs typeface="Arial"/>
              </a:rPr>
              <a:t>Скрам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(Daily</a:t>
            </a:r>
            <a:r>
              <a:rPr b="1" spc="-5" dirty="0">
                <a:latin typeface="Arial"/>
                <a:cs typeface="Arial"/>
              </a:rPr>
              <a:t> Scrum)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spc="-15" dirty="0" err="1"/>
              <a:t>проходят</a:t>
            </a:r>
            <a:r>
              <a:rPr spc="-5" dirty="0"/>
              <a:t> </a:t>
            </a:r>
            <a:r>
              <a:rPr spc="-10" dirty="0" err="1"/>
              <a:t>ежедневно</a:t>
            </a:r>
            <a:r>
              <a:rPr dirty="0"/>
              <a:t> </a:t>
            </a:r>
            <a:r>
              <a:rPr spc="-10" dirty="0" err="1"/>
              <a:t>во</a:t>
            </a:r>
            <a:r>
              <a:rPr spc="-5" dirty="0"/>
              <a:t> </a:t>
            </a:r>
            <a:r>
              <a:rPr spc="-5" dirty="0" err="1"/>
              <a:t>время</a:t>
            </a:r>
            <a:r>
              <a:rPr spc="-5" dirty="0"/>
              <a:t> </a:t>
            </a:r>
            <a:r>
              <a:rPr spc="-5" dirty="0" err="1"/>
              <a:t>спринтов</a:t>
            </a:r>
            <a:r>
              <a:rPr spc="-5" dirty="0"/>
              <a:t>.</a:t>
            </a:r>
            <a:r>
              <a:rPr dirty="0"/>
              <a:t> </a:t>
            </a:r>
            <a:r>
              <a:rPr spc="-5" dirty="0" err="1"/>
              <a:t>Они</a:t>
            </a:r>
            <a:r>
              <a:rPr spc="-5" dirty="0"/>
              <a:t> </a:t>
            </a:r>
            <a:r>
              <a:rPr spc="-5" dirty="0" err="1"/>
              <a:t>короткие</a:t>
            </a:r>
            <a:r>
              <a:rPr spc="-5" dirty="0"/>
              <a:t> </a:t>
            </a:r>
            <a:r>
              <a:rPr dirty="0"/>
              <a:t> (</a:t>
            </a:r>
            <a:r>
              <a:rPr dirty="0" err="1"/>
              <a:t>до</a:t>
            </a:r>
            <a:r>
              <a:rPr spc="-5" dirty="0"/>
              <a:t> 15</a:t>
            </a:r>
            <a:r>
              <a:rPr dirty="0"/>
              <a:t> </a:t>
            </a:r>
            <a:r>
              <a:rPr spc="-5" dirty="0" err="1"/>
              <a:t>минут</a:t>
            </a:r>
            <a:r>
              <a:rPr spc="-5" dirty="0"/>
              <a:t>)</a:t>
            </a:r>
            <a:r>
              <a:rPr dirty="0"/>
              <a:t> и</a:t>
            </a:r>
            <a:r>
              <a:rPr spc="-5" dirty="0"/>
              <a:t> </a:t>
            </a:r>
            <a:r>
              <a:rPr spc="-15" dirty="0" err="1"/>
              <a:t>предназначены</a:t>
            </a:r>
            <a:r>
              <a:rPr dirty="0"/>
              <a:t> </a:t>
            </a:r>
            <a:r>
              <a:rPr spc="-5" dirty="0" err="1"/>
              <a:t>для</a:t>
            </a:r>
            <a:r>
              <a:rPr dirty="0"/>
              <a:t> </a:t>
            </a:r>
            <a:r>
              <a:rPr spc="-15" dirty="0" err="1"/>
              <a:t>того</a:t>
            </a:r>
            <a:r>
              <a:rPr spc="-15" dirty="0"/>
              <a:t>,</a:t>
            </a:r>
            <a:r>
              <a:rPr spc="-5" dirty="0"/>
              <a:t> </a:t>
            </a:r>
            <a:r>
              <a:rPr spc="-10" dirty="0" err="1"/>
              <a:t>чтобы</a:t>
            </a:r>
            <a:r>
              <a:rPr dirty="0"/>
              <a:t> </a:t>
            </a:r>
            <a:r>
              <a:rPr spc="-5" dirty="0" err="1"/>
              <a:t>спланировать</a:t>
            </a:r>
            <a:r>
              <a:rPr dirty="0"/>
              <a:t> </a:t>
            </a:r>
            <a:r>
              <a:rPr spc="-5" dirty="0" err="1"/>
              <a:t>дневное</a:t>
            </a:r>
            <a:r>
              <a:rPr spc="-5" dirty="0"/>
              <a:t> </a:t>
            </a:r>
            <a:r>
              <a:rPr spc="-5" dirty="0" err="1"/>
              <a:t>расписание</a:t>
            </a:r>
            <a:r>
              <a:rPr dirty="0"/>
              <a:t> </a:t>
            </a:r>
            <a:r>
              <a:rPr spc="-5" dirty="0" err="1"/>
              <a:t>команды</a:t>
            </a:r>
            <a:r>
              <a:rPr spc="-5" dirty="0"/>
              <a:t> </a:t>
            </a:r>
            <a:r>
              <a:rPr spc="-375" dirty="0"/>
              <a:t> </a:t>
            </a:r>
            <a:r>
              <a:rPr spc="-10" dirty="0" err="1"/>
              <a:t>разработки</a:t>
            </a:r>
            <a:r>
              <a:rPr spc="-10" dirty="0"/>
              <a:t>.</a:t>
            </a:r>
            <a:r>
              <a:rPr spc="-5" dirty="0"/>
              <a:t> </a:t>
            </a:r>
            <a:r>
              <a:rPr dirty="0" err="1"/>
              <a:t>Здесь</a:t>
            </a:r>
            <a:r>
              <a:rPr spc="-5" dirty="0"/>
              <a:t> </a:t>
            </a:r>
            <a:r>
              <a:rPr spc="-10" dirty="0" err="1"/>
              <a:t>можно</a:t>
            </a:r>
            <a:r>
              <a:rPr dirty="0"/>
              <a:t> </a:t>
            </a:r>
            <a:r>
              <a:rPr spc="-15" dirty="0" err="1"/>
              <a:t>обсудить</a:t>
            </a:r>
            <a:r>
              <a:rPr spc="-5" dirty="0"/>
              <a:t> </a:t>
            </a:r>
            <a:r>
              <a:rPr spc="-10" dirty="0" err="1"/>
              <a:t>рабочие</a:t>
            </a:r>
            <a:r>
              <a:rPr dirty="0"/>
              <a:t> </a:t>
            </a:r>
            <a:r>
              <a:rPr spc="-5" dirty="0" err="1"/>
              <a:t>сложности</a:t>
            </a:r>
            <a:r>
              <a:rPr spc="-5" dirty="0"/>
              <a:t> </a:t>
            </a:r>
            <a:r>
              <a:rPr spc="-5" dirty="0" err="1"/>
              <a:t>или</a:t>
            </a:r>
            <a:r>
              <a:rPr spc="-5" dirty="0"/>
              <a:t> </a:t>
            </a:r>
            <a:r>
              <a:rPr spc="-5" dirty="0" err="1"/>
              <a:t>прояснить</a:t>
            </a:r>
            <a:r>
              <a:rPr dirty="0"/>
              <a:t> </a:t>
            </a:r>
            <a:r>
              <a:rPr spc="-15" dirty="0" err="1"/>
              <a:t>пользовательские</a:t>
            </a:r>
            <a:r>
              <a:rPr spc="-15" dirty="0"/>
              <a:t> </a:t>
            </a:r>
            <a:r>
              <a:rPr spc="-10" dirty="0"/>
              <a:t> </a:t>
            </a:r>
            <a:r>
              <a:rPr spc="-10" dirty="0" err="1"/>
              <a:t>истории</a:t>
            </a:r>
            <a:r>
              <a:rPr spc="-10" dirty="0"/>
              <a:t>.</a:t>
            </a:r>
            <a:r>
              <a:rPr spc="-5" dirty="0"/>
              <a:t> </a:t>
            </a:r>
            <a:r>
              <a:rPr spc="-15" dirty="0" err="1"/>
              <a:t>Встреча</a:t>
            </a:r>
            <a:r>
              <a:rPr spc="-5" dirty="0"/>
              <a:t> </a:t>
            </a:r>
            <a:r>
              <a:rPr spc="-15" dirty="0" err="1"/>
              <a:t>обязательна</a:t>
            </a:r>
            <a:r>
              <a:rPr spc="-5" dirty="0"/>
              <a:t> </a:t>
            </a:r>
            <a:r>
              <a:rPr spc="-5" dirty="0" err="1"/>
              <a:t>для</a:t>
            </a:r>
            <a:r>
              <a:rPr spc="-5" dirty="0"/>
              <a:t> </a:t>
            </a:r>
            <a:r>
              <a:rPr spc="-5" dirty="0" err="1"/>
              <a:t>команды</a:t>
            </a:r>
            <a:r>
              <a:rPr dirty="0"/>
              <a:t> </a:t>
            </a:r>
            <a:r>
              <a:rPr spc="-10" dirty="0" err="1"/>
              <a:t>разработки</a:t>
            </a:r>
            <a:r>
              <a:rPr spc="-5" dirty="0"/>
              <a:t> </a:t>
            </a:r>
            <a:r>
              <a:rPr dirty="0"/>
              <a:t>в</a:t>
            </a:r>
            <a:r>
              <a:rPr spc="-5" dirty="0"/>
              <a:t> </a:t>
            </a:r>
            <a:r>
              <a:rPr spc="-10" dirty="0" err="1"/>
              <a:t>полном</a:t>
            </a:r>
            <a:r>
              <a:rPr spc="-5" dirty="0"/>
              <a:t> </a:t>
            </a:r>
            <a:r>
              <a:rPr spc="-10" dirty="0" err="1"/>
              <a:t>составе</a:t>
            </a:r>
            <a:r>
              <a:rPr spc="-10" dirty="0"/>
              <a:t>.</a:t>
            </a:r>
            <a:endParaRPr lang="ru-RU" spc="-10" dirty="0"/>
          </a:p>
          <a:p>
            <a:pPr marL="446405" marR="224790" indent="-336550">
              <a:lnSpc>
                <a:spcPct val="116100"/>
              </a:lnSpc>
              <a:buFont typeface="Arial"/>
              <a:buChar char="●"/>
              <a:tabLst>
                <a:tab pos="446405" algn="l"/>
                <a:tab pos="447675" algn="l"/>
              </a:tabLst>
            </a:pPr>
            <a:r>
              <a:rPr lang="ru-RU" b="1" spc="-15" dirty="0"/>
              <a:t>Обзор </a:t>
            </a:r>
            <a:r>
              <a:rPr lang="ru-RU" b="1" spc="-5" dirty="0"/>
              <a:t>Спринта </a:t>
            </a:r>
            <a:r>
              <a:rPr lang="ru-RU" b="1" dirty="0"/>
              <a:t>(</a:t>
            </a:r>
            <a:r>
              <a:rPr lang="ru-RU" b="1" dirty="0" err="1"/>
              <a:t>Sprint</a:t>
            </a:r>
            <a:r>
              <a:rPr lang="ru-RU" b="1" dirty="0"/>
              <a:t> </a:t>
            </a:r>
            <a:r>
              <a:rPr lang="ru-RU" b="1" spc="-5" dirty="0" err="1"/>
              <a:t>Review</a:t>
            </a:r>
            <a:r>
              <a:rPr lang="ru-RU" b="1" spc="-5" dirty="0"/>
              <a:t>) </a:t>
            </a:r>
            <a:r>
              <a:rPr lang="ru-RU" dirty="0"/>
              <a:t>- </a:t>
            </a:r>
            <a:r>
              <a:rPr lang="ru-RU" spc="-5" dirty="0"/>
              <a:t>демонстрация </a:t>
            </a:r>
            <a:r>
              <a:rPr lang="ru-RU" spc="-10" dirty="0"/>
              <a:t>действующего продукта </a:t>
            </a:r>
            <a:r>
              <a:rPr lang="ru-RU" dirty="0"/>
              <a:t>(части </a:t>
            </a:r>
            <a:r>
              <a:rPr lang="ru-RU" spc="-10" dirty="0"/>
              <a:t>продукта), </a:t>
            </a:r>
            <a:r>
              <a:rPr lang="ru-RU" spc="-375" dirty="0"/>
              <a:t> </a:t>
            </a:r>
            <a:r>
              <a:rPr lang="ru-RU" spc="-15" dirty="0"/>
              <a:t>разработанного</a:t>
            </a:r>
            <a:r>
              <a:rPr lang="ru-RU" dirty="0"/>
              <a:t> </a:t>
            </a:r>
            <a:r>
              <a:rPr lang="ru-RU" spc="-10" dirty="0"/>
              <a:t>во</a:t>
            </a:r>
            <a:r>
              <a:rPr lang="ru-RU" dirty="0"/>
              <a:t> </a:t>
            </a:r>
            <a:r>
              <a:rPr lang="ru-RU" spc="-5" dirty="0"/>
              <a:t>время</a:t>
            </a:r>
            <a:r>
              <a:rPr lang="ru-RU" dirty="0"/>
              <a:t> </a:t>
            </a:r>
            <a:r>
              <a:rPr lang="ru-RU" spc="-5" dirty="0"/>
              <a:t>спринта.</a:t>
            </a:r>
            <a:r>
              <a:rPr lang="ru-RU" spc="5" dirty="0"/>
              <a:t> </a:t>
            </a:r>
            <a:r>
              <a:rPr lang="ru-RU" spc="-15" dirty="0"/>
              <a:t>Проходит</a:t>
            </a:r>
            <a:r>
              <a:rPr lang="ru-RU" dirty="0"/>
              <a:t> в </a:t>
            </a:r>
            <a:r>
              <a:rPr lang="ru-RU" spc="-5" dirty="0"/>
              <a:t>конце</a:t>
            </a:r>
            <a:r>
              <a:rPr lang="ru-RU" dirty="0"/>
              <a:t> </a:t>
            </a:r>
            <a:r>
              <a:rPr lang="ru-RU" spc="-5" dirty="0"/>
              <a:t>спринта</a:t>
            </a:r>
            <a:r>
              <a:rPr lang="ru-RU" spc="5" dirty="0"/>
              <a:t> </a:t>
            </a:r>
            <a:r>
              <a:rPr lang="ru-RU" dirty="0"/>
              <a:t>и </a:t>
            </a:r>
            <a:r>
              <a:rPr lang="ru-RU" spc="-15" dirty="0"/>
              <a:t>предназначено</a:t>
            </a:r>
            <a:r>
              <a:rPr lang="ru-RU" dirty="0"/>
              <a:t> в</a:t>
            </a:r>
            <a:r>
              <a:rPr lang="ru-RU" spc="5" dirty="0"/>
              <a:t> </a:t>
            </a:r>
            <a:r>
              <a:rPr lang="ru-RU" spc="-10" dirty="0"/>
              <a:t>первую </a:t>
            </a:r>
            <a:r>
              <a:rPr lang="ru-RU" spc="-5" dirty="0"/>
              <a:t> </a:t>
            </a:r>
            <a:r>
              <a:rPr lang="ru-RU" spc="-15" dirty="0"/>
              <a:t>очередь</a:t>
            </a:r>
            <a:r>
              <a:rPr lang="ru-RU" spc="-5" dirty="0"/>
              <a:t> для </a:t>
            </a:r>
            <a:r>
              <a:rPr lang="ru-RU" spc="-15" dirty="0"/>
              <a:t>того,</a:t>
            </a:r>
            <a:r>
              <a:rPr lang="ru-RU" dirty="0"/>
              <a:t> </a:t>
            </a:r>
            <a:r>
              <a:rPr lang="ru-RU" spc="-10" dirty="0"/>
              <a:t>чтобы</a:t>
            </a:r>
            <a:r>
              <a:rPr lang="ru-RU" spc="-5" dirty="0"/>
              <a:t> </a:t>
            </a:r>
            <a:r>
              <a:rPr lang="ru-RU" dirty="0"/>
              <a:t>в</a:t>
            </a:r>
            <a:r>
              <a:rPr lang="ru-RU" spc="-5" dirty="0"/>
              <a:t> </a:t>
            </a:r>
            <a:r>
              <a:rPr lang="ru-RU" spc="-10" dirty="0"/>
              <a:t>подробностях</a:t>
            </a:r>
            <a:r>
              <a:rPr lang="ru-RU" dirty="0"/>
              <a:t> </a:t>
            </a:r>
            <a:r>
              <a:rPr lang="ru-RU" spc="-10" dirty="0"/>
              <a:t>показать</a:t>
            </a:r>
            <a:r>
              <a:rPr lang="ru-RU" spc="-5" dirty="0"/>
              <a:t> </a:t>
            </a:r>
            <a:r>
              <a:rPr lang="ru-RU" spc="-10" dirty="0"/>
              <a:t>достигнутое</a:t>
            </a:r>
            <a:r>
              <a:rPr lang="ru-RU" dirty="0"/>
              <a:t> </a:t>
            </a:r>
            <a:r>
              <a:rPr lang="ru-RU" spc="-20" dirty="0"/>
              <a:t>заказчику.</a:t>
            </a:r>
          </a:p>
          <a:p>
            <a:pPr marL="446405" marR="224790" indent="-336550">
              <a:lnSpc>
                <a:spcPct val="116100"/>
              </a:lnSpc>
              <a:buFont typeface="Arial"/>
              <a:buChar char="●"/>
              <a:tabLst>
                <a:tab pos="446405" algn="l"/>
                <a:tab pos="447675" algn="l"/>
              </a:tabLst>
            </a:pPr>
            <a:r>
              <a:rPr lang="ru-RU" b="1" spc="-15" dirty="0"/>
              <a:t>Ретроспектива</a:t>
            </a:r>
            <a:r>
              <a:rPr lang="ru-RU" b="1" spc="-5" dirty="0"/>
              <a:t> Спринта</a:t>
            </a:r>
            <a:r>
              <a:rPr lang="ru-RU" b="1" spc="10" dirty="0"/>
              <a:t> </a:t>
            </a:r>
            <a:r>
              <a:rPr lang="ru-RU" b="1" dirty="0"/>
              <a:t>(</a:t>
            </a:r>
            <a:r>
              <a:rPr lang="ru-RU" b="1" dirty="0" err="1"/>
              <a:t>Sprint</a:t>
            </a:r>
            <a:r>
              <a:rPr lang="ru-RU" b="1" spc="-5" dirty="0"/>
              <a:t> </a:t>
            </a:r>
            <a:r>
              <a:rPr lang="ru-RU" b="1" spc="-5" dirty="0" err="1"/>
              <a:t>Retrospective</a:t>
            </a:r>
            <a:r>
              <a:rPr lang="ru-RU" b="1" spc="-5" dirty="0"/>
              <a:t>)</a:t>
            </a:r>
            <a:r>
              <a:rPr lang="ru-RU" b="1" spc="5" dirty="0"/>
              <a:t> </a:t>
            </a:r>
            <a:r>
              <a:rPr lang="ru-RU" dirty="0"/>
              <a:t>-</a:t>
            </a:r>
            <a:r>
              <a:rPr lang="ru-RU" spc="-5" dirty="0"/>
              <a:t> обсуждение</a:t>
            </a:r>
            <a:r>
              <a:rPr lang="ru-RU" dirty="0"/>
              <a:t> </a:t>
            </a:r>
            <a:r>
              <a:rPr lang="ru-RU" spc="-15" dirty="0"/>
              <a:t>того,</a:t>
            </a:r>
            <a:r>
              <a:rPr lang="ru-RU" spc="-5" dirty="0"/>
              <a:t> </a:t>
            </a:r>
            <a:r>
              <a:rPr lang="ru-RU" spc="5" dirty="0"/>
              <a:t>как</a:t>
            </a:r>
            <a:r>
              <a:rPr lang="ru-RU" spc="390" dirty="0"/>
              <a:t> </a:t>
            </a:r>
            <a:r>
              <a:rPr lang="ru-RU" spc="-5" dirty="0"/>
              <a:t>команда </a:t>
            </a:r>
            <a:r>
              <a:rPr lang="ru-RU" dirty="0"/>
              <a:t>справилась </a:t>
            </a:r>
            <a:r>
              <a:rPr lang="ru-RU" spc="-375" dirty="0"/>
              <a:t> </a:t>
            </a:r>
            <a:r>
              <a:rPr lang="ru-RU" spc="-10" dirty="0"/>
              <a:t>во</a:t>
            </a:r>
            <a:r>
              <a:rPr lang="ru-RU" spc="-5" dirty="0"/>
              <a:t> время спринта </a:t>
            </a:r>
            <a:r>
              <a:rPr lang="ru-RU" dirty="0"/>
              <a:t>и</a:t>
            </a:r>
            <a:r>
              <a:rPr lang="ru-RU" spc="-5" dirty="0"/>
              <a:t> </a:t>
            </a:r>
            <a:r>
              <a:rPr lang="ru-RU" spc="5" dirty="0"/>
              <a:t>как</a:t>
            </a:r>
            <a:r>
              <a:rPr lang="ru-RU" spc="-5" dirty="0"/>
              <a:t> </a:t>
            </a:r>
            <a:r>
              <a:rPr lang="ru-RU" spc="-10" dirty="0"/>
              <a:t>можно</a:t>
            </a:r>
            <a:r>
              <a:rPr lang="ru-RU" spc="-5" dirty="0"/>
              <a:t> повысить </a:t>
            </a:r>
            <a:r>
              <a:rPr lang="ru-RU" spc="-10" dirty="0"/>
              <a:t>качество</a:t>
            </a:r>
            <a:r>
              <a:rPr lang="ru-RU" dirty="0"/>
              <a:t> </a:t>
            </a:r>
            <a:r>
              <a:rPr lang="ru-RU" spc="-5" dirty="0"/>
              <a:t>ее </a:t>
            </a:r>
            <a:r>
              <a:rPr lang="ru-RU" spc="-10" dirty="0"/>
              <a:t>работы</a:t>
            </a:r>
            <a:r>
              <a:rPr lang="ru-RU" spc="-5" dirty="0"/>
              <a:t> </a:t>
            </a:r>
            <a:r>
              <a:rPr lang="ru-RU" dirty="0"/>
              <a:t>в</a:t>
            </a:r>
            <a:r>
              <a:rPr lang="ru-RU" spc="-5" dirty="0"/>
              <a:t> </a:t>
            </a:r>
            <a:r>
              <a:rPr lang="ru-RU" spc="-20" dirty="0"/>
              <a:t>будущем.</a:t>
            </a:r>
          </a:p>
          <a:p>
            <a:pPr marL="446405" marR="224790" indent="-336550">
              <a:lnSpc>
                <a:spcPct val="116100"/>
              </a:lnSpc>
              <a:buFont typeface="Arial"/>
              <a:buChar char="●"/>
              <a:tabLst>
                <a:tab pos="446405" algn="l"/>
                <a:tab pos="447675" algn="l"/>
              </a:tabLst>
            </a:pPr>
            <a:r>
              <a:rPr lang="ru-RU" b="1" spc="-10" dirty="0"/>
              <a:t>Уточнение</a:t>
            </a:r>
            <a:r>
              <a:rPr lang="ru-RU" b="1" spc="-5" dirty="0"/>
              <a:t> </a:t>
            </a:r>
            <a:r>
              <a:rPr lang="ru-RU" b="1" spc="-10" dirty="0" err="1"/>
              <a:t>бэклога</a:t>
            </a:r>
            <a:r>
              <a:rPr lang="ru-RU" b="1" spc="-5" dirty="0"/>
              <a:t> </a:t>
            </a:r>
            <a:r>
              <a:rPr lang="ru-RU" b="1" dirty="0"/>
              <a:t>(</a:t>
            </a:r>
            <a:r>
              <a:rPr lang="ru-RU" b="1" dirty="0" err="1"/>
              <a:t>Backlog</a:t>
            </a:r>
            <a:r>
              <a:rPr lang="ru-RU" b="1" dirty="0"/>
              <a:t> </a:t>
            </a:r>
            <a:r>
              <a:rPr lang="ru-RU" b="1" spc="-5" dirty="0" err="1"/>
              <a:t>Refinement</a:t>
            </a:r>
            <a:r>
              <a:rPr lang="ru-RU" b="1" spc="-5" dirty="0"/>
              <a:t>)</a:t>
            </a:r>
            <a:r>
              <a:rPr lang="ru-RU" b="1" spc="5" dirty="0"/>
              <a:t> </a:t>
            </a:r>
            <a:r>
              <a:rPr lang="ru-RU" dirty="0"/>
              <a:t>- </a:t>
            </a:r>
            <a:r>
              <a:rPr lang="ru-RU" spc="-10" dirty="0"/>
              <a:t>обсуждать</a:t>
            </a:r>
            <a:r>
              <a:rPr lang="ru-RU" spc="-5" dirty="0"/>
              <a:t> </a:t>
            </a:r>
            <a:r>
              <a:rPr lang="ru-RU" spc="-10" dirty="0"/>
              <a:t>элементы</a:t>
            </a:r>
            <a:r>
              <a:rPr lang="ru-RU" spc="-5" dirty="0"/>
              <a:t> </a:t>
            </a:r>
            <a:r>
              <a:rPr lang="ru-RU" spc="-5" dirty="0" err="1"/>
              <a:t>бэклога</a:t>
            </a:r>
            <a:r>
              <a:rPr lang="ru-RU" dirty="0"/>
              <a:t> и</a:t>
            </a:r>
            <a:r>
              <a:rPr lang="ru-RU" spc="-5" dirty="0"/>
              <a:t> </a:t>
            </a:r>
            <a:r>
              <a:rPr lang="ru-RU" spc="-15" dirty="0"/>
              <a:t>готовиться</a:t>
            </a:r>
            <a:r>
              <a:rPr lang="ru-RU" dirty="0"/>
              <a:t> к </a:t>
            </a:r>
            <a:r>
              <a:rPr lang="ru-RU" spc="5" dirty="0"/>
              <a:t> </a:t>
            </a:r>
            <a:r>
              <a:rPr lang="ru-RU" spc="-10" dirty="0"/>
              <a:t>следующему</a:t>
            </a:r>
            <a:r>
              <a:rPr lang="ru-RU" spc="5" dirty="0"/>
              <a:t> </a:t>
            </a:r>
            <a:r>
              <a:rPr lang="ru-RU" spc="-20" dirty="0"/>
              <a:t>спринту.</a:t>
            </a:r>
            <a:r>
              <a:rPr lang="ru-RU" spc="5" dirty="0"/>
              <a:t> </a:t>
            </a:r>
            <a:r>
              <a:rPr lang="ru-RU" dirty="0"/>
              <a:t>В</a:t>
            </a:r>
            <a:r>
              <a:rPr lang="ru-RU" spc="5" dirty="0"/>
              <a:t> </a:t>
            </a:r>
            <a:r>
              <a:rPr lang="ru-RU" dirty="0"/>
              <a:t>рамках</a:t>
            </a:r>
            <a:r>
              <a:rPr lang="ru-RU" spc="5" dirty="0"/>
              <a:t> </a:t>
            </a:r>
            <a:r>
              <a:rPr lang="ru-RU" spc="-15" dirty="0"/>
              <a:t>этой</a:t>
            </a:r>
            <a:r>
              <a:rPr lang="ru-RU" spc="5" dirty="0"/>
              <a:t> </a:t>
            </a:r>
            <a:r>
              <a:rPr lang="ru-RU" spc="-15" dirty="0"/>
              <a:t>встречи</a:t>
            </a:r>
            <a:r>
              <a:rPr lang="ru-RU" spc="10" dirty="0"/>
              <a:t> </a:t>
            </a:r>
            <a:r>
              <a:rPr lang="ru-RU" spc="-10" dirty="0"/>
              <a:t>можно</a:t>
            </a:r>
            <a:r>
              <a:rPr lang="ru-RU" spc="5" dirty="0"/>
              <a:t> </a:t>
            </a:r>
            <a:r>
              <a:rPr lang="ru-RU" spc="-15" dirty="0"/>
              <a:t>обсудить</a:t>
            </a:r>
            <a:r>
              <a:rPr lang="ru-RU" spc="5" dirty="0"/>
              <a:t> </a:t>
            </a:r>
            <a:r>
              <a:rPr lang="ru-RU" spc="-10" dirty="0"/>
              <a:t>приоритетность</a:t>
            </a:r>
            <a:r>
              <a:rPr lang="ru-RU" spc="5" dirty="0"/>
              <a:t> </a:t>
            </a:r>
            <a:r>
              <a:rPr lang="ru-RU" spc="-10" dirty="0"/>
              <a:t>элементов</a:t>
            </a:r>
            <a:r>
              <a:rPr lang="ru-RU" spc="5" dirty="0"/>
              <a:t> </a:t>
            </a:r>
            <a:r>
              <a:rPr lang="ru-RU" dirty="0"/>
              <a:t>и </a:t>
            </a:r>
            <a:r>
              <a:rPr lang="ru-RU" spc="-370" dirty="0"/>
              <a:t> </a:t>
            </a:r>
            <a:r>
              <a:rPr lang="ru-RU" spc="-15" dirty="0"/>
              <a:t>разделить</a:t>
            </a:r>
            <a:r>
              <a:rPr lang="ru-RU" spc="-10" dirty="0"/>
              <a:t> элементы</a:t>
            </a:r>
            <a:r>
              <a:rPr lang="ru-RU" spc="-5" dirty="0"/>
              <a:t> </a:t>
            </a:r>
            <a:r>
              <a:rPr lang="ru-RU" spc="-5" dirty="0" err="1"/>
              <a:t>бэклога</a:t>
            </a:r>
            <a:r>
              <a:rPr lang="ru-RU" spc="-5" dirty="0"/>
              <a:t> на </a:t>
            </a:r>
            <a:r>
              <a:rPr lang="ru-RU" spc="-10" dirty="0"/>
              <a:t>более</a:t>
            </a:r>
            <a:r>
              <a:rPr lang="ru-RU" spc="-5" dirty="0"/>
              <a:t> </a:t>
            </a:r>
            <a:r>
              <a:rPr lang="ru-RU" spc="-15" dirty="0"/>
              <a:t>мелкие</a:t>
            </a:r>
            <a:r>
              <a:rPr lang="ru-RU" spc="-5" dirty="0"/>
              <a:t> </a:t>
            </a:r>
            <a:r>
              <a:rPr lang="ru-RU" spc="-10" dirty="0"/>
              <a:t>составляющие.</a:t>
            </a:r>
            <a:endParaRPr lang="ru-RU" dirty="0"/>
          </a:p>
          <a:p>
            <a:pPr marL="446405" marR="224790" indent="-336550">
              <a:lnSpc>
                <a:spcPct val="116100"/>
              </a:lnSpc>
              <a:buFont typeface="Arial"/>
              <a:buChar char="●"/>
              <a:tabLst>
                <a:tab pos="446405" algn="l"/>
                <a:tab pos="447675" algn="l"/>
              </a:tabLst>
            </a:pPr>
            <a:endParaRPr spc="-1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7493" y="2890725"/>
            <a:ext cx="6489620" cy="997174"/>
          </a:xfrm>
          <a:custGeom>
            <a:avLst/>
            <a:gdLst/>
            <a:ahLst/>
            <a:cxnLst/>
            <a:rect l="l" t="t" r="r" b="b"/>
            <a:pathLst>
              <a:path w="9542145" h="1466214">
                <a:moveTo>
                  <a:pt x="0" y="1466087"/>
                </a:moveTo>
                <a:lnTo>
                  <a:pt x="9541764" y="1466087"/>
                </a:lnTo>
                <a:lnTo>
                  <a:pt x="9541764" y="0"/>
                </a:lnTo>
                <a:lnTo>
                  <a:pt x="0" y="0"/>
                </a:lnTo>
                <a:lnTo>
                  <a:pt x="0" y="1466087"/>
                </a:lnTo>
                <a:close/>
              </a:path>
            </a:pathLst>
          </a:custGeom>
          <a:solidFill>
            <a:srgbClr val="F1F1F1">
              <a:alpha val="69802"/>
            </a:srgbClr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024" y="118004"/>
            <a:ext cx="2367910" cy="593497"/>
          </a:xfrm>
          <a:prstGeom prst="rect">
            <a:avLst/>
          </a:prstGeom>
        </p:spPr>
        <p:txBody>
          <a:bodyPr vert="horz" wrap="square" lIns="0" tIns="8637" rIns="0" bIns="0" rtlCol="0">
            <a:spAutoFit/>
          </a:bodyPr>
          <a:lstStyle/>
          <a:p>
            <a:pPr marL="8637">
              <a:spcBef>
                <a:spcPts val="68"/>
              </a:spcBef>
            </a:pPr>
            <a:r>
              <a:rPr spc="-7" dirty="0"/>
              <a:t>События </a:t>
            </a:r>
            <a:r>
              <a:rPr dirty="0"/>
              <a:t>в</a:t>
            </a:r>
            <a:r>
              <a:rPr spc="-27" dirty="0"/>
              <a:t> </a:t>
            </a:r>
            <a:r>
              <a:rPr spc="-3" dirty="0"/>
              <a:t>Спринте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75249" y="2053254"/>
            <a:ext cx="1116368" cy="541482"/>
          </a:xfrm>
          <a:prstGeom prst="rect">
            <a:avLst/>
          </a:prstGeom>
          <a:solidFill>
            <a:srgbClr val="FFE6A8"/>
          </a:solidFill>
        </p:spPr>
        <p:txBody>
          <a:bodyPr vert="horz" wrap="square" lIns="0" tIns="2591" rIns="0" bIns="0" rtlCol="0">
            <a:spAutoFit/>
          </a:bodyPr>
          <a:lstStyle/>
          <a:p>
            <a:pPr>
              <a:spcBef>
                <a:spcPts val="20"/>
              </a:spcBef>
            </a:pPr>
            <a:endParaRPr sz="1326" dirty="0">
              <a:latin typeface="Times New Roman"/>
              <a:cs typeface="Times New Roman"/>
            </a:endParaRPr>
          </a:p>
          <a:p>
            <a:pPr marL="281575" marR="74281" indent="-202112"/>
            <a:r>
              <a:rPr sz="1088" spc="-7" dirty="0" err="1">
                <a:latin typeface="Georgia"/>
                <a:cs typeface="Georgia"/>
              </a:rPr>
              <a:t>План</a:t>
            </a:r>
            <a:r>
              <a:rPr sz="1088" spc="-10" dirty="0" err="1">
                <a:latin typeface="Georgia"/>
                <a:cs typeface="Georgia"/>
              </a:rPr>
              <a:t>и</a:t>
            </a:r>
            <a:r>
              <a:rPr sz="1088" spc="-7" dirty="0" err="1">
                <a:latin typeface="Georgia"/>
                <a:cs typeface="Georgia"/>
              </a:rPr>
              <a:t>ро</a:t>
            </a:r>
            <a:r>
              <a:rPr sz="1088" spc="-3" dirty="0" err="1">
                <a:latin typeface="Georgia"/>
                <a:cs typeface="Georgia"/>
              </a:rPr>
              <a:t>ван</a:t>
            </a:r>
            <a:r>
              <a:rPr sz="1088" spc="-7" dirty="0" err="1">
                <a:latin typeface="Georgia"/>
                <a:cs typeface="Georgia"/>
              </a:rPr>
              <a:t>и</a:t>
            </a:r>
            <a:r>
              <a:rPr sz="1088" spc="-3" dirty="0" err="1">
                <a:latin typeface="Georgia"/>
                <a:cs typeface="Georgia"/>
              </a:rPr>
              <a:t>е</a:t>
            </a:r>
            <a:r>
              <a:rPr sz="1088" spc="-3" dirty="0">
                <a:latin typeface="Georgia"/>
                <a:cs typeface="Georgia"/>
              </a:rPr>
              <a:t>  </a:t>
            </a:r>
            <a:r>
              <a:rPr sz="1088" spc="-7" dirty="0" err="1">
                <a:latin typeface="Georgia"/>
                <a:cs typeface="Georgia"/>
              </a:rPr>
              <a:t>Спринта</a:t>
            </a:r>
            <a:endParaRPr sz="1088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8582" y="2053254"/>
            <a:ext cx="1116368" cy="541482"/>
          </a:xfrm>
          <a:prstGeom prst="rect">
            <a:avLst/>
          </a:prstGeom>
          <a:solidFill>
            <a:srgbClr val="FFE6A8"/>
          </a:solidFill>
        </p:spPr>
        <p:txBody>
          <a:bodyPr vert="horz" wrap="square" lIns="0" tIns="2591" rIns="0" bIns="0" rtlCol="0">
            <a:spAutoFit/>
          </a:bodyPr>
          <a:lstStyle/>
          <a:p>
            <a:pPr>
              <a:spcBef>
                <a:spcPts val="20"/>
              </a:spcBef>
            </a:pPr>
            <a:endParaRPr sz="1326">
              <a:latin typeface="Times New Roman"/>
              <a:cs typeface="Times New Roman"/>
            </a:endParaRPr>
          </a:p>
          <a:p>
            <a:pPr marL="282439" marR="275961" indent="77735"/>
            <a:r>
              <a:rPr sz="1088" spc="-7" dirty="0">
                <a:latin typeface="Georgia"/>
                <a:cs typeface="Georgia"/>
              </a:rPr>
              <a:t>Обзор  Спринта</a:t>
            </a:r>
            <a:endParaRPr sz="1088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02433" y="2053254"/>
            <a:ext cx="1115505" cy="541482"/>
          </a:xfrm>
          <a:prstGeom prst="rect">
            <a:avLst/>
          </a:prstGeom>
          <a:solidFill>
            <a:srgbClr val="FFE6A8"/>
          </a:solidFill>
        </p:spPr>
        <p:txBody>
          <a:bodyPr vert="horz" wrap="square" lIns="0" tIns="2591" rIns="0" bIns="0" rtlCol="0">
            <a:spAutoFit/>
          </a:bodyPr>
          <a:lstStyle/>
          <a:p>
            <a:pPr>
              <a:spcBef>
                <a:spcPts val="20"/>
              </a:spcBef>
            </a:pPr>
            <a:endParaRPr sz="1326" dirty="0">
              <a:latin typeface="Times New Roman"/>
              <a:cs typeface="Times New Roman"/>
            </a:endParaRPr>
          </a:p>
          <a:p>
            <a:pPr marL="351969" marR="133446" indent="-212477"/>
            <a:r>
              <a:rPr sz="1088" spc="-7" dirty="0">
                <a:latin typeface="Georgia"/>
                <a:cs typeface="Georgia"/>
              </a:rPr>
              <a:t>Е</a:t>
            </a:r>
            <a:r>
              <a:rPr sz="1088" spc="-3" dirty="0">
                <a:latin typeface="Georgia"/>
                <a:cs typeface="Georgia"/>
              </a:rPr>
              <a:t>ж</a:t>
            </a:r>
            <a:r>
              <a:rPr sz="1088" spc="-7" dirty="0">
                <a:latin typeface="Georgia"/>
                <a:cs typeface="Georgia"/>
              </a:rPr>
              <a:t>е</a:t>
            </a:r>
            <a:r>
              <a:rPr sz="1088" spc="-10" dirty="0">
                <a:latin typeface="Georgia"/>
                <a:cs typeface="Georgia"/>
              </a:rPr>
              <a:t>д</a:t>
            </a:r>
            <a:r>
              <a:rPr sz="1088" spc="-3" dirty="0">
                <a:latin typeface="Georgia"/>
                <a:cs typeface="Georgia"/>
              </a:rPr>
              <a:t>невный  </a:t>
            </a:r>
            <a:r>
              <a:rPr sz="1088" spc="-7" dirty="0">
                <a:latin typeface="Georgia"/>
                <a:cs typeface="Georgia"/>
              </a:rPr>
              <a:t>Скрам</a:t>
            </a:r>
            <a:endParaRPr sz="1088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55767" y="2053254"/>
            <a:ext cx="1116368" cy="541482"/>
          </a:xfrm>
          <a:prstGeom prst="rect">
            <a:avLst/>
          </a:prstGeom>
          <a:solidFill>
            <a:srgbClr val="FFE6A8"/>
          </a:solidFill>
        </p:spPr>
        <p:txBody>
          <a:bodyPr vert="horz" wrap="square" lIns="0" tIns="2591" rIns="0" bIns="0" rtlCol="0">
            <a:spAutoFit/>
          </a:bodyPr>
          <a:lstStyle/>
          <a:p>
            <a:pPr>
              <a:spcBef>
                <a:spcPts val="20"/>
              </a:spcBef>
            </a:pPr>
            <a:endParaRPr sz="1326">
              <a:latin typeface="Times New Roman"/>
              <a:cs typeface="Times New Roman"/>
            </a:endParaRPr>
          </a:p>
          <a:p>
            <a:pPr marL="282439" marR="78599" indent="-196930"/>
            <a:r>
              <a:rPr sz="1088" spc="-3" dirty="0">
                <a:latin typeface="Georgia"/>
                <a:cs typeface="Georgia"/>
              </a:rPr>
              <a:t>Ретроспе</a:t>
            </a:r>
            <a:r>
              <a:rPr sz="1088" spc="-10" dirty="0">
                <a:latin typeface="Georgia"/>
                <a:cs typeface="Georgia"/>
              </a:rPr>
              <a:t>к</a:t>
            </a:r>
            <a:r>
              <a:rPr sz="1088" spc="-3" dirty="0">
                <a:latin typeface="Georgia"/>
                <a:cs typeface="Georgia"/>
              </a:rPr>
              <a:t>тива  </a:t>
            </a:r>
            <a:r>
              <a:rPr sz="1088" spc="-7" dirty="0">
                <a:latin typeface="Georgia"/>
                <a:cs typeface="Georgia"/>
              </a:rPr>
              <a:t>Спринта</a:t>
            </a:r>
            <a:endParaRPr sz="1088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63258" y="2053254"/>
            <a:ext cx="1116368" cy="721507"/>
          </a:xfrm>
          <a:prstGeom prst="rect">
            <a:avLst/>
          </a:prstGeom>
          <a:solidFill>
            <a:srgbClr val="FFE6A8"/>
          </a:solidFill>
        </p:spPr>
        <p:txBody>
          <a:bodyPr vert="horz" wrap="square" lIns="0" tIns="9933" rIns="0" bIns="0" rtlCol="0">
            <a:spAutoFit/>
          </a:bodyPr>
          <a:lstStyle/>
          <a:p>
            <a:pPr marL="103647" marR="95874" algn="ctr">
              <a:spcBef>
                <a:spcPts val="78"/>
              </a:spcBef>
            </a:pPr>
            <a:r>
              <a:rPr sz="1088" spc="-3" dirty="0">
                <a:latin typeface="Georgia"/>
                <a:cs typeface="Georgia"/>
              </a:rPr>
              <a:t>А</a:t>
            </a:r>
            <a:r>
              <a:rPr sz="1088" spc="-10" dirty="0">
                <a:latin typeface="Georgia"/>
                <a:cs typeface="Georgia"/>
              </a:rPr>
              <a:t>к</a:t>
            </a:r>
            <a:r>
              <a:rPr sz="1088" spc="-3" dirty="0">
                <a:latin typeface="Georgia"/>
                <a:cs typeface="Georgia"/>
              </a:rPr>
              <a:t>туал</a:t>
            </a:r>
            <a:r>
              <a:rPr sz="1088" spc="-10" dirty="0">
                <a:latin typeface="Georgia"/>
                <a:cs typeface="Georgia"/>
              </a:rPr>
              <a:t>и</a:t>
            </a:r>
            <a:r>
              <a:rPr sz="1088" spc="-3" dirty="0">
                <a:latin typeface="Georgia"/>
                <a:cs typeface="Georgia"/>
              </a:rPr>
              <a:t>зац</a:t>
            </a:r>
            <a:r>
              <a:rPr sz="1088" spc="-10" dirty="0">
                <a:latin typeface="Georgia"/>
                <a:cs typeface="Georgia"/>
              </a:rPr>
              <a:t>и</a:t>
            </a:r>
            <a:r>
              <a:rPr sz="1088" spc="-3" dirty="0">
                <a:latin typeface="Georgia"/>
                <a:cs typeface="Georgia"/>
              </a:rPr>
              <a:t>я  </a:t>
            </a:r>
            <a:r>
              <a:rPr sz="1088" spc="-7" dirty="0">
                <a:latin typeface="Georgia"/>
                <a:cs typeface="Georgia"/>
              </a:rPr>
              <a:t>требований</a:t>
            </a:r>
            <a:endParaRPr sz="1088">
              <a:latin typeface="Georgia"/>
              <a:cs typeface="Georgia"/>
            </a:endParaRPr>
          </a:p>
          <a:p>
            <a:pPr marL="188292" marR="181815" indent="-1296" algn="ctr">
              <a:spcBef>
                <a:spcPts val="10"/>
              </a:spcBef>
            </a:pPr>
            <a:r>
              <a:rPr sz="816" i="1" dirty="0">
                <a:latin typeface="Georgia"/>
                <a:cs typeface="Georgia"/>
              </a:rPr>
              <a:t>(Не </a:t>
            </a:r>
            <a:r>
              <a:rPr sz="816" i="1" spc="-3" dirty="0">
                <a:latin typeface="Georgia"/>
                <a:cs typeface="Georgia"/>
              </a:rPr>
              <a:t>является  </a:t>
            </a:r>
            <a:r>
              <a:rPr sz="816" i="1" dirty="0">
                <a:latin typeface="Georgia"/>
                <a:cs typeface="Georgia"/>
              </a:rPr>
              <a:t>обя</a:t>
            </a:r>
            <a:r>
              <a:rPr sz="816" i="1" spc="-3" dirty="0">
                <a:latin typeface="Georgia"/>
                <a:cs typeface="Georgia"/>
              </a:rPr>
              <a:t>зате</a:t>
            </a:r>
            <a:r>
              <a:rPr sz="816" i="1" dirty="0">
                <a:latin typeface="Georgia"/>
                <a:cs typeface="Georgia"/>
              </a:rPr>
              <a:t>ль</a:t>
            </a:r>
            <a:r>
              <a:rPr sz="816" i="1" spc="-3" dirty="0">
                <a:latin typeface="Georgia"/>
                <a:cs typeface="Georgia"/>
              </a:rPr>
              <a:t>н</a:t>
            </a:r>
            <a:r>
              <a:rPr sz="816" i="1" dirty="0">
                <a:latin typeface="Georgia"/>
                <a:cs typeface="Georgia"/>
              </a:rPr>
              <a:t>ым  </a:t>
            </a:r>
            <a:r>
              <a:rPr sz="816" i="1" spc="-3" dirty="0">
                <a:latin typeface="Georgia"/>
                <a:cs typeface="Georgia"/>
              </a:rPr>
              <a:t>событием)</a:t>
            </a:r>
            <a:endParaRPr sz="816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6535" y="1459614"/>
            <a:ext cx="861137" cy="538690"/>
          </a:xfrm>
          <a:prstGeom prst="rect">
            <a:avLst/>
          </a:prstGeom>
        </p:spPr>
        <p:txBody>
          <a:bodyPr vert="horz" wrap="square" lIns="0" tIns="25480" rIns="0" bIns="0" rtlCol="0">
            <a:spAutoFit/>
          </a:bodyPr>
          <a:lstStyle/>
          <a:p>
            <a:pPr marL="173177" marR="167562" indent="864" algn="ctr">
              <a:lnSpc>
                <a:spcPts val="1027"/>
              </a:lnSpc>
              <a:spcBef>
                <a:spcPts val="201"/>
              </a:spcBef>
            </a:pPr>
            <a:r>
              <a:rPr sz="952" i="1" dirty="0">
                <a:latin typeface="Georgia"/>
                <a:cs typeface="Georgia"/>
              </a:rPr>
              <a:t>В</a:t>
            </a:r>
            <a:r>
              <a:rPr sz="952" i="1" spc="-51" dirty="0">
                <a:latin typeface="Georgia"/>
                <a:cs typeface="Georgia"/>
              </a:rPr>
              <a:t> </a:t>
            </a:r>
            <a:r>
              <a:rPr sz="952" i="1" spc="-3" dirty="0">
                <a:latin typeface="Georgia"/>
                <a:cs typeface="Georgia"/>
              </a:rPr>
              <a:t>начале  </a:t>
            </a:r>
            <a:r>
              <a:rPr sz="952" i="1" dirty="0">
                <a:latin typeface="Georgia"/>
                <a:cs typeface="Georgia"/>
              </a:rPr>
              <a:t>спринта</a:t>
            </a:r>
            <a:endParaRPr sz="952">
              <a:latin typeface="Georgia"/>
              <a:cs typeface="Georgia"/>
            </a:endParaRPr>
          </a:p>
          <a:p>
            <a:pPr marL="8637" marR="3455" algn="ctr">
              <a:lnSpc>
                <a:spcPts val="1027"/>
              </a:lnSpc>
              <a:spcBef>
                <a:spcPts val="3"/>
              </a:spcBef>
            </a:pPr>
            <a:r>
              <a:rPr sz="952" i="1" dirty="0">
                <a:latin typeface="Georgia"/>
                <a:cs typeface="Georgia"/>
              </a:rPr>
              <a:t>(один раз в</a:t>
            </a:r>
            <a:r>
              <a:rPr sz="952" i="1" spc="-68" dirty="0">
                <a:latin typeface="Georgia"/>
                <a:cs typeface="Georgia"/>
              </a:rPr>
              <a:t> </a:t>
            </a:r>
            <a:r>
              <a:rPr sz="952" i="1" dirty="0">
                <a:latin typeface="Georgia"/>
                <a:cs typeface="Georgia"/>
              </a:rPr>
              <a:t>2-4  </a:t>
            </a:r>
            <a:r>
              <a:rPr sz="952" i="1" spc="-3" dirty="0">
                <a:latin typeface="Georgia"/>
                <a:cs typeface="Georgia"/>
              </a:rPr>
              <a:t>недели)</a:t>
            </a:r>
            <a:endParaRPr sz="952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27329" y="1588568"/>
            <a:ext cx="884026" cy="410450"/>
          </a:xfrm>
          <a:prstGeom prst="rect">
            <a:avLst/>
          </a:prstGeom>
        </p:spPr>
        <p:txBody>
          <a:bodyPr vert="horz" wrap="square" lIns="0" tIns="25480" rIns="0" bIns="0" rtlCol="0">
            <a:spAutoFit/>
          </a:bodyPr>
          <a:lstStyle/>
          <a:p>
            <a:pPr marL="8205" marR="3455" algn="ctr">
              <a:lnSpc>
                <a:spcPts val="1027"/>
              </a:lnSpc>
              <a:spcBef>
                <a:spcPts val="201"/>
              </a:spcBef>
            </a:pPr>
            <a:r>
              <a:rPr sz="952" i="1" spc="-3" dirty="0">
                <a:latin typeface="Georgia"/>
                <a:cs typeface="Georgia"/>
              </a:rPr>
              <a:t>Каждый день  </a:t>
            </a:r>
            <a:r>
              <a:rPr sz="952" i="1" dirty="0">
                <a:latin typeface="Georgia"/>
                <a:cs typeface="Georgia"/>
              </a:rPr>
              <a:t>(в </a:t>
            </a:r>
            <a:r>
              <a:rPr sz="952" i="1" spc="-3" dirty="0">
                <a:latin typeface="Georgia"/>
                <a:cs typeface="Georgia"/>
              </a:rPr>
              <a:t>начале или</a:t>
            </a:r>
            <a:r>
              <a:rPr sz="952" i="1" spc="-54" dirty="0">
                <a:latin typeface="Georgia"/>
                <a:cs typeface="Georgia"/>
              </a:rPr>
              <a:t> </a:t>
            </a:r>
            <a:r>
              <a:rPr sz="952" i="1" dirty="0">
                <a:latin typeface="Georgia"/>
                <a:cs typeface="Georgia"/>
              </a:rPr>
              <a:t>в  конце</a:t>
            </a:r>
            <a:r>
              <a:rPr sz="952" i="1" spc="-24" dirty="0">
                <a:latin typeface="Georgia"/>
                <a:cs typeface="Georgia"/>
              </a:rPr>
              <a:t> </a:t>
            </a:r>
            <a:r>
              <a:rPr sz="952" i="1" spc="-3" dirty="0">
                <a:latin typeface="Georgia"/>
                <a:cs typeface="Georgia"/>
              </a:rPr>
              <a:t>дня)</a:t>
            </a:r>
            <a:endParaRPr sz="952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30714" y="1732466"/>
            <a:ext cx="531625" cy="282209"/>
          </a:xfrm>
          <a:prstGeom prst="rect">
            <a:avLst/>
          </a:prstGeom>
        </p:spPr>
        <p:txBody>
          <a:bodyPr vert="horz" wrap="square" lIns="0" tIns="25480" rIns="0" bIns="0" rtlCol="0">
            <a:spAutoFit/>
          </a:bodyPr>
          <a:lstStyle/>
          <a:p>
            <a:pPr marL="8637" marR="3455" indent="38004">
              <a:lnSpc>
                <a:spcPts val="1027"/>
              </a:lnSpc>
              <a:spcBef>
                <a:spcPts val="201"/>
              </a:spcBef>
            </a:pPr>
            <a:r>
              <a:rPr sz="952" i="1" dirty="0">
                <a:latin typeface="Georgia"/>
                <a:cs typeface="Georgia"/>
              </a:rPr>
              <a:t>В </a:t>
            </a:r>
            <a:r>
              <a:rPr sz="952" i="1" spc="-3" dirty="0">
                <a:latin typeface="Georgia"/>
                <a:cs typeface="Georgia"/>
              </a:rPr>
              <a:t>конце  </a:t>
            </a:r>
            <a:r>
              <a:rPr sz="952" i="1" dirty="0">
                <a:latin typeface="Georgia"/>
                <a:cs typeface="Georgia"/>
              </a:rPr>
              <a:t>спринта</a:t>
            </a:r>
            <a:endParaRPr sz="952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57898" y="1732466"/>
            <a:ext cx="531625" cy="282209"/>
          </a:xfrm>
          <a:prstGeom prst="rect">
            <a:avLst/>
          </a:prstGeom>
        </p:spPr>
        <p:txBody>
          <a:bodyPr vert="horz" wrap="square" lIns="0" tIns="25480" rIns="0" bIns="0" rtlCol="0">
            <a:spAutoFit/>
          </a:bodyPr>
          <a:lstStyle/>
          <a:p>
            <a:pPr marL="8637" marR="3455" indent="38004">
              <a:lnSpc>
                <a:spcPts val="1027"/>
              </a:lnSpc>
              <a:spcBef>
                <a:spcPts val="201"/>
              </a:spcBef>
            </a:pPr>
            <a:r>
              <a:rPr sz="952" i="1" dirty="0">
                <a:latin typeface="Georgia"/>
                <a:cs typeface="Georgia"/>
              </a:rPr>
              <a:t>В </a:t>
            </a:r>
            <a:r>
              <a:rPr sz="952" i="1" spc="-3" dirty="0">
                <a:latin typeface="Georgia"/>
                <a:cs typeface="Georgia"/>
              </a:rPr>
              <a:t>конце  </a:t>
            </a:r>
            <a:r>
              <a:rPr sz="952" i="1" dirty="0">
                <a:latin typeface="Georgia"/>
                <a:cs typeface="Georgia"/>
              </a:rPr>
              <a:t>спринта</a:t>
            </a:r>
            <a:endParaRPr sz="952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24709" y="1732466"/>
            <a:ext cx="627066" cy="282209"/>
          </a:xfrm>
          <a:prstGeom prst="rect">
            <a:avLst/>
          </a:prstGeom>
        </p:spPr>
        <p:txBody>
          <a:bodyPr vert="horz" wrap="square" lIns="0" tIns="25480" rIns="0" bIns="0" rtlCol="0">
            <a:spAutoFit/>
          </a:bodyPr>
          <a:lstStyle/>
          <a:p>
            <a:pPr marL="56142" marR="3455" indent="-47937">
              <a:lnSpc>
                <a:spcPts val="1027"/>
              </a:lnSpc>
              <a:spcBef>
                <a:spcPts val="201"/>
              </a:spcBef>
            </a:pPr>
            <a:r>
              <a:rPr sz="952" i="1" dirty="0">
                <a:latin typeface="Georgia"/>
                <a:cs typeface="Georgia"/>
              </a:rPr>
              <a:t>В</a:t>
            </a:r>
            <a:r>
              <a:rPr sz="952" i="1" spc="-51" dirty="0">
                <a:latin typeface="Georgia"/>
                <a:cs typeface="Georgia"/>
              </a:rPr>
              <a:t> </a:t>
            </a:r>
            <a:r>
              <a:rPr sz="952" i="1" spc="-3" dirty="0">
                <a:latin typeface="Georgia"/>
                <a:cs typeface="Georgia"/>
              </a:rPr>
              <a:t>середине  </a:t>
            </a:r>
            <a:r>
              <a:rPr sz="952" i="1" dirty="0">
                <a:latin typeface="Georgia"/>
                <a:cs typeface="Georgia"/>
              </a:rPr>
              <a:t>спринта</a:t>
            </a:r>
            <a:endParaRPr sz="952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58413" y="3957343"/>
            <a:ext cx="328648" cy="175703"/>
          </a:xfrm>
          <a:prstGeom prst="rect">
            <a:avLst/>
          </a:prstGeom>
        </p:spPr>
        <p:txBody>
          <a:bodyPr vert="horz" wrap="square" lIns="0" tIns="8205" rIns="0" bIns="0" rtlCol="0">
            <a:spAutoFit/>
          </a:bodyPr>
          <a:lstStyle/>
          <a:p>
            <a:pPr marL="8637">
              <a:spcBef>
                <a:spcPts val="65"/>
              </a:spcBef>
            </a:pPr>
            <a:r>
              <a:rPr sz="1088" i="1" spc="-3" dirty="0">
                <a:solidFill>
                  <a:srgbClr val="404040"/>
                </a:solidFill>
                <a:latin typeface="Georgia"/>
                <a:cs typeface="Georgia"/>
              </a:rPr>
              <a:t>1</a:t>
            </a:r>
            <a:r>
              <a:rPr sz="1088" i="1" spc="-41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1088" i="1" spc="-7" dirty="0">
                <a:solidFill>
                  <a:srgbClr val="404040"/>
                </a:solidFill>
                <a:latin typeface="Georgia"/>
                <a:cs typeface="Georgia"/>
              </a:rPr>
              <a:t>час</a:t>
            </a:r>
            <a:endParaRPr sz="1088">
              <a:latin typeface="Georgia"/>
              <a:cs typeface="Georg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71024" y="3111494"/>
            <a:ext cx="382631" cy="390837"/>
          </a:xfrm>
          <a:custGeom>
            <a:avLst/>
            <a:gdLst/>
            <a:ahLst/>
            <a:cxnLst/>
            <a:rect l="l" t="t" r="r" b="b"/>
            <a:pathLst>
              <a:path w="562610" h="574675">
                <a:moveTo>
                  <a:pt x="89090" y="301498"/>
                </a:moveTo>
                <a:lnTo>
                  <a:pt x="38976" y="301498"/>
                </a:lnTo>
                <a:lnTo>
                  <a:pt x="45358" y="347203"/>
                </a:lnTo>
                <a:lnTo>
                  <a:pt x="59766" y="389919"/>
                </a:lnTo>
                <a:lnTo>
                  <a:pt x="81353" y="428775"/>
                </a:lnTo>
                <a:lnTo>
                  <a:pt x="109269" y="462899"/>
                </a:lnTo>
                <a:lnTo>
                  <a:pt x="142666" y="491421"/>
                </a:lnTo>
                <a:lnTo>
                  <a:pt x="180695" y="513470"/>
                </a:lnTo>
                <a:lnTo>
                  <a:pt x="222509" y="528177"/>
                </a:lnTo>
                <a:lnTo>
                  <a:pt x="267258" y="534670"/>
                </a:lnTo>
                <a:lnTo>
                  <a:pt x="267258" y="568833"/>
                </a:lnTo>
                <a:lnTo>
                  <a:pt x="275615" y="574548"/>
                </a:lnTo>
                <a:lnTo>
                  <a:pt x="289534" y="574548"/>
                </a:lnTo>
                <a:lnTo>
                  <a:pt x="295097" y="568833"/>
                </a:lnTo>
                <a:lnTo>
                  <a:pt x="295097" y="534670"/>
                </a:lnTo>
                <a:lnTo>
                  <a:pt x="340650" y="528177"/>
                </a:lnTo>
                <a:lnTo>
                  <a:pt x="382877" y="513470"/>
                </a:lnTo>
                <a:lnTo>
                  <a:pt x="421058" y="491421"/>
                </a:lnTo>
                <a:lnTo>
                  <a:pt x="430352" y="483489"/>
                </a:lnTo>
                <a:lnTo>
                  <a:pt x="267258" y="483489"/>
                </a:lnTo>
                <a:lnTo>
                  <a:pt x="221581" y="474779"/>
                </a:lnTo>
                <a:lnTo>
                  <a:pt x="180235" y="455299"/>
                </a:lnTo>
                <a:lnTo>
                  <a:pt x="144765" y="426640"/>
                </a:lnTo>
                <a:lnTo>
                  <a:pt x="116720" y="390393"/>
                </a:lnTo>
                <a:lnTo>
                  <a:pt x="97646" y="348148"/>
                </a:lnTo>
                <a:lnTo>
                  <a:pt x="89090" y="301498"/>
                </a:lnTo>
                <a:close/>
              </a:path>
              <a:path w="562610" h="574675">
                <a:moveTo>
                  <a:pt x="228282" y="301498"/>
                </a:moveTo>
                <a:lnTo>
                  <a:pt x="194881" y="301498"/>
                </a:lnTo>
                <a:lnTo>
                  <a:pt x="203447" y="329112"/>
                </a:lnTo>
                <a:lnTo>
                  <a:pt x="219583" y="351631"/>
                </a:lnTo>
                <a:lnTo>
                  <a:pt x="241462" y="368292"/>
                </a:lnTo>
                <a:lnTo>
                  <a:pt x="267258" y="378333"/>
                </a:lnTo>
                <a:lnTo>
                  <a:pt x="267258" y="483489"/>
                </a:lnTo>
                <a:lnTo>
                  <a:pt x="295097" y="483489"/>
                </a:lnTo>
                <a:lnTo>
                  <a:pt x="295097" y="378333"/>
                </a:lnTo>
                <a:lnTo>
                  <a:pt x="322501" y="368292"/>
                </a:lnTo>
                <a:lnTo>
                  <a:pt x="345208" y="351631"/>
                </a:lnTo>
                <a:lnTo>
                  <a:pt x="352696" y="341376"/>
                </a:lnTo>
                <a:lnTo>
                  <a:pt x="267258" y="341376"/>
                </a:lnTo>
                <a:lnTo>
                  <a:pt x="253732" y="335537"/>
                </a:lnTo>
                <a:lnTo>
                  <a:pt x="242550" y="326771"/>
                </a:lnTo>
                <a:lnTo>
                  <a:pt x="233979" y="315337"/>
                </a:lnTo>
                <a:lnTo>
                  <a:pt x="228282" y="301498"/>
                </a:lnTo>
                <a:close/>
              </a:path>
              <a:path w="562610" h="574675">
                <a:moveTo>
                  <a:pt x="526161" y="301498"/>
                </a:moveTo>
                <a:lnTo>
                  <a:pt x="476059" y="301498"/>
                </a:lnTo>
                <a:lnTo>
                  <a:pt x="466519" y="348148"/>
                </a:lnTo>
                <a:lnTo>
                  <a:pt x="447081" y="390393"/>
                </a:lnTo>
                <a:lnTo>
                  <a:pt x="418982" y="426640"/>
                </a:lnTo>
                <a:lnTo>
                  <a:pt x="383460" y="455299"/>
                </a:lnTo>
                <a:lnTo>
                  <a:pt x="341752" y="474779"/>
                </a:lnTo>
                <a:lnTo>
                  <a:pt x="295097" y="483489"/>
                </a:lnTo>
                <a:lnTo>
                  <a:pt x="430352" y="483489"/>
                </a:lnTo>
                <a:lnTo>
                  <a:pt x="454477" y="462899"/>
                </a:lnTo>
                <a:lnTo>
                  <a:pt x="482415" y="428775"/>
                </a:lnTo>
                <a:lnTo>
                  <a:pt x="504153" y="389919"/>
                </a:lnTo>
                <a:lnTo>
                  <a:pt x="518975" y="347203"/>
                </a:lnTo>
                <a:lnTo>
                  <a:pt x="526161" y="301498"/>
                </a:lnTo>
                <a:close/>
              </a:path>
              <a:path w="562610" h="574675">
                <a:moveTo>
                  <a:pt x="295097" y="301498"/>
                </a:moveTo>
                <a:lnTo>
                  <a:pt x="267258" y="301498"/>
                </a:lnTo>
                <a:lnTo>
                  <a:pt x="267258" y="341376"/>
                </a:lnTo>
                <a:lnTo>
                  <a:pt x="295097" y="341376"/>
                </a:lnTo>
                <a:lnTo>
                  <a:pt x="295097" y="301498"/>
                </a:lnTo>
                <a:close/>
              </a:path>
              <a:path w="562610" h="574675">
                <a:moveTo>
                  <a:pt x="370268" y="301498"/>
                </a:moveTo>
                <a:lnTo>
                  <a:pt x="336854" y="301498"/>
                </a:lnTo>
                <a:lnTo>
                  <a:pt x="330723" y="315337"/>
                </a:lnTo>
                <a:lnTo>
                  <a:pt x="321195" y="326771"/>
                </a:lnTo>
                <a:lnTo>
                  <a:pt x="309058" y="335537"/>
                </a:lnTo>
                <a:lnTo>
                  <a:pt x="295097" y="341376"/>
                </a:lnTo>
                <a:lnTo>
                  <a:pt x="352696" y="341376"/>
                </a:lnTo>
                <a:lnTo>
                  <a:pt x="361651" y="329112"/>
                </a:lnTo>
                <a:lnTo>
                  <a:pt x="370268" y="301498"/>
                </a:lnTo>
                <a:close/>
              </a:path>
              <a:path w="562610" h="574675">
                <a:moveTo>
                  <a:pt x="556793" y="273050"/>
                </a:moveTo>
                <a:lnTo>
                  <a:pt x="5562" y="273050"/>
                </a:lnTo>
                <a:lnTo>
                  <a:pt x="0" y="278765"/>
                </a:lnTo>
                <a:lnTo>
                  <a:pt x="0" y="295783"/>
                </a:lnTo>
                <a:lnTo>
                  <a:pt x="5562" y="301498"/>
                </a:lnTo>
                <a:lnTo>
                  <a:pt x="556793" y="301498"/>
                </a:lnTo>
                <a:lnTo>
                  <a:pt x="562356" y="295783"/>
                </a:lnTo>
                <a:lnTo>
                  <a:pt x="562356" y="278765"/>
                </a:lnTo>
                <a:lnTo>
                  <a:pt x="556793" y="273050"/>
                </a:lnTo>
                <a:close/>
              </a:path>
              <a:path w="562610" h="574675">
                <a:moveTo>
                  <a:pt x="289534" y="0"/>
                </a:moveTo>
                <a:lnTo>
                  <a:pt x="275615" y="0"/>
                </a:lnTo>
                <a:lnTo>
                  <a:pt x="267258" y="5715"/>
                </a:lnTo>
                <a:lnTo>
                  <a:pt x="267258" y="39878"/>
                </a:lnTo>
                <a:lnTo>
                  <a:pt x="222509" y="46370"/>
                </a:lnTo>
                <a:lnTo>
                  <a:pt x="180695" y="61077"/>
                </a:lnTo>
                <a:lnTo>
                  <a:pt x="142666" y="83126"/>
                </a:lnTo>
                <a:lnTo>
                  <a:pt x="109269" y="111648"/>
                </a:lnTo>
                <a:lnTo>
                  <a:pt x="81353" y="145772"/>
                </a:lnTo>
                <a:lnTo>
                  <a:pt x="59766" y="184628"/>
                </a:lnTo>
                <a:lnTo>
                  <a:pt x="45358" y="227344"/>
                </a:lnTo>
                <a:lnTo>
                  <a:pt x="38976" y="273050"/>
                </a:lnTo>
                <a:lnTo>
                  <a:pt x="89090" y="273050"/>
                </a:lnTo>
                <a:lnTo>
                  <a:pt x="97646" y="226399"/>
                </a:lnTo>
                <a:lnTo>
                  <a:pt x="116720" y="184154"/>
                </a:lnTo>
                <a:lnTo>
                  <a:pt x="144765" y="147907"/>
                </a:lnTo>
                <a:lnTo>
                  <a:pt x="180235" y="119248"/>
                </a:lnTo>
                <a:lnTo>
                  <a:pt x="221581" y="99768"/>
                </a:lnTo>
                <a:lnTo>
                  <a:pt x="267258" y="91059"/>
                </a:lnTo>
                <a:lnTo>
                  <a:pt x="430352" y="91059"/>
                </a:lnTo>
                <a:lnTo>
                  <a:pt x="421058" y="83126"/>
                </a:lnTo>
                <a:lnTo>
                  <a:pt x="382877" y="61077"/>
                </a:lnTo>
                <a:lnTo>
                  <a:pt x="340650" y="46370"/>
                </a:lnTo>
                <a:lnTo>
                  <a:pt x="295097" y="39878"/>
                </a:lnTo>
                <a:lnTo>
                  <a:pt x="295097" y="5715"/>
                </a:lnTo>
                <a:lnTo>
                  <a:pt x="289534" y="0"/>
                </a:lnTo>
                <a:close/>
              </a:path>
              <a:path w="562610" h="574675">
                <a:moveTo>
                  <a:pt x="295097" y="91059"/>
                </a:moveTo>
                <a:lnTo>
                  <a:pt x="267258" y="91059"/>
                </a:lnTo>
                <a:lnTo>
                  <a:pt x="267258" y="196215"/>
                </a:lnTo>
                <a:lnTo>
                  <a:pt x="241462" y="206255"/>
                </a:lnTo>
                <a:lnTo>
                  <a:pt x="219582" y="222916"/>
                </a:lnTo>
                <a:lnTo>
                  <a:pt x="203447" y="245435"/>
                </a:lnTo>
                <a:lnTo>
                  <a:pt x="194881" y="273050"/>
                </a:lnTo>
                <a:lnTo>
                  <a:pt x="228282" y="273050"/>
                </a:lnTo>
                <a:lnTo>
                  <a:pt x="233979" y="259210"/>
                </a:lnTo>
                <a:lnTo>
                  <a:pt x="242550" y="247777"/>
                </a:lnTo>
                <a:lnTo>
                  <a:pt x="253732" y="239010"/>
                </a:lnTo>
                <a:lnTo>
                  <a:pt x="267258" y="233172"/>
                </a:lnTo>
                <a:lnTo>
                  <a:pt x="352696" y="233172"/>
                </a:lnTo>
                <a:lnTo>
                  <a:pt x="345208" y="222916"/>
                </a:lnTo>
                <a:lnTo>
                  <a:pt x="322501" y="206255"/>
                </a:lnTo>
                <a:lnTo>
                  <a:pt x="295097" y="196215"/>
                </a:lnTo>
                <a:lnTo>
                  <a:pt x="295097" y="91059"/>
                </a:lnTo>
                <a:close/>
              </a:path>
              <a:path w="562610" h="574675">
                <a:moveTo>
                  <a:pt x="295097" y="233172"/>
                </a:moveTo>
                <a:lnTo>
                  <a:pt x="267258" y="233172"/>
                </a:lnTo>
                <a:lnTo>
                  <a:pt x="267258" y="273050"/>
                </a:lnTo>
                <a:lnTo>
                  <a:pt x="295097" y="273050"/>
                </a:lnTo>
                <a:lnTo>
                  <a:pt x="295097" y="233172"/>
                </a:lnTo>
                <a:close/>
              </a:path>
              <a:path w="562610" h="574675">
                <a:moveTo>
                  <a:pt x="352696" y="233172"/>
                </a:moveTo>
                <a:lnTo>
                  <a:pt x="295097" y="233172"/>
                </a:lnTo>
                <a:lnTo>
                  <a:pt x="309058" y="239010"/>
                </a:lnTo>
                <a:lnTo>
                  <a:pt x="321195" y="247777"/>
                </a:lnTo>
                <a:lnTo>
                  <a:pt x="330723" y="259210"/>
                </a:lnTo>
                <a:lnTo>
                  <a:pt x="336854" y="273050"/>
                </a:lnTo>
                <a:lnTo>
                  <a:pt x="370268" y="273050"/>
                </a:lnTo>
                <a:lnTo>
                  <a:pt x="361651" y="245435"/>
                </a:lnTo>
                <a:lnTo>
                  <a:pt x="352696" y="233172"/>
                </a:lnTo>
                <a:close/>
              </a:path>
              <a:path w="562610" h="574675">
                <a:moveTo>
                  <a:pt x="430352" y="91059"/>
                </a:moveTo>
                <a:lnTo>
                  <a:pt x="295097" y="91059"/>
                </a:lnTo>
                <a:lnTo>
                  <a:pt x="341752" y="99768"/>
                </a:lnTo>
                <a:lnTo>
                  <a:pt x="383460" y="119248"/>
                </a:lnTo>
                <a:lnTo>
                  <a:pt x="418982" y="147907"/>
                </a:lnTo>
                <a:lnTo>
                  <a:pt x="447081" y="184154"/>
                </a:lnTo>
                <a:lnTo>
                  <a:pt x="466519" y="226399"/>
                </a:lnTo>
                <a:lnTo>
                  <a:pt x="476059" y="273050"/>
                </a:lnTo>
                <a:lnTo>
                  <a:pt x="526161" y="273050"/>
                </a:lnTo>
                <a:lnTo>
                  <a:pt x="518975" y="227344"/>
                </a:lnTo>
                <a:lnTo>
                  <a:pt x="504153" y="184628"/>
                </a:lnTo>
                <a:lnTo>
                  <a:pt x="482415" y="145772"/>
                </a:lnTo>
                <a:lnTo>
                  <a:pt x="454477" y="111648"/>
                </a:lnTo>
                <a:lnTo>
                  <a:pt x="430352" y="9105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16" name="object 16"/>
          <p:cNvSpPr/>
          <p:nvPr/>
        </p:nvSpPr>
        <p:spPr>
          <a:xfrm>
            <a:off x="1459124" y="1517397"/>
            <a:ext cx="195203" cy="293668"/>
          </a:xfrm>
          <a:custGeom>
            <a:avLst/>
            <a:gdLst/>
            <a:ahLst/>
            <a:cxnLst/>
            <a:rect l="l" t="t" r="r" b="b"/>
            <a:pathLst>
              <a:path w="287019" h="431800">
                <a:moveTo>
                  <a:pt x="282873" y="90424"/>
                </a:moveTo>
                <a:lnTo>
                  <a:pt x="155117" y="90424"/>
                </a:lnTo>
                <a:lnTo>
                  <a:pt x="162026" y="92709"/>
                </a:lnTo>
                <a:lnTo>
                  <a:pt x="167957" y="94868"/>
                </a:lnTo>
                <a:lnTo>
                  <a:pt x="172897" y="99313"/>
                </a:lnTo>
                <a:lnTo>
                  <a:pt x="175856" y="103631"/>
                </a:lnTo>
                <a:lnTo>
                  <a:pt x="178828" y="109219"/>
                </a:lnTo>
                <a:lnTo>
                  <a:pt x="180797" y="115824"/>
                </a:lnTo>
                <a:lnTo>
                  <a:pt x="180797" y="128015"/>
                </a:lnTo>
                <a:lnTo>
                  <a:pt x="127444" y="189737"/>
                </a:lnTo>
                <a:lnTo>
                  <a:pt x="116586" y="200787"/>
                </a:lnTo>
                <a:lnTo>
                  <a:pt x="94843" y="232790"/>
                </a:lnTo>
                <a:lnTo>
                  <a:pt x="86944" y="273557"/>
                </a:lnTo>
                <a:lnTo>
                  <a:pt x="85953" y="286765"/>
                </a:lnTo>
                <a:lnTo>
                  <a:pt x="85953" y="297814"/>
                </a:lnTo>
                <a:lnTo>
                  <a:pt x="184746" y="297814"/>
                </a:lnTo>
                <a:lnTo>
                  <a:pt x="185737" y="286765"/>
                </a:lnTo>
                <a:lnTo>
                  <a:pt x="186728" y="276859"/>
                </a:lnTo>
                <a:lnTo>
                  <a:pt x="213398" y="234950"/>
                </a:lnTo>
                <a:lnTo>
                  <a:pt x="242049" y="208533"/>
                </a:lnTo>
                <a:lnTo>
                  <a:pt x="255879" y="193039"/>
                </a:lnTo>
                <a:lnTo>
                  <a:pt x="279590" y="156590"/>
                </a:lnTo>
                <a:lnTo>
                  <a:pt x="286511" y="121284"/>
                </a:lnTo>
                <a:lnTo>
                  <a:pt x="285521" y="106933"/>
                </a:lnTo>
                <a:lnTo>
                  <a:pt x="283552" y="92709"/>
                </a:lnTo>
                <a:lnTo>
                  <a:pt x="282873" y="90424"/>
                </a:lnTo>
                <a:close/>
              </a:path>
              <a:path w="287019" h="431800">
                <a:moveTo>
                  <a:pt x="162026" y="0"/>
                </a:moveTo>
                <a:lnTo>
                  <a:pt x="148196" y="0"/>
                </a:lnTo>
                <a:lnTo>
                  <a:pt x="114604" y="2158"/>
                </a:lnTo>
                <a:lnTo>
                  <a:pt x="72123" y="14350"/>
                </a:lnTo>
                <a:lnTo>
                  <a:pt x="40512" y="37464"/>
                </a:lnTo>
                <a:lnTo>
                  <a:pt x="18770" y="69468"/>
                </a:lnTo>
                <a:lnTo>
                  <a:pt x="1981" y="122427"/>
                </a:lnTo>
                <a:lnTo>
                  <a:pt x="0" y="136778"/>
                </a:lnTo>
                <a:lnTo>
                  <a:pt x="100774" y="151129"/>
                </a:lnTo>
                <a:lnTo>
                  <a:pt x="102742" y="135636"/>
                </a:lnTo>
                <a:lnTo>
                  <a:pt x="106705" y="122427"/>
                </a:lnTo>
                <a:lnTo>
                  <a:pt x="138315" y="91566"/>
                </a:lnTo>
                <a:lnTo>
                  <a:pt x="147205" y="90424"/>
                </a:lnTo>
                <a:lnTo>
                  <a:pt x="282873" y="90424"/>
                </a:lnTo>
                <a:lnTo>
                  <a:pt x="279590" y="79375"/>
                </a:lnTo>
                <a:lnTo>
                  <a:pt x="259842" y="45212"/>
                </a:lnTo>
                <a:lnTo>
                  <a:pt x="230200" y="19812"/>
                </a:lnTo>
                <a:lnTo>
                  <a:pt x="187718" y="3301"/>
                </a:lnTo>
                <a:lnTo>
                  <a:pt x="174866" y="1142"/>
                </a:lnTo>
                <a:lnTo>
                  <a:pt x="162026" y="0"/>
                </a:lnTo>
                <a:close/>
              </a:path>
              <a:path w="287019" h="431800">
                <a:moveTo>
                  <a:pt x="188696" y="326516"/>
                </a:moveTo>
                <a:lnTo>
                  <a:pt x="82994" y="326516"/>
                </a:lnTo>
                <a:lnTo>
                  <a:pt x="82994" y="431291"/>
                </a:lnTo>
                <a:lnTo>
                  <a:pt x="188696" y="431291"/>
                </a:lnTo>
                <a:lnTo>
                  <a:pt x="188696" y="32651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17" name="object 17"/>
          <p:cNvSpPr txBox="1"/>
          <p:nvPr/>
        </p:nvSpPr>
        <p:spPr>
          <a:xfrm>
            <a:off x="1327492" y="3006291"/>
            <a:ext cx="1607830" cy="538690"/>
          </a:xfrm>
          <a:prstGeom prst="rect">
            <a:avLst/>
          </a:prstGeom>
        </p:spPr>
        <p:txBody>
          <a:bodyPr vert="horz" wrap="square" lIns="0" tIns="25480" rIns="0" bIns="0" rtlCol="0">
            <a:spAutoFit/>
          </a:bodyPr>
          <a:lstStyle/>
          <a:p>
            <a:pPr marL="492756" marR="61756">
              <a:lnSpc>
                <a:spcPts val="1027"/>
              </a:lnSpc>
              <a:spcBef>
                <a:spcPts val="201"/>
              </a:spcBef>
            </a:pPr>
            <a:r>
              <a:rPr sz="952" dirty="0">
                <a:latin typeface="Georgia"/>
                <a:cs typeface="Georgia"/>
              </a:rPr>
              <a:t>Формирование  </a:t>
            </a:r>
            <a:r>
              <a:rPr sz="952" spc="-3" dirty="0">
                <a:latin typeface="Georgia"/>
                <a:cs typeface="Georgia"/>
              </a:rPr>
              <a:t>объема работ </a:t>
            </a:r>
            <a:r>
              <a:rPr sz="952" dirty="0">
                <a:latin typeface="Georgia"/>
                <a:cs typeface="Georgia"/>
              </a:rPr>
              <a:t>на  </a:t>
            </a:r>
            <a:r>
              <a:rPr sz="952" spc="-3" dirty="0">
                <a:latin typeface="Georgia"/>
                <a:cs typeface="Georgia"/>
              </a:rPr>
              <a:t>спринт </a:t>
            </a:r>
            <a:r>
              <a:rPr sz="952" dirty="0">
                <a:latin typeface="Georgia"/>
                <a:cs typeface="Georgia"/>
              </a:rPr>
              <a:t>и </a:t>
            </a:r>
            <a:r>
              <a:rPr sz="952" spc="-3" dirty="0">
                <a:latin typeface="Georgia"/>
                <a:cs typeface="Georgia"/>
              </a:rPr>
              <a:t>создание  плана</a:t>
            </a:r>
            <a:r>
              <a:rPr sz="952" spc="-31" dirty="0">
                <a:latin typeface="Georgia"/>
                <a:cs typeface="Georgia"/>
              </a:rPr>
              <a:t> </a:t>
            </a:r>
            <a:r>
              <a:rPr sz="952" dirty="0">
                <a:latin typeface="Georgia"/>
                <a:cs typeface="Georgia"/>
              </a:rPr>
              <a:t>действий</a:t>
            </a:r>
            <a:endParaRPr sz="952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43355" y="2890725"/>
            <a:ext cx="1221311" cy="789460"/>
          </a:xfrm>
          <a:prstGeom prst="rect">
            <a:avLst/>
          </a:prstGeom>
          <a:solidFill>
            <a:srgbClr val="F1F1F1">
              <a:alpha val="69802"/>
            </a:srgbClr>
          </a:solidFill>
        </p:spPr>
        <p:txBody>
          <a:bodyPr vert="horz" wrap="square" lIns="0" tIns="1727" rIns="0" bIns="0" rtlCol="0">
            <a:spAutoFit/>
          </a:bodyPr>
          <a:lstStyle/>
          <a:p>
            <a:pPr>
              <a:spcBef>
                <a:spcPts val="14"/>
              </a:spcBef>
            </a:pPr>
            <a:endParaRPr sz="952">
              <a:latin typeface="Times New Roman"/>
              <a:cs typeface="Times New Roman"/>
            </a:endParaRPr>
          </a:p>
          <a:p>
            <a:pPr marL="104943" marR="231911">
              <a:lnSpc>
                <a:spcPts val="1027"/>
              </a:lnSpc>
              <a:spcBef>
                <a:spcPts val="3"/>
              </a:spcBef>
            </a:pPr>
            <a:r>
              <a:rPr sz="952" spc="-3" dirty="0">
                <a:latin typeface="Georgia"/>
                <a:cs typeface="Georgia"/>
              </a:rPr>
              <a:t>Создание </a:t>
            </a:r>
            <a:r>
              <a:rPr sz="952" dirty="0">
                <a:latin typeface="Georgia"/>
                <a:cs typeface="Georgia"/>
              </a:rPr>
              <a:t>и  </a:t>
            </a:r>
            <a:r>
              <a:rPr sz="952" spc="-3" dirty="0">
                <a:latin typeface="Georgia"/>
                <a:cs typeface="Georgia"/>
              </a:rPr>
              <a:t>синхрониза</a:t>
            </a:r>
            <a:r>
              <a:rPr sz="952" spc="-7" dirty="0">
                <a:latin typeface="Georgia"/>
                <a:cs typeface="Georgia"/>
              </a:rPr>
              <a:t>ц</a:t>
            </a:r>
            <a:r>
              <a:rPr sz="952" dirty="0">
                <a:latin typeface="Georgia"/>
                <a:cs typeface="Georgia"/>
              </a:rPr>
              <a:t>ия  </a:t>
            </a:r>
            <a:r>
              <a:rPr sz="952" spc="-3" dirty="0">
                <a:latin typeface="Georgia"/>
                <a:cs typeface="Georgia"/>
              </a:rPr>
              <a:t>плана</a:t>
            </a:r>
            <a:r>
              <a:rPr sz="952" spc="-27" dirty="0">
                <a:latin typeface="Georgia"/>
                <a:cs typeface="Georgia"/>
              </a:rPr>
              <a:t> </a:t>
            </a:r>
            <a:r>
              <a:rPr sz="952" dirty="0">
                <a:latin typeface="Georgia"/>
                <a:cs typeface="Georgia"/>
              </a:rPr>
              <a:t>на</a:t>
            </a:r>
            <a:endParaRPr sz="952">
              <a:latin typeface="Georgia"/>
              <a:cs typeface="Georgia"/>
            </a:endParaRPr>
          </a:p>
          <a:p>
            <a:pPr marL="133878" marR="431000" indent="-29367">
              <a:lnSpc>
                <a:spcPts val="1027"/>
              </a:lnSpc>
              <a:spcBef>
                <a:spcPts val="3"/>
              </a:spcBef>
            </a:pPr>
            <a:r>
              <a:rPr sz="952" dirty="0">
                <a:latin typeface="Georgia"/>
                <a:cs typeface="Georgia"/>
              </a:rPr>
              <a:t>ближай</a:t>
            </a:r>
            <a:r>
              <a:rPr sz="952" spc="-3" dirty="0">
                <a:latin typeface="Georgia"/>
                <a:cs typeface="Georgia"/>
              </a:rPr>
              <a:t>ш</a:t>
            </a:r>
            <a:r>
              <a:rPr sz="952" dirty="0">
                <a:latin typeface="Georgia"/>
                <a:cs typeface="Georgia"/>
              </a:rPr>
              <a:t>ие  </a:t>
            </a:r>
            <a:r>
              <a:rPr sz="952" spc="-3" dirty="0">
                <a:latin typeface="Georgia"/>
                <a:cs typeface="Georgia"/>
              </a:rPr>
              <a:t>24</a:t>
            </a:r>
            <a:r>
              <a:rPr sz="952" spc="-7" dirty="0">
                <a:latin typeface="Georgia"/>
                <a:cs typeface="Georgia"/>
              </a:rPr>
              <a:t> </a:t>
            </a:r>
            <a:r>
              <a:rPr sz="952" spc="-3" dirty="0">
                <a:latin typeface="Georgia"/>
                <a:cs typeface="Georgia"/>
              </a:rPr>
              <a:t>часа</a:t>
            </a:r>
            <a:endParaRPr sz="952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72612" y="2890725"/>
            <a:ext cx="1221311" cy="789460"/>
          </a:xfrm>
          <a:prstGeom prst="rect">
            <a:avLst/>
          </a:prstGeom>
          <a:solidFill>
            <a:srgbClr val="F1F1F1">
              <a:alpha val="69802"/>
            </a:srgbClr>
          </a:solidFill>
        </p:spPr>
        <p:txBody>
          <a:bodyPr vert="horz" wrap="square" lIns="0" tIns="1727" rIns="0" bIns="0" rtlCol="0">
            <a:spAutoFit/>
          </a:bodyPr>
          <a:lstStyle/>
          <a:p>
            <a:pPr>
              <a:spcBef>
                <a:spcPts val="14"/>
              </a:spcBef>
            </a:pPr>
            <a:endParaRPr sz="952">
              <a:latin typeface="Times New Roman"/>
              <a:cs typeface="Times New Roman"/>
            </a:endParaRPr>
          </a:p>
          <a:p>
            <a:pPr marL="34981" marR="23321">
              <a:lnSpc>
                <a:spcPts val="1027"/>
              </a:lnSpc>
              <a:spcBef>
                <a:spcPts val="3"/>
              </a:spcBef>
            </a:pPr>
            <a:r>
              <a:rPr sz="952" dirty="0">
                <a:latin typeface="Georgia"/>
                <a:cs typeface="Georgia"/>
              </a:rPr>
              <a:t>Получение  </a:t>
            </a:r>
            <a:r>
              <a:rPr sz="952" spc="-3" dirty="0">
                <a:latin typeface="Georgia"/>
                <a:cs typeface="Georgia"/>
              </a:rPr>
              <a:t>обратной связи от  Владельца продукта  </a:t>
            </a:r>
            <a:r>
              <a:rPr sz="952" dirty="0">
                <a:latin typeface="Georgia"/>
                <a:cs typeface="Georgia"/>
              </a:rPr>
              <a:t>и </a:t>
            </a:r>
            <a:r>
              <a:rPr sz="952" spc="-3" dirty="0">
                <a:latin typeface="Georgia"/>
                <a:cs typeface="Georgia"/>
              </a:rPr>
              <a:t>заинтересованных  </a:t>
            </a:r>
            <a:r>
              <a:rPr sz="952" dirty="0">
                <a:latin typeface="Georgia"/>
                <a:cs typeface="Georgia"/>
              </a:rPr>
              <a:t>лиц</a:t>
            </a:r>
            <a:endParaRPr sz="952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01870" y="2890725"/>
            <a:ext cx="1221311" cy="917700"/>
          </a:xfrm>
          <a:prstGeom prst="rect">
            <a:avLst/>
          </a:prstGeom>
          <a:solidFill>
            <a:srgbClr val="F1F1F1">
              <a:alpha val="69802"/>
            </a:srgbClr>
          </a:solidFill>
        </p:spPr>
        <p:txBody>
          <a:bodyPr vert="horz" wrap="square" lIns="0" tIns="1727" rIns="0" bIns="0" rtlCol="0">
            <a:spAutoFit/>
          </a:bodyPr>
          <a:lstStyle/>
          <a:p>
            <a:pPr>
              <a:spcBef>
                <a:spcPts val="14"/>
              </a:spcBef>
            </a:pPr>
            <a:endParaRPr sz="952">
              <a:latin typeface="Times New Roman"/>
              <a:cs typeface="Times New Roman"/>
            </a:endParaRPr>
          </a:p>
          <a:p>
            <a:pPr marL="36708" marR="111421">
              <a:lnSpc>
                <a:spcPts val="1027"/>
              </a:lnSpc>
              <a:spcBef>
                <a:spcPts val="3"/>
              </a:spcBef>
            </a:pPr>
            <a:r>
              <a:rPr sz="952" dirty="0">
                <a:latin typeface="Georgia"/>
                <a:cs typeface="Georgia"/>
              </a:rPr>
              <a:t>Выявление и  решение </a:t>
            </a:r>
            <a:r>
              <a:rPr sz="952" spc="-3" dirty="0">
                <a:latin typeface="Georgia"/>
                <a:cs typeface="Georgia"/>
              </a:rPr>
              <a:t>проблем  для </a:t>
            </a:r>
            <a:r>
              <a:rPr sz="952" dirty="0">
                <a:latin typeface="Georgia"/>
                <a:cs typeface="Georgia"/>
              </a:rPr>
              <a:t>повышения  </a:t>
            </a:r>
            <a:r>
              <a:rPr sz="952" spc="-3" dirty="0">
                <a:latin typeface="Georgia"/>
                <a:cs typeface="Georgia"/>
              </a:rPr>
              <a:t>эффективности  всего процесса  создания</a:t>
            </a:r>
            <a:r>
              <a:rPr sz="952" spc="-37" dirty="0">
                <a:latin typeface="Georgia"/>
                <a:cs typeface="Georgia"/>
              </a:rPr>
              <a:t> </a:t>
            </a:r>
            <a:r>
              <a:rPr sz="952" spc="-3" dirty="0">
                <a:latin typeface="Georgia"/>
                <a:cs typeface="Georgia"/>
              </a:rPr>
              <a:t>продукта</a:t>
            </a:r>
            <a:endParaRPr sz="952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31128" y="2890725"/>
            <a:ext cx="1185898" cy="789460"/>
          </a:xfrm>
          <a:prstGeom prst="rect">
            <a:avLst/>
          </a:prstGeom>
          <a:solidFill>
            <a:srgbClr val="F1F1F1">
              <a:alpha val="69802"/>
            </a:srgbClr>
          </a:solidFill>
        </p:spPr>
        <p:txBody>
          <a:bodyPr vert="horz" wrap="square" lIns="0" tIns="1727" rIns="0" bIns="0" rtlCol="0">
            <a:spAutoFit/>
          </a:bodyPr>
          <a:lstStyle/>
          <a:p>
            <a:pPr>
              <a:spcBef>
                <a:spcPts val="14"/>
              </a:spcBef>
            </a:pPr>
            <a:endParaRPr sz="952">
              <a:latin typeface="Times New Roman"/>
              <a:cs typeface="Times New Roman"/>
            </a:endParaRPr>
          </a:p>
          <a:p>
            <a:pPr marL="44914" marR="330376">
              <a:lnSpc>
                <a:spcPts val="1027"/>
              </a:lnSpc>
              <a:spcBef>
                <a:spcPts val="3"/>
              </a:spcBef>
            </a:pPr>
            <a:r>
              <a:rPr sz="952" spc="-3" dirty="0">
                <a:latin typeface="Georgia"/>
                <a:cs typeface="Georgia"/>
              </a:rPr>
              <a:t>Оценка</a:t>
            </a:r>
            <a:r>
              <a:rPr sz="952" spc="-65" dirty="0">
                <a:latin typeface="Georgia"/>
                <a:cs typeface="Georgia"/>
              </a:rPr>
              <a:t> </a:t>
            </a:r>
            <a:r>
              <a:rPr sz="952" dirty="0">
                <a:latin typeface="Georgia"/>
                <a:cs typeface="Georgia"/>
              </a:rPr>
              <a:t>новых  требований и  </a:t>
            </a:r>
            <a:r>
              <a:rPr sz="952" spc="-3" dirty="0">
                <a:latin typeface="Georgia"/>
                <a:cs typeface="Georgia"/>
              </a:rPr>
              <a:t>актуализация  Бэклога</a:t>
            </a:r>
            <a:r>
              <a:rPr sz="952" spc="-20" dirty="0">
                <a:latin typeface="Georgia"/>
                <a:cs typeface="Georgia"/>
              </a:rPr>
              <a:t> </a:t>
            </a:r>
            <a:r>
              <a:rPr sz="952" dirty="0">
                <a:latin typeface="Georgia"/>
                <a:cs typeface="Georgia"/>
              </a:rPr>
              <a:t>на</a:t>
            </a:r>
            <a:endParaRPr sz="952">
              <a:latin typeface="Georgia"/>
              <a:cs typeface="Georgia"/>
            </a:endParaRPr>
          </a:p>
          <a:p>
            <a:pPr marL="44914">
              <a:lnSpc>
                <a:spcPts val="1017"/>
              </a:lnSpc>
            </a:pPr>
            <a:r>
              <a:rPr sz="952" spc="-3" dirty="0">
                <a:latin typeface="Georgia"/>
                <a:cs typeface="Georgia"/>
              </a:rPr>
              <a:t>следующий</a:t>
            </a:r>
            <a:r>
              <a:rPr sz="952" spc="-17" dirty="0">
                <a:latin typeface="Georgia"/>
                <a:cs typeface="Georgia"/>
              </a:rPr>
              <a:t> </a:t>
            </a:r>
            <a:r>
              <a:rPr sz="952" spc="-3" dirty="0">
                <a:latin typeface="Georgia"/>
                <a:cs typeface="Georgia"/>
              </a:rPr>
              <a:t>спринт</a:t>
            </a:r>
            <a:endParaRPr sz="952">
              <a:latin typeface="Georgia"/>
              <a:cs typeface="Georg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39209" y="2711415"/>
            <a:ext cx="0" cy="1491658"/>
          </a:xfrm>
          <a:custGeom>
            <a:avLst/>
            <a:gdLst/>
            <a:ahLst/>
            <a:cxnLst/>
            <a:rect l="l" t="t" r="r" b="b"/>
            <a:pathLst>
              <a:path h="2193290">
                <a:moveTo>
                  <a:pt x="0" y="0"/>
                </a:moveTo>
                <a:lnTo>
                  <a:pt x="0" y="2193035"/>
                </a:lnTo>
              </a:path>
            </a:pathLst>
          </a:custGeom>
          <a:ln w="12192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23" name="object 23"/>
          <p:cNvSpPr/>
          <p:nvPr/>
        </p:nvSpPr>
        <p:spPr>
          <a:xfrm>
            <a:off x="4168466" y="2711415"/>
            <a:ext cx="0" cy="1491658"/>
          </a:xfrm>
          <a:custGeom>
            <a:avLst/>
            <a:gdLst/>
            <a:ahLst/>
            <a:cxnLst/>
            <a:rect l="l" t="t" r="r" b="b"/>
            <a:pathLst>
              <a:path h="2193290">
                <a:moveTo>
                  <a:pt x="0" y="0"/>
                </a:moveTo>
                <a:lnTo>
                  <a:pt x="0" y="2193035"/>
                </a:lnTo>
              </a:path>
            </a:pathLst>
          </a:custGeom>
          <a:ln w="12192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24" name="object 24"/>
          <p:cNvSpPr/>
          <p:nvPr/>
        </p:nvSpPr>
        <p:spPr>
          <a:xfrm>
            <a:off x="5397723" y="2711415"/>
            <a:ext cx="0" cy="1491658"/>
          </a:xfrm>
          <a:custGeom>
            <a:avLst/>
            <a:gdLst/>
            <a:ahLst/>
            <a:cxnLst/>
            <a:rect l="l" t="t" r="r" b="b"/>
            <a:pathLst>
              <a:path h="2193290">
                <a:moveTo>
                  <a:pt x="0" y="0"/>
                </a:moveTo>
                <a:lnTo>
                  <a:pt x="0" y="2193035"/>
                </a:lnTo>
              </a:path>
            </a:pathLst>
          </a:custGeom>
          <a:ln w="12192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25" name="object 25"/>
          <p:cNvSpPr/>
          <p:nvPr/>
        </p:nvSpPr>
        <p:spPr>
          <a:xfrm>
            <a:off x="6626981" y="2711415"/>
            <a:ext cx="0" cy="1491658"/>
          </a:xfrm>
          <a:custGeom>
            <a:avLst/>
            <a:gdLst/>
            <a:ahLst/>
            <a:cxnLst/>
            <a:rect l="l" t="t" r="r" b="b"/>
            <a:pathLst>
              <a:path h="2193290">
                <a:moveTo>
                  <a:pt x="0" y="0"/>
                </a:moveTo>
                <a:lnTo>
                  <a:pt x="0" y="2193035"/>
                </a:lnTo>
              </a:path>
            </a:pathLst>
          </a:custGeom>
          <a:ln w="12192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26" name="object 26"/>
          <p:cNvSpPr/>
          <p:nvPr/>
        </p:nvSpPr>
        <p:spPr>
          <a:xfrm>
            <a:off x="1438395" y="3967621"/>
            <a:ext cx="307055" cy="307055"/>
          </a:xfrm>
          <a:custGeom>
            <a:avLst/>
            <a:gdLst/>
            <a:ahLst/>
            <a:cxnLst/>
            <a:rect l="l" t="t" r="r" b="b"/>
            <a:pathLst>
              <a:path w="451484" h="451485">
                <a:moveTo>
                  <a:pt x="0" y="225552"/>
                </a:moveTo>
                <a:lnTo>
                  <a:pt x="4582" y="180090"/>
                </a:lnTo>
                <a:lnTo>
                  <a:pt x="17724" y="137749"/>
                </a:lnTo>
                <a:lnTo>
                  <a:pt x="38519" y="99435"/>
                </a:lnTo>
                <a:lnTo>
                  <a:pt x="66060" y="66055"/>
                </a:lnTo>
                <a:lnTo>
                  <a:pt x="99441" y="38515"/>
                </a:lnTo>
                <a:lnTo>
                  <a:pt x="137754" y="17722"/>
                </a:lnTo>
                <a:lnTo>
                  <a:pt x="180093" y="4581"/>
                </a:lnTo>
                <a:lnTo>
                  <a:pt x="225551" y="0"/>
                </a:lnTo>
                <a:lnTo>
                  <a:pt x="271010" y="4581"/>
                </a:lnTo>
                <a:lnTo>
                  <a:pt x="313349" y="17722"/>
                </a:lnTo>
                <a:lnTo>
                  <a:pt x="351662" y="38515"/>
                </a:lnTo>
                <a:lnTo>
                  <a:pt x="385043" y="66055"/>
                </a:lnTo>
                <a:lnTo>
                  <a:pt x="412584" y="99435"/>
                </a:lnTo>
                <a:lnTo>
                  <a:pt x="433379" y="137749"/>
                </a:lnTo>
                <a:lnTo>
                  <a:pt x="446521" y="180090"/>
                </a:lnTo>
                <a:lnTo>
                  <a:pt x="451103" y="225552"/>
                </a:lnTo>
                <a:lnTo>
                  <a:pt x="446521" y="271013"/>
                </a:lnTo>
                <a:lnTo>
                  <a:pt x="433379" y="313354"/>
                </a:lnTo>
                <a:lnTo>
                  <a:pt x="412584" y="351668"/>
                </a:lnTo>
                <a:lnTo>
                  <a:pt x="385043" y="385048"/>
                </a:lnTo>
                <a:lnTo>
                  <a:pt x="351662" y="412588"/>
                </a:lnTo>
                <a:lnTo>
                  <a:pt x="313349" y="433381"/>
                </a:lnTo>
                <a:lnTo>
                  <a:pt x="271010" y="446522"/>
                </a:lnTo>
                <a:lnTo>
                  <a:pt x="225551" y="451104"/>
                </a:lnTo>
                <a:lnTo>
                  <a:pt x="180093" y="446522"/>
                </a:lnTo>
                <a:lnTo>
                  <a:pt x="137754" y="433381"/>
                </a:lnTo>
                <a:lnTo>
                  <a:pt x="99441" y="412588"/>
                </a:lnTo>
                <a:lnTo>
                  <a:pt x="66060" y="385048"/>
                </a:lnTo>
                <a:lnTo>
                  <a:pt x="38519" y="351668"/>
                </a:lnTo>
                <a:lnTo>
                  <a:pt x="17724" y="313354"/>
                </a:lnTo>
                <a:lnTo>
                  <a:pt x="4582" y="271013"/>
                </a:lnTo>
                <a:lnTo>
                  <a:pt x="0" y="225552"/>
                </a:lnTo>
                <a:close/>
              </a:path>
            </a:pathLst>
          </a:custGeom>
          <a:ln w="762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27" name="object 27"/>
          <p:cNvSpPr/>
          <p:nvPr/>
        </p:nvSpPr>
        <p:spPr>
          <a:xfrm>
            <a:off x="1438395" y="4121019"/>
            <a:ext cx="307055" cy="0"/>
          </a:xfrm>
          <a:custGeom>
            <a:avLst/>
            <a:gdLst/>
            <a:ahLst/>
            <a:cxnLst/>
            <a:rect l="l" t="t" r="r" b="b"/>
            <a:pathLst>
              <a:path w="451484">
                <a:moveTo>
                  <a:pt x="0" y="0"/>
                </a:moveTo>
                <a:lnTo>
                  <a:pt x="451434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28" name="object 28"/>
          <p:cNvSpPr/>
          <p:nvPr/>
        </p:nvSpPr>
        <p:spPr>
          <a:xfrm>
            <a:off x="1591792" y="3967621"/>
            <a:ext cx="0" cy="307055"/>
          </a:xfrm>
          <a:custGeom>
            <a:avLst/>
            <a:gdLst/>
            <a:ahLst/>
            <a:cxnLst/>
            <a:rect l="l" t="t" r="r" b="b"/>
            <a:pathLst>
              <a:path h="451485">
                <a:moveTo>
                  <a:pt x="0" y="451485"/>
                </a:moveTo>
                <a:lnTo>
                  <a:pt x="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29" name="object 29"/>
          <p:cNvSpPr/>
          <p:nvPr/>
        </p:nvSpPr>
        <p:spPr>
          <a:xfrm>
            <a:off x="1480890" y="4010116"/>
            <a:ext cx="221978" cy="221114"/>
          </a:xfrm>
          <a:custGeom>
            <a:avLst/>
            <a:gdLst/>
            <a:ahLst/>
            <a:cxnLst/>
            <a:rect l="l" t="t" r="r" b="b"/>
            <a:pathLst>
              <a:path w="326390" h="325120">
                <a:moveTo>
                  <a:pt x="163067" y="0"/>
                </a:moveTo>
                <a:lnTo>
                  <a:pt x="119719" y="5796"/>
                </a:lnTo>
                <a:lnTo>
                  <a:pt x="80766" y="22154"/>
                </a:lnTo>
                <a:lnTo>
                  <a:pt x="47763" y="47529"/>
                </a:lnTo>
                <a:lnTo>
                  <a:pt x="22264" y="80376"/>
                </a:lnTo>
                <a:lnTo>
                  <a:pt x="5825" y="119150"/>
                </a:lnTo>
                <a:lnTo>
                  <a:pt x="0" y="162305"/>
                </a:lnTo>
                <a:lnTo>
                  <a:pt x="5825" y="205461"/>
                </a:lnTo>
                <a:lnTo>
                  <a:pt x="22264" y="244235"/>
                </a:lnTo>
                <a:lnTo>
                  <a:pt x="47763" y="277082"/>
                </a:lnTo>
                <a:lnTo>
                  <a:pt x="80766" y="302457"/>
                </a:lnTo>
                <a:lnTo>
                  <a:pt x="119719" y="318815"/>
                </a:lnTo>
                <a:lnTo>
                  <a:pt x="163067" y="324611"/>
                </a:lnTo>
                <a:lnTo>
                  <a:pt x="206416" y="318815"/>
                </a:lnTo>
                <a:lnTo>
                  <a:pt x="245369" y="302457"/>
                </a:lnTo>
                <a:lnTo>
                  <a:pt x="278372" y="277082"/>
                </a:lnTo>
                <a:lnTo>
                  <a:pt x="303871" y="244235"/>
                </a:lnTo>
                <a:lnTo>
                  <a:pt x="320310" y="205461"/>
                </a:lnTo>
                <a:lnTo>
                  <a:pt x="326136" y="162305"/>
                </a:lnTo>
                <a:lnTo>
                  <a:pt x="320310" y="119150"/>
                </a:lnTo>
                <a:lnTo>
                  <a:pt x="303871" y="80376"/>
                </a:lnTo>
                <a:lnTo>
                  <a:pt x="278372" y="47529"/>
                </a:lnTo>
                <a:lnTo>
                  <a:pt x="245369" y="22154"/>
                </a:lnTo>
                <a:lnTo>
                  <a:pt x="206416" y="5796"/>
                </a:lnTo>
                <a:lnTo>
                  <a:pt x="1630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30" name="object 30"/>
          <p:cNvSpPr/>
          <p:nvPr/>
        </p:nvSpPr>
        <p:spPr>
          <a:xfrm>
            <a:off x="1500584" y="4038101"/>
            <a:ext cx="189156" cy="12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31" name="object 31"/>
          <p:cNvSpPr txBox="1"/>
          <p:nvPr/>
        </p:nvSpPr>
        <p:spPr>
          <a:xfrm>
            <a:off x="1951708" y="3959847"/>
            <a:ext cx="4760869" cy="515796"/>
          </a:xfrm>
          <a:prstGeom prst="rect">
            <a:avLst/>
          </a:prstGeom>
        </p:spPr>
        <p:txBody>
          <a:bodyPr vert="horz" wrap="square" lIns="0" tIns="8205" rIns="0" bIns="0" rtlCol="0">
            <a:spAutoFit/>
          </a:bodyPr>
          <a:lstStyle/>
          <a:p>
            <a:pPr marL="74281">
              <a:spcBef>
                <a:spcPts val="65"/>
              </a:spcBef>
              <a:tabLst>
                <a:tab pos="1229084" algn="l"/>
                <a:tab pos="2537198" algn="l"/>
                <a:tab pos="3762827" algn="l"/>
              </a:tabLst>
            </a:pPr>
            <a:r>
              <a:rPr sz="1088" i="1" spc="-3" dirty="0">
                <a:solidFill>
                  <a:srgbClr val="404040"/>
                </a:solidFill>
                <a:latin typeface="Georgia"/>
                <a:cs typeface="Georgia"/>
              </a:rPr>
              <a:t>2-8</a:t>
            </a:r>
            <a:r>
              <a:rPr sz="1088" i="1" spc="3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1088" i="1" spc="-7" dirty="0">
                <a:solidFill>
                  <a:srgbClr val="404040"/>
                </a:solidFill>
                <a:latin typeface="Georgia"/>
                <a:cs typeface="Georgia"/>
              </a:rPr>
              <a:t>часов	</a:t>
            </a:r>
            <a:r>
              <a:rPr sz="1088" i="1" spc="-3" dirty="0">
                <a:solidFill>
                  <a:srgbClr val="404040"/>
                </a:solidFill>
                <a:latin typeface="Georgia"/>
                <a:cs typeface="Georgia"/>
              </a:rPr>
              <a:t>15</a:t>
            </a:r>
            <a:r>
              <a:rPr sz="1088" i="1" spc="7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1088" i="1" spc="-7" dirty="0">
                <a:solidFill>
                  <a:srgbClr val="404040"/>
                </a:solidFill>
                <a:latin typeface="Georgia"/>
                <a:cs typeface="Georgia"/>
              </a:rPr>
              <a:t>минут	</a:t>
            </a:r>
            <a:r>
              <a:rPr sz="1632" i="1" spc="-5" baseline="1736" dirty="0">
                <a:solidFill>
                  <a:srgbClr val="404040"/>
                </a:solidFill>
                <a:latin typeface="Georgia"/>
                <a:cs typeface="Georgia"/>
              </a:rPr>
              <a:t>2-4</a:t>
            </a:r>
            <a:r>
              <a:rPr sz="1632" i="1" spc="5" baseline="1736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1632" i="1" spc="-5" baseline="1736" dirty="0">
                <a:solidFill>
                  <a:srgbClr val="404040"/>
                </a:solidFill>
                <a:latin typeface="Georgia"/>
                <a:cs typeface="Georgia"/>
              </a:rPr>
              <a:t>часа	1-3</a:t>
            </a:r>
            <a:r>
              <a:rPr sz="1632" i="1" spc="10" baseline="1736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1632" i="1" spc="-5" baseline="1736" dirty="0">
                <a:solidFill>
                  <a:srgbClr val="404040"/>
                </a:solidFill>
                <a:latin typeface="Georgia"/>
                <a:cs typeface="Georgia"/>
              </a:rPr>
              <a:t>часа</a:t>
            </a:r>
            <a:endParaRPr sz="1632" baseline="1736">
              <a:latin typeface="Georgia"/>
              <a:cs typeface="Georgia"/>
            </a:endParaRPr>
          </a:p>
          <a:p>
            <a:pPr>
              <a:spcBef>
                <a:spcPts val="27"/>
              </a:spcBef>
            </a:pPr>
            <a:endParaRPr sz="1122">
              <a:latin typeface="Times New Roman"/>
              <a:cs typeface="Times New Roman"/>
            </a:endParaRPr>
          </a:p>
          <a:p>
            <a:pPr marL="8637">
              <a:spcBef>
                <a:spcPts val="3"/>
              </a:spcBef>
            </a:pPr>
            <a:r>
              <a:rPr sz="1088" i="1" spc="-3" dirty="0">
                <a:solidFill>
                  <a:srgbClr val="404040"/>
                </a:solidFill>
                <a:latin typeface="Georgia"/>
                <a:cs typeface="Georgia"/>
              </a:rPr>
              <a:t>Время </a:t>
            </a:r>
            <a:r>
              <a:rPr sz="1088" i="1" spc="-7" dirty="0">
                <a:solidFill>
                  <a:srgbClr val="404040"/>
                </a:solidFill>
                <a:latin typeface="Georgia"/>
                <a:cs typeface="Georgia"/>
              </a:rPr>
              <a:t>указано </a:t>
            </a:r>
            <a:r>
              <a:rPr sz="1088" i="1" spc="-3" dirty="0">
                <a:solidFill>
                  <a:srgbClr val="404040"/>
                </a:solidFill>
                <a:latin typeface="Georgia"/>
                <a:cs typeface="Georgia"/>
              </a:rPr>
              <a:t>из </a:t>
            </a:r>
            <a:r>
              <a:rPr sz="1088" i="1" spc="-7" dirty="0">
                <a:solidFill>
                  <a:srgbClr val="404040"/>
                </a:solidFill>
                <a:latin typeface="Georgia"/>
                <a:cs typeface="Georgia"/>
              </a:rPr>
              <a:t>практики проведения </a:t>
            </a:r>
            <a:r>
              <a:rPr sz="1088" i="1" spc="-3" dirty="0">
                <a:solidFill>
                  <a:srgbClr val="404040"/>
                </a:solidFill>
                <a:latin typeface="Georgia"/>
                <a:cs typeface="Georgia"/>
              </a:rPr>
              <a:t>встреч </a:t>
            </a:r>
            <a:r>
              <a:rPr sz="1088" i="1" spc="-7" dirty="0">
                <a:solidFill>
                  <a:srgbClr val="404040"/>
                </a:solidFill>
                <a:latin typeface="Georgia"/>
                <a:cs typeface="Georgia"/>
              </a:rPr>
              <a:t>для </a:t>
            </a:r>
            <a:r>
              <a:rPr sz="1088" i="1" spc="-3" dirty="0">
                <a:solidFill>
                  <a:srgbClr val="404040"/>
                </a:solidFill>
                <a:latin typeface="Georgia"/>
                <a:cs typeface="Georgia"/>
              </a:rPr>
              <a:t>месячного</a:t>
            </a:r>
            <a:r>
              <a:rPr sz="1088" i="1" spc="201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1088" i="1" spc="-7" dirty="0">
                <a:solidFill>
                  <a:srgbClr val="404040"/>
                </a:solidFill>
                <a:latin typeface="Georgia"/>
                <a:cs typeface="Georgia"/>
              </a:rPr>
              <a:t>спринта</a:t>
            </a:r>
            <a:endParaRPr sz="1088">
              <a:latin typeface="Georgia"/>
              <a:cs typeface="Georg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53297" y="2124496"/>
            <a:ext cx="141064" cy="59985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8637">
              <a:lnSpc>
                <a:spcPts val="1132"/>
              </a:lnSpc>
            </a:pPr>
            <a:r>
              <a:rPr sz="952" b="1" spc="3" dirty="0">
                <a:solidFill>
                  <a:srgbClr val="7E7E7E"/>
                </a:solidFill>
                <a:latin typeface="Georgia"/>
                <a:cs typeface="Georgia"/>
              </a:rPr>
              <a:t>С</a:t>
            </a:r>
            <a:r>
              <a:rPr sz="952" b="1" dirty="0">
                <a:solidFill>
                  <a:srgbClr val="7E7E7E"/>
                </a:solidFill>
                <a:latin typeface="Georgia"/>
                <a:cs typeface="Georgia"/>
              </a:rPr>
              <a:t>обытия</a:t>
            </a:r>
            <a:endParaRPr sz="952">
              <a:latin typeface="Georgia"/>
              <a:cs typeface="Georg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29964" y="859496"/>
            <a:ext cx="6077190" cy="343120"/>
          </a:xfrm>
          <a:prstGeom prst="rect">
            <a:avLst/>
          </a:prstGeom>
        </p:spPr>
        <p:txBody>
          <a:bodyPr vert="horz" wrap="square" lIns="0" tIns="8205" rIns="0" bIns="0" rtlCol="0">
            <a:spAutoFit/>
          </a:bodyPr>
          <a:lstStyle/>
          <a:p>
            <a:pPr marL="8637" marR="3455">
              <a:spcBef>
                <a:spcPts val="65"/>
              </a:spcBef>
            </a:pPr>
            <a:r>
              <a:rPr sz="1088" i="1" spc="-3" dirty="0">
                <a:latin typeface="Georgia"/>
                <a:cs typeface="Georgia"/>
              </a:rPr>
              <a:t>В отличие </a:t>
            </a:r>
            <a:r>
              <a:rPr sz="1088" i="1" spc="-7" dirty="0">
                <a:latin typeface="Georgia"/>
                <a:cs typeface="Georgia"/>
              </a:rPr>
              <a:t>от Спринта, который </a:t>
            </a:r>
            <a:r>
              <a:rPr sz="1088" i="1" spc="-3" dirty="0">
                <a:latin typeface="Georgia"/>
                <a:cs typeface="Georgia"/>
              </a:rPr>
              <a:t>является </a:t>
            </a:r>
            <a:r>
              <a:rPr sz="1088" i="1" spc="-7" dirty="0">
                <a:latin typeface="Georgia"/>
                <a:cs typeface="Georgia"/>
              </a:rPr>
              <a:t>контейнером для остальных </a:t>
            </a:r>
            <a:r>
              <a:rPr sz="1088" i="1" spc="-3" dirty="0">
                <a:latin typeface="Georgia"/>
                <a:cs typeface="Georgia"/>
              </a:rPr>
              <a:t>событий, каждое  событие в </a:t>
            </a:r>
            <a:r>
              <a:rPr sz="1088" i="1" spc="-7" dirty="0">
                <a:latin typeface="Georgia"/>
                <a:cs typeface="Georgia"/>
              </a:rPr>
              <a:t>Скраме </a:t>
            </a:r>
            <a:r>
              <a:rPr sz="1088" i="1" spc="-3" dirty="0">
                <a:latin typeface="Georgia"/>
                <a:cs typeface="Georgia"/>
              </a:rPr>
              <a:t>– это </a:t>
            </a:r>
            <a:r>
              <a:rPr sz="1088" i="1" spc="-7" dirty="0">
                <a:latin typeface="Georgia"/>
                <a:cs typeface="Georgia"/>
              </a:rPr>
              <a:t>формальная </a:t>
            </a:r>
            <a:r>
              <a:rPr sz="1088" i="1" spc="-3" dirty="0">
                <a:latin typeface="Georgia"/>
                <a:cs typeface="Georgia"/>
              </a:rPr>
              <a:t>возможность </a:t>
            </a:r>
            <a:r>
              <a:rPr sz="1088" i="1" spc="-7" dirty="0">
                <a:latin typeface="Georgia"/>
                <a:cs typeface="Georgia"/>
              </a:rPr>
              <a:t>для </a:t>
            </a:r>
            <a:r>
              <a:rPr sz="1088" i="1" spc="-3" dirty="0">
                <a:latin typeface="Georgia"/>
                <a:cs typeface="Georgia"/>
              </a:rPr>
              <a:t>инспекции и</a:t>
            </a:r>
            <a:r>
              <a:rPr sz="1088" i="1" spc="143" dirty="0">
                <a:latin typeface="Georgia"/>
                <a:cs typeface="Georgia"/>
              </a:rPr>
              <a:t> </a:t>
            </a:r>
            <a:r>
              <a:rPr sz="1088" i="1" spc="-3" dirty="0">
                <a:latin typeface="Georgia"/>
                <a:cs typeface="Georgia"/>
              </a:rPr>
              <a:t>адаптации.</a:t>
            </a:r>
            <a:endParaRPr sz="1088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842123"/>
            <a:ext cx="8201025" cy="3625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spc="-10">
                <a:latin typeface="Arial"/>
                <a:cs typeface="Arial"/>
              </a:rPr>
              <a:t>Основа</a:t>
            </a:r>
            <a:r>
              <a:rPr sz="1400" spc="-5">
                <a:latin typeface="Arial"/>
                <a:cs typeface="Arial"/>
              </a:rPr>
              <a:t> гибкой </a:t>
            </a:r>
            <a:r>
              <a:rPr sz="1400" spc="-15">
                <a:latin typeface="Arial"/>
                <a:cs typeface="Arial"/>
              </a:rPr>
              <a:t>методологии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- </a:t>
            </a:r>
            <a:r>
              <a:rPr sz="1400" spc="-10">
                <a:latin typeface="Arial"/>
                <a:cs typeface="Arial"/>
              </a:rPr>
              <a:t>разбиение</a:t>
            </a:r>
            <a:r>
              <a:rPr sz="1400" spc="-5">
                <a:latin typeface="Arial"/>
                <a:cs typeface="Arial"/>
              </a:rPr>
              <a:t> проектов на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5">
                <a:latin typeface="Arial"/>
                <a:cs typeface="Arial"/>
              </a:rPr>
              <a:t>маленькие </a:t>
            </a:r>
            <a:r>
              <a:rPr sz="1400" spc="-10">
                <a:latin typeface="Arial"/>
                <a:cs typeface="Arial"/>
              </a:rPr>
              <a:t>рабочие</a:t>
            </a:r>
            <a:r>
              <a:rPr sz="1400" spc="-5">
                <a:latin typeface="Arial"/>
                <a:cs typeface="Arial"/>
              </a:rPr>
              <a:t> кусочки, </a:t>
            </a:r>
            <a:r>
              <a:rPr sz="1400" spc="-10">
                <a:latin typeface="Arial"/>
                <a:cs typeface="Arial"/>
              </a:rPr>
              <a:t>называемые 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 spc="-15">
                <a:latin typeface="Arial"/>
                <a:cs typeface="Arial"/>
              </a:rPr>
              <a:t>пользовательскими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историями.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Согласно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приоритетности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задачи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решают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в рамках</a:t>
            </a:r>
            <a:r>
              <a:rPr sz="1400" spc="-5">
                <a:latin typeface="Arial"/>
                <a:cs typeface="Arial"/>
              </a:rPr>
              <a:t> коротких 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15">
                <a:latin typeface="Arial"/>
                <a:cs typeface="Arial"/>
              </a:rPr>
              <a:t>двухнедельных</a:t>
            </a:r>
            <a:r>
              <a:rPr sz="1400" spc="-10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циклов</a:t>
            </a:r>
            <a:r>
              <a:rPr sz="1400" spc="-5">
                <a:latin typeface="Arial"/>
                <a:cs typeface="Arial"/>
              </a:rPr>
              <a:t> (итераций).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15">
                <a:latin typeface="Arial"/>
                <a:cs typeface="Arial"/>
              </a:rPr>
              <a:t>Отдельная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итерация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 spc="-15">
                <a:latin typeface="Arial"/>
                <a:cs typeface="Arial"/>
              </a:rPr>
              <a:t>представляет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собой</a:t>
            </a:r>
            <a:r>
              <a:rPr sz="1400" spc="-5">
                <a:latin typeface="Arial"/>
                <a:cs typeface="Arial"/>
              </a:rPr>
              <a:t> миниатюрный 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5">
                <a:latin typeface="Arial"/>
                <a:cs typeface="Arial"/>
              </a:rPr>
              <a:t>программный</a:t>
            </a:r>
            <a:r>
              <a:rPr sz="1400" spc="-10">
                <a:latin typeface="Arial"/>
                <a:cs typeface="Arial"/>
              </a:rPr>
              <a:t> </a:t>
            </a:r>
            <a:r>
              <a:rPr sz="1400" spc="-25">
                <a:latin typeface="Arial"/>
                <a:cs typeface="Arial"/>
              </a:rPr>
              <a:t>проект.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Одной</a:t>
            </a:r>
            <a:r>
              <a:rPr sz="1400" spc="-5">
                <a:latin typeface="Arial"/>
                <a:cs typeface="Arial"/>
              </a:rPr>
              <a:t> из основных идей Agile</a:t>
            </a:r>
            <a:r>
              <a:rPr sz="1400" spc="-10">
                <a:latin typeface="Arial"/>
                <a:cs typeface="Arial"/>
              </a:rPr>
              <a:t> </a:t>
            </a:r>
            <a:r>
              <a:rPr sz="1400" spc="-15">
                <a:latin typeface="Arial"/>
                <a:cs typeface="Arial"/>
              </a:rPr>
              <a:t>является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взаимодействие</a:t>
            </a:r>
            <a:r>
              <a:rPr sz="1400" spc="-5">
                <a:latin typeface="Arial"/>
                <a:cs typeface="Arial"/>
              </a:rPr>
              <a:t> внутри команды </a:t>
            </a:r>
            <a:r>
              <a:rPr sz="1400">
                <a:latin typeface="Arial"/>
                <a:cs typeface="Arial"/>
              </a:rPr>
              <a:t>и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с </a:t>
            </a:r>
            <a:r>
              <a:rPr sz="1400" spc="-37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заказчиком лицом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к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 spc="-35">
                <a:latin typeface="Arial"/>
                <a:cs typeface="Arial"/>
              </a:rPr>
              <a:t>лицу.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400" b="1" spc="-10">
                <a:latin typeface="Arial"/>
                <a:cs typeface="Arial"/>
              </a:rPr>
              <a:t>Плюсы:</a:t>
            </a:r>
            <a:endParaRPr sz="1400">
              <a:latin typeface="Arial"/>
              <a:cs typeface="Arial"/>
            </a:endParaRPr>
          </a:p>
          <a:p>
            <a:pPr marL="469900" indent="-336550">
              <a:lnSpc>
                <a:spcPct val="100000"/>
              </a:lnSpc>
              <a:spcBef>
                <a:spcPts val="1020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spc="-5">
                <a:latin typeface="Arial"/>
                <a:cs typeface="Arial"/>
              </a:rPr>
              <a:t>быстрое</a:t>
            </a:r>
            <a:r>
              <a:rPr sz="1400" spc="-10">
                <a:latin typeface="Arial"/>
                <a:cs typeface="Arial"/>
              </a:rPr>
              <a:t> </a:t>
            </a:r>
            <a:r>
              <a:rPr sz="1400" spc="-5">
                <a:latin typeface="Arial"/>
                <a:cs typeface="Arial"/>
              </a:rPr>
              <a:t>принятие</a:t>
            </a:r>
            <a:r>
              <a:rPr sz="1400" spc="-10">
                <a:latin typeface="Arial"/>
                <a:cs typeface="Arial"/>
              </a:rPr>
              <a:t> </a:t>
            </a:r>
            <a:r>
              <a:rPr sz="1400" spc="-5">
                <a:latin typeface="Arial"/>
                <a:cs typeface="Arial"/>
              </a:rPr>
              <a:t>решений за</a:t>
            </a:r>
            <a:r>
              <a:rPr sz="1400" spc="-10">
                <a:latin typeface="Arial"/>
                <a:cs typeface="Arial"/>
              </a:rPr>
              <a:t> </a:t>
            </a:r>
            <a:r>
              <a:rPr sz="1400" spc="-20">
                <a:latin typeface="Arial"/>
                <a:cs typeface="Arial"/>
              </a:rPr>
              <a:t>счет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постоянных </a:t>
            </a:r>
            <a:r>
              <a:rPr sz="1400">
                <a:latin typeface="Arial"/>
                <a:cs typeface="Arial"/>
              </a:rPr>
              <a:t>коммуникаций;</a:t>
            </a:r>
          </a:p>
          <a:p>
            <a:pPr marL="469900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spc="-5">
                <a:latin typeface="Arial"/>
                <a:cs typeface="Arial"/>
              </a:rPr>
              <a:t>минимизация</a:t>
            </a:r>
            <a:r>
              <a:rPr sz="1400" spc="-40">
                <a:latin typeface="Arial"/>
                <a:cs typeface="Arial"/>
              </a:rPr>
              <a:t> </a:t>
            </a:r>
            <a:r>
              <a:rPr sz="1400" spc="-5">
                <a:latin typeface="Arial"/>
                <a:cs typeface="Arial"/>
              </a:rPr>
              <a:t>рисков;</a:t>
            </a:r>
            <a:endParaRPr sz="1400">
              <a:latin typeface="Arial"/>
              <a:cs typeface="Arial"/>
            </a:endParaRPr>
          </a:p>
          <a:p>
            <a:pPr marL="469900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spc="-10">
                <a:latin typeface="Arial"/>
                <a:cs typeface="Arial"/>
              </a:rPr>
              <a:t>облегченная </a:t>
            </a:r>
            <a:r>
              <a:rPr sz="1400" spc="-15">
                <a:latin typeface="Arial"/>
                <a:cs typeface="Arial"/>
              </a:rPr>
              <a:t>работа</a:t>
            </a:r>
            <a:r>
              <a:rPr sz="1400" spc="-10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с</a:t>
            </a:r>
            <a:r>
              <a:rPr sz="1400" spc="-10">
                <a:latin typeface="Arial"/>
                <a:cs typeface="Arial"/>
              </a:rPr>
              <a:t> документацией.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400" b="1" spc="-10">
                <a:latin typeface="Arial"/>
                <a:cs typeface="Arial"/>
              </a:rPr>
              <a:t>Минусы:</a:t>
            </a:r>
            <a:endParaRPr sz="1400">
              <a:latin typeface="Arial"/>
              <a:cs typeface="Arial"/>
            </a:endParaRPr>
          </a:p>
          <a:p>
            <a:pPr marL="469900" indent="-336550">
              <a:lnSpc>
                <a:spcPct val="100000"/>
              </a:lnSpc>
              <a:spcBef>
                <a:spcPts val="1020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spc="-10">
                <a:latin typeface="Arial"/>
                <a:cs typeface="Arial"/>
              </a:rPr>
              <a:t>большое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количество</a:t>
            </a:r>
            <a:r>
              <a:rPr sz="1400" spc="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митингов</a:t>
            </a:r>
            <a:r>
              <a:rPr sz="1400">
                <a:latin typeface="Arial"/>
                <a:cs typeface="Arial"/>
              </a:rPr>
              <a:t> и</a:t>
            </a:r>
            <a:r>
              <a:rPr sz="1400" spc="5">
                <a:latin typeface="Arial"/>
                <a:cs typeface="Arial"/>
              </a:rPr>
              <a:t> </a:t>
            </a:r>
            <a:r>
              <a:rPr sz="1400" spc="-15">
                <a:latin typeface="Arial"/>
                <a:cs typeface="Arial"/>
              </a:rPr>
              <a:t>бесед,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что</a:t>
            </a:r>
            <a:r>
              <a:rPr sz="1400" spc="5">
                <a:latin typeface="Arial"/>
                <a:cs typeface="Arial"/>
              </a:rPr>
              <a:t> </a:t>
            </a:r>
            <a:r>
              <a:rPr sz="1400" spc="-20">
                <a:latin typeface="Arial"/>
                <a:cs typeface="Arial"/>
              </a:rPr>
              <a:t>может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15">
                <a:latin typeface="Arial"/>
                <a:cs typeface="Arial"/>
              </a:rPr>
              <a:t>увеличить</a:t>
            </a:r>
            <a:r>
              <a:rPr sz="1400" spc="5">
                <a:latin typeface="Arial"/>
                <a:cs typeface="Arial"/>
              </a:rPr>
              <a:t> </a:t>
            </a:r>
            <a:r>
              <a:rPr sz="1400" spc="-5">
                <a:latin typeface="Arial"/>
                <a:cs typeface="Arial"/>
              </a:rPr>
              <a:t>время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разработки</a:t>
            </a:r>
            <a:r>
              <a:rPr sz="1400" spc="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продукта;</a:t>
            </a:r>
            <a:endParaRPr sz="1400">
              <a:latin typeface="Arial"/>
              <a:cs typeface="Arial"/>
            </a:endParaRPr>
          </a:p>
          <a:p>
            <a:pPr marL="469900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spc="-5">
                <a:latin typeface="Arial"/>
                <a:cs typeface="Arial"/>
              </a:rPr>
              <a:t>сложно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планировать</a:t>
            </a:r>
            <a:r>
              <a:rPr sz="1400" spc="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процессы,</a:t>
            </a:r>
            <a:r>
              <a:rPr sz="1400" spc="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так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5">
                <a:latin typeface="Arial"/>
                <a:cs typeface="Arial"/>
              </a:rPr>
              <a:t>как </a:t>
            </a:r>
            <a:r>
              <a:rPr sz="1400" spc="-10">
                <a:latin typeface="Arial"/>
                <a:cs typeface="Arial"/>
              </a:rPr>
              <a:t>требования</a:t>
            </a:r>
            <a:r>
              <a:rPr sz="1400" spc="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постоянно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меняются;</a:t>
            </a:r>
            <a:endParaRPr sz="1400">
              <a:latin typeface="Arial"/>
              <a:cs typeface="Arial"/>
            </a:endParaRPr>
          </a:p>
          <a:p>
            <a:pPr marL="469900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spc="-10">
                <a:latin typeface="Arial"/>
                <a:cs typeface="Arial"/>
              </a:rPr>
              <a:t>редко</a:t>
            </a:r>
            <a:r>
              <a:rPr sz="1400" spc="-15">
                <a:latin typeface="Arial"/>
                <a:cs typeface="Arial"/>
              </a:rPr>
              <a:t> используется </a:t>
            </a:r>
            <a:r>
              <a:rPr sz="1400" spc="-5">
                <a:latin typeface="Arial"/>
                <a:cs typeface="Arial"/>
              </a:rPr>
              <a:t>для</a:t>
            </a:r>
            <a:r>
              <a:rPr sz="1400" spc="-10">
                <a:latin typeface="Arial"/>
                <a:cs typeface="Arial"/>
              </a:rPr>
              <a:t> </a:t>
            </a:r>
            <a:r>
              <a:rPr sz="1400" spc="-5">
                <a:latin typeface="Arial"/>
                <a:cs typeface="Arial"/>
              </a:rPr>
              <a:t>реализации</a:t>
            </a:r>
            <a:r>
              <a:rPr sz="1400" spc="-1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больших</a:t>
            </a:r>
            <a:r>
              <a:rPr sz="1400" spc="-15">
                <a:latin typeface="Arial"/>
                <a:cs typeface="Arial"/>
              </a:rPr>
              <a:t> </a:t>
            </a:r>
            <a:r>
              <a:rPr sz="1400" spc="-5">
                <a:latin typeface="Arial"/>
                <a:cs typeface="Arial"/>
              </a:rPr>
              <a:t>проектов.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1462088" y="1"/>
            <a:ext cx="4241006" cy="794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325" dirty="0"/>
              <a:t>Sprint planning meeting</a:t>
            </a:r>
            <a:endParaRPr lang="en-US" sz="2325" b="1" dirty="0"/>
          </a:p>
        </p:txBody>
      </p:sp>
      <p:sp>
        <p:nvSpPr>
          <p:cNvPr id="6" name="Прямоугольник 3"/>
          <p:cNvSpPr>
            <a:spLocks noChangeArrowheads="1"/>
          </p:cNvSpPr>
          <p:nvPr/>
        </p:nvSpPr>
        <p:spPr bwMode="auto">
          <a:xfrm>
            <a:off x="1385887" y="1005576"/>
            <a:ext cx="6018094" cy="982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450"/>
              </a:spcBef>
              <a:spcAft>
                <a:spcPts val="450"/>
              </a:spcAft>
              <a:buSzPct val="120000"/>
            </a:pPr>
            <a:r>
              <a:rPr lang="ru-RU" sz="1650" dirty="0">
                <a:solidFill>
                  <a:srgbClr val="000000"/>
                </a:solidFill>
              </a:rPr>
              <a:t>Участники выбирают и оценивают задачи на </a:t>
            </a:r>
            <a:r>
              <a:rPr lang="en-US" sz="1650" dirty="0">
                <a:solidFill>
                  <a:srgbClr val="000000"/>
                </a:solidFill>
              </a:rPr>
              <a:t>Sprint</a:t>
            </a:r>
            <a:r>
              <a:rPr lang="ru-RU" sz="1650" dirty="0">
                <a:solidFill>
                  <a:srgbClr val="000000"/>
                </a:solidFill>
              </a:rPr>
              <a:t>. Присутствуют все.</a:t>
            </a:r>
          </a:p>
          <a:p>
            <a:pPr marL="330994" indent="-330994">
              <a:spcBef>
                <a:spcPts val="450"/>
              </a:spcBef>
              <a:spcAft>
                <a:spcPts val="450"/>
              </a:spcAft>
              <a:buSzPct val="120000"/>
              <a:buBlip>
                <a:blip r:embed="rId3"/>
              </a:buBlip>
            </a:pPr>
            <a:endParaRPr lang="ru-RU" sz="1650" dirty="0">
              <a:solidFill>
                <a:srgbClr val="0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24" y="1707654"/>
            <a:ext cx="5316257" cy="289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53506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3"/>
          <p:cNvSpPr>
            <a:spLocks noChangeArrowheads="1"/>
          </p:cNvSpPr>
          <p:nvPr/>
        </p:nvSpPr>
        <p:spPr bwMode="auto">
          <a:xfrm>
            <a:off x="1385887" y="1005576"/>
            <a:ext cx="6018094" cy="728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450"/>
              </a:spcBef>
              <a:spcAft>
                <a:spcPts val="450"/>
              </a:spcAft>
              <a:buSzPct val="120000"/>
            </a:pPr>
            <a:r>
              <a:rPr lang="ru-RU" sz="1650" dirty="0">
                <a:solidFill>
                  <a:srgbClr val="000000"/>
                </a:solidFill>
              </a:rPr>
              <a:t>Разработчики оценивают задачи, играя в </a:t>
            </a:r>
            <a:r>
              <a:rPr lang="en-US" sz="1650" dirty="0">
                <a:solidFill>
                  <a:srgbClr val="000000"/>
                </a:solidFill>
              </a:rPr>
              <a:t>Planning </a:t>
            </a:r>
            <a:r>
              <a:rPr lang="en-US" sz="1650" dirty="0" err="1">
                <a:solidFill>
                  <a:srgbClr val="000000"/>
                </a:solidFill>
              </a:rPr>
              <a:t>Pocker</a:t>
            </a:r>
            <a:endParaRPr lang="ru-RU" sz="1650" dirty="0">
              <a:solidFill>
                <a:srgbClr val="000000"/>
              </a:solidFill>
            </a:endParaRPr>
          </a:p>
          <a:p>
            <a:pPr marL="330994" indent="-330994">
              <a:spcBef>
                <a:spcPts val="450"/>
              </a:spcBef>
              <a:spcAft>
                <a:spcPts val="450"/>
              </a:spcAft>
              <a:buSzPct val="120000"/>
              <a:buBlip>
                <a:blip r:embed="rId3"/>
              </a:buBlip>
            </a:pPr>
            <a:endParaRPr lang="ru-RU" sz="1650" dirty="0">
              <a:solidFill>
                <a:srgbClr val="000000"/>
              </a:solidFill>
            </a:endParaRPr>
          </a:p>
        </p:txBody>
      </p:sp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1462088" y="1"/>
            <a:ext cx="4241006" cy="794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325" dirty="0"/>
              <a:t>Sprint planning meeting</a:t>
            </a:r>
            <a:endParaRPr lang="en-US" sz="2325" b="1" dirty="0"/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33488" y="862012"/>
            <a:ext cx="6686550" cy="1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109" y="1599642"/>
            <a:ext cx="4627308" cy="304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05709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8598" y="499407"/>
            <a:ext cx="2764361" cy="301109"/>
          </a:xfrm>
          <a:prstGeom prst="rect">
            <a:avLst/>
          </a:prstGeom>
        </p:spPr>
        <p:txBody>
          <a:bodyPr vert="horz" wrap="square" lIns="0" tIns="8637" rIns="0" bIns="0" rtlCol="0">
            <a:spAutoFit/>
          </a:bodyPr>
          <a:lstStyle/>
          <a:p>
            <a:pPr marL="8637">
              <a:spcBef>
                <a:spcPts val="68"/>
              </a:spcBef>
            </a:pPr>
            <a:r>
              <a:rPr lang="en-US" dirty="0"/>
              <a:t>Sprint </a:t>
            </a:r>
            <a:r>
              <a:rPr lang="en-US" spc="-5" dirty="0"/>
              <a:t>Planning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406855" y="2583583"/>
            <a:ext cx="2876214" cy="3610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4" name="object 4"/>
          <p:cNvSpPr/>
          <p:nvPr/>
        </p:nvSpPr>
        <p:spPr>
          <a:xfrm>
            <a:off x="4406855" y="1315803"/>
            <a:ext cx="1589950" cy="360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5" name="object 5"/>
          <p:cNvSpPr/>
          <p:nvPr/>
        </p:nvSpPr>
        <p:spPr>
          <a:xfrm>
            <a:off x="1366877" y="2314273"/>
            <a:ext cx="2757020" cy="6365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6" name="object 6"/>
          <p:cNvSpPr/>
          <p:nvPr/>
        </p:nvSpPr>
        <p:spPr>
          <a:xfrm>
            <a:off x="1366878" y="1287819"/>
            <a:ext cx="948373" cy="3601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7" name="object 7"/>
          <p:cNvSpPr txBox="1"/>
          <p:nvPr/>
        </p:nvSpPr>
        <p:spPr>
          <a:xfrm>
            <a:off x="4513440" y="1385247"/>
            <a:ext cx="2656395" cy="2384308"/>
          </a:xfrm>
          <a:prstGeom prst="rect">
            <a:avLst/>
          </a:prstGeom>
        </p:spPr>
        <p:txBody>
          <a:bodyPr vert="horz" wrap="square" lIns="0" tIns="8637" rIns="0" bIns="0" rtlCol="0">
            <a:spAutoFit/>
          </a:bodyPr>
          <a:lstStyle/>
          <a:p>
            <a:pPr marL="8637">
              <a:spcBef>
                <a:spcPts val="68"/>
              </a:spcBef>
            </a:pPr>
            <a:r>
              <a:rPr sz="1394" i="1" dirty="0">
                <a:latin typeface="Georgia"/>
                <a:cs typeface="Georgia"/>
              </a:rPr>
              <a:t>Кто</a:t>
            </a:r>
            <a:r>
              <a:rPr sz="1394" i="1" spc="-7" dirty="0">
                <a:latin typeface="Georgia"/>
                <a:cs typeface="Georgia"/>
              </a:rPr>
              <a:t> </a:t>
            </a:r>
            <a:r>
              <a:rPr sz="1394" i="1" dirty="0">
                <a:latin typeface="Georgia"/>
                <a:cs typeface="Georgia"/>
              </a:rPr>
              <a:t>приходит?</a:t>
            </a:r>
            <a:endParaRPr sz="1394" dirty="0">
              <a:latin typeface="Georgia"/>
              <a:cs typeface="Georgia"/>
            </a:endParaRPr>
          </a:p>
          <a:p>
            <a:pPr>
              <a:spcBef>
                <a:spcPts val="27"/>
              </a:spcBef>
            </a:pPr>
            <a:endParaRPr sz="1428" dirty="0">
              <a:latin typeface="Times New Roman"/>
              <a:cs typeface="Times New Roman"/>
            </a:endParaRPr>
          </a:p>
          <a:p>
            <a:pPr marL="8637" marR="504848">
              <a:lnSpc>
                <a:spcPct val="100200"/>
              </a:lnSpc>
              <a:spcBef>
                <a:spcPts val="3"/>
              </a:spcBef>
            </a:pPr>
            <a:r>
              <a:rPr sz="1394" i="1" spc="-3" dirty="0">
                <a:latin typeface="Georgia"/>
                <a:cs typeface="Georgia"/>
              </a:rPr>
              <a:t>Скрам-мастер,</a:t>
            </a:r>
            <a:r>
              <a:rPr sz="1394" i="1" spc="-37" dirty="0">
                <a:latin typeface="Georgia"/>
                <a:cs typeface="Georgia"/>
              </a:rPr>
              <a:t> </a:t>
            </a:r>
            <a:r>
              <a:rPr sz="1394" i="1" dirty="0">
                <a:latin typeface="Georgia"/>
                <a:cs typeface="Georgia"/>
              </a:rPr>
              <a:t>Владелец  продукта и Команда  </a:t>
            </a:r>
            <a:r>
              <a:rPr sz="1394" i="1" spc="-3" dirty="0">
                <a:latin typeface="Georgia"/>
                <a:cs typeface="Georgia"/>
              </a:rPr>
              <a:t>разработки</a:t>
            </a:r>
            <a:endParaRPr sz="1394" dirty="0">
              <a:latin typeface="Georgia"/>
              <a:cs typeface="Georgia"/>
            </a:endParaRPr>
          </a:p>
          <a:p>
            <a:pPr>
              <a:spcBef>
                <a:spcPts val="27"/>
              </a:spcBef>
            </a:pPr>
            <a:endParaRPr sz="1428" dirty="0">
              <a:latin typeface="Times New Roman"/>
              <a:cs typeface="Times New Roman"/>
            </a:endParaRPr>
          </a:p>
          <a:p>
            <a:pPr marL="8637">
              <a:spcBef>
                <a:spcPts val="3"/>
              </a:spcBef>
            </a:pPr>
            <a:r>
              <a:rPr sz="1394" i="1" spc="-3" dirty="0">
                <a:latin typeface="Georgia"/>
                <a:cs typeface="Georgia"/>
              </a:rPr>
              <a:t>Когда, как </a:t>
            </a:r>
            <a:r>
              <a:rPr sz="1394" i="1" dirty="0">
                <a:latin typeface="Georgia"/>
                <a:cs typeface="Georgia"/>
              </a:rPr>
              <a:t>часто и </a:t>
            </a:r>
            <a:r>
              <a:rPr sz="1394" i="1" spc="-3" dirty="0">
                <a:latin typeface="Georgia"/>
                <a:cs typeface="Georgia"/>
              </a:rPr>
              <a:t>как</a:t>
            </a:r>
            <a:r>
              <a:rPr sz="1394" i="1" spc="7" dirty="0">
                <a:latin typeface="Georgia"/>
                <a:cs typeface="Georgia"/>
              </a:rPr>
              <a:t> </a:t>
            </a:r>
            <a:r>
              <a:rPr sz="1394" i="1" spc="-3" dirty="0">
                <a:latin typeface="Georgia"/>
                <a:cs typeface="Georgia"/>
              </a:rPr>
              <a:t>долго?</a:t>
            </a:r>
            <a:endParaRPr sz="1394" dirty="0">
              <a:latin typeface="Georgia"/>
              <a:cs typeface="Georgia"/>
            </a:endParaRPr>
          </a:p>
          <a:p>
            <a:pPr>
              <a:spcBef>
                <a:spcPts val="34"/>
              </a:spcBef>
            </a:pPr>
            <a:endParaRPr sz="1428" dirty="0">
              <a:latin typeface="Times New Roman"/>
              <a:cs typeface="Times New Roman"/>
            </a:endParaRPr>
          </a:p>
          <a:p>
            <a:pPr marL="8637" marR="3455">
              <a:lnSpc>
                <a:spcPct val="100200"/>
              </a:lnSpc>
            </a:pPr>
            <a:r>
              <a:rPr sz="1394" i="1" dirty="0">
                <a:latin typeface="Georgia"/>
                <a:cs typeface="Georgia"/>
              </a:rPr>
              <a:t>В начале </a:t>
            </a:r>
            <a:r>
              <a:rPr sz="1394" i="1" spc="-3" dirty="0">
                <a:latin typeface="Georgia"/>
                <a:cs typeface="Georgia"/>
              </a:rPr>
              <a:t>Спринта, </a:t>
            </a:r>
            <a:r>
              <a:rPr sz="1394" i="1" dirty="0">
                <a:latin typeface="Georgia"/>
                <a:cs typeface="Georgia"/>
              </a:rPr>
              <a:t>1 </a:t>
            </a:r>
            <a:r>
              <a:rPr sz="1394" i="1" spc="-3" dirty="0">
                <a:latin typeface="Georgia"/>
                <a:cs typeface="Georgia"/>
              </a:rPr>
              <a:t>раз </a:t>
            </a:r>
            <a:r>
              <a:rPr sz="1394" i="1" dirty="0">
                <a:latin typeface="Georgia"/>
                <a:cs typeface="Georgia"/>
              </a:rPr>
              <a:t>за  </a:t>
            </a:r>
            <a:r>
              <a:rPr sz="1394" i="1" spc="-3" dirty="0">
                <a:latin typeface="Georgia"/>
                <a:cs typeface="Georgia"/>
              </a:rPr>
              <a:t>Спринт, максимум </a:t>
            </a:r>
            <a:r>
              <a:rPr sz="1394" i="1" dirty="0">
                <a:latin typeface="Georgia"/>
                <a:cs typeface="Georgia"/>
              </a:rPr>
              <a:t>8 часов </a:t>
            </a:r>
            <a:r>
              <a:rPr sz="1394" i="1" spc="-3" dirty="0">
                <a:latin typeface="Georgia"/>
                <a:cs typeface="Georgia"/>
              </a:rPr>
              <a:t>для  </a:t>
            </a:r>
            <a:r>
              <a:rPr sz="1394" i="1" dirty="0">
                <a:latin typeface="Georgia"/>
                <a:cs typeface="Georgia"/>
              </a:rPr>
              <a:t>месячного</a:t>
            </a:r>
            <a:r>
              <a:rPr sz="1394" i="1" spc="-17" dirty="0">
                <a:latin typeface="Georgia"/>
                <a:cs typeface="Georgia"/>
              </a:rPr>
              <a:t> </a:t>
            </a:r>
            <a:r>
              <a:rPr sz="1394" i="1" spc="-3" dirty="0">
                <a:latin typeface="Georgia"/>
                <a:cs typeface="Georgia"/>
              </a:rPr>
              <a:t>Спринта</a:t>
            </a:r>
            <a:endParaRPr sz="1394" dirty="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8015" y="1359336"/>
            <a:ext cx="2640416" cy="2384308"/>
          </a:xfrm>
          <a:prstGeom prst="rect">
            <a:avLst/>
          </a:prstGeom>
        </p:spPr>
        <p:txBody>
          <a:bodyPr vert="horz" wrap="square" lIns="0" tIns="8637" rIns="0" bIns="0" rtlCol="0">
            <a:spAutoFit/>
          </a:bodyPr>
          <a:lstStyle/>
          <a:p>
            <a:pPr marL="8637">
              <a:spcBef>
                <a:spcPts val="68"/>
              </a:spcBef>
            </a:pPr>
            <a:r>
              <a:rPr sz="1394" i="1" spc="-3" dirty="0">
                <a:latin typeface="Georgia"/>
                <a:cs typeface="Georgia"/>
              </a:rPr>
              <a:t>Зачем?</a:t>
            </a:r>
            <a:endParaRPr sz="1394">
              <a:latin typeface="Georgia"/>
              <a:cs typeface="Georgia"/>
            </a:endParaRPr>
          </a:p>
          <a:p>
            <a:pPr>
              <a:spcBef>
                <a:spcPts val="20"/>
              </a:spcBef>
            </a:pPr>
            <a:endParaRPr sz="1428">
              <a:latin typeface="Times New Roman"/>
              <a:cs typeface="Times New Roman"/>
            </a:endParaRPr>
          </a:p>
          <a:p>
            <a:pPr marL="8637" marR="3455">
              <a:lnSpc>
                <a:spcPct val="100499"/>
              </a:lnSpc>
              <a:spcBef>
                <a:spcPts val="3"/>
              </a:spcBef>
            </a:pPr>
            <a:r>
              <a:rPr sz="1394" i="1" spc="-3" dirty="0">
                <a:latin typeface="Georgia"/>
                <a:cs typeface="Georgia"/>
              </a:rPr>
              <a:t>Сформировать объем </a:t>
            </a:r>
            <a:r>
              <a:rPr sz="1394" i="1" dirty="0">
                <a:latin typeface="Georgia"/>
                <a:cs typeface="Georgia"/>
              </a:rPr>
              <a:t>задач на  </a:t>
            </a:r>
            <a:r>
              <a:rPr sz="1394" i="1" spc="-3" dirty="0">
                <a:latin typeface="Georgia"/>
                <a:cs typeface="Georgia"/>
              </a:rPr>
              <a:t>Спринт</a:t>
            </a:r>
            <a:endParaRPr sz="1394">
              <a:latin typeface="Georgia"/>
              <a:cs typeface="Georgia"/>
            </a:endParaRPr>
          </a:p>
          <a:p>
            <a:pPr>
              <a:spcBef>
                <a:spcPts val="31"/>
              </a:spcBef>
            </a:pPr>
            <a:endParaRPr sz="1428">
              <a:latin typeface="Times New Roman"/>
              <a:cs typeface="Times New Roman"/>
            </a:endParaRPr>
          </a:p>
          <a:p>
            <a:pPr marL="8637" marR="305327"/>
            <a:r>
              <a:rPr sz="1394" i="1" dirty="0">
                <a:latin typeface="Georgia"/>
                <a:cs typeface="Georgia"/>
              </a:rPr>
              <a:t>Какого результата</a:t>
            </a:r>
            <a:r>
              <a:rPr sz="1394" i="1" spc="-71" dirty="0">
                <a:latin typeface="Georgia"/>
                <a:cs typeface="Georgia"/>
              </a:rPr>
              <a:t> </a:t>
            </a:r>
            <a:r>
              <a:rPr sz="1394" i="1" dirty="0">
                <a:latin typeface="Georgia"/>
                <a:cs typeface="Georgia"/>
              </a:rPr>
              <a:t>хотим  </a:t>
            </a:r>
            <a:r>
              <a:rPr sz="1394" i="1" spc="-3" dirty="0">
                <a:latin typeface="Georgia"/>
                <a:cs typeface="Georgia"/>
              </a:rPr>
              <a:t>добиться?</a:t>
            </a:r>
            <a:endParaRPr sz="1394">
              <a:latin typeface="Georgia"/>
              <a:cs typeface="Georgia"/>
            </a:endParaRPr>
          </a:p>
          <a:p>
            <a:pPr>
              <a:spcBef>
                <a:spcPts val="34"/>
              </a:spcBef>
            </a:pPr>
            <a:endParaRPr sz="1428">
              <a:latin typeface="Times New Roman"/>
              <a:cs typeface="Times New Roman"/>
            </a:endParaRPr>
          </a:p>
          <a:p>
            <a:pPr marL="8637" marR="292803">
              <a:lnSpc>
                <a:spcPct val="100299"/>
              </a:lnSpc>
            </a:pPr>
            <a:r>
              <a:rPr sz="1394" i="1" dirty="0">
                <a:latin typeface="Georgia"/>
                <a:cs typeface="Georgia"/>
              </a:rPr>
              <a:t>Получить план </a:t>
            </a:r>
            <a:r>
              <a:rPr sz="1394" i="1" spc="-3" dirty="0">
                <a:latin typeface="Georgia"/>
                <a:cs typeface="Georgia"/>
              </a:rPr>
              <a:t>работ на  Спринт </a:t>
            </a:r>
            <a:r>
              <a:rPr sz="1394" i="1" dirty="0">
                <a:latin typeface="Georgia"/>
                <a:cs typeface="Georgia"/>
              </a:rPr>
              <a:t>и </a:t>
            </a:r>
            <a:r>
              <a:rPr sz="1394" i="1" spc="-3" dirty="0">
                <a:latin typeface="Georgia"/>
                <a:cs typeface="Georgia"/>
              </a:rPr>
              <a:t>определить Цель  Спринта</a:t>
            </a:r>
            <a:endParaRPr sz="1394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1462088" y="1"/>
            <a:ext cx="4241006" cy="794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325" dirty="0"/>
              <a:t>Daily standup meeting</a:t>
            </a:r>
            <a:endParaRPr lang="en-US" sz="2325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363" y="1761660"/>
            <a:ext cx="3951675" cy="2808629"/>
          </a:xfrm>
          <a:prstGeom prst="rect">
            <a:avLst/>
          </a:prstGeom>
        </p:spPr>
      </p:pic>
      <p:sp>
        <p:nvSpPr>
          <p:cNvPr id="8" name="Прямоугольник 3"/>
          <p:cNvSpPr>
            <a:spLocks noChangeArrowheads="1"/>
          </p:cNvSpPr>
          <p:nvPr/>
        </p:nvSpPr>
        <p:spPr bwMode="auto">
          <a:xfrm>
            <a:off x="1385887" y="1167594"/>
            <a:ext cx="3024095" cy="21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450"/>
              </a:spcBef>
              <a:spcAft>
                <a:spcPts val="450"/>
              </a:spcAft>
              <a:buSzPct val="120000"/>
            </a:pPr>
            <a:r>
              <a:rPr lang="ru-RU" sz="1650" dirty="0">
                <a:solidFill>
                  <a:srgbClr val="000000"/>
                </a:solidFill>
              </a:rPr>
              <a:t>Утром или вечером</a:t>
            </a:r>
          </a:p>
          <a:p>
            <a:pPr>
              <a:spcBef>
                <a:spcPts val="450"/>
              </a:spcBef>
              <a:spcAft>
                <a:spcPts val="450"/>
              </a:spcAft>
              <a:buSzPct val="120000"/>
            </a:pPr>
            <a:r>
              <a:rPr lang="ru-RU" sz="1650" dirty="0">
                <a:solidFill>
                  <a:srgbClr val="000000"/>
                </a:solidFill>
              </a:rPr>
              <a:t>Не более 15 минут</a:t>
            </a:r>
          </a:p>
          <a:p>
            <a:pPr>
              <a:spcBef>
                <a:spcPts val="450"/>
              </a:spcBef>
              <a:spcAft>
                <a:spcPts val="450"/>
              </a:spcAft>
              <a:buSzPct val="120000"/>
            </a:pPr>
            <a:r>
              <a:rPr lang="ru-RU" sz="1650" dirty="0">
                <a:solidFill>
                  <a:srgbClr val="000000"/>
                </a:solidFill>
              </a:rPr>
              <a:t>Что было сделано вчера?</a:t>
            </a:r>
            <a:endParaRPr lang="en-US" sz="1650" dirty="0">
              <a:solidFill>
                <a:srgbClr val="000000"/>
              </a:solidFill>
            </a:endParaRPr>
          </a:p>
          <a:p>
            <a:pPr>
              <a:spcBef>
                <a:spcPts val="450"/>
              </a:spcBef>
              <a:spcAft>
                <a:spcPts val="450"/>
              </a:spcAft>
              <a:buSzPct val="120000"/>
            </a:pPr>
            <a:r>
              <a:rPr lang="ru-RU" sz="1650" dirty="0">
                <a:solidFill>
                  <a:srgbClr val="000000"/>
                </a:solidFill>
              </a:rPr>
              <a:t>Что будет сделано сегодня</a:t>
            </a:r>
          </a:p>
          <a:p>
            <a:pPr>
              <a:spcBef>
                <a:spcPts val="450"/>
              </a:spcBef>
              <a:spcAft>
                <a:spcPts val="450"/>
              </a:spcAft>
              <a:buSzPct val="120000"/>
            </a:pPr>
            <a:r>
              <a:rPr lang="ru-RU" sz="1650" dirty="0">
                <a:solidFill>
                  <a:srgbClr val="000000"/>
                </a:solidFill>
              </a:rPr>
              <a:t>С какими проблемами кто столкнулся?</a:t>
            </a:r>
          </a:p>
        </p:txBody>
      </p:sp>
    </p:spTree>
    <p:extLst>
      <p:ext uri="{BB962C8B-B14F-4D97-AF65-F5344CB8AC3E}">
        <p14:creationId xmlns:p14="http://schemas.microsoft.com/office/powerpoint/2010/main" val="889835153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6855" y="1315803"/>
            <a:ext cx="1589950" cy="360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8598" y="499407"/>
            <a:ext cx="2288015" cy="316498"/>
          </a:xfrm>
          <a:prstGeom prst="rect">
            <a:avLst/>
          </a:prstGeom>
        </p:spPr>
        <p:txBody>
          <a:bodyPr vert="horz" wrap="square" lIns="0" tIns="8637" rIns="0" bIns="0" rtlCol="0">
            <a:spAutoFit/>
          </a:bodyPr>
          <a:lstStyle/>
          <a:p>
            <a:pPr lvl="0"/>
            <a:r>
              <a:rPr lang="ru-RU" sz="2000" dirty="0" err="1"/>
              <a:t>Daily</a:t>
            </a:r>
            <a:r>
              <a:rPr lang="ru-RU" sz="2000" dirty="0"/>
              <a:t> </a:t>
            </a:r>
            <a:r>
              <a:rPr lang="ru-RU" sz="2000" dirty="0" err="1"/>
              <a:t>Meeting</a:t>
            </a:r>
            <a:endParaRPr lang="ru-RU" sz="2000" dirty="0"/>
          </a:p>
        </p:txBody>
      </p:sp>
      <p:sp>
        <p:nvSpPr>
          <p:cNvPr id="4" name="object 4"/>
          <p:cNvSpPr/>
          <p:nvPr/>
        </p:nvSpPr>
        <p:spPr>
          <a:xfrm>
            <a:off x="4406855" y="2153274"/>
            <a:ext cx="2876214" cy="360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5" name="object 5"/>
          <p:cNvSpPr/>
          <p:nvPr/>
        </p:nvSpPr>
        <p:spPr>
          <a:xfrm>
            <a:off x="1366877" y="2494619"/>
            <a:ext cx="2757020" cy="6365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6" name="object 6"/>
          <p:cNvSpPr/>
          <p:nvPr/>
        </p:nvSpPr>
        <p:spPr>
          <a:xfrm>
            <a:off x="1366878" y="1287819"/>
            <a:ext cx="948373" cy="3601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7" name="object 7"/>
          <p:cNvSpPr txBox="1"/>
          <p:nvPr/>
        </p:nvSpPr>
        <p:spPr>
          <a:xfrm>
            <a:off x="1528015" y="1359300"/>
            <a:ext cx="2752701" cy="2813836"/>
          </a:xfrm>
          <a:prstGeom prst="rect">
            <a:avLst/>
          </a:prstGeom>
        </p:spPr>
        <p:txBody>
          <a:bodyPr vert="horz" wrap="square" lIns="0" tIns="9069" rIns="0" bIns="0" rtlCol="0">
            <a:spAutoFit/>
          </a:bodyPr>
          <a:lstStyle/>
          <a:p>
            <a:pPr marL="8637">
              <a:spcBef>
                <a:spcPts val="71"/>
              </a:spcBef>
            </a:pPr>
            <a:r>
              <a:rPr sz="1394" i="1" spc="-3" dirty="0">
                <a:latin typeface="Georgia"/>
                <a:cs typeface="Georgia"/>
              </a:rPr>
              <a:t>Зачем?</a:t>
            </a:r>
            <a:endParaRPr sz="1394">
              <a:latin typeface="Georgia"/>
              <a:cs typeface="Georgia"/>
            </a:endParaRPr>
          </a:p>
          <a:p>
            <a:pPr>
              <a:spcBef>
                <a:spcPts val="27"/>
              </a:spcBef>
            </a:pPr>
            <a:endParaRPr sz="1428">
              <a:latin typeface="Times New Roman"/>
              <a:cs typeface="Times New Roman"/>
            </a:endParaRPr>
          </a:p>
          <a:p>
            <a:pPr marL="8637" marR="447842" algn="just">
              <a:lnSpc>
                <a:spcPct val="100200"/>
              </a:lnSpc>
            </a:pPr>
            <a:r>
              <a:rPr sz="1394" i="1" spc="-3" dirty="0">
                <a:latin typeface="Georgia"/>
                <a:cs typeface="Georgia"/>
              </a:rPr>
              <a:t>Поделиться информацией,  синхронизировать работу  команды</a:t>
            </a:r>
            <a:endParaRPr sz="1394">
              <a:latin typeface="Georgia"/>
              <a:cs typeface="Georgia"/>
            </a:endParaRPr>
          </a:p>
          <a:p>
            <a:pPr>
              <a:spcBef>
                <a:spcPts val="24"/>
              </a:spcBef>
            </a:pPr>
            <a:endParaRPr sz="1428">
              <a:latin typeface="Times New Roman"/>
              <a:cs typeface="Times New Roman"/>
            </a:endParaRPr>
          </a:p>
          <a:p>
            <a:pPr marL="8637" marR="417612">
              <a:lnSpc>
                <a:spcPct val="100499"/>
              </a:lnSpc>
            </a:pPr>
            <a:r>
              <a:rPr sz="1394" i="1" dirty="0">
                <a:latin typeface="Georgia"/>
                <a:cs typeface="Georgia"/>
              </a:rPr>
              <a:t>Какого результата</a:t>
            </a:r>
            <a:r>
              <a:rPr sz="1394" i="1" spc="-71" dirty="0">
                <a:latin typeface="Georgia"/>
                <a:cs typeface="Georgia"/>
              </a:rPr>
              <a:t> </a:t>
            </a:r>
            <a:r>
              <a:rPr sz="1394" i="1" dirty="0">
                <a:latin typeface="Georgia"/>
                <a:cs typeface="Georgia"/>
              </a:rPr>
              <a:t>хотим  </a:t>
            </a:r>
            <a:r>
              <a:rPr sz="1394" i="1" spc="-3" dirty="0">
                <a:latin typeface="Georgia"/>
                <a:cs typeface="Georgia"/>
              </a:rPr>
              <a:t>добиться?</a:t>
            </a:r>
            <a:endParaRPr sz="1394">
              <a:latin typeface="Georgia"/>
              <a:cs typeface="Georgia"/>
            </a:endParaRPr>
          </a:p>
          <a:p>
            <a:pPr>
              <a:spcBef>
                <a:spcPts val="24"/>
              </a:spcBef>
            </a:pPr>
            <a:endParaRPr sz="1428">
              <a:latin typeface="Times New Roman"/>
              <a:cs typeface="Times New Roman"/>
            </a:endParaRPr>
          </a:p>
          <a:p>
            <a:pPr marL="8637" marR="3455">
              <a:lnSpc>
                <a:spcPct val="100499"/>
              </a:lnSpc>
            </a:pPr>
            <a:r>
              <a:rPr sz="1394" i="1" dirty="0">
                <a:latin typeface="Georgia"/>
                <a:cs typeface="Georgia"/>
              </a:rPr>
              <a:t>Получить план </a:t>
            </a:r>
            <a:r>
              <a:rPr sz="1394" i="1" spc="-3" dirty="0">
                <a:latin typeface="Georgia"/>
                <a:cs typeface="Georgia"/>
              </a:rPr>
              <a:t>работ на </a:t>
            </a:r>
            <a:r>
              <a:rPr sz="1394" i="1" dirty="0">
                <a:latin typeface="Georgia"/>
                <a:cs typeface="Georgia"/>
              </a:rPr>
              <a:t>день и  </a:t>
            </a:r>
            <a:r>
              <a:rPr sz="1394" i="1" spc="-3" dirty="0">
                <a:latin typeface="Georgia"/>
                <a:cs typeface="Georgia"/>
              </a:rPr>
              <a:t>оповестить </a:t>
            </a:r>
            <a:r>
              <a:rPr sz="1394" i="1" dirty="0">
                <a:latin typeface="Georgia"/>
                <a:cs typeface="Georgia"/>
              </a:rPr>
              <a:t>о</a:t>
            </a:r>
            <a:r>
              <a:rPr sz="1394" i="1" spc="-3" dirty="0">
                <a:latin typeface="Georgia"/>
                <a:cs typeface="Georgia"/>
              </a:rPr>
              <a:t> возможных</a:t>
            </a:r>
            <a:endParaRPr sz="1394">
              <a:latin typeface="Georgia"/>
              <a:cs typeface="Georgia"/>
            </a:endParaRPr>
          </a:p>
          <a:p>
            <a:pPr marL="8637" marR="374426"/>
            <a:r>
              <a:rPr sz="1394" i="1" dirty="0">
                <a:latin typeface="Georgia"/>
                <a:cs typeface="Georgia"/>
              </a:rPr>
              <a:t>проблемах </a:t>
            </a:r>
            <a:r>
              <a:rPr sz="1394" i="1" spc="-3" dirty="0">
                <a:latin typeface="Georgia"/>
                <a:cs typeface="Georgia"/>
              </a:rPr>
              <a:t>для дальнейшего  решения</a:t>
            </a:r>
            <a:endParaRPr sz="1394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06184" y="1391639"/>
            <a:ext cx="2547566" cy="1740670"/>
          </a:xfrm>
          <a:prstGeom prst="rect">
            <a:avLst/>
          </a:prstGeom>
        </p:spPr>
        <p:txBody>
          <a:bodyPr vert="horz" wrap="square" lIns="0" tIns="8637" rIns="0" bIns="0" rtlCol="0">
            <a:spAutoFit/>
          </a:bodyPr>
          <a:lstStyle/>
          <a:p>
            <a:pPr marL="8637">
              <a:spcBef>
                <a:spcPts val="68"/>
              </a:spcBef>
            </a:pPr>
            <a:r>
              <a:rPr sz="1394" i="1" dirty="0">
                <a:latin typeface="Georgia"/>
                <a:cs typeface="Georgia"/>
              </a:rPr>
              <a:t>Кто</a:t>
            </a:r>
            <a:r>
              <a:rPr sz="1394" i="1" spc="-7" dirty="0">
                <a:latin typeface="Georgia"/>
                <a:cs typeface="Georgia"/>
              </a:rPr>
              <a:t> </a:t>
            </a:r>
            <a:r>
              <a:rPr sz="1394" i="1" dirty="0">
                <a:latin typeface="Georgia"/>
                <a:cs typeface="Georgia"/>
              </a:rPr>
              <a:t>приходит?</a:t>
            </a:r>
            <a:endParaRPr sz="1394">
              <a:latin typeface="Georgia"/>
              <a:cs typeface="Georgia"/>
            </a:endParaRPr>
          </a:p>
          <a:p>
            <a:pPr>
              <a:spcBef>
                <a:spcPts val="31"/>
              </a:spcBef>
            </a:pPr>
            <a:endParaRPr sz="1428">
              <a:latin typeface="Times New Roman"/>
              <a:cs typeface="Times New Roman"/>
            </a:endParaRPr>
          </a:p>
          <a:p>
            <a:pPr marL="8637">
              <a:spcBef>
                <a:spcPts val="3"/>
              </a:spcBef>
            </a:pPr>
            <a:r>
              <a:rPr sz="1394" i="1" dirty="0">
                <a:latin typeface="Georgia"/>
                <a:cs typeface="Georgia"/>
              </a:rPr>
              <a:t>Команда</a:t>
            </a:r>
            <a:r>
              <a:rPr sz="1394" i="1" spc="-7" dirty="0">
                <a:latin typeface="Georgia"/>
                <a:cs typeface="Georgia"/>
              </a:rPr>
              <a:t> </a:t>
            </a:r>
            <a:r>
              <a:rPr sz="1394" i="1" spc="-3" dirty="0">
                <a:latin typeface="Georgia"/>
                <a:cs typeface="Georgia"/>
              </a:rPr>
              <a:t>разработки</a:t>
            </a:r>
            <a:endParaRPr sz="1394">
              <a:latin typeface="Georgia"/>
              <a:cs typeface="Georgia"/>
            </a:endParaRPr>
          </a:p>
          <a:p>
            <a:pPr>
              <a:spcBef>
                <a:spcPts val="37"/>
              </a:spcBef>
            </a:pPr>
            <a:endParaRPr sz="1428">
              <a:latin typeface="Times New Roman"/>
              <a:cs typeface="Times New Roman"/>
            </a:endParaRPr>
          </a:p>
          <a:p>
            <a:pPr marL="8637"/>
            <a:r>
              <a:rPr sz="1394" i="1" dirty="0">
                <a:latin typeface="Georgia"/>
                <a:cs typeface="Georgia"/>
              </a:rPr>
              <a:t>Когда, </a:t>
            </a:r>
            <a:r>
              <a:rPr sz="1394" i="1" spc="-3" dirty="0">
                <a:latin typeface="Georgia"/>
                <a:cs typeface="Georgia"/>
              </a:rPr>
              <a:t>как </a:t>
            </a:r>
            <a:r>
              <a:rPr sz="1394" i="1" dirty="0">
                <a:latin typeface="Georgia"/>
                <a:cs typeface="Georgia"/>
              </a:rPr>
              <a:t>часто и </a:t>
            </a:r>
            <a:r>
              <a:rPr sz="1394" i="1" spc="-3" dirty="0">
                <a:latin typeface="Georgia"/>
                <a:cs typeface="Georgia"/>
              </a:rPr>
              <a:t>как</a:t>
            </a:r>
            <a:r>
              <a:rPr sz="1394" i="1" spc="-17" dirty="0">
                <a:latin typeface="Georgia"/>
                <a:cs typeface="Georgia"/>
              </a:rPr>
              <a:t> </a:t>
            </a:r>
            <a:r>
              <a:rPr sz="1394" i="1" spc="-3" dirty="0">
                <a:latin typeface="Georgia"/>
                <a:cs typeface="Georgia"/>
              </a:rPr>
              <a:t>долго?</a:t>
            </a:r>
            <a:endParaRPr sz="1394">
              <a:latin typeface="Georgia"/>
              <a:cs typeface="Georgia"/>
            </a:endParaRPr>
          </a:p>
          <a:p>
            <a:pPr>
              <a:spcBef>
                <a:spcPts val="31"/>
              </a:spcBef>
            </a:pPr>
            <a:endParaRPr sz="1428">
              <a:latin typeface="Times New Roman"/>
              <a:cs typeface="Times New Roman"/>
            </a:endParaRPr>
          </a:p>
          <a:p>
            <a:pPr marL="8637">
              <a:spcBef>
                <a:spcPts val="3"/>
              </a:spcBef>
            </a:pPr>
            <a:r>
              <a:rPr sz="1394" i="1" dirty="0">
                <a:latin typeface="Georgia"/>
                <a:cs typeface="Georgia"/>
              </a:rPr>
              <a:t>Каждый </a:t>
            </a:r>
            <a:r>
              <a:rPr sz="1394" i="1" spc="-3" dirty="0">
                <a:latin typeface="Georgia"/>
                <a:cs typeface="Georgia"/>
              </a:rPr>
              <a:t>день, </a:t>
            </a:r>
            <a:r>
              <a:rPr sz="1394" i="1" dirty="0">
                <a:latin typeface="Georgia"/>
                <a:cs typeface="Georgia"/>
              </a:rPr>
              <a:t>в</a:t>
            </a:r>
            <a:r>
              <a:rPr sz="1394" i="1" spc="-10" dirty="0">
                <a:latin typeface="Georgia"/>
                <a:cs typeface="Georgia"/>
              </a:rPr>
              <a:t> </a:t>
            </a:r>
            <a:r>
              <a:rPr sz="1394" i="1" dirty="0">
                <a:latin typeface="Georgia"/>
                <a:cs typeface="Georgia"/>
              </a:rPr>
              <a:t>начале</a:t>
            </a:r>
            <a:endParaRPr sz="1394">
              <a:latin typeface="Georgia"/>
              <a:cs typeface="Georgia"/>
            </a:endParaRPr>
          </a:p>
          <a:p>
            <a:pPr marL="8637">
              <a:spcBef>
                <a:spcPts val="7"/>
              </a:spcBef>
            </a:pPr>
            <a:r>
              <a:rPr sz="1394" i="1" spc="-3" dirty="0">
                <a:latin typeface="Georgia"/>
                <a:cs typeface="Georgia"/>
              </a:rPr>
              <a:t>или </a:t>
            </a:r>
            <a:r>
              <a:rPr sz="1394" i="1" dirty="0">
                <a:latin typeface="Georgia"/>
                <a:cs typeface="Georgia"/>
              </a:rPr>
              <a:t>в конце </a:t>
            </a:r>
            <a:r>
              <a:rPr sz="1394" i="1" spc="-3" dirty="0">
                <a:latin typeface="Georgia"/>
                <a:cs typeface="Georgia"/>
              </a:rPr>
              <a:t>дня, </a:t>
            </a:r>
            <a:r>
              <a:rPr sz="1394" i="1" dirty="0">
                <a:latin typeface="Georgia"/>
                <a:cs typeface="Georgia"/>
              </a:rPr>
              <a:t>на </a:t>
            </a:r>
            <a:r>
              <a:rPr sz="1394" i="1" spc="-3" dirty="0">
                <a:latin typeface="Georgia"/>
                <a:cs typeface="Georgia"/>
              </a:rPr>
              <a:t>15 минут</a:t>
            </a:r>
            <a:endParaRPr sz="1394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1462088" y="1"/>
            <a:ext cx="4241006" cy="794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400" b="1" dirty="0"/>
              <a:t>Sprint review meeting</a:t>
            </a:r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3488" y="862012"/>
            <a:ext cx="6686550" cy="1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754" y="1391877"/>
            <a:ext cx="4453486" cy="3340114"/>
          </a:xfrm>
          <a:prstGeom prst="rect">
            <a:avLst/>
          </a:prstGeom>
        </p:spPr>
      </p:pic>
      <p:sp>
        <p:nvSpPr>
          <p:cNvPr id="9" name="Прямоугольник 3"/>
          <p:cNvSpPr>
            <a:spLocks noChangeArrowheads="1"/>
          </p:cNvSpPr>
          <p:nvPr/>
        </p:nvSpPr>
        <p:spPr bwMode="auto">
          <a:xfrm>
            <a:off x="1411411" y="903276"/>
            <a:ext cx="5832407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450"/>
              </a:spcBef>
              <a:spcAft>
                <a:spcPts val="450"/>
              </a:spcAft>
              <a:buSzPct val="120000"/>
            </a:pPr>
            <a:r>
              <a:rPr lang="ru-RU" sz="1650" dirty="0">
                <a:solidFill>
                  <a:srgbClr val="000000"/>
                </a:solidFill>
              </a:rPr>
              <a:t>Демонстрация результатов спринта Клиенту</a:t>
            </a:r>
          </a:p>
        </p:txBody>
      </p:sp>
    </p:spTree>
    <p:extLst>
      <p:ext uri="{BB962C8B-B14F-4D97-AF65-F5344CB8AC3E}">
        <p14:creationId xmlns:p14="http://schemas.microsoft.com/office/powerpoint/2010/main" val="1585131010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6877" y="2494619"/>
            <a:ext cx="2757020" cy="636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3" name="object 3"/>
          <p:cNvSpPr/>
          <p:nvPr/>
        </p:nvSpPr>
        <p:spPr>
          <a:xfrm>
            <a:off x="4406855" y="1315803"/>
            <a:ext cx="1589950" cy="360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28597" y="499407"/>
            <a:ext cx="1771506" cy="316498"/>
          </a:xfrm>
          <a:prstGeom prst="rect">
            <a:avLst/>
          </a:prstGeom>
        </p:spPr>
        <p:txBody>
          <a:bodyPr vert="horz" wrap="square" lIns="0" tIns="8637" rIns="0" bIns="0" rtlCol="0">
            <a:spAutoFit/>
          </a:bodyPr>
          <a:lstStyle/>
          <a:p>
            <a:pPr lvl="0"/>
            <a:r>
              <a:rPr lang="ru-RU" sz="2000" dirty="0" err="1"/>
              <a:t>Sprint</a:t>
            </a:r>
            <a:r>
              <a:rPr lang="ru-RU" sz="2000" dirty="0"/>
              <a:t> </a:t>
            </a:r>
            <a:r>
              <a:rPr lang="ru-RU" sz="2000" dirty="0" err="1"/>
              <a:t>Review</a:t>
            </a:r>
            <a:endParaRPr lang="ru-RU" sz="2000" dirty="0"/>
          </a:p>
        </p:txBody>
      </p:sp>
      <p:sp>
        <p:nvSpPr>
          <p:cNvPr id="5" name="object 5"/>
          <p:cNvSpPr/>
          <p:nvPr/>
        </p:nvSpPr>
        <p:spPr>
          <a:xfrm>
            <a:off x="4440022" y="2772221"/>
            <a:ext cx="2876214" cy="3610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6" name="object 6"/>
          <p:cNvSpPr/>
          <p:nvPr/>
        </p:nvSpPr>
        <p:spPr>
          <a:xfrm>
            <a:off x="1366878" y="1287819"/>
            <a:ext cx="948373" cy="3601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7" name="object 7"/>
          <p:cNvSpPr txBox="1"/>
          <p:nvPr/>
        </p:nvSpPr>
        <p:spPr>
          <a:xfrm>
            <a:off x="4511798" y="1390775"/>
            <a:ext cx="2719447" cy="1960474"/>
          </a:xfrm>
          <a:prstGeom prst="rect">
            <a:avLst/>
          </a:prstGeom>
        </p:spPr>
        <p:txBody>
          <a:bodyPr vert="horz" wrap="square" lIns="0" tIns="8637" rIns="0" bIns="0" rtlCol="0">
            <a:spAutoFit/>
          </a:bodyPr>
          <a:lstStyle/>
          <a:p>
            <a:pPr marL="8637">
              <a:spcBef>
                <a:spcPts val="68"/>
              </a:spcBef>
            </a:pPr>
            <a:r>
              <a:rPr sz="1394" i="1" dirty="0">
                <a:latin typeface="Georgia"/>
                <a:cs typeface="Georgia"/>
              </a:rPr>
              <a:t>Кто</a:t>
            </a:r>
            <a:r>
              <a:rPr sz="1394" i="1" spc="-7" dirty="0">
                <a:latin typeface="Georgia"/>
                <a:cs typeface="Georgia"/>
              </a:rPr>
              <a:t> </a:t>
            </a:r>
            <a:r>
              <a:rPr sz="1394" i="1" dirty="0">
                <a:latin typeface="Georgia"/>
                <a:cs typeface="Georgia"/>
              </a:rPr>
              <a:t>приходит?</a:t>
            </a:r>
            <a:endParaRPr sz="1394" dirty="0">
              <a:latin typeface="Georgia"/>
              <a:cs typeface="Georgia"/>
            </a:endParaRPr>
          </a:p>
          <a:p>
            <a:pPr>
              <a:spcBef>
                <a:spcPts val="24"/>
              </a:spcBef>
            </a:pPr>
            <a:endParaRPr sz="1428" dirty="0">
              <a:latin typeface="Times New Roman"/>
              <a:cs typeface="Times New Roman"/>
            </a:endParaRPr>
          </a:p>
          <a:p>
            <a:pPr marL="8637" marR="3455">
              <a:lnSpc>
                <a:spcPct val="100499"/>
              </a:lnSpc>
            </a:pPr>
            <a:r>
              <a:rPr sz="1394" i="1" dirty="0">
                <a:latin typeface="Georgia"/>
                <a:cs typeface="Georgia"/>
              </a:rPr>
              <a:t>Команда </a:t>
            </a:r>
            <a:r>
              <a:rPr sz="1394" i="1" spc="-3" dirty="0">
                <a:latin typeface="Georgia"/>
                <a:cs typeface="Georgia"/>
              </a:rPr>
              <a:t>разработки, </a:t>
            </a:r>
            <a:r>
              <a:rPr sz="1394" i="1" dirty="0">
                <a:latin typeface="Georgia"/>
                <a:cs typeface="Georgia"/>
              </a:rPr>
              <a:t>Владелец  продукта,</a:t>
            </a:r>
            <a:r>
              <a:rPr sz="1394" i="1" spc="-7" dirty="0">
                <a:latin typeface="Georgia"/>
                <a:cs typeface="Georgia"/>
              </a:rPr>
              <a:t> </a:t>
            </a:r>
            <a:r>
              <a:rPr sz="1394" i="1" spc="-3" dirty="0">
                <a:latin typeface="Georgia"/>
                <a:cs typeface="Georgia"/>
              </a:rPr>
              <a:t>Скрам-мастер,</a:t>
            </a:r>
            <a:endParaRPr sz="1394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62" dirty="0">
              <a:latin typeface="Times New Roman"/>
              <a:cs typeface="Times New Roman"/>
            </a:endParaRPr>
          </a:p>
          <a:p>
            <a:pPr marL="8637">
              <a:spcBef>
                <a:spcPts val="3"/>
              </a:spcBef>
            </a:pPr>
            <a:r>
              <a:rPr sz="1394" i="1" dirty="0">
                <a:latin typeface="Georgia"/>
                <a:cs typeface="Georgia"/>
              </a:rPr>
              <a:t>Когда, </a:t>
            </a:r>
            <a:r>
              <a:rPr sz="1394" i="1" spc="-3" dirty="0">
                <a:latin typeface="Georgia"/>
                <a:cs typeface="Georgia"/>
              </a:rPr>
              <a:t>как </a:t>
            </a:r>
            <a:r>
              <a:rPr sz="1394" i="1" dirty="0">
                <a:latin typeface="Georgia"/>
                <a:cs typeface="Georgia"/>
              </a:rPr>
              <a:t>часто и </a:t>
            </a:r>
            <a:r>
              <a:rPr sz="1394" i="1" spc="-3" dirty="0">
                <a:latin typeface="Georgia"/>
                <a:cs typeface="Georgia"/>
              </a:rPr>
              <a:t>как долго?</a:t>
            </a:r>
            <a:endParaRPr sz="1394" dirty="0">
              <a:latin typeface="Georgia"/>
              <a:cs typeface="Georgia"/>
            </a:endParaRPr>
          </a:p>
          <a:p>
            <a:pPr>
              <a:spcBef>
                <a:spcPts val="20"/>
              </a:spcBef>
            </a:pPr>
            <a:endParaRPr sz="1428" dirty="0">
              <a:latin typeface="Times New Roman"/>
              <a:cs typeface="Times New Roman"/>
            </a:endParaRPr>
          </a:p>
          <a:p>
            <a:pPr marL="8637" marR="174473">
              <a:lnSpc>
                <a:spcPct val="100499"/>
              </a:lnSpc>
            </a:pPr>
            <a:r>
              <a:rPr sz="1394" i="1" dirty="0">
                <a:latin typeface="Georgia"/>
                <a:cs typeface="Georgia"/>
              </a:rPr>
              <a:t>1 </a:t>
            </a:r>
            <a:r>
              <a:rPr sz="1394" i="1" spc="-3" dirty="0">
                <a:latin typeface="Georgia"/>
                <a:cs typeface="Georgia"/>
              </a:rPr>
              <a:t>раз </a:t>
            </a:r>
            <a:r>
              <a:rPr sz="1394" i="1" dirty="0">
                <a:latin typeface="Georgia"/>
                <a:cs typeface="Georgia"/>
              </a:rPr>
              <a:t>в конце </a:t>
            </a:r>
            <a:r>
              <a:rPr sz="1394" i="1" spc="-3" dirty="0">
                <a:latin typeface="Georgia"/>
                <a:cs typeface="Georgia"/>
              </a:rPr>
              <a:t>Спринта (4 </a:t>
            </a:r>
            <a:r>
              <a:rPr sz="1394" i="1" dirty="0">
                <a:latin typeface="Georgia"/>
                <a:cs typeface="Georgia"/>
              </a:rPr>
              <a:t>часа  </a:t>
            </a:r>
            <a:r>
              <a:rPr sz="1394" i="1" spc="-3" dirty="0">
                <a:latin typeface="Georgia"/>
                <a:cs typeface="Georgia"/>
              </a:rPr>
              <a:t>для </a:t>
            </a:r>
            <a:r>
              <a:rPr sz="1394" i="1" dirty="0">
                <a:latin typeface="Georgia"/>
                <a:cs typeface="Georgia"/>
              </a:rPr>
              <a:t>месячного</a:t>
            </a:r>
            <a:r>
              <a:rPr sz="1394" i="1" spc="-14" dirty="0">
                <a:latin typeface="Georgia"/>
                <a:cs typeface="Georgia"/>
              </a:rPr>
              <a:t> </a:t>
            </a:r>
            <a:r>
              <a:rPr sz="1394" i="1" spc="-3" dirty="0">
                <a:latin typeface="Georgia"/>
                <a:cs typeface="Georgia"/>
              </a:rPr>
              <a:t>Спринта)</a:t>
            </a:r>
            <a:endParaRPr sz="1394" dirty="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3040" y="1358904"/>
            <a:ext cx="2775158" cy="2598854"/>
          </a:xfrm>
          <a:prstGeom prst="rect">
            <a:avLst/>
          </a:prstGeom>
        </p:spPr>
        <p:txBody>
          <a:bodyPr vert="horz" wrap="square" lIns="0" tIns="8637" rIns="0" bIns="0" rtlCol="0">
            <a:spAutoFit/>
          </a:bodyPr>
          <a:lstStyle/>
          <a:p>
            <a:pPr marL="8637">
              <a:spcBef>
                <a:spcPts val="68"/>
              </a:spcBef>
            </a:pPr>
            <a:r>
              <a:rPr sz="1394" i="1" spc="-3" dirty="0">
                <a:latin typeface="Georgia"/>
                <a:cs typeface="Georgia"/>
              </a:rPr>
              <a:t>Зачем?</a:t>
            </a:r>
            <a:endParaRPr sz="1394" dirty="0">
              <a:latin typeface="Georgia"/>
              <a:cs typeface="Georgia"/>
            </a:endParaRPr>
          </a:p>
          <a:p>
            <a:pPr>
              <a:spcBef>
                <a:spcPts val="24"/>
              </a:spcBef>
            </a:pPr>
            <a:endParaRPr sz="1428" dirty="0">
              <a:latin typeface="Times New Roman"/>
              <a:cs typeface="Times New Roman"/>
            </a:endParaRPr>
          </a:p>
          <a:p>
            <a:pPr marL="8637" marR="3455">
              <a:lnSpc>
                <a:spcPct val="100299"/>
              </a:lnSpc>
              <a:spcBef>
                <a:spcPts val="3"/>
              </a:spcBef>
            </a:pPr>
            <a:r>
              <a:rPr sz="1394" i="1" spc="-3" dirty="0">
                <a:latin typeface="Georgia"/>
                <a:cs typeface="Georgia"/>
              </a:rPr>
              <a:t>Показать </a:t>
            </a:r>
            <a:r>
              <a:rPr sz="1394" i="1" dirty="0">
                <a:latin typeface="Georgia"/>
                <a:cs typeface="Georgia"/>
              </a:rPr>
              <a:t>внесенные </a:t>
            </a:r>
            <a:r>
              <a:rPr sz="1394" i="1" spc="-3" dirty="0">
                <a:latin typeface="Georgia"/>
                <a:cs typeface="Georgia"/>
              </a:rPr>
              <a:t>изменения,  доработки </a:t>
            </a:r>
            <a:r>
              <a:rPr sz="1394" i="1" dirty="0">
                <a:latin typeface="Georgia"/>
                <a:cs typeface="Georgia"/>
              </a:rPr>
              <a:t>в продукте, чтобы  получить </a:t>
            </a:r>
            <a:r>
              <a:rPr sz="1394" i="1" spc="-3" dirty="0">
                <a:latin typeface="Georgia"/>
                <a:cs typeface="Georgia"/>
              </a:rPr>
              <a:t>обратную</a:t>
            </a:r>
            <a:r>
              <a:rPr sz="1394" i="1" spc="-14" dirty="0">
                <a:latin typeface="Georgia"/>
                <a:cs typeface="Georgia"/>
              </a:rPr>
              <a:t> </a:t>
            </a:r>
            <a:r>
              <a:rPr sz="1394" i="1" dirty="0">
                <a:latin typeface="Georgia"/>
                <a:cs typeface="Georgia"/>
              </a:rPr>
              <a:t>связь</a:t>
            </a:r>
            <a:endParaRPr sz="1394" dirty="0">
              <a:latin typeface="Georgia"/>
              <a:cs typeface="Georgia"/>
            </a:endParaRPr>
          </a:p>
          <a:p>
            <a:pPr>
              <a:spcBef>
                <a:spcPts val="20"/>
              </a:spcBef>
            </a:pPr>
            <a:endParaRPr sz="1428" dirty="0">
              <a:latin typeface="Times New Roman"/>
              <a:cs typeface="Times New Roman"/>
            </a:endParaRPr>
          </a:p>
          <a:p>
            <a:pPr marL="8637" marR="440069">
              <a:lnSpc>
                <a:spcPct val="100499"/>
              </a:lnSpc>
            </a:pPr>
            <a:r>
              <a:rPr sz="1394" i="1" dirty="0">
                <a:latin typeface="Georgia"/>
                <a:cs typeface="Georgia"/>
              </a:rPr>
              <a:t>Какого результата</a:t>
            </a:r>
            <a:r>
              <a:rPr sz="1394" i="1" spc="-71" dirty="0">
                <a:latin typeface="Georgia"/>
                <a:cs typeface="Georgia"/>
              </a:rPr>
              <a:t> </a:t>
            </a:r>
            <a:r>
              <a:rPr sz="1394" i="1" dirty="0">
                <a:latin typeface="Georgia"/>
                <a:cs typeface="Georgia"/>
              </a:rPr>
              <a:t>хотим  </a:t>
            </a:r>
            <a:r>
              <a:rPr sz="1394" i="1" spc="-3" dirty="0">
                <a:latin typeface="Georgia"/>
                <a:cs typeface="Georgia"/>
              </a:rPr>
              <a:t>добиться?</a:t>
            </a:r>
            <a:endParaRPr sz="1394" dirty="0">
              <a:latin typeface="Georgia"/>
              <a:cs typeface="Georgia"/>
            </a:endParaRPr>
          </a:p>
          <a:p>
            <a:pPr>
              <a:spcBef>
                <a:spcPts val="27"/>
              </a:spcBef>
            </a:pPr>
            <a:endParaRPr sz="1428" dirty="0">
              <a:latin typeface="Times New Roman"/>
              <a:cs typeface="Times New Roman"/>
            </a:endParaRPr>
          </a:p>
          <a:p>
            <a:pPr marL="8637" marR="411998">
              <a:lnSpc>
                <a:spcPct val="100299"/>
              </a:lnSpc>
            </a:pPr>
            <a:r>
              <a:rPr sz="1394" i="1" spc="-3" dirty="0">
                <a:latin typeface="Georgia"/>
                <a:cs typeface="Georgia"/>
              </a:rPr>
              <a:t>Получить обратную </a:t>
            </a:r>
            <a:r>
              <a:rPr sz="1394" i="1" dirty="0">
                <a:latin typeface="Georgia"/>
                <a:cs typeface="Georgia"/>
              </a:rPr>
              <a:t>связь,  </a:t>
            </a:r>
            <a:r>
              <a:rPr sz="1394" i="1" spc="-3" dirty="0">
                <a:latin typeface="Georgia"/>
                <a:cs typeface="Georgia"/>
              </a:rPr>
              <a:t>пересмотреть Бэклог  Продукта</a:t>
            </a:r>
            <a:endParaRPr sz="1394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1462088" y="1"/>
            <a:ext cx="4241006" cy="794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400" b="1" dirty="0"/>
              <a:t>Sprint retrospective</a:t>
            </a:r>
          </a:p>
        </p:txBody>
      </p:sp>
      <p:pic>
        <p:nvPicPr>
          <p:cNvPr id="15363" name="Picture 3" descr="C:\Users\Natalia\Desktop\Для презентаций\stickers-bullet\lin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3488" y="862012"/>
            <a:ext cx="6686550" cy="1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3"/>
          <p:cNvSpPr>
            <a:spLocks noChangeArrowheads="1"/>
          </p:cNvSpPr>
          <p:nvPr/>
        </p:nvSpPr>
        <p:spPr bwMode="auto">
          <a:xfrm>
            <a:off x="1385887" y="1167594"/>
            <a:ext cx="3996203" cy="728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450"/>
              </a:spcBef>
              <a:spcAft>
                <a:spcPts val="450"/>
              </a:spcAft>
              <a:buSzPct val="120000"/>
            </a:pPr>
            <a:r>
              <a:rPr lang="ru-RU" sz="1650" dirty="0">
                <a:solidFill>
                  <a:srgbClr val="000000"/>
                </a:solidFill>
              </a:rPr>
              <a:t>Что вызывало проблемы в спринте</a:t>
            </a:r>
          </a:p>
          <a:p>
            <a:pPr>
              <a:spcBef>
                <a:spcPts val="450"/>
              </a:spcBef>
              <a:spcAft>
                <a:spcPts val="450"/>
              </a:spcAft>
              <a:buSzPct val="120000"/>
            </a:pPr>
            <a:r>
              <a:rPr lang="ru-RU" sz="1650" dirty="0">
                <a:solidFill>
                  <a:srgbClr val="000000"/>
                </a:solidFill>
              </a:rPr>
              <a:t>Что можно сделать лучше?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670" y="2907982"/>
            <a:ext cx="6237689" cy="187801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071" y="1076801"/>
            <a:ext cx="2300288" cy="153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08377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510329" y="1377732"/>
            <a:ext cx="2547566" cy="2175020"/>
          </a:xfrm>
          <a:prstGeom prst="rect">
            <a:avLst/>
          </a:prstGeom>
        </p:spPr>
        <p:txBody>
          <a:bodyPr vert="horz" wrap="square" lIns="0" tIns="8637" rIns="0" bIns="0" rtlCol="0">
            <a:spAutoFit/>
          </a:bodyPr>
          <a:lstStyle/>
          <a:p>
            <a:pPr marL="8637">
              <a:spcBef>
                <a:spcPts val="68"/>
              </a:spcBef>
            </a:pPr>
            <a:r>
              <a:rPr sz="1394" i="1" dirty="0">
                <a:latin typeface="Georgia"/>
                <a:cs typeface="Georgia"/>
              </a:rPr>
              <a:t>Кто</a:t>
            </a:r>
            <a:r>
              <a:rPr sz="1394" i="1" spc="-7" dirty="0">
                <a:latin typeface="Georgia"/>
                <a:cs typeface="Georgia"/>
              </a:rPr>
              <a:t> </a:t>
            </a:r>
            <a:r>
              <a:rPr sz="1394" i="1" dirty="0">
                <a:latin typeface="Georgia"/>
                <a:cs typeface="Georgia"/>
              </a:rPr>
              <a:t>приходит?</a:t>
            </a:r>
            <a:endParaRPr sz="1394" dirty="0">
              <a:latin typeface="Georgia"/>
              <a:cs typeface="Georgia"/>
            </a:endParaRPr>
          </a:p>
          <a:p>
            <a:pPr>
              <a:spcBef>
                <a:spcPts val="31"/>
              </a:spcBef>
            </a:pPr>
            <a:endParaRPr sz="1428" dirty="0">
              <a:latin typeface="Times New Roman"/>
              <a:cs typeface="Times New Roman"/>
            </a:endParaRPr>
          </a:p>
          <a:p>
            <a:pPr marL="8637"/>
            <a:r>
              <a:rPr sz="1394" i="1" spc="-3" dirty="0">
                <a:latin typeface="Georgia"/>
                <a:cs typeface="Georgia"/>
              </a:rPr>
              <a:t>Скрам-мастер,</a:t>
            </a:r>
            <a:r>
              <a:rPr sz="1394" i="1" spc="-14" dirty="0">
                <a:latin typeface="Georgia"/>
                <a:cs typeface="Georgia"/>
              </a:rPr>
              <a:t> </a:t>
            </a:r>
            <a:r>
              <a:rPr sz="1394" i="1" dirty="0">
                <a:latin typeface="Georgia"/>
                <a:cs typeface="Georgia"/>
              </a:rPr>
              <a:t>Владелец</a:t>
            </a:r>
            <a:endParaRPr sz="1394" dirty="0">
              <a:latin typeface="Georgia"/>
              <a:cs typeface="Georgia"/>
            </a:endParaRPr>
          </a:p>
          <a:p>
            <a:pPr marL="8637">
              <a:spcBef>
                <a:spcPts val="10"/>
              </a:spcBef>
            </a:pPr>
            <a:r>
              <a:rPr sz="1394" i="1" dirty="0">
                <a:latin typeface="Georgia"/>
                <a:cs typeface="Georgia"/>
              </a:rPr>
              <a:t>продукта и</a:t>
            </a:r>
            <a:r>
              <a:rPr sz="1394" i="1" spc="-17" dirty="0">
                <a:latin typeface="Georgia"/>
                <a:cs typeface="Georgia"/>
              </a:rPr>
              <a:t> </a:t>
            </a:r>
            <a:r>
              <a:rPr sz="1394" i="1" dirty="0">
                <a:latin typeface="Georgia"/>
                <a:cs typeface="Georgia"/>
              </a:rPr>
              <a:t>Команда</a:t>
            </a:r>
            <a:endParaRPr sz="1394" dirty="0">
              <a:latin typeface="Georgia"/>
              <a:cs typeface="Georgia"/>
            </a:endParaRPr>
          </a:p>
          <a:p>
            <a:pPr marL="8637"/>
            <a:r>
              <a:rPr sz="1394" i="1" spc="-3" dirty="0">
                <a:latin typeface="Georgia"/>
                <a:cs typeface="Georgia"/>
              </a:rPr>
              <a:t>разработки</a:t>
            </a:r>
            <a:endParaRPr sz="1394" dirty="0">
              <a:latin typeface="Georgia"/>
              <a:cs typeface="Georgia"/>
            </a:endParaRPr>
          </a:p>
          <a:p>
            <a:pPr>
              <a:spcBef>
                <a:spcPts val="31"/>
              </a:spcBef>
            </a:pPr>
            <a:endParaRPr sz="1428" dirty="0">
              <a:latin typeface="Times New Roman"/>
              <a:cs typeface="Times New Roman"/>
            </a:endParaRPr>
          </a:p>
          <a:p>
            <a:pPr marL="8637"/>
            <a:r>
              <a:rPr sz="1394" i="1" dirty="0">
                <a:latin typeface="Georgia"/>
                <a:cs typeface="Georgia"/>
              </a:rPr>
              <a:t>Когда, </a:t>
            </a:r>
            <a:r>
              <a:rPr sz="1394" i="1" spc="-3" dirty="0">
                <a:latin typeface="Georgia"/>
                <a:cs typeface="Georgia"/>
              </a:rPr>
              <a:t>как </a:t>
            </a:r>
            <a:r>
              <a:rPr sz="1394" i="1" dirty="0">
                <a:latin typeface="Georgia"/>
                <a:cs typeface="Georgia"/>
              </a:rPr>
              <a:t>часто и </a:t>
            </a:r>
            <a:r>
              <a:rPr sz="1394" i="1" spc="-3" dirty="0">
                <a:latin typeface="Georgia"/>
                <a:cs typeface="Georgia"/>
              </a:rPr>
              <a:t>как</a:t>
            </a:r>
            <a:r>
              <a:rPr sz="1394" i="1" spc="-20" dirty="0">
                <a:latin typeface="Georgia"/>
                <a:cs typeface="Georgia"/>
              </a:rPr>
              <a:t> </a:t>
            </a:r>
            <a:r>
              <a:rPr sz="1394" i="1" spc="-3" dirty="0">
                <a:latin typeface="Georgia"/>
                <a:cs typeface="Georgia"/>
              </a:rPr>
              <a:t>долго?</a:t>
            </a:r>
            <a:endParaRPr sz="1394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62" dirty="0">
              <a:latin typeface="Times New Roman"/>
              <a:cs typeface="Times New Roman"/>
            </a:endParaRPr>
          </a:p>
          <a:p>
            <a:pPr marL="8637"/>
            <a:r>
              <a:rPr sz="1394" i="1" dirty="0">
                <a:latin typeface="Georgia"/>
                <a:cs typeface="Georgia"/>
              </a:rPr>
              <a:t>1 </a:t>
            </a:r>
            <a:r>
              <a:rPr sz="1394" i="1" spc="-3" dirty="0">
                <a:latin typeface="Georgia"/>
                <a:cs typeface="Georgia"/>
              </a:rPr>
              <a:t>раз </a:t>
            </a:r>
            <a:r>
              <a:rPr sz="1394" i="1" dirty="0">
                <a:latin typeface="Georgia"/>
                <a:cs typeface="Georgia"/>
              </a:rPr>
              <a:t>в конце </a:t>
            </a:r>
            <a:r>
              <a:rPr sz="1394" i="1" spc="-3" dirty="0">
                <a:latin typeface="Georgia"/>
                <a:cs typeface="Georgia"/>
              </a:rPr>
              <a:t>Спринта (3</a:t>
            </a:r>
            <a:r>
              <a:rPr sz="1394" i="1" dirty="0">
                <a:latin typeface="Georgia"/>
                <a:cs typeface="Georgia"/>
              </a:rPr>
              <a:t> часа</a:t>
            </a:r>
            <a:endParaRPr sz="1394" dirty="0">
              <a:latin typeface="Georgia"/>
              <a:cs typeface="Georgia"/>
            </a:endParaRPr>
          </a:p>
          <a:p>
            <a:pPr marL="8637">
              <a:spcBef>
                <a:spcPts val="3"/>
              </a:spcBef>
            </a:pPr>
            <a:r>
              <a:rPr sz="1394" i="1" dirty="0">
                <a:latin typeface="Georgia"/>
                <a:cs typeface="Georgia"/>
              </a:rPr>
              <a:t>для месячного</a:t>
            </a:r>
            <a:r>
              <a:rPr sz="1394" i="1" spc="-14" dirty="0">
                <a:latin typeface="Georgia"/>
                <a:cs typeface="Georgia"/>
              </a:rPr>
              <a:t> </a:t>
            </a:r>
            <a:r>
              <a:rPr sz="1394" i="1" spc="-3" dirty="0">
                <a:latin typeface="Georgia"/>
                <a:cs typeface="Georgia"/>
              </a:rPr>
              <a:t>Спринта)</a:t>
            </a:r>
            <a:endParaRPr sz="1394" dirty="0">
              <a:latin typeface="Georgia"/>
              <a:cs typeface="Georgia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4440022" y="2564927"/>
            <a:ext cx="2876214" cy="3610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3" name="object 3"/>
          <p:cNvSpPr/>
          <p:nvPr/>
        </p:nvSpPr>
        <p:spPr>
          <a:xfrm>
            <a:off x="1366877" y="2494619"/>
            <a:ext cx="2757020" cy="6365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28598" y="499407"/>
            <a:ext cx="2945312" cy="316498"/>
          </a:xfrm>
          <a:prstGeom prst="rect">
            <a:avLst/>
          </a:prstGeom>
        </p:spPr>
        <p:txBody>
          <a:bodyPr vert="horz" wrap="square" lIns="0" tIns="8637" rIns="0" bIns="0" rtlCol="0">
            <a:spAutoFit/>
          </a:bodyPr>
          <a:lstStyle/>
          <a:p>
            <a:pPr lvl="0"/>
            <a:r>
              <a:rPr lang="ru-RU" sz="2000" dirty="0" err="1"/>
              <a:t>Retrospective</a:t>
            </a:r>
            <a:endParaRPr lang="ru-RU" sz="2000" dirty="0"/>
          </a:p>
        </p:txBody>
      </p:sp>
      <p:sp>
        <p:nvSpPr>
          <p:cNvPr id="6" name="object 6"/>
          <p:cNvSpPr/>
          <p:nvPr/>
        </p:nvSpPr>
        <p:spPr>
          <a:xfrm>
            <a:off x="1366878" y="1287819"/>
            <a:ext cx="948373" cy="3601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7" name="object 7"/>
          <p:cNvSpPr txBox="1"/>
          <p:nvPr/>
        </p:nvSpPr>
        <p:spPr>
          <a:xfrm>
            <a:off x="1523041" y="1366936"/>
            <a:ext cx="2679716" cy="2598854"/>
          </a:xfrm>
          <a:prstGeom prst="rect">
            <a:avLst/>
          </a:prstGeom>
        </p:spPr>
        <p:txBody>
          <a:bodyPr vert="horz" wrap="square" lIns="0" tIns="8637" rIns="0" bIns="0" rtlCol="0">
            <a:spAutoFit/>
          </a:bodyPr>
          <a:lstStyle/>
          <a:p>
            <a:pPr marL="8637">
              <a:spcBef>
                <a:spcPts val="68"/>
              </a:spcBef>
            </a:pPr>
            <a:r>
              <a:rPr sz="1394" i="1" spc="-3" dirty="0">
                <a:latin typeface="Georgia"/>
                <a:cs typeface="Georgia"/>
              </a:rPr>
              <a:t>Зачем?</a:t>
            </a:r>
            <a:endParaRPr sz="1394">
              <a:latin typeface="Georgia"/>
              <a:cs typeface="Georgia"/>
            </a:endParaRPr>
          </a:p>
          <a:p>
            <a:pPr>
              <a:spcBef>
                <a:spcPts val="24"/>
              </a:spcBef>
            </a:pPr>
            <a:endParaRPr sz="1428">
              <a:latin typeface="Times New Roman"/>
              <a:cs typeface="Times New Roman"/>
            </a:endParaRPr>
          </a:p>
          <a:p>
            <a:pPr marL="8637" marR="3455">
              <a:lnSpc>
                <a:spcPct val="100499"/>
              </a:lnSpc>
            </a:pPr>
            <a:r>
              <a:rPr sz="1394" i="1" spc="-3" dirty="0">
                <a:latin typeface="Georgia"/>
                <a:cs typeface="Georgia"/>
              </a:rPr>
              <a:t>Исследовать </a:t>
            </a:r>
            <a:r>
              <a:rPr sz="1394" i="1" dirty="0">
                <a:latin typeface="Georgia"/>
                <a:cs typeface="Georgia"/>
              </a:rPr>
              <a:t>процесс </a:t>
            </a:r>
            <a:r>
              <a:rPr sz="1394" i="1" spc="-3" dirty="0">
                <a:latin typeface="Georgia"/>
                <a:cs typeface="Georgia"/>
              </a:rPr>
              <a:t>работы </a:t>
            </a:r>
            <a:r>
              <a:rPr sz="1394" i="1" dirty="0">
                <a:latin typeface="Georgia"/>
                <a:cs typeface="Georgia"/>
              </a:rPr>
              <a:t>в  </a:t>
            </a:r>
            <a:r>
              <a:rPr sz="1394" i="1" spc="-3" dirty="0">
                <a:latin typeface="Georgia"/>
                <a:cs typeface="Georgia"/>
              </a:rPr>
              <a:t>целом </a:t>
            </a:r>
            <a:r>
              <a:rPr sz="1394" i="1" dirty="0">
                <a:latin typeface="Georgia"/>
                <a:cs typeface="Georgia"/>
              </a:rPr>
              <a:t>и понять, что</a:t>
            </a:r>
            <a:r>
              <a:rPr sz="1394" i="1" spc="-31" dirty="0">
                <a:latin typeface="Georgia"/>
                <a:cs typeface="Georgia"/>
              </a:rPr>
              <a:t> </a:t>
            </a:r>
            <a:r>
              <a:rPr sz="1394" i="1" spc="-3" dirty="0">
                <a:latin typeface="Georgia"/>
                <a:cs typeface="Georgia"/>
              </a:rPr>
              <a:t>можно</a:t>
            </a:r>
            <a:endParaRPr sz="1394">
              <a:latin typeface="Georgia"/>
              <a:cs typeface="Georgia"/>
            </a:endParaRPr>
          </a:p>
          <a:p>
            <a:pPr marL="8637"/>
            <a:r>
              <a:rPr sz="1394" i="1" dirty="0">
                <a:latin typeface="Georgia"/>
                <a:cs typeface="Georgia"/>
              </a:rPr>
              <a:t>улучшить в </a:t>
            </a:r>
            <a:r>
              <a:rPr sz="1394" i="1" spc="-3" dirty="0">
                <a:latin typeface="Georgia"/>
                <a:cs typeface="Georgia"/>
              </a:rPr>
              <a:t>работе</a:t>
            </a:r>
            <a:r>
              <a:rPr sz="1394" i="1" spc="-24" dirty="0">
                <a:latin typeface="Georgia"/>
                <a:cs typeface="Georgia"/>
              </a:rPr>
              <a:t> </a:t>
            </a:r>
            <a:r>
              <a:rPr sz="1394" i="1" spc="-3" dirty="0">
                <a:latin typeface="Georgia"/>
                <a:cs typeface="Georgia"/>
              </a:rPr>
              <a:t>команды</a:t>
            </a:r>
            <a:endParaRPr sz="1394">
              <a:latin typeface="Georgia"/>
              <a:cs typeface="Georgia"/>
            </a:endParaRPr>
          </a:p>
          <a:p>
            <a:pPr>
              <a:spcBef>
                <a:spcPts val="31"/>
              </a:spcBef>
            </a:pPr>
            <a:endParaRPr sz="1428">
              <a:latin typeface="Times New Roman"/>
              <a:cs typeface="Times New Roman"/>
            </a:endParaRPr>
          </a:p>
          <a:p>
            <a:pPr marL="8637"/>
            <a:r>
              <a:rPr sz="1394" i="1" spc="-3" dirty="0">
                <a:latin typeface="Georgia"/>
                <a:cs typeface="Georgia"/>
              </a:rPr>
              <a:t>Какого результата хотим</a:t>
            </a:r>
            <a:endParaRPr sz="1394">
              <a:latin typeface="Georgia"/>
              <a:cs typeface="Georgia"/>
            </a:endParaRPr>
          </a:p>
          <a:p>
            <a:pPr marL="8637">
              <a:spcBef>
                <a:spcPts val="10"/>
              </a:spcBef>
            </a:pPr>
            <a:r>
              <a:rPr sz="1394" i="1" spc="-3" dirty="0">
                <a:latin typeface="Georgia"/>
                <a:cs typeface="Georgia"/>
              </a:rPr>
              <a:t>добиться?</a:t>
            </a:r>
            <a:endParaRPr sz="1394">
              <a:latin typeface="Georgia"/>
              <a:cs typeface="Georgia"/>
            </a:endParaRPr>
          </a:p>
          <a:p>
            <a:pPr>
              <a:spcBef>
                <a:spcPts val="31"/>
              </a:spcBef>
            </a:pPr>
            <a:endParaRPr sz="1428">
              <a:latin typeface="Times New Roman"/>
              <a:cs typeface="Times New Roman"/>
            </a:endParaRPr>
          </a:p>
          <a:p>
            <a:pPr marL="8637"/>
            <a:r>
              <a:rPr sz="1394" i="1" spc="-3" dirty="0">
                <a:latin typeface="Georgia"/>
                <a:cs typeface="Georgia"/>
              </a:rPr>
              <a:t>Создать </a:t>
            </a:r>
            <a:r>
              <a:rPr sz="1394" i="1" dirty="0">
                <a:latin typeface="Georgia"/>
                <a:cs typeface="Georgia"/>
              </a:rPr>
              <a:t>план</a:t>
            </a:r>
            <a:r>
              <a:rPr sz="1394" i="1" spc="-3" dirty="0">
                <a:latin typeface="Georgia"/>
                <a:cs typeface="Georgia"/>
              </a:rPr>
              <a:t> внедрения</a:t>
            </a:r>
            <a:endParaRPr sz="1394">
              <a:latin typeface="Georgia"/>
              <a:cs typeface="Georgia"/>
            </a:endParaRPr>
          </a:p>
          <a:p>
            <a:pPr marL="8637">
              <a:spcBef>
                <a:spcPts val="10"/>
              </a:spcBef>
            </a:pPr>
            <a:r>
              <a:rPr sz="1394" i="1" dirty="0">
                <a:latin typeface="Georgia"/>
                <a:cs typeface="Georgia"/>
              </a:rPr>
              <a:t>улучшений в процесс</a:t>
            </a:r>
            <a:r>
              <a:rPr sz="1394" i="1" spc="-27" dirty="0">
                <a:latin typeface="Georgia"/>
                <a:cs typeface="Georgia"/>
              </a:rPr>
              <a:t> </a:t>
            </a:r>
            <a:r>
              <a:rPr sz="1394" i="1" spc="-3" dirty="0">
                <a:latin typeface="Georgia"/>
                <a:cs typeface="Georgia"/>
              </a:rPr>
              <a:t>работы</a:t>
            </a:r>
            <a:endParaRPr sz="1394">
              <a:latin typeface="Georgia"/>
              <a:cs typeface="Georgia"/>
            </a:endParaRPr>
          </a:p>
          <a:p>
            <a:pPr marL="8637"/>
            <a:r>
              <a:rPr sz="1394" i="1" dirty="0">
                <a:latin typeface="Georgia"/>
                <a:cs typeface="Georgia"/>
              </a:rPr>
              <a:t>Команды</a:t>
            </a:r>
            <a:endParaRPr sz="1394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6877" y="2471817"/>
            <a:ext cx="2757020" cy="636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6647" y="132740"/>
            <a:ext cx="6410589" cy="593497"/>
          </a:xfrm>
          <a:prstGeom prst="rect">
            <a:avLst/>
          </a:prstGeom>
        </p:spPr>
        <p:txBody>
          <a:bodyPr vert="horz" wrap="square" lIns="0" tIns="8637" rIns="0" bIns="0" rtlCol="0">
            <a:spAutoFit/>
          </a:bodyPr>
          <a:lstStyle/>
          <a:p>
            <a:pPr marL="8637">
              <a:spcBef>
                <a:spcPts val="68"/>
              </a:spcBef>
            </a:pPr>
            <a:r>
              <a:rPr spc="-3" dirty="0"/>
              <a:t>Актуализация требований (дополнительная</a:t>
            </a:r>
            <a:r>
              <a:rPr spc="20" dirty="0"/>
              <a:t> </a:t>
            </a:r>
            <a:r>
              <a:rPr dirty="0"/>
              <a:t>встреча)</a:t>
            </a:r>
          </a:p>
        </p:txBody>
      </p:sp>
      <p:sp>
        <p:nvSpPr>
          <p:cNvPr id="4" name="object 4"/>
          <p:cNvSpPr/>
          <p:nvPr/>
        </p:nvSpPr>
        <p:spPr>
          <a:xfrm>
            <a:off x="4406855" y="2500665"/>
            <a:ext cx="2876214" cy="3610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5" name="object 5"/>
          <p:cNvSpPr/>
          <p:nvPr/>
        </p:nvSpPr>
        <p:spPr>
          <a:xfrm>
            <a:off x="4406855" y="1263116"/>
            <a:ext cx="1589950" cy="3610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6" name="object 6"/>
          <p:cNvSpPr/>
          <p:nvPr/>
        </p:nvSpPr>
        <p:spPr>
          <a:xfrm>
            <a:off x="1366878" y="1287819"/>
            <a:ext cx="948373" cy="3601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7" name="object 7"/>
          <p:cNvSpPr txBox="1">
            <a:spLocks noGrp="1"/>
          </p:cNvSpPr>
          <p:nvPr>
            <p:ph sz="half" idx="2"/>
          </p:nvPr>
        </p:nvSpPr>
        <p:spPr>
          <a:xfrm>
            <a:off x="1246647" y="804562"/>
            <a:ext cx="2705196" cy="2822377"/>
          </a:xfrm>
          <a:prstGeom prst="rect">
            <a:avLst/>
          </a:prstGeom>
        </p:spPr>
        <p:txBody>
          <a:bodyPr vert="horz" wrap="square" lIns="0" tIns="8637" rIns="0" bIns="0" rtlCol="0">
            <a:spAutoFit/>
          </a:bodyPr>
          <a:lstStyle/>
          <a:p>
            <a:pPr marL="8637">
              <a:spcBef>
                <a:spcPts val="68"/>
              </a:spcBef>
            </a:pPr>
            <a:r>
              <a:rPr sz="1394" i="1" kern="1200" dirty="0">
                <a:latin typeface="Georgia"/>
              </a:rPr>
              <a:t>Зачем?</a:t>
            </a:r>
          </a:p>
          <a:p>
            <a:pPr>
              <a:spcBef>
                <a:spcPts val="24"/>
              </a:spcBef>
            </a:pPr>
            <a:endParaRPr sz="1394" i="1" kern="1200" dirty="0">
              <a:latin typeface="Georgia"/>
            </a:endParaRPr>
          </a:p>
          <a:p>
            <a:pPr marL="8637" marR="3455">
              <a:lnSpc>
                <a:spcPct val="100499"/>
              </a:lnSpc>
            </a:pPr>
            <a:r>
              <a:rPr sz="1394" i="1" kern="1200" dirty="0">
                <a:latin typeface="Georgia"/>
              </a:rPr>
              <a:t>Приоритизировать и оценить  новые требования,</a:t>
            </a:r>
          </a:p>
          <a:p>
            <a:pPr marL="8637"/>
            <a:r>
              <a:rPr sz="1394" i="1" kern="1200" dirty="0">
                <a:latin typeface="Georgia"/>
              </a:rPr>
              <a:t>актуализировать Бэклог</a:t>
            </a:r>
          </a:p>
          <a:p>
            <a:pPr>
              <a:spcBef>
                <a:spcPts val="31"/>
              </a:spcBef>
            </a:pPr>
            <a:endParaRPr sz="1394" i="1" kern="1200" dirty="0">
              <a:latin typeface="Georgia"/>
            </a:endParaRPr>
          </a:p>
          <a:p>
            <a:pPr marL="8637"/>
            <a:r>
              <a:rPr sz="1394" i="1" kern="1200" dirty="0">
                <a:latin typeface="Georgia"/>
              </a:rPr>
              <a:t>Какого результата хотим</a:t>
            </a:r>
          </a:p>
          <a:p>
            <a:pPr marL="8637">
              <a:spcBef>
                <a:spcPts val="10"/>
              </a:spcBef>
            </a:pPr>
            <a:r>
              <a:rPr sz="1394" i="1" kern="1200" dirty="0">
                <a:latin typeface="Georgia"/>
              </a:rPr>
              <a:t>добиться?</a:t>
            </a:r>
          </a:p>
          <a:p>
            <a:pPr>
              <a:spcBef>
                <a:spcPts val="27"/>
              </a:spcBef>
            </a:pPr>
            <a:endParaRPr sz="1394" i="1" kern="1200" dirty="0">
              <a:latin typeface="Georgia"/>
            </a:endParaRPr>
          </a:p>
          <a:p>
            <a:pPr marL="8637" marR="226728">
              <a:lnSpc>
                <a:spcPct val="100200"/>
              </a:lnSpc>
            </a:pPr>
            <a:r>
              <a:rPr sz="1394" i="1" kern="1200" dirty="0">
                <a:latin typeface="Georgia"/>
              </a:rPr>
              <a:t>Актуализировать Бэклог,  начать детализировать  требования для следующего  спринта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27999" y="1271578"/>
            <a:ext cx="2547566" cy="2176687"/>
          </a:xfrm>
          <a:prstGeom prst="rect">
            <a:avLst/>
          </a:prstGeom>
        </p:spPr>
        <p:txBody>
          <a:bodyPr vert="horz" wrap="square" lIns="0" tIns="8637" rIns="0" bIns="0" rtlCol="0">
            <a:spAutoFit/>
          </a:bodyPr>
          <a:lstStyle/>
          <a:p>
            <a:pPr marL="8637">
              <a:spcBef>
                <a:spcPts val="68"/>
              </a:spcBef>
            </a:pPr>
            <a:r>
              <a:rPr sz="1394" i="1" dirty="0">
                <a:latin typeface="Georgia"/>
                <a:cs typeface="Georgia"/>
              </a:rPr>
              <a:t>Кто</a:t>
            </a:r>
            <a:r>
              <a:rPr sz="1394" i="1" spc="-7" dirty="0">
                <a:latin typeface="Georgia"/>
                <a:cs typeface="Georgia"/>
              </a:rPr>
              <a:t> </a:t>
            </a:r>
            <a:r>
              <a:rPr sz="1394" i="1" dirty="0">
                <a:latin typeface="Georgia"/>
                <a:cs typeface="Georgia"/>
              </a:rPr>
              <a:t>приходит?</a:t>
            </a:r>
            <a:endParaRPr sz="1394" dirty="0">
              <a:latin typeface="Georgia"/>
              <a:cs typeface="Georgia"/>
            </a:endParaRPr>
          </a:p>
          <a:p>
            <a:pPr>
              <a:spcBef>
                <a:spcPts val="27"/>
              </a:spcBef>
            </a:pPr>
            <a:endParaRPr sz="1428" dirty="0">
              <a:latin typeface="Times New Roman"/>
              <a:cs typeface="Times New Roman"/>
            </a:endParaRPr>
          </a:p>
          <a:p>
            <a:pPr marL="8637" marR="396019">
              <a:lnSpc>
                <a:spcPct val="100200"/>
              </a:lnSpc>
            </a:pPr>
            <a:r>
              <a:rPr sz="1394" i="1" spc="-3" dirty="0">
                <a:latin typeface="Georgia"/>
                <a:cs typeface="Georgia"/>
              </a:rPr>
              <a:t>Скрам-мастер,</a:t>
            </a:r>
            <a:r>
              <a:rPr sz="1394" i="1" spc="-37" dirty="0">
                <a:latin typeface="Georgia"/>
                <a:cs typeface="Georgia"/>
              </a:rPr>
              <a:t> </a:t>
            </a:r>
            <a:r>
              <a:rPr sz="1394" i="1" dirty="0">
                <a:latin typeface="Georgia"/>
                <a:cs typeface="Georgia"/>
              </a:rPr>
              <a:t>Владелец  продукта и Команда  </a:t>
            </a:r>
            <a:r>
              <a:rPr sz="1394" i="1" spc="-3" dirty="0">
                <a:latin typeface="Georgia"/>
                <a:cs typeface="Georgia"/>
              </a:rPr>
              <a:t>разработки</a:t>
            </a:r>
            <a:endParaRPr sz="1394" dirty="0">
              <a:latin typeface="Georgia"/>
              <a:cs typeface="Georgia"/>
            </a:endParaRPr>
          </a:p>
          <a:p>
            <a:pPr marL="8637" marR="3455">
              <a:lnSpc>
                <a:spcPts val="3353"/>
              </a:lnSpc>
              <a:spcBef>
                <a:spcPts val="388"/>
              </a:spcBef>
            </a:pPr>
            <a:r>
              <a:rPr sz="1394" i="1" dirty="0">
                <a:latin typeface="Georgia"/>
                <a:cs typeface="Georgia"/>
              </a:rPr>
              <a:t>Когда, </a:t>
            </a:r>
            <a:r>
              <a:rPr sz="1394" i="1" spc="-3" dirty="0">
                <a:latin typeface="Georgia"/>
                <a:cs typeface="Georgia"/>
              </a:rPr>
              <a:t>как </a:t>
            </a:r>
            <a:r>
              <a:rPr sz="1394" i="1" dirty="0">
                <a:latin typeface="Georgia"/>
                <a:cs typeface="Georgia"/>
              </a:rPr>
              <a:t>часто и </a:t>
            </a:r>
            <a:r>
              <a:rPr sz="1394" i="1" spc="-3" dirty="0">
                <a:latin typeface="Georgia"/>
                <a:cs typeface="Georgia"/>
              </a:rPr>
              <a:t>как долго?  </a:t>
            </a:r>
            <a:r>
              <a:rPr sz="1394" i="1" dirty="0">
                <a:latin typeface="Georgia"/>
                <a:cs typeface="Georgia"/>
              </a:rPr>
              <a:t>1 </a:t>
            </a:r>
            <a:r>
              <a:rPr sz="1394" i="1" spc="-3" dirty="0">
                <a:latin typeface="Georgia"/>
                <a:cs typeface="Georgia"/>
              </a:rPr>
              <a:t>раз </a:t>
            </a:r>
            <a:r>
              <a:rPr sz="1394" i="1" dirty="0">
                <a:latin typeface="Georgia"/>
                <a:cs typeface="Georgia"/>
              </a:rPr>
              <a:t>в </a:t>
            </a:r>
            <a:r>
              <a:rPr sz="1394" i="1" spc="-3" dirty="0">
                <a:latin typeface="Georgia"/>
                <a:cs typeface="Georgia"/>
              </a:rPr>
              <a:t>середине</a:t>
            </a:r>
            <a:r>
              <a:rPr sz="1394" i="1" spc="-7" dirty="0">
                <a:latin typeface="Georgia"/>
                <a:cs typeface="Georgia"/>
              </a:rPr>
              <a:t> </a:t>
            </a:r>
            <a:r>
              <a:rPr sz="1394" i="1" spc="-3" dirty="0">
                <a:latin typeface="Georgia"/>
                <a:cs typeface="Georgia"/>
              </a:rPr>
              <a:t>Спринта</a:t>
            </a:r>
            <a:endParaRPr sz="1394" dirty="0">
              <a:latin typeface="Georgia"/>
              <a:cs typeface="Georgia"/>
            </a:endParaRPr>
          </a:p>
          <a:p>
            <a:pPr marL="8637">
              <a:lnSpc>
                <a:spcPts val="1282"/>
              </a:lnSpc>
            </a:pPr>
            <a:r>
              <a:rPr sz="1394" i="1" spc="-3" dirty="0">
                <a:latin typeface="Georgia"/>
                <a:cs typeface="Georgia"/>
              </a:rPr>
              <a:t>(1</a:t>
            </a:r>
            <a:r>
              <a:rPr sz="1394" i="1" spc="3" dirty="0">
                <a:latin typeface="Georgia"/>
                <a:cs typeface="Georgia"/>
              </a:rPr>
              <a:t> </a:t>
            </a:r>
            <a:r>
              <a:rPr sz="1394" i="1" dirty="0">
                <a:latin typeface="Georgia"/>
                <a:cs typeface="Georgia"/>
              </a:rPr>
              <a:t>час)</a:t>
            </a:r>
            <a:endParaRPr sz="1394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Принципы Agile"/>
          <p:cNvSpPr txBox="1">
            <a:spLocks noGrp="1"/>
          </p:cNvSpPr>
          <p:nvPr>
            <p:ph type="title"/>
          </p:nvPr>
        </p:nvSpPr>
        <p:spPr>
          <a:xfrm>
            <a:off x="2057400" y="0"/>
            <a:ext cx="3276600" cy="369332"/>
          </a:xfrm>
          <a:prstGeom prst="rect">
            <a:avLst/>
          </a:prstGeom>
        </p:spPr>
        <p:txBody>
          <a:bodyPr/>
          <a:lstStyle/>
          <a:p>
            <a:pPr defTabSz="216973">
              <a:defRPr sz="7200">
                <a:uFill>
                  <a:solidFill>
                    <a:srgbClr val="000000"/>
                  </a:solidFill>
                </a:uFill>
              </a:defRPr>
            </a:pPr>
            <a:r>
              <a:rPr sz="2400" dirty="0" err="1"/>
              <a:t>Принципы</a:t>
            </a:r>
            <a:r>
              <a:rPr sz="2400" dirty="0"/>
              <a:t> Agile</a:t>
            </a:r>
          </a:p>
        </p:txBody>
      </p:sp>
      <p:sp>
        <p:nvSpPr>
          <p:cNvPr id="153" name="В манифесте определены следующие принципы:…"/>
          <p:cNvSpPr txBox="1">
            <a:spLocks noGrp="1"/>
          </p:cNvSpPr>
          <p:nvPr>
            <p:ph type="body" idx="1"/>
          </p:nvPr>
        </p:nvSpPr>
        <p:spPr>
          <a:xfrm>
            <a:off x="152400" y="369332"/>
            <a:ext cx="8915400" cy="4733604"/>
          </a:xfrm>
          <a:prstGeom prst="rect">
            <a:avLst/>
          </a:prstGeom>
        </p:spPr>
        <p:txBody>
          <a:bodyPr/>
          <a:lstStyle/>
          <a:p>
            <a:pPr defTabSz="166346">
              <a:lnSpc>
                <a:spcPct val="130000"/>
              </a:lnSpc>
              <a:defRPr sz="2242">
                <a:uFill>
                  <a:solidFill>
                    <a:srgbClr val="000000"/>
                  </a:solidFill>
                </a:uFill>
              </a:defRPr>
            </a:pPr>
            <a:r>
              <a:rPr sz="1600" b="1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В </a:t>
            </a:r>
            <a:r>
              <a:rPr sz="1600" b="1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манифесте</a:t>
            </a:r>
            <a:r>
              <a:rPr sz="1600" b="1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b="1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определены</a:t>
            </a:r>
            <a:r>
              <a:rPr sz="1600" b="1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b="1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следующие</a:t>
            </a:r>
            <a:r>
              <a:rPr sz="1600" b="1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b="1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принципы</a:t>
            </a:r>
            <a:r>
              <a:rPr sz="1600" b="1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:</a:t>
            </a:r>
            <a:endParaRPr lang="ru-RU" sz="1600" b="1" dirty="0">
              <a:latin typeface="Arial" panose="020B0604020202020204" pitchFamily="34" charset="0"/>
              <a:ea typeface="Helvetica"/>
              <a:cs typeface="Arial" panose="020B0604020202020204" pitchFamily="34" charset="0"/>
              <a:sym typeface="Helvetica"/>
            </a:endParaRPr>
          </a:p>
          <a:p>
            <a:pPr defTabSz="166346">
              <a:lnSpc>
                <a:spcPct val="130000"/>
              </a:lnSpc>
              <a:defRPr sz="2242">
                <a:uFill>
                  <a:solidFill>
                    <a:srgbClr val="000000"/>
                  </a:solidFill>
                </a:uFill>
              </a:defRPr>
            </a:pPr>
            <a:endParaRPr sz="1600" dirty="0">
              <a:latin typeface="Arial" panose="020B0604020202020204" pitchFamily="34" charset="0"/>
              <a:ea typeface="Helvetica"/>
              <a:cs typeface="Arial" panose="020B0604020202020204" pitchFamily="34" charset="0"/>
              <a:sym typeface="Helvetica"/>
            </a:endParaRPr>
          </a:p>
          <a:p>
            <a:pPr marL="234646" indent="-234646" defTabSz="166346">
              <a:lnSpc>
                <a:spcPct val="80000"/>
              </a:lnSpc>
              <a:spcBef>
                <a:spcPts val="105"/>
              </a:spcBef>
              <a:buSzPct val="100000"/>
              <a:buAutoNum type="arabicPeriod"/>
              <a:defRPr sz="2242">
                <a:uFill>
                  <a:solidFill>
                    <a:srgbClr val="000000"/>
                  </a:solidFill>
                </a:uFill>
              </a:defRPr>
            </a:pP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Наивысшим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приоритетом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является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удовлетворение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потребностей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заказчика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.</a:t>
            </a:r>
          </a:p>
          <a:p>
            <a:pPr marL="234646" indent="-234646" defTabSz="166346">
              <a:lnSpc>
                <a:spcPct val="80000"/>
              </a:lnSpc>
              <a:spcBef>
                <a:spcPts val="105"/>
              </a:spcBef>
              <a:buSzPct val="100000"/>
              <a:buAutoNum type="arabicPeriod"/>
              <a:defRPr sz="2242">
                <a:uFill>
                  <a:solidFill>
                    <a:srgbClr val="000000"/>
                  </a:solidFill>
                </a:uFill>
              </a:defRPr>
            </a:pP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Изменение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требований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приветствуется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на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любой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стадии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разработки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.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Изменения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обеспечивают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заказчику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конкурентные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преимущества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.</a:t>
            </a:r>
          </a:p>
          <a:p>
            <a:pPr marL="234646" indent="-234646" defTabSz="166346">
              <a:lnSpc>
                <a:spcPct val="80000"/>
              </a:lnSpc>
              <a:spcBef>
                <a:spcPts val="105"/>
              </a:spcBef>
              <a:buSzPct val="100000"/>
              <a:buAutoNum type="arabicPeriod"/>
              <a:defRPr sz="2242">
                <a:uFill>
                  <a:solidFill>
                    <a:srgbClr val="000000"/>
                  </a:solidFill>
                </a:uFill>
              </a:defRPr>
            </a:pP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Работающий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продукт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следует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выпускать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как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можно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чаще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.</a:t>
            </a:r>
          </a:p>
          <a:p>
            <a:pPr marL="234646" indent="-234646" defTabSz="166346">
              <a:lnSpc>
                <a:spcPct val="80000"/>
              </a:lnSpc>
              <a:spcBef>
                <a:spcPts val="105"/>
              </a:spcBef>
              <a:buSzPct val="100000"/>
              <a:buAutoNum type="arabicPeriod"/>
              <a:defRPr sz="2242">
                <a:uFill>
                  <a:solidFill>
                    <a:srgbClr val="000000"/>
                  </a:solidFill>
                </a:uFill>
              </a:defRPr>
            </a:pP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На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протяжении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всего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проекта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разработчики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и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заказчик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должны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ежедневно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работать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вместе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.</a:t>
            </a:r>
          </a:p>
          <a:p>
            <a:pPr marL="234646" indent="-234646" defTabSz="166346">
              <a:lnSpc>
                <a:spcPct val="80000"/>
              </a:lnSpc>
              <a:spcBef>
                <a:spcPts val="105"/>
              </a:spcBef>
              <a:buSzPct val="100000"/>
              <a:buAutoNum type="arabicPeriod"/>
              <a:defRPr sz="2242">
                <a:uFill>
                  <a:solidFill>
                    <a:srgbClr val="000000"/>
                  </a:solidFill>
                </a:uFill>
              </a:defRPr>
            </a:pP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Над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проектом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должны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работать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мотивированные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специалисты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.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Для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этого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необходимо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создать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условия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,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обеспечить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поддержку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и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доверять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.</a:t>
            </a:r>
          </a:p>
          <a:p>
            <a:pPr marL="234646" indent="-234646" defTabSz="166346">
              <a:lnSpc>
                <a:spcPct val="80000"/>
              </a:lnSpc>
              <a:spcBef>
                <a:spcPts val="105"/>
              </a:spcBef>
              <a:buSzPct val="100000"/>
              <a:buAutoNum type="arabicPeriod"/>
              <a:defRPr sz="2242">
                <a:uFill>
                  <a:solidFill>
                    <a:srgbClr val="000000"/>
                  </a:solidFill>
                </a:uFill>
              </a:defRPr>
            </a:pP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Для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эффективного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обмена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информацией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с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самой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командой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и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внутри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команды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подходит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непосредственное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общение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.</a:t>
            </a:r>
          </a:p>
          <a:p>
            <a:pPr marL="234646" indent="-234646" defTabSz="166346">
              <a:lnSpc>
                <a:spcPct val="80000"/>
              </a:lnSpc>
              <a:spcBef>
                <a:spcPts val="105"/>
              </a:spcBef>
              <a:buSzPct val="100000"/>
              <a:buAutoNum type="arabicPeriod"/>
              <a:defRPr sz="2242">
                <a:uFill>
                  <a:solidFill>
                    <a:srgbClr val="000000"/>
                  </a:solidFill>
                </a:uFill>
              </a:defRPr>
            </a:pP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Основной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показатель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прогресса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–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работающий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продукт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.</a:t>
            </a:r>
          </a:p>
          <a:p>
            <a:pPr marL="234646" indent="-234646" defTabSz="166346">
              <a:lnSpc>
                <a:spcPct val="80000"/>
              </a:lnSpc>
              <a:spcBef>
                <a:spcPts val="105"/>
              </a:spcBef>
              <a:buSzPct val="100000"/>
              <a:buAutoNum type="arabicPeriod"/>
              <a:defRPr sz="2242">
                <a:uFill>
                  <a:solidFill>
                    <a:srgbClr val="000000"/>
                  </a:solidFill>
                </a:uFill>
              </a:defRPr>
            </a:pP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Процесс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разработки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должен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быть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постоянным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и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устойчивым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.</a:t>
            </a:r>
          </a:p>
          <a:p>
            <a:pPr marL="234646" indent="-234646" defTabSz="166346">
              <a:lnSpc>
                <a:spcPct val="80000"/>
              </a:lnSpc>
              <a:spcBef>
                <a:spcPts val="105"/>
              </a:spcBef>
              <a:buSzPct val="100000"/>
              <a:buAutoNum type="arabicPeriod"/>
              <a:defRPr sz="2242">
                <a:uFill>
                  <a:solidFill>
                    <a:srgbClr val="000000"/>
                  </a:solidFill>
                </a:uFill>
              </a:defRPr>
            </a:pP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Внимание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к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техническому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совершенству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и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качеству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проектирования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 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повышает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гибкость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проекта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.</a:t>
            </a:r>
          </a:p>
          <a:p>
            <a:pPr marL="234646" indent="-234646" defTabSz="166346">
              <a:lnSpc>
                <a:spcPct val="80000"/>
              </a:lnSpc>
              <a:spcBef>
                <a:spcPts val="105"/>
              </a:spcBef>
              <a:buSzPct val="100000"/>
              <a:buAutoNum type="arabicPeriod"/>
              <a:defRPr sz="2242">
                <a:uFill>
                  <a:solidFill>
                    <a:srgbClr val="000000"/>
                  </a:solidFill>
                </a:uFill>
              </a:defRPr>
            </a:pP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Минимизация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лишней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работы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.</a:t>
            </a:r>
          </a:p>
          <a:p>
            <a:pPr marL="234646" indent="-234646" defTabSz="166346">
              <a:lnSpc>
                <a:spcPct val="80000"/>
              </a:lnSpc>
              <a:spcBef>
                <a:spcPts val="105"/>
              </a:spcBef>
              <a:buSzPct val="100000"/>
              <a:buAutoNum type="arabicPeriod"/>
              <a:defRPr sz="2242">
                <a:uFill>
                  <a:solidFill>
                    <a:srgbClr val="000000"/>
                  </a:solidFill>
                </a:uFill>
              </a:defRPr>
            </a:pP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Только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самоорганизующиеся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команды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предлагают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лучшие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архитектурные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и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технические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решения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.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Члены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команды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совместными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усилиями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планируют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проект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и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берут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на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себя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коллективную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ответственность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за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реализацию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продукта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.</a:t>
            </a:r>
          </a:p>
          <a:p>
            <a:pPr marL="234646" indent="-234646" defTabSz="166346">
              <a:lnSpc>
                <a:spcPct val="80000"/>
              </a:lnSpc>
              <a:spcBef>
                <a:spcPts val="105"/>
              </a:spcBef>
              <a:buSzPct val="100000"/>
              <a:buAutoNum type="arabicPeriod"/>
              <a:defRPr sz="2242">
                <a:uFill>
                  <a:solidFill>
                    <a:srgbClr val="000000"/>
                  </a:solidFill>
                </a:uFill>
              </a:defRPr>
            </a:pP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Команда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должна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систематически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анализировать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возможные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способы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улучшения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эффективности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и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соответственно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корректировать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стиль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своей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sz="1600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работы</a:t>
            </a:r>
            <a:r>
              <a:rPr sz="1600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7C0795-04AE-4A2D-A205-2463B3967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2" y="342900"/>
            <a:ext cx="59721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72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Kanban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84098"/>
            <a:ext cx="8237220" cy="3597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b="1" spc="-5">
                <a:latin typeface="Arial"/>
                <a:cs typeface="Arial"/>
              </a:rPr>
              <a:t>Kanban </a:t>
            </a:r>
            <a:r>
              <a:rPr sz="1400">
                <a:latin typeface="Arial"/>
                <a:cs typeface="Arial"/>
              </a:rPr>
              <a:t>- </a:t>
            </a:r>
            <a:r>
              <a:rPr sz="1400" spc="-20">
                <a:latin typeface="Arial"/>
                <a:cs typeface="Arial"/>
              </a:rPr>
              <a:t>это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5">
                <a:latin typeface="Arial"/>
                <a:cs typeface="Arial"/>
              </a:rPr>
              <a:t>такой </a:t>
            </a:r>
            <a:r>
              <a:rPr sz="1400" spc="-10">
                <a:latin typeface="Arial"/>
                <a:cs typeface="Arial"/>
              </a:rPr>
              <a:t>производственный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процесс,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25">
                <a:latin typeface="Arial"/>
                <a:cs typeface="Arial"/>
              </a:rPr>
              <a:t>где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20">
                <a:latin typeface="Arial"/>
                <a:cs typeface="Arial"/>
              </a:rPr>
              <a:t>нет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простоя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незавершенных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задач.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20">
                <a:latin typeface="Arial"/>
                <a:cs typeface="Arial"/>
              </a:rPr>
              <a:t>Нет</a:t>
            </a:r>
            <a:r>
              <a:rPr sz="1400" spc="-5">
                <a:latin typeface="Arial"/>
                <a:cs typeface="Arial"/>
              </a:rPr>
              <a:t> пауз, 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одно</a:t>
            </a:r>
            <a:r>
              <a:rPr sz="1400" spc="-5">
                <a:latin typeface="Arial"/>
                <a:cs typeface="Arial"/>
              </a:rPr>
              <a:t> движение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5">
                <a:latin typeface="Arial"/>
                <a:cs typeface="Arial"/>
              </a:rPr>
              <a:t>вперёд. </a:t>
            </a:r>
            <a:r>
              <a:rPr sz="1400" spc="-15">
                <a:latin typeface="Arial"/>
                <a:cs typeface="Arial"/>
              </a:rPr>
              <a:t>Получается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настоящая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 spc="-15">
                <a:latin typeface="Arial"/>
                <a:cs typeface="Arial"/>
              </a:rPr>
              <a:t>эстафета: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задача</a:t>
            </a:r>
            <a:r>
              <a:rPr sz="1400" spc="15">
                <a:latin typeface="Arial"/>
                <a:cs typeface="Arial"/>
              </a:rPr>
              <a:t> </a:t>
            </a:r>
            <a:r>
              <a:rPr sz="1400" spc="-15">
                <a:latin typeface="Arial"/>
                <a:cs typeface="Arial"/>
              </a:rPr>
              <a:t>передается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четко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5">
                <a:latin typeface="Arial"/>
                <a:cs typeface="Arial"/>
              </a:rPr>
              <a:t>из </a:t>
            </a:r>
            <a:r>
              <a:rPr sz="1400" spc="-10">
                <a:latin typeface="Arial"/>
                <a:cs typeface="Arial"/>
              </a:rPr>
              <a:t>рук</a:t>
            </a:r>
            <a:r>
              <a:rPr sz="1400">
                <a:latin typeface="Arial"/>
                <a:cs typeface="Arial"/>
              </a:rPr>
              <a:t> в</a:t>
            </a:r>
            <a:r>
              <a:rPr sz="1400" spc="-5">
                <a:latin typeface="Arial"/>
                <a:cs typeface="Arial"/>
              </a:rPr>
              <a:t> руки.</a:t>
            </a:r>
            <a:r>
              <a:rPr sz="1400">
                <a:latin typeface="Arial"/>
                <a:cs typeface="Arial"/>
              </a:rPr>
              <a:t> В </a:t>
            </a:r>
            <a:r>
              <a:rPr sz="1400" spc="-375">
                <a:latin typeface="Arial"/>
                <a:cs typeface="Arial"/>
              </a:rPr>
              <a:t> </a:t>
            </a:r>
            <a:r>
              <a:rPr sz="1400" spc="-15">
                <a:latin typeface="Arial"/>
                <a:cs typeface="Arial"/>
              </a:rPr>
              <a:t>этом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случае</a:t>
            </a:r>
            <a:r>
              <a:rPr sz="1400" spc="-5">
                <a:latin typeface="Arial"/>
                <a:cs typeface="Arial"/>
              </a:rPr>
              <a:t> ошибки </a:t>
            </a:r>
            <a:r>
              <a:rPr sz="1400" spc="-10">
                <a:latin typeface="Arial"/>
                <a:cs typeface="Arial"/>
              </a:rPr>
              <a:t>предыдущей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стадии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очевидны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и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обнаруживают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 spc="-15">
                <a:latin typeface="Arial"/>
                <a:cs typeface="Arial"/>
              </a:rPr>
              <a:t>себя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мгновенно.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"/>
              <a:cs typeface="Arial"/>
            </a:endParaRPr>
          </a:p>
          <a:p>
            <a:pPr marL="12700" marR="577215">
              <a:lnSpc>
                <a:spcPct val="116100"/>
              </a:lnSpc>
            </a:pPr>
            <a:r>
              <a:rPr sz="1400" spc="-25">
                <a:latin typeface="Arial"/>
                <a:cs typeface="Arial"/>
              </a:rPr>
              <a:t>Инструмент,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который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15">
                <a:latin typeface="Arial"/>
                <a:cs typeface="Arial"/>
              </a:rPr>
              <a:t>помогает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сгладить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5">
                <a:latin typeface="Arial"/>
                <a:cs typeface="Arial"/>
              </a:rPr>
              <a:t>неровности</a:t>
            </a:r>
            <a:r>
              <a:rPr sz="1400">
                <a:latin typeface="Arial"/>
                <a:cs typeface="Arial"/>
              </a:rPr>
              <a:t> и</a:t>
            </a:r>
            <a:r>
              <a:rPr sz="1400" spc="5">
                <a:latin typeface="Arial"/>
                <a:cs typeface="Arial"/>
              </a:rPr>
              <a:t> </a:t>
            </a:r>
            <a:r>
              <a:rPr sz="1400" spc="-5">
                <a:latin typeface="Arial"/>
                <a:cs typeface="Arial"/>
              </a:rPr>
              <a:t>явно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25">
                <a:latin typeface="Arial"/>
                <a:cs typeface="Arial"/>
              </a:rPr>
              <a:t>показывает,</a:t>
            </a:r>
            <a:r>
              <a:rPr sz="1400">
                <a:latin typeface="Arial"/>
                <a:cs typeface="Arial"/>
              </a:rPr>
              <a:t> в </a:t>
            </a:r>
            <a:r>
              <a:rPr sz="1400" spc="5">
                <a:latin typeface="Arial"/>
                <a:cs typeface="Arial"/>
              </a:rPr>
              <a:t>каком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месте</a:t>
            </a:r>
            <a:r>
              <a:rPr sz="1400" spc="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стоит </a:t>
            </a:r>
            <a:r>
              <a:rPr sz="1400" spc="-37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улучшить </a:t>
            </a:r>
            <a:r>
              <a:rPr sz="1400" spc="-5">
                <a:latin typeface="Arial"/>
                <a:cs typeface="Arial"/>
              </a:rPr>
              <a:t>текущие </a:t>
            </a:r>
            <a:r>
              <a:rPr sz="1400" spc="-10">
                <a:latin typeface="Arial"/>
                <a:cs typeface="Arial"/>
              </a:rPr>
              <a:t>процессы.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10">
                <a:latin typeface="Arial"/>
                <a:cs typeface="Arial"/>
              </a:rPr>
              <a:t>Плюсы: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"/>
              <a:cs typeface="Arial"/>
            </a:endParaRPr>
          </a:p>
          <a:p>
            <a:pPr marL="469900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spc="-5">
                <a:latin typeface="Arial"/>
                <a:cs typeface="Arial"/>
              </a:rPr>
              <a:t>быстрая </a:t>
            </a:r>
            <a:r>
              <a:rPr sz="1400" spc="-10">
                <a:latin typeface="Arial"/>
                <a:cs typeface="Arial"/>
              </a:rPr>
              <a:t>обратная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связь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 spc="-15">
                <a:latin typeface="Arial"/>
                <a:cs typeface="Arial"/>
              </a:rPr>
              <a:t>от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 spc="-25">
                <a:latin typeface="Arial"/>
                <a:cs typeface="Arial"/>
              </a:rPr>
              <a:t>отдела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тестирования;</a:t>
            </a:r>
            <a:endParaRPr sz="1400">
              <a:latin typeface="Arial"/>
              <a:cs typeface="Arial"/>
            </a:endParaRPr>
          </a:p>
          <a:p>
            <a:pPr marL="469900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spc="-5">
                <a:latin typeface="Arial"/>
                <a:cs typeface="Arial"/>
              </a:rPr>
              <a:t>раннее </a:t>
            </a:r>
            <a:r>
              <a:rPr sz="1400" spc="-15">
                <a:latin typeface="Arial"/>
                <a:cs typeface="Arial"/>
              </a:rPr>
              <a:t>вовлечение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5">
                <a:latin typeface="Arial"/>
                <a:cs typeface="Arial"/>
              </a:rPr>
              <a:t>тестировщиков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5">
                <a:latin typeface="Arial"/>
                <a:cs typeface="Arial"/>
              </a:rPr>
              <a:t>и, </a:t>
            </a:r>
            <a:r>
              <a:rPr sz="1400" spc="5">
                <a:latin typeface="Arial"/>
                <a:cs typeface="Arial"/>
              </a:rPr>
              <a:t>как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следствие,</a:t>
            </a:r>
            <a:r>
              <a:rPr sz="1400">
                <a:latin typeface="Arial"/>
                <a:cs typeface="Arial"/>
              </a:rPr>
              <a:t> никакой </a:t>
            </a:r>
            <a:r>
              <a:rPr sz="1400" spc="-10">
                <a:latin typeface="Arial"/>
                <a:cs typeface="Arial"/>
              </a:rPr>
              <a:t>головной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 spc="-15">
                <a:latin typeface="Arial"/>
                <a:cs typeface="Arial"/>
              </a:rPr>
              <a:t>боли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перед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15">
                <a:latin typeface="Arial"/>
                <a:cs typeface="Arial"/>
              </a:rPr>
              <a:t>релизом;</a:t>
            </a:r>
            <a:endParaRPr sz="1400">
              <a:latin typeface="Arial"/>
              <a:cs typeface="Arial"/>
            </a:endParaRPr>
          </a:p>
          <a:p>
            <a:pPr marL="469900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>
                <a:latin typeface="Arial"/>
                <a:cs typeface="Arial"/>
              </a:rPr>
              <a:t>высокое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 spc="-15">
                <a:latin typeface="Arial"/>
                <a:cs typeface="Arial"/>
              </a:rPr>
              <a:t>вовлечение</a:t>
            </a:r>
            <a:r>
              <a:rPr sz="1400" spc="-5">
                <a:latin typeface="Arial"/>
                <a:cs typeface="Arial"/>
              </a:rPr>
              <a:t> команды </a:t>
            </a:r>
            <a:r>
              <a:rPr sz="1400">
                <a:latin typeface="Arial"/>
                <a:cs typeface="Arial"/>
              </a:rPr>
              <a:t>в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процесс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разработки;</a:t>
            </a:r>
            <a:endParaRPr sz="1400">
              <a:latin typeface="Arial"/>
              <a:cs typeface="Arial"/>
            </a:endParaRPr>
          </a:p>
          <a:p>
            <a:pPr marL="469900" marR="765810" indent="-336550">
              <a:lnSpc>
                <a:spcPct val="1161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spc="-10">
                <a:latin typeface="Arial"/>
                <a:cs typeface="Arial"/>
              </a:rPr>
              <a:t>выполнение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5">
                <a:latin typeface="Arial"/>
                <a:cs typeface="Arial"/>
              </a:rPr>
              <a:t>проекта</a:t>
            </a:r>
            <a:r>
              <a:rPr sz="1400">
                <a:latin typeface="Arial"/>
                <a:cs typeface="Arial"/>
              </a:rPr>
              <a:t> в срок </a:t>
            </a:r>
            <a:r>
              <a:rPr sz="1400" spc="-5">
                <a:latin typeface="Arial"/>
                <a:cs typeface="Arial"/>
              </a:rPr>
              <a:t>за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счёт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уменьшения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5">
                <a:latin typeface="Arial"/>
                <a:cs typeface="Arial"/>
              </a:rPr>
              <a:t>времени</a:t>
            </a:r>
            <a:r>
              <a:rPr sz="1400" spc="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простоев</a:t>
            </a:r>
            <a:r>
              <a:rPr sz="1400">
                <a:latin typeface="Arial"/>
                <a:cs typeface="Arial"/>
              </a:rPr>
              <a:t> и </a:t>
            </a:r>
            <a:r>
              <a:rPr sz="1400" spc="-10">
                <a:latin typeface="Arial"/>
                <a:cs typeface="Arial"/>
              </a:rPr>
              <a:t>автоматизации </a:t>
            </a:r>
            <a:r>
              <a:rPr sz="1400" spc="-37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интеграции;</a:t>
            </a:r>
            <a:endParaRPr sz="1400">
              <a:latin typeface="Arial"/>
              <a:cs typeface="Arial"/>
            </a:endParaRPr>
          </a:p>
          <a:p>
            <a:pPr marL="469900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>
                <a:latin typeface="Arial"/>
                <a:cs typeface="Arial"/>
              </a:rPr>
              <a:t>высокое</a:t>
            </a:r>
            <a:r>
              <a:rPr sz="1400" spc="-20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качество</a:t>
            </a:r>
            <a:r>
              <a:rPr sz="1400" spc="-1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продукта.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B0DA0487-064B-4FAA-B515-35B83B084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590550"/>
            <a:ext cx="8328456" cy="3016210"/>
          </a:xfrm>
        </p:spPr>
        <p:txBody>
          <a:bodyPr/>
          <a:lstStyle/>
          <a:p>
            <a:r>
              <a:rPr lang="ru-RU" b="1" dirty="0"/>
              <a:t>Три принципа </a:t>
            </a:r>
            <a:r>
              <a:rPr lang="ru-RU" b="1" dirty="0" err="1"/>
              <a:t>Kanban</a:t>
            </a:r>
            <a:endParaRPr lang="en-US" b="1" dirty="0"/>
          </a:p>
          <a:p>
            <a:endParaRPr lang="ru-RU" b="1" dirty="0"/>
          </a:p>
          <a:p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b="1" dirty="0"/>
              <a:t>Визуализация процесса разработки</a:t>
            </a:r>
            <a:r>
              <a:rPr lang="ru-RU" dirty="0"/>
              <a:t>. Визуальное представление процесса разработки помогает вам быстро определить, какая задача на какой стадии выполнения находится. Это может быть крайне полезно в случае большого проекта, состоящего из множества задач.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b="1" dirty="0"/>
              <a:t>Минимизация </a:t>
            </a:r>
            <a:r>
              <a:rPr lang="en-US" b="1" dirty="0"/>
              <a:t>Work In Progress</a:t>
            </a:r>
            <a:r>
              <a:rPr lang="ru-RU" dirty="0"/>
              <a:t>. Ограничение числа задач, выполняемых на каждой стадии разработки, помогает эффективно распределять имеющиеся ресурсы и не вызывать простоев в работе.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b="1" dirty="0"/>
              <a:t>Измерение и оптимизация жизненного цикла разработки</a:t>
            </a:r>
            <a:r>
              <a:rPr lang="ru-RU" dirty="0"/>
              <a:t>. Возможность вносить изменения в процесс разработки является одним из важных компонентов </a:t>
            </a:r>
            <a:r>
              <a:rPr lang="ru-RU" dirty="0" err="1"/>
              <a:t>Agile</a:t>
            </a:r>
            <a:r>
              <a:rPr lang="ru-RU" dirty="0"/>
              <a:t> методологии.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59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44AC78-DEE9-4A2B-8F26-9A778FC0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E1FF00-317C-4355-AF08-A04DD5D52A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F58795-BE73-461B-97A5-DF86BE6D7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348"/>
            <a:ext cx="9144000" cy="412507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D1B77EB-FDC2-4815-8632-6B3D28E97A94}"/>
              </a:ext>
            </a:extLst>
          </p:cNvPr>
          <p:cNvSpPr/>
          <p:nvPr/>
        </p:nvSpPr>
        <p:spPr>
          <a:xfrm>
            <a:off x="3052491" y="-99973"/>
            <a:ext cx="22875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Kanban</a:t>
            </a:r>
            <a:endParaRPr lang="ru-RU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4867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B555E-E92A-48CA-9318-9182FF6CF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184086"/>
            <a:ext cx="2819400" cy="292388"/>
          </a:xfrm>
        </p:spPr>
        <p:txBody>
          <a:bodyPr/>
          <a:lstStyle/>
          <a:p>
            <a:r>
              <a:rPr lang="en-US"/>
              <a:t>Kanban board 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8BAD73-C4E7-4292-A353-128D125639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AB2A12-3E83-42C0-BCA7-B55E6DA28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90"/>
            <a:ext cx="9144000" cy="401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64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B634C-D8EE-48A4-BE05-B013560F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40130A-8D7A-4024-BE0E-D19AAE303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19AED3-C000-4C35-BFC1-31CA5800E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318"/>
            <a:ext cx="9144000" cy="437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66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0346" y="519272"/>
            <a:ext cx="206057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Scrum</a:t>
            </a:r>
            <a:r>
              <a:rPr spc="-50"/>
              <a:t> </a:t>
            </a:r>
            <a:r>
              <a:rPr spc="-5"/>
              <a:t>vs</a:t>
            </a:r>
            <a:r>
              <a:rPr spc="-45"/>
              <a:t> </a:t>
            </a:r>
            <a:r>
              <a:rPr spc="-5"/>
              <a:t>Kanban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34888"/>
            <a:ext cx="6375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>
                <a:latin typeface="Arial"/>
                <a:cs typeface="Arial"/>
              </a:rPr>
              <a:t>Scrum: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993" y="1648273"/>
            <a:ext cx="3860800" cy="250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313690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10">
                <a:latin typeface="Arial"/>
                <a:cs typeface="Arial"/>
              </a:rPr>
              <a:t>повторяемые </a:t>
            </a:r>
            <a:r>
              <a:rPr sz="1400">
                <a:latin typeface="Arial"/>
                <a:cs typeface="Arial"/>
              </a:rPr>
              <a:t>спринты </a:t>
            </a:r>
            <a:r>
              <a:rPr sz="1400" spc="-5">
                <a:latin typeface="Arial"/>
                <a:cs typeface="Arial"/>
              </a:rPr>
              <a:t>фиксированной </a:t>
            </a:r>
            <a:r>
              <a:rPr sz="1400" spc="-375">
                <a:latin typeface="Arial"/>
                <a:cs typeface="Arial"/>
              </a:rPr>
              <a:t> </a:t>
            </a:r>
            <a:r>
              <a:rPr sz="1400" spc="-15">
                <a:latin typeface="Arial"/>
                <a:cs typeface="Arial"/>
              </a:rPr>
              <a:t>продолжительности;</a:t>
            </a:r>
            <a:endParaRPr sz="1400">
              <a:latin typeface="Arial"/>
              <a:cs typeface="Arial"/>
            </a:endParaRPr>
          </a:p>
          <a:p>
            <a:pPr marL="348615" marR="404495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15">
                <a:latin typeface="Arial"/>
                <a:cs typeface="Arial"/>
              </a:rPr>
              <a:t>релиз </a:t>
            </a:r>
            <a:r>
              <a:rPr sz="1400">
                <a:latin typeface="Arial"/>
                <a:cs typeface="Arial"/>
              </a:rPr>
              <a:t>в </a:t>
            </a:r>
            <a:r>
              <a:rPr sz="1400" spc="-5">
                <a:latin typeface="Arial"/>
                <a:cs typeface="Arial"/>
              </a:rPr>
              <a:t>конце каждого спринта после </a:t>
            </a:r>
            <a:r>
              <a:rPr sz="1400" spc="-37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одобрения </a:t>
            </a:r>
            <a:r>
              <a:rPr sz="1400" spc="-5">
                <a:latin typeface="Arial"/>
                <a:cs typeface="Arial"/>
              </a:rPr>
              <a:t>проектным</a:t>
            </a:r>
            <a:r>
              <a:rPr sz="1400" spc="-10">
                <a:latin typeface="Arial"/>
                <a:cs typeface="Arial"/>
              </a:rPr>
              <a:t> менеджером;</a:t>
            </a:r>
            <a:endParaRPr sz="1400">
              <a:latin typeface="Arial"/>
              <a:cs typeface="Arial"/>
            </a:endParaRPr>
          </a:p>
          <a:p>
            <a:pPr marL="348615" marR="119380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10">
                <a:latin typeface="Arial"/>
                <a:cs typeface="Arial"/>
              </a:rPr>
              <a:t>роли: </a:t>
            </a:r>
            <a:r>
              <a:rPr sz="1400" spc="-15">
                <a:latin typeface="Arial"/>
                <a:cs typeface="Arial"/>
              </a:rPr>
              <a:t>владелец</a:t>
            </a:r>
            <a:r>
              <a:rPr sz="1400" spc="-10">
                <a:latin typeface="Arial"/>
                <a:cs typeface="Arial"/>
              </a:rPr>
              <a:t> продукта, Scrum-мастер, </a:t>
            </a:r>
            <a:r>
              <a:rPr sz="1400" spc="-375">
                <a:latin typeface="Arial"/>
                <a:cs typeface="Arial"/>
              </a:rPr>
              <a:t> </a:t>
            </a:r>
            <a:r>
              <a:rPr sz="1400" spc="-5">
                <a:latin typeface="Arial"/>
                <a:cs typeface="Arial"/>
              </a:rPr>
              <a:t>команда</a:t>
            </a:r>
            <a:r>
              <a:rPr sz="1400" spc="-10">
                <a:latin typeface="Arial"/>
                <a:cs typeface="Arial"/>
              </a:rPr>
              <a:t> разработчиков;</a:t>
            </a:r>
            <a:endParaRPr sz="1400">
              <a:latin typeface="Arial"/>
              <a:cs typeface="Arial"/>
            </a:endParaRPr>
          </a:p>
          <a:p>
            <a:pPr marL="348615" indent="-336550" algn="just">
              <a:lnSpc>
                <a:spcPct val="100000"/>
              </a:lnSpc>
              <a:spcBef>
                <a:spcPts val="265"/>
              </a:spcBef>
              <a:buChar char="●"/>
              <a:tabLst>
                <a:tab pos="349250" algn="l"/>
              </a:tabLst>
            </a:pPr>
            <a:r>
              <a:rPr sz="1400" spc="-10">
                <a:latin typeface="Arial"/>
                <a:cs typeface="Arial"/>
              </a:rPr>
              <a:t>главный </a:t>
            </a:r>
            <a:r>
              <a:rPr sz="1400" spc="-15">
                <a:latin typeface="Arial"/>
                <a:cs typeface="Arial"/>
              </a:rPr>
              <a:t>показатель</a:t>
            </a:r>
            <a:r>
              <a:rPr sz="1400" spc="-10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-</a:t>
            </a:r>
            <a:r>
              <a:rPr sz="1400" spc="-5">
                <a:latin typeface="Arial"/>
                <a:cs typeface="Arial"/>
              </a:rPr>
              <a:t> скорость</a:t>
            </a:r>
            <a:r>
              <a:rPr sz="1400" spc="-10">
                <a:latin typeface="Arial"/>
                <a:cs typeface="Arial"/>
              </a:rPr>
              <a:t> </a:t>
            </a:r>
            <a:r>
              <a:rPr sz="1400" spc="-5">
                <a:latin typeface="Arial"/>
                <a:cs typeface="Arial"/>
              </a:rPr>
              <a:t>команды;</a:t>
            </a:r>
            <a:endParaRPr sz="1400">
              <a:latin typeface="Arial"/>
              <a:cs typeface="Arial"/>
            </a:endParaRPr>
          </a:p>
          <a:p>
            <a:pPr marL="348615" marR="5080" indent="-336550" algn="just">
              <a:lnSpc>
                <a:spcPct val="116100"/>
              </a:lnSpc>
              <a:buChar char="●"/>
              <a:tabLst>
                <a:tab pos="349250" algn="l"/>
              </a:tabLst>
            </a:pPr>
            <a:r>
              <a:rPr sz="1400">
                <a:latin typeface="Arial"/>
                <a:cs typeface="Arial"/>
              </a:rPr>
              <a:t>В </a:t>
            </a:r>
            <a:r>
              <a:rPr sz="1400" spc="-15">
                <a:latin typeface="Arial"/>
                <a:cs typeface="Arial"/>
              </a:rPr>
              <a:t>ходе </a:t>
            </a:r>
            <a:r>
              <a:rPr sz="1400" spc="-5">
                <a:latin typeface="Arial"/>
                <a:cs typeface="Arial"/>
              </a:rPr>
              <a:t>спринта изменения </a:t>
            </a:r>
            <a:r>
              <a:rPr sz="1400" spc="-20">
                <a:latin typeface="Arial"/>
                <a:cs typeface="Arial"/>
              </a:rPr>
              <a:t>нежелательны, </a:t>
            </a:r>
            <a:r>
              <a:rPr sz="1400" spc="-37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так </a:t>
            </a:r>
            <a:r>
              <a:rPr sz="1400" spc="5">
                <a:latin typeface="Arial"/>
                <a:cs typeface="Arial"/>
              </a:rPr>
              <a:t>как </a:t>
            </a:r>
            <a:r>
              <a:rPr sz="1400" spc="-5">
                <a:latin typeface="Arial"/>
                <a:cs typeface="Arial"/>
              </a:rPr>
              <a:t>могут </a:t>
            </a:r>
            <a:r>
              <a:rPr sz="1400" spc="-10">
                <a:latin typeface="Arial"/>
                <a:cs typeface="Arial"/>
              </a:rPr>
              <a:t>привести </a:t>
            </a:r>
            <a:r>
              <a:rPr sz="1400">
                <a:latin typeface="Arial"/>
                <a:cs typeface="Arial"/>
              </a:rPr>
              <a:t>к </a:t>
            </a:r>
            <a:r>
              <a:rPr sz="1400" spc="-10">
                <a:latin typeface="Arial"/>
                <a:cs typeface="Arial"/>
              </a:rPr>
              <a:t>неверной </a:t>
            </a:r>
            <a:r>
              <a:rPr sz="1400" spc="-5">
                <a:latin typeface="Arial"/>
                <a:cs typeface="Arial"/>
              </a:rPr>
              <a:t>оценке 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задач.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8950" y="1310938"/>
            <a:ext cx="736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>
                <a:latin typeface="Arial"/>
                <a:cs typeface="Arial"/>
              </a:rPr>
              <a:t>Kanban: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0218" y="1724322"/>
            <a:ext cx="3656329" cy="15113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3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>
                <a:latin typeface="Arial"/>
                <a:cs typeface="Arial"/>
              </a:rPr>
              <a:t>непрерывный</a:t>
            </a:r>
            <a:r>
              <a:rPr sz="1400" spc="-40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процесс;</a:t>
            </a:r>
            <a:endParaRPr sz="1400">
              <a:latin typeface="Arial"/>
              <a:cs typeface="Arial"/>
            </a:endParaRPr>
          </a:p>
          <a:p>
            <a:pPr marL="348615" marR="5080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15">
                <a:latin typeface="Arial"/>
                <a:cs typeface="Arial"/>
              </a:rPr>
              <a:t>поток продолжается </a:t>
            </a:r>
            <a:r>
              <a:rPr sz="1400" spc="-20">
                <a:latin typeface="Arial"/>
                <a:cs typeface="Arial"/>
              </a:rPr>
              <a:t>без</a:t>
            </a:r>
            <a:r>
              <a:rPr sz="1400" spc="-10">
                <a:latin typeface="Arial"/>
                <a:cs typeface="Arial"/>
              </a:rPr>
              <a:t> перерывов</a:t>
            </a:r>
            <a:r>
              <a:rPr sz="1400" spc="-15">
                <a:latin typeface="Arial"/>
                <a:cs typeface="Arial"/>
              </a:rPr>
              <a:t> </a:t>
            </a:r>
            <a:r>
              <a:rPr sz="1400" spc="-5">
                <a:latin typeface="Arial"/>
                <a:cs typeface="Arial"/>
              </a:rPr>
              <a:t>или </a:t>
            </a:r>
            <a:r>
              <a:rPr sz="1400" spc="-375">
                <a:latin typeface="Arial"/>
                <a:cs typeface="Arial"/>
              </a:rPr>
              <a:t> </a:t>
            </a:r>
            <a:r>
              <a:rPr sz="1400" spc="-5">
                <a:latin typeface="Arial"/>
                <a:cs typeface="Arial"/>
              </a:rPr>
              <a:t>на</a:t>
            </a:r>
            <a:r>
              <a:rPr sz="1400" spc="-10">
                <a:latin typeface="Arial"/>
                <a:cs typeface="Arial"/>
              </a:rPr>
              <a:t> </a:t>
            </a:r>
            <a:r>
              <a:rPr sz="1400" spc="-5">
                <a:latin typeface="Arial"/>
                <a:cs typeface="Arial"/>
              </a:rPr>
              <a:t>усмотрение</a:t>
            </a:r>
            <a:r>
              <a:rPr sz="1400" spc="-10">
                <a:latin typeface="Arial"/>
                <a:cs typeface="Arial"/>
              </a:rPr>
              <a:t> </a:t>
            </a:r>
            <a:r>
              <a:rPr sz="1400" spc="-5">
                <a:latin typeface="Arial"/>
                <a:cs typeface="Arial"/>
              </a:rPr>
              <a:t>команды;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10">
                <a:latin typeface="Arial"/>
                <a:cs typeface="Arial"/>
              </a:rPr>
              <a:t>роли:</a:t>
            </a:r>
            <a:r>
              <a:rPr sz="1400" spc="-15">
                <a:latin typeface="Arial"/>
                <a:cs typeface="Arial"/>
              </a:rPr>
              <a:t> </a:t>
            </a:r>
            <a:r>
              <a:rPr sz="1400" spc="-5">
                <a:latin typeface="Arial"/>
                <a:cs typeface="Arial"/>
              </a:rPr>
              <a:t>команда</a:t>
            </a:r>
            <a:r>
              <a:rPr sz="1400" spc="-15">
                <a:latin typeface="Arial"/>
                <a:cs typeface="Arial"/>
              </a:rPr>
              <a:t> под </a:t>
            </a:r>
            <a:r>
              <a:rPr sz="1400" spc="-10">
                <a:latin typeface="Arial"/>
                <a:cs typeface="Arial"/>
              </a:rPr>
              <a:t>руководством</a:t>
            </a:r>
            <a:r>
              <a:rPr sz="1400" spc="-15">
                <a:latin typeface="Arial"/>
                <a:cs typeface="Arial"/>
              </a:rPr>
              <a:t> </a:t>
            </a:r>
            <a:r>
              <a:rPr sz="1400" spc="-5">
                <a:latin typeface="Arial"/>
                <a:cs typeface="Arial"/>
              </a:rPr>
              <a:t>ПМ;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10">
                <a:latin typeface="Arial"/>
                <a:cs typeface="Arial"/>
              </a:rPr>
              <a:t>главный</a:t>
            </a:r>
            <a:r>
              <a:rPr sz="1400" spc="-20">
                <a:latin typeface="Arial"/>
                <a:cs typeface="Arial"/>
              </a:rPr>
              <a:t> </a:t>
            </a:r>
            <a:r>
              <a:rPr sz="1400" spc="-15">
                <a:latin typeface="Arial"/>
                <a:cs typeface="Arial"/>
              </a:rPr>
              <a:t>показатель</a:t>
            </a:r>
            <a:r>
              <a:rPr sz="1400" spc="-20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-</a:t>
            </a:r>
            <a:r>
              <a:rPr sz="1400" spc="-20">
                <a:latin typeface="Arial"/>
                <a:cs typeface="Arial"/>
              </a:rPr>
              <a:t> </a:t>
            </a:r>
            <a:r>
              <a:rPr sz="1400" spc="-5">
                <a:latin typeface="Arial"/>
                <a:cs typeface="Arial"/>
              </a:rPr>
              <a:t>время;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>
                <a:latin typeface="Arial"/>
                <a:cs typeface="Arial"/>
              </a:rPr>
              <a:t>изменение</a:t>
            </a:r>
            <a:r>
              <a:rPr sz="1400" spc="-15">
                <a:latin typeface="Arial"/>
                <a:cs typeface="Arial"/>
              </a:rPr>
              <a:t> </a:t>
            </a:r>
            <a:r>
              <a:rPr sz="1400" spc="-5">
                <a:latin typeface="Arial"/>
                <a:cs typeface="Arial"/>
              </a:rPr>
              <a:t>могут</a:t>
            </a:r>
            <a:r>
              <a:rPr sz="1400" spc="-15">
                <a:latin typeface="Arial"/>
                <a:cs typeface="Arial"/>
              </a:rPr>
              <a:t> </a:t>
            </a:r>
            <a:r>
              <a:rPr sz="1400" spc="-5">
                <a:latin typeface="Arial"/>
                <a:cs typeface="Arial"/>
              </a:rPr>
              <a:t>быть</a:t>
            </a:r>
            <a:r>
              <a:rPr sz="1400" spc="-15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в</a:t>
            </a:r>
            <a:r>
              <a:rPr sz="1400" spc="-10">
                <a:latin typeface="Arial"/>
                <a:cs typeface="Arial"/>
              </a:rPr>
              <a:t> </a:t>
            </a:r>
            <a:r>
              <a:rPr sz="1400" spc="-5">
                <a:latin typeface="Arial"/>
                <a:cs typeface="Arial"/>
              </a:rPr>
              <a:t>любой</a:t>
            </a:r>
            <a:r>
              <a:rPr sz="1400" spc="-15">
                <a:latin typeface="Arial"/>
                <a:cs typeface="Arial"/>
              </a:rPr>
              <a:t> </a:t>
            </a:r>
            <a:r>
              <a:rPr sz="1400" spc="-30">
                <a:latin typeface="Arial"/>
                <a:cs typeface="Arial"/>
              </a:rPr>
              <a:t>момент.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Ценности Agile"/>
          <p:cNvSpPr txBox="1">
            <a:spLocks noGrp="1"/>
          </p:cNvSpPr>
          <p:nvPr>
            <p:ph type="title"/>
          </p:nvPr>
        </p:nvSpPr>
        <p:spPr>
          <a:xfrm>
            <a:off x="990600" y="133350"/>
            <a:ext cx="5853410" cy="430887"/>
          </a:xfrm>
          <a:prstGeom prst="rect">
            <a:avLst/>
          </a:prstGeom>
        </p:spPr>
        <p:txBody>
          <a:bodyPr/>
          <a:lstStyle/>
          <a:p>
            <a:r>
              <a:rPr sz="2800" dirty="0" err="1"/>
              <a:t>Ценности</a:t>
            </a:r>
            <a:r>
              <a:rPr sz="2800" dirty="0"/>
              <a:t> Agile</a:t>
            </a:r>
          </a:p>
        </p:txBody>
      </p:sp>
      <p:sp>
        <p:nvSpPr>
          <p:cNvPr id="149" name="Манифест определяет четыре основные ценности:…"/>
          <p:cNvSpPr txBox="1">
            <a:spLocks noGrp="1"/>
          </p:cNvSpPr>
          <p:nvPr>
            <p:ph type="body" idx="1"/>
          </p:nvPr>
        </p:nvSpPr>
        <p:spPr>
          <a:xfrm>
            <a:off x="152400" y="1205508"/>
            <a:ext cx="8915400" cy="1862048"/>
          </a:xfrm>
          <a:prstGeom prst="rect">
            <a:avLst/>
          </a:prstGeom>
        </p:spPr>
        <p:txBody>
          <a:bodyPr/>
          <a:lstStyle/>
          <a:p>
            <a:pPr defTabSz="241082">
              <a:lnSpc>
                <a:spcPct val="90000"/>
              </a:lnSpc>
              <a:spcBef>
                <a:spcPts val="1160"/>
              </a:spcBef>
              <a:defRPr>
                <a:uFill>
                  <a:solidFill>
                    <a:srgbClr val="000000"/>
                  </a:solidFill>
                </a:uFill>
              </a:defRPr>
            </a:pPr>
            <a:r>
              <a:rPr lang="ru-RU" dirty="0">
                <a:latin typeface="Helvetica"/>
                <a:ea typeface="Helvetica"/>
                <a:cs typeface="Helvetica"/>
                <a:sym typeface="Helvetica"/>
              </a:rPr>
              <a:t>                 </a:t>
            </a:r>
            <a:r>
              <a:rPr sz="1800" dirty="0" err="1">
                <a:latin typeface="Helvetica"/>
                <a:ea typeface="Helvetica"/>
                <a:cs typeface="Helvetica"/>
                <a:sym typeface="Helvetica"/>
              </a:rPr>
              <a:t>Манифест</a:t>
            </a:r>
            <a:r>
              <a:rPr sz="1800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1800" dirty="0" err="1">
                <a:latin typeface="Helvetica"/>
                <a:ea typeface="Helvetica"/>
                <a:cs typeface="Helvetica"/>
                <a:sym typeface="Helvetica"/>
              </a:rPr>
              <a:t>определяет</a:t>
            </a:r>
            <a:r>
              <a:rPr sz="1800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1800" dirty="0" err="1">
                <a:latin typeface="Helvetica"/>
                <a:ea typeface="Helvetica"/>
                <a:cs typeface="Helvetica"/>
                <a:sym typeface="Helvetica"/>
              </a:rPr>
              <a:t>четыре</a:t>
            </a:r>
            <a:r>
              <a:rPr sz="1800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1800" dirty="0" err="1">
                <a:latin typeface="Helvetica"/>
                <a:ea typeface="Helvetica"/>
                <a:cs typeface="Helvetica"/>
                <a:sym typeface="Helvetica"/>
              </a:rPr>
              <a:t>основные</a:t>
            </a:r>
            <a:r>
              <a:rPr sz="1800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1800" dirty="0" err="1">
                <a:latin typeface="Helvetica"/>
                <a:ea typeface="Helvetica"/>
                <a:cs typeface="Helvetica"/>
                <a:sym typeface="Helvetica"/>
              </a:rPr>
              <a:t>ценности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:</a:t>
            </a:r>
          </a:p>
          <a:p>
            <a:pPr marL="800100" lvl="1" indent="-342900" defTabSz="241082">
              <a:lnSpc>
                <a:spcPct val="90000"/>
              </a:lnSpc>
              <a:spcBef>
                <a:spcPts val="1160"/>
              </a:spcBef>
              <a:buFont typeface="+mj-lt"/>
              <a:buAutoNum type="arabicPeriod"/>
              <a:defRPr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Люди</a:t>
            </a:r>
            <a:r>
              <a:rPr dirty="0"/>
              <a:t> и </a:t>
            </a:r>
            <a:r>
              <a:rPr dirty="0" err="1"/>
              <a:t>взаимодействие</a:t>
            </a:r>
            <a:r>
              <a:rPr dirty="0"/>
              <a:t> </a:t>
            </a:r>
            <a:r>
              <a:rPr dirty="0" err="1"/>
              <a:t>важнее</a:t>
            </a:r>
            <a:r>
              <a:rPr dirty="0"/>
              <a:t> </a:t>
            </a:r>
            <a:r>
              <a:rPr dirty="0" err="1"/>
              <a:t>процессов</a:t>
            </a:r>
            <a:r>
              <a:rPr dirty="0"/>
              <a:t> и </a:t>
            </a:r>
            <a:r>
              <a:rPr dirty="0" err="1"/>
              <a:t>инструментов</a:t>
            </a:r>
            <a:r>
              <a:rPr dirty="0"/>
              <a:t>.</a:t>
            </a:r>
          </a:p>
          <a:p>
            <a:pPr marL="800100" lvl="1" indent="-342900" defTabSz="241082">
              <a:lnSpc>
                <a:spcPct val="90000"/>
              </a:lnSpc>
              <a:spcBef>
                <a:spcPts val="1160"/>
              </a:spcBef>
              <a:buFont typeface="+mj-lt"/>
              <a:buAutoNum type="arabicPeriod"/>
              <a:defRPr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Работающий</a:t>
            </a:r>
            <a:r>
              <a:rPr dirty="0"/>
              <a:t> </a:t>
            </a:r>
            <a:r>
              <a:rPr dirty="0" err="1"/>
              <a:t>программный</a:t>
            </a:r>
            <a:r>
              <a:rPr dirty="0"/>
              <a:t> </a:t>
            </a:r>
            <a:r>
              <a:rPr dirty="0" err="1"/>
              <a:t>продукт</a:t>
            </a:r>
            <a:r>
              <a:rPr dirty="0"/>
              <a:t> </a:t>
            </a:r>
            <a:r>
              <a:rPr dirty="0" err="1"/>
              <a:t>важнее</a:t>
            </a:r>
            <a:r>
              <a:rPr dirty="0"/>
              <a:t> </a:t>
            </a:r>
            <a:r>
              <a:rPr dirty="0" err="1"/>
              <a:t>исчерпывающей</a:t>
            </a:r>
            <a:r>
              <a:rPr dirty="0"/>
              <a:t> </a:t>
            </a:r>
            <a:r>
              <a:rPr dirty="0" err="1"/>
              <a:t>документации</a:t>
            </a:r>
            <a:r>
              <a:rPr dirty="0"/>
              <a:t>.</a:t>
            </a:r>
          </a:p>
          <a:p>
            <a:pPr marL="800100" lvl="1" indent="-342900" defTabSz="241082">
              <a:lnSpc>
                <a:spcPct val="90000"/>
              </a:lnSpc>
              <a:spcBef>
                <a:spcPts val="1160"/>
              </a:spcBef>
              <a:buFont typeface="+mj-lt"/>
              <a:buAutoNum type="arabicPeriod"/>
              <a:defRPr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Сотрудничество</a:t>
            </a:r>
            <a:r>
              <a:rPr dirty="0"/>
              <a:t> с </a:t>
            </a:r>
            <a:r>
              <a:rPr dirty="0" err="1"/>
              <a:t>заказчиком</a:t>
            </a:r>
            <a:r>
              <a:rPr dirty="0"/>
              <a:t> </a:t>
            </a:r>
            <a:r>
              <a:rPr dirty="0" err="1"/>
              <a:t>важнее</a:t>
            </a:r>
            <a:r>
              <a:rPr dirty="0"/>
              <a:t> </a:t>
            </a:r>
            <a:r>
              <a:rPr dirty="0" err="1"/>
              <a:t>согласования</a:t>
            </a:r>
            <a:r>
              <a:rPr dirty="0"/>
              <a:t> </a:t>
            </a:r>
            <a:r>
              <a:rPr dirty="0" err="1"/>
              <a:t>условий</a:t>
            </a:r>
            <a:r>
              <a:rPr dirty="0"/>
              <a:t> </a:t>
            </a:r>
            <a:r>
              <a:rPr dirty="0" err="1"/>
              <a:t>контракта</a:t>
            </a:r>
            <a:r>
              <a:rPr dirty="0"/>
              <a:t>.</a:t>
            </a:r>
          </a:p>
          <a:p>
            <a:pPr marL="800100" lvl="1" indent="-342900" defTabSz="241082">
              <a:lnSpc>
                <a:spcPct val="90000"/>
              </a:lnSpc>
              <a:spcBef>
                <a:spcPts val="1160"/>
              </a:spcBef>
              <a:buFont typeface="+mj-lt"/>
              <a:buAutoNum type="arabicPeriod"/>
              <a:defRPr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Готовность</a:t>
            </a:r>
            <a:r>
              <a:rPr dirty="0"/>
              <a:t> к </a:t>
            </a:r>
            <a:r>
              <a:rPr dirty="0" err="1"/>
              <a:t>изменениям</a:t>
            </a:r>
            <a:r>
              <a:rPr dirty="0"/>
              <a:t> </a:t>
            </a:r>
            <a:r>
              <a:rPr dirty="0" err="1"/>
              <a:t>важнее</a:t>
            </a:r>
            <a:r>
              <a:rPr dirty="0"/>
              <a:t> </a:t>
            </a:r>
            <a:r>
              <a:rPr dirty="0" err="1"/>
              <a:t>следования</a:t>
            </a:r>
            <a:r>
              <a:rPr dirty="0"/>
              <a:t> </a:t>
            </a:r>
            <a:r>
              <a:rPr dirty="0" err="1"/>
              <a:t>первоначальному</a:t>
            </a:r>
            <a:r>
              <a:rPr dirty="0"/>
              <a:t> </a:t>
            </a:r>
            <a:r>
              <a:rPr dirty="0" err="1"/>
              <a:t>плану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3877" y="508398"/>
            <a:ext cx="77533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Scrum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566447"/>
            <a:ext cx="4007485" cy="250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b="1" spc="-5">
                <a:latin typeface="Arial"/>
                <a:cs typeface="Arial"/>
              </a:rPr>
              <a:t>Scrum </a:t>
            </a:r>
            <a:r>
              <a:rPr sz="1400">
                <a:latin typeface="Arial"/>
                <a:cs typeface="Arial"/>
              </a:rPr>
              <a:t>- </a:t>
            </a:r>
            <a:r>
              <a:rPr sz="1400" spc="-20">
                <a:latin typeface="Arial"/>
                <a:cs typeface="Arial"/>
              </a:rPr>
              <a:t>это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фреймворк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управления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(набор </a:t>
            </a:r>
            <a:r>
              <a:rPr sz="1400" spc="5">
                <a:latin typeface="Arial"/>
                <a:cs typeface="Arial"/>
              </a:rPr>
              <a:t> </a:t>
            </a:r>
            <a:r>
              <a:rPr sz="1400" spc="-15">
                <a:latin typeface="Arial"/>
                <a:cs typeface="Arial"/>
              </a:rPr>
              <a:t>базовых </a:t>
            </a:r>
            <a:r>
              <a:rPr sz="1400" spc="-10">
                <a:latin typeface="Arial"/>
                <a:cs typeface="Arial"/>
              </a:rPr>
              <a:t>элементов </a:t>
            </a:r>
            <a:r>
              <a:rPr sz="1400">
                <a:latin typeface="Arial"/>
                <a:cs typeface="Arial"/>
              </a:rPr>
              <a:t>и </a:t>
            </a:r>
            <a:r>
              <a:rPr sz="1400" spc="-5">
                <a:latin typeface="Arial"/>
                <a:cs typeface="Arial"/>
              </a:rPr>
              <a:t>правил, </a:t>
            </a:r>
            <a:r>
              <a:rPr sz="1400" spc="-10">
                <a:latin typeface="Arial"/>
                <a:cs typeface="Arial"/>
              </a:rPr>
              <a:t>своего </a:t>
            </a:r>
            <a:r>
              <a:rPr sz="1400" spc="-15">
                <a:latin typeface="Arial"/>
                <a:cs typeface="Arial"/>
              </a:rPr>
              <a:t>рода </a:t>
            </a:r>
            <a:r>
              <a:rPr sz="1400" spc="-10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каркас, </a:t>
            </a:r>
            <a:r>
              <a:rPr sz="1400" spc="-5">
                <a:latin typeface="Arial"/>
                <a:cs typeface="Arial"/>
              </a:rPr>
              <a:t>на </a:t>
            </a:r>
            <a:r>
              <a:rPr sz="1400" spc="-10">
                <a:latin typeface="Arial"/>
                <a:cs typeface="Arial"/>
              </a:rPr>
              <a:t>котором </a:t>
            </a:r>
            <a:r>
              <a:rPr sz="1400" spc="-5">
                <a:latin typeface="Arial"/>
                <a:cs typeface="Arial"/>
              </a:rPr>
              <a:t>строится </a:t>
            </a:r>
            <a:r>
              <a:rPr sz="1400" spc="-10">
                <a:latin typeface="Arial"/>
                <a:cs typeface="Arial"/>
              </a:rPr>
              <a:t>процесс 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разработки), </a:t>
            </a:r>
            <a:r>
              <a:rPr sz="1400" spc="-5">
                <a:latin typeface="Arial"/>
                <a:cs typeface="Arial"/>
              </a:rPr>
              <a:t>согласно которому </a:t>
            </a:r>
            <a:r>
              <a:rPr sz="1400" spc="-10">
                <a:latin typeface="Arial"/>
                <a:cs typeface="Arial"/>
              </a:rPr>
              <a:t>одна </a:t>
            </a:r>
            <a:r>
              <a:rPr sz="1400" spc="-5">
                <a:latin typeface="Arial"/>
                <a:cs typeface="Arial"/>
              </a:rPr>
              <a:t>или 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5">
                <a:latin typeface="Arial"/>
                <a:cs typeface="Arial"/>
              </a:rPr>
              <a:t>несколько кросс функциональных 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самоорганизованных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5">
                <a:latin typeface="Arial"/>
                <a:cs typeface="Arial"/>
              </a:rPr>
              <a:t>команд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15">
                <a:latin typeface="Arial"/>
                <a:cs typeface="Arial"/>
              </a:rPr>
              <a:t>создают</a:t>
            </a:r>
            <a:r>
              <a:rPr sz="1400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продукт 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поэтапно.</a:t>
            </a:r>
            <a:r>
              <a:rPr sz="1400" spc="-5">
                <a:latin typeface="Arial"/>
                <a:cs typeface="Arial"/>
              </a:rPr>
              <a:t> Основной ее особенностью </a:t>
            </a:r>
            <a:r>
              <a:rPr sz="1400" spc="-15">
                <a:latin typeface="Arial"/>
                <a:cs typeface="Arial"/>
              </a:rPr>
              <a:t>является </a:t>
            </a:r>
            <a:r>
              <a:rPr sz="1400" spc="-375">
                <a:latin typeface="Arial"/>
                <a:cs typeface="Arial"/>
              </a:rPr>
              <a:t> </a:t>
            </a:r>
            <a:r>
              <a:rPr sz="1400" spc="-15">
                <a:latin typeface="Arial"/>
                <a:cs typeface="Arial"/>
              </a:rPr>
              <a:t>вовлеченность</a:t>
            </a:r>
            <a:r>
              <a:rPr sz="1400" spc="-10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в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процесс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 spc="-15">
                <a:latin typeface="Arial"/>
                <a:cs typeface="Arial"/>
              </a:rPr>
              <a:t>всех</a:t>
            </a:r>
            <a:r>
              <a:rPr sz="1400" spc="-10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участников, </a:t>
            </a:r>
            <a:r>
              <a:rPr sz="1400" spc="5">
                <a:latin typeface="Arial"/>
                <a:cs typeface="Arial"/>
              </a:rPr>
              <a:t> </a:t>
            </a:r>
            <a:r>
              <a:rPr sz="1400" spc="-5">
                <a:latin typeface="Arial"/>
                <a:cs typeface="Arial"/>
              </a:rPr>
              <a:t>причем </a:t>
            </a:r>
            <a:r>
              <a:rPr sz="1400">
                <a:latin typeface="Arial"/>
                <a:cs typeface="Arial"/>
              </a:rPr>
              <a:t>у </a:t>
            </a:r>
            <a:r>
              <a:rPr sz="1400" spc="-5">
                <a:latin typeface="Arial"/>
                <a:cs typeface="Arial"/>
              </a:rPr>
              <a:t>каждого </a:t>
            </a:r>
            <a:r>
              <a:rPr sz="1400">
                <a:latin typeface="Arial"/>
                <a:cs typeface="Arial"/>
              </a:rPr>
              <a:t>участника </a:t>
            </a:r>
            <a:r>
              <a:rPr sz="1400" spc="-5">
                <a:latin typeface="Arial"/>
                <a:cs typeface="Arial"/>
              </a:rPr>
              <a:t>есть </a:t>
            </a:r>
            <a:r>
              <a:rPr sz="1400" spc="-10">
                <a:latin typeface="Arial"/>
                <a:cs typeface="Arial"/>
              </a:rPr>
              <a:t>своя 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 spc="-15">
                <a:latin typeface="Arial"/>
                <a:cs typeface="Arial"/>
              </a:rPr>
              <a:t>определенная</a:t>
            </a:r>
            <a:r>
              <a:rPr sz="1400" spc="-10">
                <a:latin typeface="Arial"/>
                <a:cs typeface="Arial"/>
              </a:rPr>
              <a:t> роль.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5225" y="1192800"/>
            <a:ext cx="4457699" cy="30860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9952" y="3899386"/>
            <a:ext cx="1005379" cy="664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3" name="object 3"/>
          <p:cNvSpPr/>
          <p:nvPr/>
        </p:nvSpPr>
        <p:spPr>
          <a:xfrm>
            <a:off x="6128438" y="2615195"/>
            <a:ext cx="1175360" cy="6642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4" name="object 4"/>
          <p:cNvSpPr/>
          <p:nvPr/>
        </p:nvSpPr>
        <p:spPr>
          <a:xfrm>
            <a:off x="5654768" y="1268817"/>
            <a:ext cx="1174325" cy="6642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5" name="object 5"/>
          <p:cNvSpPr/>
          <p:nvPr/>
        </p:nvSpPr>
        <p:spPr>
          <a:xfrm>
            <a:off x="4167187" y="2136373"/>
            <a:ext cx="1328916" cy="14547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209550"/>
            <a:ext cx="1654212" cy="301109"/>
          </a:xfrm>
          <a:prstGeom prst="rect">
            <a:avLst/>
          </a:prstGeom>
        </p:spPr>
        <p:txBody>
          <a:bodyPr vert="horz" wrap="square" lIns="0" tIns="8637" rIns="0" bIns="0" rtlCol="0">
            <a:spAutoFit/>
          </a:bodyPr>
          <a:lstStyle/>
          <a:p>
            <a:pPr marL="8637">
              <a:spcBef>
                <a:spcPts val="68"/>
              </a:spcBef>
            </a:pPr>
            <a:r>
              <a:rPr spc="-3" dirty="0"/>
              <a:t>Роли</a:t>
            </a:r>
            <a:r>
              <a:rPr spc="-51" dirty="0"/>
              <a:t> </a:t>
            </a:r>
            <a:r>
              <a:rPr spc="-3" dirty="0"/>
              <a:t>Скрам</a:t>
            </a:r>
          </a:p>
        </p:txBody>
      </p:sp>
      <p:sp>
        <p:nvSpPr>
          <p:cNvPr id="7" name="object 7"/>
          <p:cNvSpPr/>
          <p:nvPr/>
        </p:nvSpPr>
        <p:spPr>
          <a:xfrm>
            <a:off x="3502013" y="1985884"/>
            <a:ext cx="2458515" cy="18190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8" name="object 8"/>
          <p:cNvSpPr txBox="1"/>
          <p:nvPr/>
        </p:nvSpPr>
        <p:spPr>
          <a:xfrm>
            <a:off x="1983839" y="2590838"/>
            <a:ext cx="1342664" cy="678828"/>
          </a:xfrm>
          <a:prstGeom prst="rect">
            <a:avLst/>
          </a:prstGeom>
        </p:spPr>
        <p:txBody>
          <a:bodyPr vert="horz" wrap="square" lIns="0" tIns="9069" rIns="0" bIns="0" rtlCol="0">
            <a:spAutoFit/>
          </a:bodyPr>
          <a:lstStyle/>
          <a:p>
            <a:pPr marL="8637" marR="3455" indent="82918">
              <a:spcBef>
                <a:spcPts val="71"/>
              </a:spcBef>
            </a:pPr>
            <a:r>
              <a:rPr sz="2176" b="1" i="1" dirty="0">
                <a:latin typeface="Georgia"/>
                <a:cs typeface="Georgia"/>
              </a:rPr>
              <a:t>Скрам-  ко</a:t>
            </a:r>
            <a:r>
              <a:rPr sz="2176" b="1" i="1" spc="3" dirty="0">
                <a:latin typeface="Georgia"/>
                <a:cs typeface="Georgia"/>
              </a:rPr>
              <a:t>м</a:t>
            </a:r>
            <a:r>
              <a:rPr sz="2176" b="1" i="1" spc="-3" dirty="0">
                <a:latin typeface="Georgia"/>
                <a:cs typeface="Georgia"/>
              </a:rPr>
              <a:t>анда</a:t>
            </a:r>
            <a:endParaRPr sz="2176" dirty="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69041" y="1384384"/>
            <a:ext cx="866319" cy="417427"/>
          </a:xfrm>
          <a:prstGeom prst="rect">
            <a:avLst/>
          </a:prstGeom>
        </p:spPr>
        <p:txBody>
          <a:bodyPr vert="horz" wrap="square" lIns="0" tIns="32390" rIns="0" bIns="0" rtlCol="0">
            <a:spAutoFit/>
          </a:bodyPr>
          <a:lstStyle/>
          <a:p>
            <a:pPr marL="8637" marR="3455">
              <a:lnSpc>
                <a:spcPts val="1510"/>
              </a:lnSpc>
              <a:spcBef>
                <a:spcPts val="255"/>
              </a:spcBef>
            </a:pPr>
            <a:r>
              <a:rPr sz="1394" i="1" dirty="0">
                <a:latin typeface="Georgia"/>
                <a:cs typeface="Georgia"/>
              </a:rPr>
              <a:t>Владелец  прод</a:t>
            </a:r>
            <a:r>
              <a:rPr sz="1394" i="1" spc="3" dirty="0">
                <a:latin typeface="Georgia"/>
                <a:cs typeface="Georgia"/>
              </a:rPr>
              <a:t>у</a:t>
            </a:r>
            <a:r>
              <a:rPr sz="1394" i="1" dirty="0">
                <a:latin typeface="Georgia"/>
                <a:cs typeface="Georgia"/>
              </a:rPr>
              <a:t>к</a:t>
            </a:r>
            <a:r>
              <a:rPr sz="1394" i="1" spc="-7" dirty="0">
                <a:latin typeface="Georgia"/>
                <a:cs typeface="Georgia"/>
              </a:rPr>
              <a:t>т</a:t>
            </a:r>
            <a:r>
              <a:rPr sz="1394" i="1" dirty="0">
                <a:latin typeface="Georgia"/>
                <a:cs typeface="Georgia"/>
              </a:rPr>
              <a:t>а</a:t>
            </a:r>
            <a:endParaRPr sz="1394" dirty="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88733" y="4019272"/>
            <a:ext cx="671980" cy="417427"/>
          </a:xfrm>
          <a:prstGeom prst="rect">
            <a:avLst/>
          </a:prstGeom>
        </p:spPr>
        <p:txBody>
          <a:bodyPr vert="horz" wrap="square" lIns="0" tIns="32390" rIns="0" bIns="0" rtlCol="0">
            <a:spAutoFit/>
          </a:bodyPr>
          <a:lstStyle/>
          <a:p>
            <a:pPr marL="8637" marR="3455">
              <a:lnSpc>
                <a:spcPts val="1510"/>
              </a:lnSpc>
              <a:spcBef>
                <a:spcPts val="255"/>
              </a:spcBef>
            </a:pPr>
            <a:r>
              <a:rPr sz="1394" i="1" spc="-3" dirty="0">
                <a:latin typeface="Georgia"/>
                <a:cs typeface="Georgia"/>
              </a:rPr>
              <a:t>Скрам-  </a:t>
            </a:r>
            <a:r>
              <a:rPr sz="1394" i="1" spc="-7" dirty="0">
                <a:latin typeface="Georgia"/>
                <a:cs typeface="Georgia"/>
              </a:rPr>
              <a:t>м</a:t>
            </a:r>
            <a:r>
              <a:rPr sz="1394" i="1" dirty="0">
                <a:latin typeface="Georgia"/>
                <a:cs typeface="Georgia"/>
              </a:rPr>
              <a:t>астер</a:t>
            </a:r>
            <a:endParaRPr sz="1394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34245" y="2742595"/>
            <a:ext cx="1030427" cy="417427"/>
          </a:xfrm>
          <a:prstGeom prst="rect">
            <a:avLst/>
          </a:prstGeom>
        </p:spPr>
        <p:txBody>
          <a:bodyPr vert="horz" wrap="square" lIns="0" tIns="32390" rIns="0" bIns="0" rtlCol="0">
            <a:spAutoFit/>
          </a:bodyPr>
          <a:lstStyle/>
          <a:p>
            <a:pPr marL="8637" marR="3455">
              <a:lnSpc>
                <a:spcPts val="1469"/>
              </a:lnSpc>
              <a:spcBef>
                <a:spcPts val="255"/>
              </a:spcBef>
            </a:pPr>
            <a:r>
              <a:rPr sz="1360" i="1" dirty="0">
                <a:latin typeface="Georgia"/>
                <a:cs typeface="Georgia"/>
              </a:rPr>
              <a:t>Команда  </a:t>
            </a:r>
            <a:r>
              <a:rPr sz="1360" i="1" spc="-3" dirty="0">
                <a:latin typeface="Georgia"/>
                <a:cs typeface="Georgia"/>
              </a:rPr>
              <a:t>р</a:t>
            </a:r>
            <a:r>
              <a:rPr sz="1360" i="1" spc="3" dirty="0">
                <a:latin typeface="Georgia"/>
                <a:cs typeface="Georgia"/>
              </a:rPr>
              <a:t>а</a:t>
            </a:r>
            <a:r>
              <a:rPr sz="1360" i="1" dirty="0">
                <a:latin typeface="Georgia"/>
                <a:cs typeface="Georgia"/>
              </a:rPr>
              <a:t>зр</a:t>
            </a:r>
            <a:r>
              <a:rPr sz="1360" i="1" spc="3" dirty="0">
                <a:latin typeface="Georgia"/>
                <a:cs typeface="Georgia"/>
              </a:rPr>
              <a:t>а</a:t>
            </a:r>
            <a:r>
              <a:rPr sz="1360" i="1" spc="-3" dirty="0">
                <a:latin typeface="Georgia"/>
                <a:cs typeface="Georgia"/>
              </a:rPr>
              <a:t>б</a:t>
            </a:r>
            <a:r>
              <a:rPr sz="1360" i="1" spc="3" dirty="0">
                <a:latin typeface="Georgia"/>
                <a:cs typeface="Georgia"/>
              </a:rPr>
              <a:t>о</a:t>
            </a:r>
            <a:r>
              <a:rPr sz="1360" i="1" spc="-3" dirty="0">
                <a:latin typeface="Georgia"/>
                <a:cs typeface="Georgia"/>
              </a:rPr>
              <a:t>тки</a:t>
            </a:r>
            <a:endParaRPr sz="1360">
              <a:latin typeface="Georgia"/>
              <a:cs typeface="Georg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50643" y="2794938"/>
            <a:ext cx="320443" cy="151152"/>
          </a:xfrm>
          <a:custGeom>
            <a:avLst/>
            <a:gdLst/>
            <a:ahLst/>
            <a:cxnLst/>
            <a:rect l="l" t="t" r="r" b="b"/>
            <a:pathLst>
              <a:path w="471170" h="222250">
                <a:moveTo>
                  <a:pt x="197992" y="0"/>
                </a:moveTo>
                <a:lnTo>
                  <a:pt x="177921" y="2004"/>
                </a:lnTo>
                <a:lnTo>
                  <a:pt x="166862" y="12414"/>
                </a:lnTo>
                <a:lnTo>
                  <a:pt x="159970" y="26681"/>
                </a:lnTo>
                <a:lnTo>
                  <a:pt x="152400" y="40259"/>
                </a:lnTo>
                <a:lnTo>
                  <a:pt x="111692" y="63186"/>
                </a:lnTo>
                <a:lnTo>
                  <a:pt x="76390" y="89185"/>
                </a:lnTo>
                <a:lnTo>
                  <a:pt x="40993" y="113803"/>
                </a:lnTo>
                <a:lnTo>
                  <a:pt x="0" y="132587"/>
                </a:lnTo>
                <a:lnTo>
                  <a:pt x="2090" y="161798"/>
                </a:lnTo>
                <a:lnTo>
                  <a:pt x="2666" y="169418"/>
                </a:lnTo>
                <a:lnTo>
                  <a:pt x="34188" y="175006"/>
                </a:lnTo>
                <a:lnTo>
                  <a:pt x="66532" y="182594"/>
                </a:lnTo>
                <a:lnTo>
                  <a:pt x="100089" y="188706"/>
                </a:lnTo>
                <a:lnTo>
                  <a:pt x="135254" y="189864"/>
                </a:lnTo>
                <a:lnTo>
                  <a:pt x="152515" y="198616"/>
                </a:lnTo>
                <a:lnTo>
                  <a:pt x="166179" y="211772"/>
                </a:lnTo>
                <a:lnTo>
                  <a:pt x="182225" y="221976"/>
                </a:lnTo>
                <a:lnTo>
                  <a:pt x="206628" y="221869"/>
                </a:lnTo>
                <a:lnTo>
                  <a:pt x="196248" y="191355"/>
                </a:lnTo>
                <a:lnTo>
                  <a:pt x="173878" y="174164"/>
                </a:lnTo>
                <a:lnTo>
                  <a:pt x="144389" y="165808"/>
                </a:lnTo>
                <a:lnTo>
                  <a:pt x="112649" y="161798"/>
                </a:lnTo>
                <a:lnTo>
                  <a:pt x="155894" y="150875"/>
                </a:lnTo>
                <a:lnTo>
                  <a:pt x="56514" y="150875"/>
                </a:lnTo>
                <a:lnTo>
                  <a:pt x="55499" y="136017"/>
                </a:lnTo>
                <a:lnTo>
                  <a:pt x="62356" y="135636"/>
                </a:lnTo>
                <a:lnTo>
                  <a:pt x="61849" y="128270"/>
                </a:lnTo>
                <a:lnTo>
                  <a:pt x="68706" y="127762"/>
                </a:lnTo>
                <a:lnTo>
                  <a:pt x="461472" y="127762"/>
                </a:lnTo>
                <a:lnTo>
                  <a:pt x="461408" y="127603"/>
                </a:lnTo>
                <a:lnTo>
                  <a:pt x="460641" y="127254"/>
                </a:lnTo>
                <a:lnTo>
                  <a:pt x="75691" y="127254"/>
                </a:lnTo>
                <a:lnTo>
                  <a:pt x="102029" y="100242"/>
                </a:lnTo>
                <a:lnTo>
                  <a:pt x="171969" y="60703"/>
                </a:lnTo>
                <a:lnTo>
                  <a:pt x="195490" y="36033"/>
                </a:lnTo>
                <a:lnTo>
                  <a:pt x="197992" y="0"/>
                </a:lnTo>
                <a:close/>
              </a:path>
              <a:path w="471170" h="222250">
                <a:moveTo>
                  <a:pt x="465854" y="138636"/>
                </a:moveTo>
                <a:lnTo>
                  <a:pt x="257762" y="138636"/>
                </a:lnTo>
                <a:lnTo>
                  <a:pt x="305434" y="138956"/>
                </a:lnTo>
                <a:lnTo>
                  <a:pt x="351435" y="142692"/>
                </a:lnTo>
                <a:lnTo>
                  <a:pt x="394969" y="149479"/>
                </a:lnTo>
                <a:lnTo>
                  <a:pt x="415821" y="153296"/>
                </a:lnTo>
                <a:lnTo>
                  <a:pt x="436340" y="161353"/>
                </a:lnTo>
                <a:lnTo>
                  <a:pt x="455191" y="163980"/>
                </a:lnTo>
                <a:lnTo>
                  <a:pt x="471042" y="151511"/>
                </a:lnTo>
                <a:lnTo>
                  <a:pt x="465854" y="138636"/>
                </a:lnTo>
                <a:close/>
              </a:path>
              <a:path w="471170" h="222250">
                <a:moveTo>
                  <a:pt x="461472" y="127762"/>
                </a:moveTo>
                <a:lnTo>
                  <a:pt x="68706" y="127762"/>
                </a:lnTo>
                <a:lnTo>
                  <a:pt x="69341" y="135127"/>
                </a:lnTo>
                <a:lnTo>
                  <a:pt x="70357" y="149860"/>
                </a:lnTo>
                <a:lnTo>
                  <a:pt x="56514" y="150875"/>
                </a:lnTo>
                <a:lnTo>
                  <a:pt x="155894" y="150875"/>
                </a:lnTo>
                <a:lnTo>
                  <a:pt x="160575" y="149693"/>
                </a:lnTo>
                <a:lnTo>
                  <a:pt x="209211" y="142094"/>
                </a:lnTo>
                <a:lnTo>
                  <a:pt x="257762" y="138636"/>
                </a:lnTo>
                <a:lnTo>
                  <a:pt x="465854" y="138636"/>
                </a:lnTo>
                <a:lnTo>
                  <a:pt x="461472" y="127762"/>
                </a:lnTo>
                <a:close/>
              </a:path>
              <a:path w="471170" h="222250">
                <a:moveTo>
                  <a:pt x="241014" y="109188"/>
                </a:moveTo>
                <a:lnTo>
                  <a:pt x="184465" y="110301"/>
                </a:lnTo>
                <a:lnTo>
                  <a:pt x="128621" y="115895"/>
                </a:lnTo>
                <a:lnTo>
                  <a:pt x="75691" y="127254"/>
                </a:lnTo>
                <a:lnTo>
                  <a:pt x="460641" y="127254"/>
                </a:lnTo>
                <a:lnTo>
                  <a:pt x="444465" y="119887"/>
                </a:lnTo>
                <a:lnTo>
                  <a:pt x="392810" y="119887"/>
                </a:lnTo>
                <a:lnTo>
                  <a:pt x="347395" y="115265"/>
                </a:lnTo>
                <a:lnTo>
                  <a:pt x="296060" y="111270"/>
                </a:lnTo>
                <a:lnTo>
                  <a:pt x="241014" y="109188"/>
                </a:lnTo>
                <a:close/>
              </a:path>
              <a:path w="471170" h="222250">
                <a:moveTo>
                  <a:pt x="416232" y="117792"/>
                </a:moveTo>
                <a:lnTo>
                  <a:pt x="392810" y="119887"/>
                </a:lnTo>
                <a:lnTo>
                  <a:pt x="444465" y="119887"/>
                </a:lnTo>
                <a:lnTo>
                  <a:pt x="441118" y="118363"/>
                </a:lnTo>
                <a:lnTo>
                  <a:pt x="416232" y="117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13" name="object 13"/>
          <p:cNvSpPr/>
          <p:nvPr/>
        </p:nvSpPr>
        <p:spPr>
          <a:xfrm>
            <a:off x="5750643" y="2794938"/>
            <a:ext cx="320443" cy="151152"/>
          </a:xfrm>
          <a:custGeom>
            <a:avLst/>
            <a:gdLst/>
            <a:ahLst/>
            <a:cxnLst/>
            <a:rect l="l" t="t" r="r" b="b"/>
            <a:pathLst>
              <a:path w="471170" h="222250">
                <a:moveTo>
                  <a:pt x="2666" y="169418"/>
                </a:moveTo>
                <a:lnTo>
                  <a:pt x="34188" y="175006"/>
                </a:lnTo>
                <a:lnTo>
                  <a:pt x="66532" y="182594"/>
                </a:lnTo>
                <a:lnTo>
                  <a:pt x="100089" y="188706"/>
                </a:lnTo>
                <a:lnTo>
                  <a:pt x="135254" y="189864"/>
                </a:lnTo>
                <a:lnTo>
                  <a:pt x="152515" y="198616"/>
                </a:lnTo>
                <a:lnTo>
                  <a:pt x="166179" y="211772"/>
                </a:lnTo>
                <a:lnTo>
                  <a:pt x="182225" y="221976"/>
                </a:lnTo>
                <a:lnTo>
                  <a:pt x="206628" y="221869"/>
                </a:lnTo>
                <a:lnTo>
                  <a:pt x="196248" y="191355"/>
                </a:lnTo>
                <a:lnTo>
                  <a:pt x="173878" y="174164"/>
                </a:lnTo>
                <a:lnTo>
                  <a:pt x="144389" y="165808"/>
                </a:lnTo>
                <a:lnTo>
                  <a:pt x="112649" y="161798"/>
                </a:lnTo>
                <a:lnTo>
                  <a:pt x="160575" y="149693"/>
                </a:lnTo>
                <a:lnTo>
                  <a:pt x="209211" y="142094"/>
                </a:lnTo>
                <a:lnTo>
                  <a:pt x="257762" y="138636"/>
                </a:lnTo>
                <a:lnTo>
                  <a:pt x="305434" y="138956"/>
                </a:lnTo>
                <a:lnTo>
                  <a:pt x="351435" y="142692"/>
                </a:lnTo>
                <a:lnTo>
                  <a:pt x="394969" y="149479"/>
                </a:lnTo>
                <a:lnTo>
                  <a:pt x="415821" y="153296"/>
                </a:lnTo>
                <a:lnTo>
                  <a:pt x="436340" y="161353"/>
                </a:lnTo>
                <a:lnTo>
                  <a:pt x="455191" y="163980"/>
                </a:lnTo>
                <a:lnTo>
                  <a:pt x="471042" y="151511"/>
                </a:lnTo>
                <a:lnTo>
                  <a:pt x="461408" y="127603"/>
                </a:lnTo>
                <a:lnTo>
                  <a:pt x="441118" y="118363"/>
                </a:lnTo>
                <a:lnTo>
                  <a:pt x="416232" y="117792"/>
                </a:lnTo>
                <a:lnTo>
                  <a:pt x="392810" y="119887"/>
                </a:lnTo>
                <a:lnTo>
                  <a:pt x="347395" y="115265"/>
                </a:lnTo>
                <a:lnTo>
                  <a:pt x="296060" y="111270"/>
                </a:lnTo>
                <a:lnTo>
                  <a:pt x="241014" y="109188"/>
                </a:lnTo>
                <a:lnTo>
                  <a:pt x="184465" y="110301"/>
                </a:lnTo>
                <a:lnTo>
                  <a:pt x="128621" y="115895"/>
                </a:lnTo>
                <a:lnTo>
                  <a:pt x="75691" y="127254"/>
                </a:lnTo>
                <a:lnTo>
                  <a:pt x="102029" y="100242"/>
                </a:lnTo>
                <a:lnTo>
                  <a:pt x="137468" y="80083"/>
                </a:lnTo>
                <a:lnTo>
                  <a:pt x="171969" y="60703"/>
                </a:lnTo>
                <a:lnTo>
                  <a:pt x="195490" y="36033"/>
                </a:lnTo>
                <a:lnTo>
                  <a:pt x="197992" y="0"/>
                </a:lnTo>
                <a:lnTo>
                  <a:pt x="177921" y="2004"/>
                </a:lnTo>
                <a:lnTo>
                  <a:pt x="166862" y="12414"/>
                </a:lnTo>
                <a:lnTo>
                  <a:pt x="159970" y="26681"/>
                </a:lnTo>
                <a:lnTo>
                  <a:pt x="152400" y="40259"/>
                </a:lnTo>
                <a:lnTo>
                  <a:pt x="111692" y="63186"/>
                </a:lnTo>
                <a:lnTo>
                  <a:pt x="76390" y="89185"/>
                </a:lnTo>
                <a:lnTo>
                  <a:pt x="40993" y="113803"/>
                </a:lnTo>
                <a:lnTo>
                  <a:pt x="0" y="132587"/>
                </a:lnTo>
                <a:lnTo>
                  <a:pt x="470" y="139378"/>
                </a:lnTo>
                <a:lnTo>
                  <a:pt x="1095" y="148240"/>
                </a:lnTo>
                <a:lnTo>
                  <a:pt x="1839" y="158484"/>
                </a:lnTo>
                <a:lnTo>
                  <a:pt x="2666" y="1694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14" name="object 14"/>
          <p:cNvSpPr/>
          <p:nvPr/>
        </p:nvSpPr>
        <p:spPr>
          <a:xfrm>
            <a:off x="5788388" y="2881829"/>
            <a:ext cx="10365" cy="15979"/>
          </a:xfrm>
          <a:custGeom>
            <a:avLst/>
            <a:gdLst/>
            <a:ahLst/>
            <a:cxnLst/>
            <a:rect l="l" t="t" r="r" b="b"/>
            <a:pathLst>
              <a:path w="15240" h="23495">
                <a:moveTo>
                  <a:pt x="13207" y="0"/>
                </a:moveTo>
                <a:lnTo>
                  <a:pt x="13842" y="7365"/>
                </a:lnTo>
                <a:lnTo>
                  <a:pt x="14350" y="14732"/>
                </a:lnTo>
                <a:lnTo>
                  <a:pt x="14858" y="22098"/>
                </a:lnTo>
                <a:lnTo>
                  <a:pt x="8000" y="22606"/>
                </a:lnTo>
                <a:lnTo>
                  <a:pt x="1015" y="23113"/>
                </a:lnTo>
                <a:lnTo>
                  <a:pt x="507" y="15748"/>
                </a:lnTo>
                <a:lnTo>
                  <a:pt x="0" y="8255"/>
                </a:lnTo>
                <a:lnTo>
                  <a:pt x="6857" y="7874"/>
                </a:lnTo>
                <a:lnTo>
                  <a:pt x="6350" y="508"/>
                </a:lnTo>
                <a:lnTo>
                  <a:pt x="1320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15" name="object 15"/>
          <p:cNvSpPr/>
          <p:nvPr/>
        </p:nvSpPr>
        <p:spPr>
          <a:xfrm>
            <a:off x="3891670" y="652287"/>
            <a:ext cx="1654212" cy="15578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16" name="object 16"/>
          <p:cNvSpPr/>
          <p:nvPr/>
        </p:nvSpPr>
        <p:spPr>
          <a:xfrm>
            <a:off x="5283193" y="1431197"/>
            <a:ext cx="320443" cy="151152"/>
          </a:xfrm>
          <a:custGeom>
            <a:avLst/>
            <a:gdLst/>
            <a:ahLst/>
            <a:cxnLst/>
            <a:rect l="l" t="t" r="r" b="b"/>
            <a:pathLst>
              <a:path w="471170" h="222250">
                <a:moveTo>
                  <a:pt x="197992" y="0"/>
                </a:moveTo>
                <a:lnTo>
                  <a:pt x="177921" y="1986"/>
                </a:lnTo>
                <a:lnTo>
                  <a:pt x="166862" y="12366"/>
                </a:lnTo>
                <a:lnTo>
                  <a:pt x="159970" y="26628"/>
                </a:lnTo>
                <a:lnTo>
                  <a:pt x="152400" y="40259"/>
                </a:lnTo>
                <a:lnTo>
                  <a:pt x="111692" y="63130"/>
                </a:lnTo>
                <a:lnTo>
                  <a:pt x="76390" y="89122"/>
                </a:lnTo>
                <a:lnTo>
                  <a:pt x="40993" y="113732"/>
                </a:lnTo>
                <a:lnTo>
                  <a:pt x="0" y="132461"/>
                </a:lnTo>
                <a:lnTo>
                  <a:pt x="2540" y="169417"/>
                </a:lnTo>
                <a:lnTo>
                  <a:pt x="34135" y="174950"/>
                </a:lnTo>
                <a:lnTo>
                  <a:pt x="66516" y="182530"/>
                </a:lnTo>
                <a:lnTo>
                  <a:pt x="100087" y="188634"/>
                </a:lnTo>
                <a:lnTo>
                  <a:pt x="135255" y="189737"/>
                </a:lnTo>
                <a:lnTo>
                  <a:pt x="152459" y="198508"/>
                </a:lnTo>
                <a:lnTo>
                  <a:pt x="166116" y="211709"/>
                </a:lnTo>
                <a:lnTo>
                  <a:pt x="182153" y="221956"/>
                </a:lnTo>
                <a:lnTo>
                  <a:pt x="206502" y="221869"/>
                </a:lnTo>
                <a:lnTo>
                  <a:pt x="196193" y="191281"/>
                </a:lnTo>
                <a:lnTo>
                  <a:pt x="173847" y="174053"/>
                </a:lnTo>
                <a:lnTo>
                  <a:pt x="144333" y="165683"/>
                </a:lnTo>
                <a:lnTo>
                  <a:pt x="112522" y="161671"/>
                </a:lnTo>
                <a:lnTo>
                  <a:pt x="155973" y="150749"/>
                </a:lnTo>
                <a:lnTo>
                  <a:pt x="56515" y="150749"/>
                </a:lnTo>
                <a:lnTo>
                  <a:pt x="55499" y="136016"/>
                </a:lnTo>
                <a:lnTo>
                  <a:pt x="62357" y="135509"/>
                </a:lnTo>
                <a:lnTo>
                  <a:pt x="61849" y="128142"/>
                </a:lnTo>
                <a:lnTo>
                  <a:pt x="68707" y="127635"/>
                </a:lnTo>
                <a:lnTo>
                  <a:pt x="461379" y="127635"/>
                </a:lnTo>
                <a:lnTo>
                  <a:pt x="460446" y="127126"/>
                </a:lnTo>
                <a:lnTo>
                  <a:pt x="75565" y="127126"/>
                </a:lnTo>
                <a:lnTo>
                  <a:pt x="101903" y="100165"/>
                </a:lnTo>
                <a:lnTo>
                  <a:pt x="171869" y="60640"/>
                </a:lnTo>
                <a:lnTo>
                  <a:pt x="195428" y="35983"/>
                </a:lnTo>
                <a:lnTo>
                  <a:pt x="197992" y="0"/>
                </a:lnTo>
                <a:close/>
              </a:path>
              <a:path w="471170" h="222250">
                <a:moveTo>
                  <a:pt x="465823" y="138557"/>
                </a:moveTo>
                <a:lnTo>
                  <a:pt x="257730" y="138557"/>
                </a:lnTo>
                <a:lnTo>
                  <a:pt x="305392" y="138858"/>
                </a:lnTo>
                <a:lnTo>
                  <a:pt x="351361" y="142573"/>
                </a:lnTo>
                <a:lnTo>
                  <a:pt x="394842" y="149351"/>
                </a:lnTo>
                <a:lnTo>
                  <a:pt x="415768" y="153223"/>
                </a:lnTo>
                <a:lnTo>
                  <a:pt x="436324" y="161274"/>
                </a:lnTo>
                <a:lnTo>
                  <a:pt x="455189" y="163871"/>
                </a:lnTo>
                <a:lnTo>
                  <a:pt x="471042" y="151384"/>
                </a:lnTo>
                <a:lnTo>
                  <a:pt x="465823" y="138557"/>
                </a:lnTo>
                <a:close/>
              </a:path>
              <a:path w="471170" h="222250">
                <a:moveTo>
                  <a:pt x="461379" y="127635"/>
                </a:moveTo>
                <a:lnTo>
                  <a:pt x="68707" y="127635"/>
                </a:lnTo>
                <a:lnTo>
                  <a:pt x="70231" y="149860"/>
                </a:lnTo>
                <a:lnTo>
                  <a:pt x="63373" y="150240"/>
                </a:lnTo>
                <a:lnTo>
                  <a:pt x="56515" y="150749"/>
                </a:lnTo>
                <a:lnTo>
                  <a:pt x="155973" y="150749"/>
                </a:lnTo>
                <a:lnTo>
                  <a:pt x="160501" y="149610"/>
                </a:lnTo>
                <a:lnTo>
                  <a:pt x="209169" y="142023"/>
                </a:lnTo>
                <a:lnTo>
                  <a:pt x="257730" y="138557"/>
                </a:lnTo>
                <a:lnTo>
                  <a:pt x="465823" y="138557"/>
                </a:lnTo>
                <a:lnTo>
                  <a:pt x="461379" y="127635"/>
                </a:lnTo>
                <a:close/>
              </a:path>
              <a:path w="471170" h="222250">
                <a:moveTo>
                  <a:pt x="240950" y="109124"/>
                </a:moveTo>
                <a:lnTo>
                  <a:pt x="184399" y="110207"/>
                </a:lnTo>
                <a:lnTo>
                  <a:pt x="128539" y="115778"/>
                </a:lnTo>
                <a:lnTo>
                  <a:pt x="75565" y="127126"/>
                </a:lnTo>
                <a:lnTo>
                  <a:pt x="460446" y="127126"/>
                </a:lnTo>
                <a:lnTo>
                  <a:pt x="444516" y="119887"/>
                </a:lnTo>
                <a:lnTo>
                  <a:pt x="392811" y="119887"/>
                </a:lnTo>
                <a:lnTo>
                  <a:pt x="347350" y="115256"/>
                </a:lnTo>
                <a:lnTo>
                  <a:pt x="295999" y="111237"/>
                </a:lnTo>
                <a:lnTo>
                  <a:pt x="240950" y="109124"/>
                </a:lnTo>
                <a:close/>
              </a:path>
              <a:path w="471170" h="222250">
                <a:moveTo>
                  <a:pt x="416161" y="117736"/>
                </a:moveTo>
                <a:lnTo>
                  <a:pt x="392811" y="119887"/>
                </a:lnTo>
                <a:lnTo>
                  <a:pt x="444516" y="119887"/>
                </a:lnTo>
                <a:lnTo>
                  <a:pt x="441023" y="118300"/>
                </a:lnTo>
                <a:lnTo>
                  <a:pt x="416161" y="117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17" name="object 17"/>
          <p:cNvSpPr/>
          <p:nvPr/>
        </p:nvSpPr>
        <p:spPr>
          <a:xfrm>
            <a:off x="5283193" y="1431197"/>
            <a:ext cx="320443" cy="151152"/>
          </a:xfrm>
          <a:custGeom>
            <a:avLst/>
            <a:gdLst/>
            <a:ahLst/>
            <a:cxnLst/>
            <a:rect l="l" t="t" r="r" b="b"/>
            <a:pathLst>
              <a:path w="471170" h="222250">
                <a:moveTo>
                  <a:pt x="2540" y="169417"/>
                </a:moveTo>
                <a:lnTo>
                  <a:pt x="34135" y="174950"/>
                </a:lnTo>
                <a:lnTo>
                  <a:pt x="66516" y="182530"/>
                </a:lnTo>
                <a:lnTo>
                  <a:pt x="100087" y="188634"/>
                </a:lnTo>
                <a:lnTo>
                  <a:pt x="135255" y="189737"/>
                </a:lnTo>
                <a:lnTo>
                  <a:pt x="152459" y="198508"/>
                </a:lnTo>
                <a:lnTo>
                  <a:pt x="166116" y="211709"/>
                </a:lnTo>
                <a:lnTo>
                  <a:pt x="182153" y="221956"/>
                </a:lnTo>
                <a:lnTo>
                  <a:pt x="206502" y="221869"/>
                </a:lnTo>
                <a:lnTo>
                  <a:pt x="196193" y="191281"/>
                </a:lnTo>
                <a:lnTo>
                  <a:pt x="173847" y="174053"/>
                </a:lnTo>
                <a:lnTo>
                  <a:pt x="144333" y="165683"/>
                </a:lnTo>
                <a:lnTo>
                  <a:pt x="112522" y="161671"/>
                </a:lnTo>
                <a:lnTo>
                  <a:pt x="160501" y="149610"/>
                </a:lnTo>
                <a:lnTo>
                  <a:pt x="209169" y="142023"/>
                </a:lnTo>
                <a:lnTo>
                  <a:pt x="257730" y="138557"/>
                </a:lnTo>
                <a:lnTo>
                  <a:pt x="305392" y="138858"/>
                </a:lnTo>
                <a:lnTo>
                  <a:pt x="351361" y="142573"/>
                </a:lnTo>
                <a:lnTo>
                  <a:pt x="394842" y="149351"/>
                </a:lnTo>
                <a:lnTo>
                  <a:pt x="415768" y="153223"/>
                </a:lnTo>
                <a:lnTo>
                  <a:pt x="436324" y="161274"/>
                </a:lnTo>
                <a:lnTo>
                  <a:pt x="455189" y="163871"/>
                </a:lnTo>
                <a:lnTo>
                  <a:pt x="471042" y="151384"/>
                </a:lnTo>
                <a:lnTo>
                  <a:pt x="461337" y="127531"/>
                </a:lnTo>
                <a:lnTo>
                  <a:pt x="441023" y="118300"/>
                </a:lnTo>
                <a:lnTo>
                  <a:pt x="416161" y="117736"/>
                </a:lnTo>
                <a:lnTo>
                  <a:pt x="392811" y="119887"/>
                </a:lnTo>
                <a:lnTo>
                  <a:pt x="347350" y="115256"/>
                </a:lnTo>
                <a:lnTo>
                  <a:pt x="295999" y="111237"/>
                </a:lnTo>
                <a:lnTo>
                  <a:pt x="240950" y="109124"/>
                </a:lnTo>
                <a:lnTo>
                  <a:pt x="184399" y="110207"/>
                </a:lnTo>
                <a:lnTo>
                  <a:pt x="128539" y="115778"/>
                </a:lnTo>
                <a:lnTo>
                  <a:pt x="75565" y="127126"/>
                </a:lnTo>
                <a:lnTo>
                  <a:pt x="101903" y="100165"/>
                </a:lnTo>
                <a:lnTo>
                  <a:pt x="137349" y="80019"/>
                </a:lnTo>
                <a:lnTo>
                  <a:pt x="171869" y="60640"/>
                </a:lnTo>
                <a:lnTo>
                  <a:pt x="195428" y="35983"/>
                </a:lnTo>
                <a:lnTo>
                  <a:pt x="197992" y="0"/>
                </a:lnTo>
                <a:lnTo>
                  <a:pt x="177921" y="1986"/>
                </a:lnTo>
                <a:lnTo>
                  <a:pt x="166862" y="12366"/>
                </a:lnTo>
                <a:lnTo>
                  <a:pt x="159970" y="26628"/>
                </a:lnTo>
                <a:lnTo>
                  <a:pt x="152400" y="40259"/>
                </a:lnTo>
                <a:lnTo>
                  <a:pt x="111692" y="63130"/>
                </a:lnTo>
                <a:lnTo>
                  <a:pt x="76390" y="89122"/>
                </a:lnTo>
                <a:lnTo>
                  <a:pt x="40993" y="113732"/>
                </a:lnTo>
                <a:lnTo>
                  <a:pt x="0" y="132461"/>
                </a:lnTo>
                <a:lnTo>
                  <a:pt x="468" y="139253"/>
                </a:lnTo>
                <a:lnTo>
                  <a:pt x="1079" y="148129"/>
                </a:lnTo>
                <a:lnTo>
                  <a:pt x="1785" y="158410"/>
                </a:lnTo>
                <a:lnTo>
                  <a:pt x="2540" y="16941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18" name="object 18"/>
          <p:cNvSpPr/>
          <p:nvPr/>
        </p:nvSpPr>
        <p:spPr>
          <a:xfrm>
            <a:off x="5320938" y="1518002"/>
            <a:ext cx="10365" cy="15979"/>
          </a:xfrm>
          <a:custGeom>
            <a:avLst/>
            <a:gdLst/>
            <a:ahLst/>
            <a:cxnLst/>
            <a:rect l="l" t="t" r="r" b="b"/>
            <a:pathLst>
              <a:path w="15239" h="23494">
                <a:moveTo>
                  <a:pt x="13208" y="0"/>
                </a:moveTo>
                <a:lnTo>
                  <a:pt x="13716" y="7365"/>
                </a:lnTo>
                <a:lnTo>
                  <a:pt x="14224" y="14731"/>
                </a:lnTo>
                <a:lnTo>
                  <a:pt x="14732" y="22225"/>
                </a:lnTo>
                <a:lnTo>
                  <a:pt x="7874" y="22605"/>
                </a:lnTo>
                <a:lnTo>
                  <a:pt x="1016" y="23113"/>
                </a:lnTo>
                <a:lnTo>
                  <a:pt x="508" y="15748"/>
                </a:lnTo>
                <a:lnTo>
                  <a:pt x="0" y="8381"/>
                </a:lnTo>
                <a:lnTo>
                  <a:pt x="6858" y="7874"/>
                </a:lnTo>
                <a:lnTo>
                  <a:pt x="6350" y="507"/>
                </a:lnTo>
                <a:lnTo>
                  <a:pt x="1320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19" name="object 19"/>
          <p:cNvSpPr/>
          <p:nvPr/>
        </p:nvSpPr>
        <p:spPr>
          <a:xfrm>
            <a:off x="5302800" y="4090875"/>
            <a:ext cx="320443" cy="151152"/>
          </a:xfrm>
          <a:custGeom>
            <a:avLst/>
            <a:gdLst/>
            <a:ahLst/>
            <a:cxnLst/>
            <a:rect l="l" t="t" r="r" b="b"/>
            <a:pathLst>
              <a:path w="471170" h="222250">
                <a:moveTo>
                  <a:pt x="197866" y="0"/>
                </a:moveTo>
                <a:lnTo>
                  <a:pt x="177867" y="1986"/>
                </a:lnTo>
                <a:lnTo>
                  <a:pt x="166846" y="12366"/>
                </a:lnTo>
                <a:lnTo>
                  <a:pt x="159968" y="26628"/>
                </a:lnTo>
                <a:lnTo>
                  <a:pt x="152400" y="40258"/>
                </a:lnTo>
                <a:lnTo>
                  <a:pt x="111692" y="63130"/>
                </a:lnTo>
                <a:lnTo>
                  <a:pt x="76390" y="89122"/>
                </a:lnTo>
                <a:lnTo>
                  <a:pt x="40993" y="113732"/>
                </a:lnTo>
                <a:lnTo>
                  <a:pt x="0" y="132460"/>
                </a:lnTo>
                <a:lnTo>
                  <a:pt x="2539" y="169417"/>
                </a:lnTo>
                <a:lnTo>
                  <a:pt x="34133" y="174950"/>
                </a:lnTo>
                <a:lnTo>
                  <a:pt x="66500" y="182530"/>
                </a:lnTo>
                <a:lnTo>
                  <a:pt x="100034" y="188634"/>
                </a:lnTo>
                <a:lnTo>
                  <a:pt x="135127" y="189737"/>
                </a:lnTo>
                <a:lnTo>
                  <a:pt x="152388" y="198508"/>
                </a:lnTo>
                <a:lnTo>
                  <a:pt x="166052" y="211708"/>
                </a:lnTo>
                <a:lnTo>
                  <a:pt x="182098" y="221956"/>
                </a:lnTo>
                <a:lnTo>
                  <a:pt x="206501" y="221869"/>
                </a:lnTo>
                <a:lnTo>
                  <a:pt x="196193" y="191299"/>
                </a:lnTo>
                <a:lnTo>
                  <a:pt x="173847" y="174101"/>
                </a:lnTo>
                <a:lnTo>
                  <a:pt x="144333" y="165736"/>
                </a:lnTo>
                <a:lnTo>
                  <a:pt x="112522" y="161670"/>
                </a:lnTo>
                <a:lnTo>
                  <a:pt x="155925" y="150748"/>
                </a:lnTo>
                <a:lnTo>
                  <a:pt x="56514" y="150748"/>
                </a:lnTo>
                <a:lnTo>
                  <a:pt x="55499" y="136016"/>
                </a:lnTo>
                <a:lnTo>
                  <a:pt x="62356" y="135508"/>
                </a:lnTo>
                <a:lnTo>
                  <a:pt x="61849" y="128142"/>
                </a:lnTo>
                <a:lnTo>
                  <a:pt x="68706" y="127761"/>
                </a:lnTo>
                <a:lnTo>
                  <a:pt x="461347" y="127761"/>
                </a:lnTo>
                <a:lnTo>
                  <a:pt x="461283" y="127603"/>
                </a:lnTo>
                <a:lnTo>
                  <a:pt x="460517" y="127253"/>
                </a:lnTo>
                <a:lnTo>
                  <a:pt x="75564" y="127253"/>
                </a:lnTo>
                <a:lnTo>
                  <a:pt x="101902" y="100242"/>
                </a:lnTo>
                <a:lnTo>
                  <a:pt x="171842" y="60703"/>
                </a:lnTo>
                <a:lnTo>
                  <a:pt x="195363" y="36033"/>
                </a:lnTo>
                <a:lnTo>
                  <a:pt x="197866" y="0"/>
                </a:lnTo>
                <a:close/>
              </a:path>
              <a:path w="471170" h="222250">
                <a:moveTo>
                  <a:pt x="465696" y="138556"/>
                </a:moveTo>
                <a:lnTo>
                  <a:pt x="257635" y="138556"/>
                </a:lnTo>
                <a:lnTo>
                  <a:pt x="305307" y="138858"/>
                </a:lnTo>
                <a:lnTo>
                  <a:pt x="351308" y="142573"/>
                </a:lnTo>
                <a:lnTo>
                  <a:pt x="394843" y="149351"/>
                </a:lnTo>
                <a:lnTo>
                  <a:pt x="415694" y="153243"/>
                </a:lnTo>
                <a:lnTo>
                  <a:pt x="436213" y="161337"/>
                </a:lnTo>
                <a:lnTo>
                  <a:pt x="455064" y="163978"/>
                </a:lnTo>
                <a:lnTo>
                  <a:pt x="470916" y="151510"/>
                </a:lnTo>
                <a:lnTo>
                  <a:pt x="465696" y="138556"/>
                </a:lnTo>
                <a:close/>
              </a:path>
              <a:path w="471170" h="222250">
                <a:moveTo>
                  <a:pt x="461347" y="127761"/>
                </a:moveTo>
                <a:lnTo>
                  <a:pt x="68706" y="127761"/>
                </a:lnTo>
                <a:lnTo>
                  <a:pt x="70230" y="149859"/>
                </a:lnTo>
                <a:lnTo>
                  <a:pt x="63373" y="150367"/>
                </a:lnTo>
                <a:lnTo>
                  <a:pt x="56514" y="150748"/>
                </a:lnTo>
                <a:lnTo>
                  <a:pt x="155925" y="150748"/>
                </a:lnTo>
                <a:lnTo>
                  <a:pt x="160448" y="149610"/>
                </a:lnTo>
                <a:lnTo>
                  <a:pt x="209084" y="142023"/>
                </a:lnTo>
                <a:lnTo>
                  <a:pt x="257635" y="138556"/>
                </a:lnTo>
                <a:lnTo>
                  <a:pt x="465696" y="138556"/>
                </a:lnTo>
                <a:lnTo>
                  <a:pt x="461347" y="127761"/>
                </a:lnTo>
                <a:close/>
              </a:path>
              <a:path w="471170" h="222250">
                <a:moveTo>
                  <a:pt x="240950" y="109188"/>
                </a:moveTo>
                <a:lnTo>
                  <a:pt x="184399" y="110301"/>
                </a:lnTo>
                <a:lnTo>
                  <a:pt x="128539" y="115895"/>
                </a:lnTo>
                <a:lnTo>
                  <a:pt x="75564" y="127253"/>
                </a:lnTo>
                <a:lnTo>
                  <a:pt x="460517" y="127253"/>
                </a:lnTo>
                <a:lnTo>
                  <a:pt x="444352" y="119887"/>
                </a:lnTo>
                <a:lnTo>
                  <a:pt x="392810" y="119887"/>
                </a:lnTo>
                <a:lnTo>
                  <a:pt x="347350" y="115265"/>
                </a:lnTo>
                <a:lnTo>
                  <a:pt x="295999" y="111270"/>
                </a:lnTo>
                <a:lnTo>
                  <a:pt x="240950" y="109188"/>
                </a:lnTo>
                <a:close/>
              </a:path>
              <a:path w="471170" h="222250">
                <a:moveTo>
                  <a:pt x="416159" y="117792"/>
                </a:moveTo>
                <a:lnTo>
                  <a:pt x="392810" y="119887"/>
                </a:lnTo>
                <a:lnTo>
                  <a:pt x="444352" y="119887"/>
                </a:lnTo>
                <a:lnTo>
                  <a:pt x="441007" y="118363"/>
                </a:lnTo>
                <a:lnTo>
                  <a:pt x="416159" y="117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20" name="object 20"/>
          <p:cNvSpPr/>
          <p:nvPr/>
        </p:nvSpPr>
        <p:spPr>
          <a:xfrm>
            <a:off x="5302800" y="4090875"/>
            <a:ext cx="320443" cy="151152"/>
          </a:xfrm>
          <a:custGeom>
            <a:avLst/>
            <a:gdLst/>
            <a:ahLst/>
            <a:cxnLst/>
            <a:rect l="l" t="t" r="r" b="b"/>
            <a:pathLst>
              <a:path w="471170" h="222250">
                <a:moveTo>
                  <a:pt x="2539" y="169417"/>
                </a:moveTo>
                <a:lnTo>
                  <a:pt x="34133" y="174950"/>
                </a:lnTo>
                <a:lnTo>
                  <a:pt x="66500" y="182530"/>
                </a:lnTo>
                <a:lnTo>
                  <a:pt x="100034" y="188634"/>
                </a:lnTo>
                <a:lnTo>
                  <a:pt x="135127" y="189737"/>
                </a:lnTo>
                <a:lnTo>
                  <a:pt x="152388" y="198508"/>
                </a:lnTo>
                <a:lnTo>
                  <a:pt x="166052" y="211708"/>
                </a:lnTo>
                <a:lnTo>
                  <a:pt x="182098" y="221956"/>
                </a:lnTo>
                <a:lnTo>
                  <a:pt x="206501" y="221869"/>
                </a:lnTo>
                <a:lnTo>
                  <a:pt x="196193" y="191299"/>
                </a:lnTo>
                <a:lnTo>
                  <a:pt x="173847" y="174101"/>
                </a:lnTo>
                <a:lnTo>
                  <a:pt x="144333" y="165736"/>
                </a:lnTo>
                <a:lnTo>
                  <a:pt x="112522" y="161670"/>
                </a:lnTo>
                <a:lnTo>
                  <a:pt x="160448" y="149610"/>
                </a:lnTo>
                <a:lnTo>
                  <a:pt x="209084" y="142023"/>
                </a:lnTo>
                <a:lnTo>
                  <a:pt x="257635" y="138556"/>
                </a:lnTo>
                <a:lnTo>
                  <a:pt x="305307" y="138858"/>
                </a:lnTo>
                <a:lnTo>
                  <a:pt x="351308" y="142573"/>
                </a:lnTo>
                <a:lnTo>
                  <a:pt x="394843" y="149351"/>
                </a:lnTo>
                <a:lnTo>
                  <a:pt x="415694" y="153243"/>
                </a:lnTo>
                <a:lnTo>
                  <a:pt x="436213" y="161337"/>
                </a:lnTo>
                <a:lnTo>
                  <a:pt x="455064" y="163978"/>
                </a:lnTo>
                <a:lnTo>
                  <a:pt x="470916" y="151510"/>
                </a:lnTo>
                <a:lnTo>
                  <a:pt x="461283" y="127603"/>
                </a:lnTo>
                <a:lnTo>
                  <a:pt x="441007" y="118363"/>
                </a:lnTo>
                <a:lnTo>
                  <a:pt x="416159" y="117792"/>
                </a:lnTo>
                <a:lnTo>
                  <a:pt x="392810" y="119887"/>
                </a:lnTo>
                <a:lnTo>
                  <a:pt x="347350" y="115265"/>
                </a:lnTo>
                <a:lnTo>
                  <a:pt x="295999" y="111270"/>
                </a:lnTo>
                <a:lnTo>
                  <a:pt x="240950" y="109188"/>
                </a:lnTo>
                <a:lnTo>
                  <a:pt x="184399" y="110301"/>
                </a:lnTo>
                <a:lnTo>
                  <a:pt x="128539" y="115895"/>
                </a:lnTo>
                <a:lnTo>
                  <a:pt x="75564" y="127253"/>
                </a:lnTo>
                <a:lnTo>
                  <a:pt x="101902" y="100242"/>
                </a:lnTo>
                <a:lnTo>
                  <a:pt x="137341" y="80083"/>
                </a:lnTo>
                <a:lnTo>
                  <a:pt x="171842" y="60703"/>
                </a:lnTo>
                <a:lnTo>
                  <a:pt x="195363" y="36033"/>
                </a:lnTo>
                <a:lnTo>
                  <a:pt x="197866" y="0"/>
                </a:lnTo>
                <a:lnTo>
                  <a:pt x="177867" y="1986"/>
                </a:lnTo>
                <a:lnTo>
                  <a:pt x="166846" y="12366"/>
                </a:lnTo>
                <a:lnTo>
                  <a:pt x="159968" y="26628"/>
                </a:lnTo>
                <a:lnTo>
                  <a:pt x="152400" y="40258"/>
                </a:lnTo>
                <a:lnTo>
                  <a:pt x="111692" y="63130"/>
                </a:lnTo>
                <a:lnTo>
                  <a:pt x="76390" y="89122"/>
                </a:lnTo>
                <a:lnTo>
                  <a:pt x="40993" y="113732"/>
                </a:lnTo>
                <a:lnTo>
                  <a:pt x="0" y="132460"/>
                </a:lnTo>
                <a:lnTo>
                  <a:pt x="468" y="139271"/>
                </a:lnTo>
                <a:lnTo>
                  <a:pt x="1079" y="148177"/>
                </a:lnTo>
                <a:lnTo>
                  <a:pt x="1785" y="158464"/>
                </a:lnTo>
                <a:lnTo>
                  <a:pt x="2539" y="16941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21" name="object 21"/>
          <p:cNvSpPr/>
          <p:nvPr/>
        </p:nvSpPr>
        <p:spPr>
          <a:xfrm>
            <a:off x="5340545" y="4177766"/>
            <a:ext cx="10365" cy="15979"/>
          </a:xfrm>
          <a:custGeom>
            <a:avLst/>
            <a:gdLst/>
            <a:ahLst/>
            <a:cxnLst/>
            <a:rect l="l" t="t" r="r" b="b"/>
            <a:pathLst>
              <a:path w="15239" h="23495">
                <a:moveTo>
                  <a:pt x="13207" y="0"/>
                </a:moveTo>
                <a:lnTo>
                  <a:pt x="13715" y="7365"/>
                </a:lnTo>
                <a:lnTo>
                  <a:pt x="14224" y="14731"/>
                </a:lnTo>
                <a:lnTo>
                  <a:pt x="14731" y="22097"/>
                </a:lnTo>
                <a:lnTo>
                  <a:pt x="7874" y="22605"/>
                </a:lnTo>
                <a:lnTo>
                  <a:pt x="1015" y="22986"/>
                </a:lnTo>
                <a:lnTo>
                  <a:pt x="507" y="15620"/>
                </a:lnTo>
                <a:lnTo>
                  <a:pt x="0" y="8254"/>
                </a:lnTo>
                <a:lnTo>
                  <a:pt x="6857" y="7746"/>
                </a:lnTo>
                <a:lnTo>
                  <a:pt x="6350" y="380"/>
                </a:lnTo>
                <a:lnTo>
                  <a:pt x="1320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22" name="object 22"/>
          <p:cNvSpPr/>
          <p:nvPr/>
        </p:nvSpPr>
        <p:spPr>
          <a:xfrm>
            <a:off x="3907275" y="3553032"/>
            <a:ext cx="1654212" cy="14168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23" name="object 23"/>
          <p:cNvSpPr/>
          <p:nvPr/>
        </p:nvSpPr>
        <p:spPr>
          <a:xfrm>
            <a:off x="4286624" y="1068604"/>
            <a:ext cx="889294" cy="8198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24" name="object 24"/>
          <p:cNvSpPr/>
          <p:nvPr/>
        </p:nvSpPr>
        <p:spPr>
          <a:xfrm>
            <a:off x="4453496" y="3878484"/>
            <a:ext cx="704802" cy="7825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B8C1FE27-F511-40D9-B72B-08AAAFF3E1B1}"/>
              </a:ext>
            </a:extLst>
          </p:cNvPr>
          <p:cNvSpPr/>
          <p:nvPr/>
        </p:nvSpPr>
        <p:spPr>
          <a:xfrm>
            <a:off x="62821" y="50855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В </a:t>
            </a:r>
            <a:r>
              <a:rPr lang="ru-RU" dirty="0" err="1"/>
              <a:t>скрам</a:t>
            </a:r>
            <a:r>
              <a:rPr lang="ru-RU" dirty="0"/>
              <a:t> используется всего три роли:</a:t>
            </a:r>
            <a:endParaRPr lang="en-US" dirty="0"/>
          </a:p>
          <a:p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 err="1"/>
              <a:t>Product</a:t>
            </a:r>
            <a:r>
              <a:rPr lang="ru-RU" dirty="0"/>
              <a:t> </a:t>
            </a:r>
            <a:r>
              <a:rPr lang="ru-RU" dirty="0" err="1"/>
              <a:t>Owner</a:t>
            </a: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 err="1"/>
              <a:t>Scrum</a:t>
            </a:r>
            <a:r>
              <a:rPr lang="ru-RU" dirty="0"/>
              <a:t> </a:t>
            </a:r>
            <a:r>
              <a:rPr lang="ru-RU" dirty="0" err="1"/>
              <a:t>Master</a:t>
            </a: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 err="1"/>
              <a:t>Team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8598" y="499407"/>
            <a:ext cx="2292766" cy="301109"/>
          </a:xfrm>
          <a:prstGeom prst="rect">
            <a:avLst/>
          </a:prstGeom>
        </p:spPr>
        <p:txBody>
          <a:bodyPr vert="horz" wrap="square" lIns="0" tIns="8637" rIns="0" bIns="0" rtlCol="0">
            <a:spAutoFit/>
          </a:bodyPr>
          <a:lstStyle/>
          <a:p>
            <a:pPr lvl="0"/>
            <a:r>
              <a:rPr lang="ru-RU" dirty="0" err="1"/>
              <a:t>Product</a:t>
            </a:r>
            <a:r>
              <a:rPr lang="ru-RU" dirty="0"/>
              <a:t> </a:t>
            </a:r>
            <a:r>
              <a:rPr lang="ru-RU" dirty="0" err="1"/>
              <a:t>Owner</a:t>
            </a:r>
            <a:endParaRPr lang="ru-RU" dirty="0"/>
          </a:p>
        </p:txBody>
      </p:sp>
      <p:sp>
        <p:nvSpPr>
          <p:cNvPr id="3" name="object 3"/>
          <p:cNvSpPr txBox="1"/>
          <p:nvPr/>
        </p:nvSpPr>
        <p:spPr>
          <a:xfrm>
            <a:off x="1379177" y="3065370"/>
            <a:ext cx="1918772" cy="218009"/>
          </a:xfrm>
          <a:prstGeom prst="rect">
            <a:avLst/>
          </a:prstGeom>
        </p:spPr>
        <p:txBody>
          <a:bodyPr vert="horz" wrap="square" lIns="0" tIns="8637" rIns="0" bIns="0" rtlCol="0">
            <a:spAutoFit/>
          </a:bodyPr>
          <a:lstStyle/>
          <a:p>
            <a:pPr marL="8637">
              <a:spcBef>
                <a:spcPts val="68"/>
              </a:spcBef>
            </a:pPr>
            <a:r>
              <a:rPr sz="1360" b="1" i="1" dirty="0">
                <a:latin typeface="Georgia"/>
                <a:cs typeface="Georgia"/>
              </a:rPr>
              <a:t>Владелец</a:t>
            </a:r>
            <a:r>
              <a:rPr sz="1360" b="1" i="1" spc="-41" dirty="0">
                <a:latin typeface="Georgia"/>
                <a:cs typeface="Georgia"/>
              </a:rPr>
              <a:t> </a:t>
            </a:r>
            <a:r>
              <a:rPr sz="1360" b="1" i="1" dirty="0">
                <a:latin typeface="Georgia"/>
                <a:cs typeface="Georgia"/>
              </a:rPr>
              <a:t>продукта</a:t>
            </a:r>
            <a:endParaRPr sz="136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73110" y="1924731"/>
            <a:ext cx="854054" cy="336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5" name="object 5"/>
          <p:cNvSpPr/>
          <p:nvPr/>
        </p:nvSpPr>
        <p:spPr>
          <a:xfrm>
            <a:off x="4073110" y="1067222"/>
            <a:ext cx="1871871" cy="3351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6" name="object 6"/>
          <p:cNvSpPr txBox="1"/>
          <p:nvPr/>
        </p:nvSpPr>
        <p:spPr>
          <a:xfrm>
            <a:off x="4181163" y="2281986"/>
            <a:ext cx="3197521" cy="1368985"/>
          </a:xfrm>
          <a:prstGeom prst="rect">
            <a:avLst/>
          </a:prstGeom>
        </p:spPr>
        <p:txBody>
          <a:bodyPr vert="horz" wrap="square" lIns="0" tIns="42755" rIns="0" bIns="0" rtlCol="0">
            <a:spAutoFit/>
          </a:bodyPr>
          <a:lstStyle/>
          <a:p>
            <a:pPr marL="208590" indent="-199953">
              <a:spcBef>
                <a:spcPts val="337"/>
              </a:spcBef>
              <a:buFont typeface="Arial"/>
              <a:buChar char="•"/>
              <a:tabLst>
                <a:tab pos="208590" algn="l"/>
                <a:tab pos="209022" algn="l"/>
              </a:tabLst>
            </a:pPr>
            <a:r>
              <a:rPr sz="1088" i="1" spc="-3" dirty="0">
                <a:latin typeface="Georgia"/>
                <a:cs typeface="Georgia"/>
              </a:rPr>
              <a:t>Создание бизнес-концепции</a:t>
            </a:r>
            <a:r>
              <a:rPr sz="1088" i="1" spc="41" dirty="0">
                <a:latin typeface="Georgia"/>
                <a:cs typeface="Georgia"/>
              </a:rPr>
              <a:t> </a:t>
            </a:r>
            <a:r>
              <a:rPr sz="1088" i="1" spc="-7" dirty="0">
                <a:latin typeface="Georgia"/>
                <a:cs typeface="Georgia"/>
              </a:rPr>
              <a:t>продукта</a:t>
            </a:r>
            <a:endParaRPr sz="1088">
              <a:latin typeface="Georgia"/>
              <a:cs typeface="Georgia"/>
            </a:endParaRPr>
          </a:p>
          <a:p>
            <a:pPr marL="208590" indent="-199953">
              <a:spcBef>
                <a:spcPts val="269"/>
              </a:spcBef>
              <a:buFont typeface="Arial"/>
              <a:buChar char="•"/>
              <a:tabLst>
                <a:tab pos="208590" algn="l"/>
                <a:tab pos="209022" algn="l"/>
              </a:tabLst>
            </a:pPr>
            <a:r>
              <a:rPr sz="1088" i="1" spc="-3" dirty="0">
                <a:latin typeface="Georgia"/>
                <a:cs typeface="Georgia"/>
              </a:rPr>
              <a:t>Управление </a:t>
            </a:r>
            <a:r>
              <a:rPr sz="1088" i="1" spc="-7" dirty="0">
                <a:latin typeface="Georgia"/>
                <a:cs typeface="Georgia"/>
              </a:rPr>
              <a:t>Бэклогом</a:t>
            </a:r>
            <a:r>
              <a:rPr sz="1088" i="1" spc="34" dirty="0">
                <a:latin typeface="Georgia"/>
                <a:cs typeface="Georgia"/>
              </a:rPr>
              <a:t> </a:t>
            </a:r>
            <a:r>
              <a:rPr sz="1088" i="1" spc="-7" dirty="0">
                <a:latin typeface="Georgia"/>
                <a:cs typeface="Georgia"/>
              </a:rPr>
              <a:t>продукта</a:t>
            </a:r>
            <a:endParaRPr sz="1088">
              <a:latin typeface="Georgia"/>
              <a:cs typeface="Georgia"/>
            </a:endParaRPr>
          </a:p>
          <a:p>
            <a:pPr marL="208590" indent="-199953">
              <a:spcBef>
                <a:spcPts val="278"/>
              </a:spcBef>
              <a:buFont typeface="Arial"/>
              <a:buChar char="•"/>
              <a:tabLst>
                <a:tab pos="208590" algn="l"/>
                <a:tab pos="209022" algn="l"/>
              </a:tabLst>
            </a:pPr>
            <a:r>
              <a:rPr sz="1088" i="1" spc="-3" dirty="0">
                <a:latin typeface="Georgia"/>
                <a:cs typeface="Georgia"/>
              </a:rPr>
              <a:t>Представление интересов заказчика</a:t>
            </a:r>
            <a:r>
              <a:rPr sz="1088" i="1" spc="24" dirty="0">
                <a:latin typeface="Georgia"/>
                <a:cs typeface="Georgia"/>
              </a:rPr>
              <a:t> </a:t>
            </a:r>
            <a:r>
              <a:rPr sz="1088" i="1" spc="-3" dirty="0">
                <a:latin typeface="Georgia"/>
                <a:cs typeface="Georgia"/>
              </a:rPr>
              <a:t>и</a:t>
            </a:r>
            <a:endParaRPr sz="1088">
              <a:latin typeface="Georgia"/>
              <a:cs typeface="Georgia"/>
            </a:endParaRPr>
          </a:p>
          <a:p>
            <a:pPr marL="208590"/>
            <a:r>
              <a:rPr sz="1088" i="1" spc="-3" dirty="0">
                <a:latin typeface="Georgia"/>
                <a:cs typeface="Georgia"/>
              </a:rPr>
              <a:t>заинтересованных</a:t>
            </a:r>
            <a:r>
              <a:rPr sz="1088" i="1" spc="10" dirty="0">
                <a:latin typeface="Georgia"/>
                <a:cs typeface="Georgia"/>
              </a:rPr>
              <a:t> </a:t>
            </a:r>
            <a:r>
              <a:rPr sz="1088" i="1" spc="-3" dirty="0">
                <a:latin typeface="Georgia"/>
                <a:cs typeface="Georgia"/>
              </a:rPr>
              <a:t>лиц</a:t>
            </a:r>
            <a:endParaRPr sz="1088">
              <a:latin typeface="Georgia"/>
              <a:cs typeface="Georgia"/>
            </a:endParaRPr>
          </a:p>
          <a:p>
            <a:pPr marL="208590" marR="246594" indent="-199953">
              <a:spcBef>
                <a:spcPts val="269"/>
              </a:spcBef>
              <a:buFont typeface="Arial"/>
              <a:buChar char="•"/>
              <a:tabLst>
                <a:tab pos="208590" algn="l"/>
                <a:tab pos="209022" algn="l"/>
              </a:tabLst>
            </a:pPr>
            <a:r>
              <a:rPr sz="1088" i="1" spc="-7" dirty="0">
                <a:latin typeface="Georgia"/>
                <a:cs typeface="Georgia"/>
              </a:rPr>
              <a:t>Формирование </a:t>
            </a:r>
            <a:r>
              <a:rPr sz="1088" i="1" spc="-3" dirty="0">
                <a:latin typeface="Georgia"/>
                <a:cs typeface="Georgia"/>
              </a:rPr>
              <a:t>и приоритизация Бэклога  </a:t>
            </a:r>
            <a:r>
              <a:rPr sz="1088" i="1" spc="-7" dirty="0">
                <a:latin typeface="Georgia"/>
                <a:cs typeface="Georgia"/>
              </a:rPr>
              <a:t>продукта</a:t>
            </a:r>
            <a:endParaRPr sz="1088">
              <a:latin typeface="Georgia"/>
              <a:cs typeface="Georgia"/>
            </a:endParaRPr>
          </a:p>
          <a:p>
            <a:pPr marL="208590" indent="-199953">
              <a:spcBef>
                <a:spcPts val="272"/>
              </a:spcBef>
              <a:buFont typeface="Arial"/>
              <a:buChar char="•"/>
              <a:tabLst>
                <a:tab pos="208590" algn="l"/>
                <a:tab pos="209022" algn="l"/>
              </a:tabLst>
            </a:pPr>
            <a:r>
              <a:rPr sz="1088" i="1" spc="-3" dirty="0">
                <a:latin typeface="Georgia"/>
                <a:cs typeface="Georgia"/>
              </a:rPr>
              <a:t>Управление </a:t>
            </a:r>
            <a:r>
              <a:rPr sz="1088" i="1" spc="-7" dirty="0">
                <a:latin typeface="Georgia"/>
                <a:cs typeface="Georgia"/>
              </a:rPr>
              <a:t>датой </a:t>
            </a:r>
            <a:r>
              <a:rPr sz="1088" i="1" spc="-3" dirty="0">
                <a:latin typeface="Georgia"/>
                <a:cs typeface="Georgia"/>
              </a:rPr>
              <a:t>релиза и его</a:t>
            </a:r>
            <a:r>
              <a:rPr sz="1088" i="1" spc="34" dirty="0">
                <a:latin typeface="Georgia"/>
                <a:cs typeface="Georgia"/>
              </a:rPr>
              <a:t> </a:t>
            </a:r>
            <a:r>
              <a:rPr sz="1088" i="1" spc="-7" dirty="0">
                <a:latin typeface="Georgia"/>
                <a:cs typeface="Georgia"/>
              </a:rPr>
              <a:t>содержанием</a:t>
            </a:r>
            <a:endParaRPr sz="1088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38494" y="1144923"/>
            <a:ext cx="2912923" cy="1068820"/>
          </a:xfrm>
          <a:prstGeom prst="rect">
            <a:avLst/>
          </a:prstGeom>
        </p:spPr>
        <p:txBody>
          <a:bodyPr vert="horz" wrap="square" lIns="0" tIns="8637" rIns="0" bIns="0" rtlCol="0">
            <a:spAutoFit/>
          </a:bodyPr>
          <a:lstStyle/>
          <a:p>
            <a:pPr marL="8637">
              <a:spcBef>
                <a:spcPts val="68"/>
              </a:spcBef>
            </a:pPr>
            <a:r>
              <a:rPr sz="1224" i="1" spc="-3" dirty="0">
                <a:latin typeface="Georgia"/>
                <a:cs typeface="Georgia"/>
              </a:rPr>
              <a:t>Ответственность:</a:t>
            </a:r>
            <a:endParaRPr sz="1224">
              <a:latin typeface="Georgia"/>
              <a:cs typeface="Georgia"/>
            </a:endParaRPr>
          </a:p>
          <a:p>
            <a:pPr marL="44914" marR="3455">
              <a:spcBef>
                <a:spcPts val="843"/>
              </a:spcBef>
            </a:pPr>
            <a:r>
              <a:rPr sz="1088" i="1" spc="-3" dirty="0">
                <a:latin typeface="Georgia"/>
                <a:cs typeface="Georgia"/>
              </a:rPr>
              <a:t>Получение максимальной бизнес-ценности  </a:t>
            </a:r>
            <a:r>
              <a:rPr sz="1088" i="1" spc="-7" dirty="0">
                <a:latin typeface="Georgia"/>
                <a:cs typeface="Georgia"/>
              </a:rPr>
              <a:t>продукта</a:t>
            </a:r>
            <a:endParaRPr sz="1088">
              <a:latin typeface="Georgia"/>
              <a:cs typeface="Georgia"/>
            </a:endParaRPr>
          </a:p>
          <a:p>
            <a:pPr>
              <a:spcBef>
                <a:spcPts val="7"/>
              </a:spcBef>
            </a:pPr>
            <a:endParaRPr sz="1598">
              <a:latin typeface="Times New Roman"/>
              <a:cs typeface="Times New Roman"/>
            </a:endParaRPr>
          </a:p>
          <a:p>
            <a:pPr marL="8637"/>
            <a:r>
              <a:rPr sz="1224" i="1" spc="-3" dirty="0">
                <a:latin typeface="Georgia"/>
                <a:cs typeface="Georgia"/>
              </a:rPr>
              <a:t>Задачи:</a:t>
            </a:r>
            <a:endParaRPr sz="1224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76122" y="1735195"/>
            <a:ext cx="1319704" cy="1333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5928" y="1323306"/>
            <a:ext cx="1617845" cy="1770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8599" y="499407"/>
            <a:ext cx="2481402" cy="301109"/>
          </a:xfrm>
          <a:prstGeom prst="rect">
            <a:avLst/>
          </a:prstGeom>
        </p:spPr>
        <p:txBody>
          <a:bodyPr vert="horz" wrap="square" lIns="0" tIns="8637" rIns="0" bIns="0" rtlCol="0">
            <a:spAutoFit/>
          </a:bodyPr>
          <a:lstStyle/>
          <a:p>
            <a:pPr marL="8637">
              <a:spcBef>
                <a:spcPts val="68"/>
              </a:spcBef>
            </a:pPr>
            <a:r>
              <a:rPr lang="en-US" dirty="0"/>
              <a:t>Team</a:t>
            </a:r>
            <a:endParaRPr spc="-3" dirty="0"/>
          </a:p>
        </p:txBody>
      </p:sp>
      <p:sp>
        <p:nvSpPr>
          <p:cNvPr id="4" name="object 4"/>
          <p:cNvSpPr txBox="1"/>
          <p:nvPr/>
        </p:nvSpPr>
        <p:spPr>
          <a:xfrm>
            <a:off x="1773659" y="3065371"/>
            <a:ext cx="1191945" cy="417427"/>
          </a:xfrm>
          <a:prstGeom prst="rect">
            <a:avLst/>
          </a:prstGeom>
        </p:spPr>
        <p:txBody>
          <a:bodyPr vert="horz" wrap="square" lIns="0" tIns="32390" rIns="0" bIns="0" rtlCol="0">
            <a:spAutoFit/>
          </a:bodyPr>
          <a:lstStyle/>
          <a:p>
            <a:pPr marL="8637" marR="3455" indent="159358">
              <a:lnSpc>
                <a:spcPts val="1469"/>
              </a:lnSpc>
              <a:spcBef>
                <a:spcPts val="255"/>
              </a:spcBef>
            </a:pPr>
            <a:r>
              <a:rPr sz="1360" b="1" i="1" dirty="0">
                <a:latin typeface="Georgia"/>
                <a:cs typeface="Georgia"/>
              </a:rPr>
              <a:t>Команда  разработки</a:t>
            </a:r>
            <a:endParaRPr sz="136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6306" y="2408436"/>
            <a:ext cx="3627657" cy="1684584"/>
          </a:xfrm>
          <a:prstGeom prst="rect">
            <a:avLst/>
          </a:prstGeom>
        </p:spPr>
        <p:txBody>
          <a:bodyPr vert="horz" wrap="square" lIns="0" tIns="42755" rIns="0" bIns="0" rtlCol="0">
            <a:spAutoFit/>
          </a:bodyPr>
          <a:lstStyle/>
          <a:p>
            <a:pPr marL="313532" indent="-200385">
              <a:spcBef>
                <a:spcPts val="337"/>
              </a:spcBef>
              <a:buFont typeface="Arial"/>
              <a:buChar char="•"/>
              <a:tabLst>
                <a:tab pos="313101" algn="l"/>
                <a:tab pos="313532" algn="l"/>
              </a:tabLst>
            </a:pPr>
            <a:r>
              <a:rPr sz="1088" i="1" spc="-3" dirty="0">
                <a:latin typeface="Georgia"/>
                <a:cs typeface="Georgia"/>
              </a:rPr>
              <a:t>Достижение целей</a:t>
            </a:r>
            <a:r>
              <a:rPr sz="1088" i="1" spc="10" dirty="0">
                <a:latin typeface="Georgia"/>
                <a:cs typeface="Georgia"/>
              </a:rPr>
              <a:t> </a:t>
            </a:r>
            <a:r>
              <a:rPr sz="1088" i="1" spc="-7" dirty="0">
                <a:latin typeface="Georgia"/>
                <a:cs typeface="Georgia"/>
              </a:rPr>
              <a:t>спринта</a:t>
            </a:r>
            <a:endParaRPr sz="1088">
              <a:latin typeface="Georgia"/>
              <a:cs typeface="Georgia"/>
            </a:endParaRPr>
          </a:p>
          <a:p>
            <a:pPr marL="313532" marR="642180" indent="-200385">
              <a:spcBef>
                <a:spcPts val="269"/>
              </a:spcBef>
              <a:buFont typeface="Arial"/>
              <a:buChar char="•"/>
              <a:tabLst>
                <a:tab pos="313101" algn="l"/>
                <a:tab pos="313532" algn="l"/>
              </a:tabLst>
            </a:pPr>
            <a:r>
              <a:rPr sz="1088" i="1" spc="-7" dirty="0">
                <a:latin typeface="Georgia"/>
                <a:cs typeface="Georgia"/>
              </a:rPr>
              <a:t>Максимально </a:t>
            </a:r>
            <a:r>
              <a:rPr sz="1088" i="1" spc="-3" dirty="0">
                <a:latin typeface="Georgia"/>
                <a:cs typeface="Georgia"/>
              </a:rPr>
              <a:t>качественная реализация  требований из Бэклога</a:t>
            </a:r>
            <a:r>
              <a:rPr sz="1088" i="1" spc="27" dirty="0">
                <a:latin typeface="Georgia"/>
                <a:cs typeface="Georgia"/>
              </a:rPr>
              <a:t> </a:t>
            </a:r>
            <a:r>
              <a:rPr sz="1088" i="1" spc="-7" dirty="0">
                <a:latin typeface="Georgia"/>
                <a:cs typeface="Georgia"/>
              </a:rPr>
              <a:t>спринта</a:t>
            </a:r>
            <a:endParaRPr sz="1088">
              <a:latin typeface="Georgia"/>
              <a:cs typeface="Georgia"/>
            </a:endParaRPr>
          </a:p>
          <a:p>
            <a:pPr marL="313532" indent="-200385">
              <a:spcBef>
                <a:spcPts val="278"/>
              </a:spcBef>
              <a:buFont typeface="Arial"/>
              <a:buChar char="•"/>
              <a:tabLst>
                <a:tab pos="313101" algn="l"/>
                <a:tab pos="313532" algn="l"/>
              </a:tabLst>
            </a:pPr>
            <a:r>
              <a:rPr sz="1088" i="1" spc="-3" dirty="0">
                <a:latin typeface="Georgia"/>
                <a:cs typeface="Georgia"/>
              </a:rPr>
              <a:t>Самостоятельная координация</a:t>
            </a:r>
            <a:r>
              <a:rPr sz="1088" i="1" spc="51" dirty="0">
                <a:latin typeface="Georgia"/>
                <a:cs typeface="Georgia"/>
              </a:rPr>
              <a:t> </a:t>
            </a:r>
            <a:r>
              <a:rPr sz="1088" i="1" spc="-7" dirty="0">
                <a:latin typeface="Georgia"/>
                <a:cs typeface="Georgia"/>
              </a:rPr>
              <a:t>работы</a:t>
            </a:r>
            <a:endParaRPr sz="1088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054">
              <a:latin typeface="Times New Roman"/>
              <a:cs typeface="Times New Roman"/>
            </a:endParaRPr>
          </a:p>
          <a:p>
            <a:pPr marL="8637" marR="748419">
              <a:spcBef>
                <a:spcPts val="3"/>
              </a:spcBef>
            </a:pPr>
            <a:r>
              <a:rPr sz="952" i="1" dirty="0">
                <a:latin typeface="Georgia"/>
                <a:cs typeface="Georgia"/>
              </a:rPr>
              <a:t>Численность команды </a:t>
            </a:r>
            <a:r>
              <a:rPr sz="952" i="1" spc="-3" dirty="0">
                <a:latin typeface="Georgia"/>
                <a:cs typeface="Georgia"/>
              </a:rPr>
              <a:t>разработки </a:t>
            </a:r>
            <a:r>
              <a:rPr sz="952" i="1" dirty="0">
                <a:latin typeface="Georgia"/>
                <a:cs typeface="Georgia"/>
              </a:rPr>
              <a:t>– 3-9</a:t>
            </a:r>
            <a:r>
              <a:rPr sz="952" i="1" spc="-61" dirty="0">
                <a:latin typeface="Georgia"/>
                <a:cs typeface="Georgia"/>
              </a:rPr>
              <a:t> </a:t>
            </a:r>
            <a:r>
              <a:rPr sz="952" i="1" spc="-3" dirty="0">
                <a:latin typeface="Georgia"/>
                <a:cs typeface="Georgia"/>
              </a:rPr>
              <a:t>человек.  Ключевые характеристики:</a:t>
            </a:r>
            <a:r>
              <a:rPr sz="952" i="1" spc="-10" dirty="0">
                <a:latin typeface="Georgia"/>
                <a:cs typeface="Georgia"/>
              </a:rPr>
              <a:t> </a:t>
            </a:r>
            <a:r>
              <a:rPr sz="952" i="1" spc="-3" dirty="0">
                <a:latin typeface="Georgia"/>
                <a:cs typeface="Georgia"/>
              </a:rPr>
              <a:t>самоорганизация,</a:t>
            </a:r>
            <a:endParaRPr sz="952">
              <a:latin typeface="Georgia"/>
              <a:cs typeface="Georgia"/>
            </a:endParaRPr>
          </a:p>
          <a:p>
            <a:pPr marL="8637" marR="3455"/>
            <a:r>
              <a:rPr sz="952" i="1" spc="-3" dirty="0">
                <a:latin typeface="Georgia"/>
                <a:cs typeface="Georgia"/>
              </a:rPr>
              <a:t>кроссфункциональность, коллективная </a:t>
            </a:r>
            <a:r>
              <a:rPr sz="952" i="1" dirty="0">
                <a:latin typeface="Georgia"/>
                <a:cs typeface="Georgia"/>
              </a:rPr>
              <a:t>ответственность </a:t>
            </a:r>
            <a:r>
              <a:rPr sz="952" i="1" spc="-3" dirty="0">
                <a:latin typeface="Georgia"/>
                <a:cs typeface="Georgia"/>
              </a:rPr>
              <a:t>за  создание релиза </a:t>
            </a:r>
            <a:r>
              <a:rPr sz="952" i="1" dirty="0">
                <a:latin typeface="Georgia"/>
                <a:cs typeface="Georgia"/>
              </a:rPr>
              <a:t>(версии) </a:t>
            </a:r>
            <a:r>
              <a:rPr sz="952" i="1" spc="-3" dirty="0">
                <a:latin typeface="Georgia"/>
                <a:cs typeface="Georgia"/>
              </a:rPr>
              <a:t>продукта наивысшего качества,  отсутствие </a:t>
            </a:r>
            <a:r>
              <a:rPr sz="952" i="1" dirty="0">
                <a:latin typeface="Georgia"/>
                <a:cs typeface="Georgia"/>
              </a:rPr>
              <a:t>подкоманд </a:t>
            </a:r>
            <a:r>
              <a:rPr sz="952" i="1" spc="-3" dirty="0">
                <a:latin typeface="Georgia"/>
                <a:cs typeface="Georgia"/>
              </a:rPr>
              <a:t>внутри</a:t>
            </a:r>
            <a:r>
              <a:rPr sz="952" i="1" spc="-51" dirty="0">
                <a:latin typeface="Georgia"/>
                <a:cs typeface="Georgia"/>
              </a:rPr>
              <a:t> </a:t>
            </a:r>
            <a:r>
              <a:rPr sz="952" i="1" dirty="0">
                <a:latin typeface="Georgia"/>
                <a:cs typeface="Georgia"/>
              </a:rPr>
              <a:t>команды.</a:t>
            </a:r>
            <a:endParaRPr sz="952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73110" y="1924731"/>
            <a:ext cx="854054" cy="336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7" name="object 7"/>
          <p:cNvSpPr/>
          <p:nvPr/>
        </p:nvSpPr>
        <p:spPr>
          <a:xfrm>
            <a:off x="4073110" y="1067222"/>
            <a:ext cx="1871871" cy="3351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8" name="object 8"/>
          <p:cNvSpPr txBox="1"/>
          <p:nvPr/>
        </p:nvSpPr>
        <p:spPr>
          <a:xfrm>
            <a:off x="4138494" y="1144923"/>
            <a:ext cx="3312829" cy="1076129"/>
          </a:xfrm>
          <a:prstGeom prst="rect">
            <a:avLst/>
          </a:prstGeom>
        </p:spPr>
        <p:txBody>
          <a:bodyPr vert="horz" wrap="square" lIns="0" tIns="8637" rIns="0" bIns="0" rtlCol="0">
            <a:spAutoFit/>
          </a:bodyPr>
          <a:lstStyle/>
          <a:p>
            <a:pPr marL="8637">
              <a:spcBef>
                <a:spcPts val="68"/>
              </a:spcBef>
            </a:pPr>
            <a:r>
              <a:rPr sz="1224" i="1" spc="-3" dirty="0">
                <a:latin typeface="Georgia"/>
                <a:cs typeface="Georgia"/>
              </a:rPr>
              <a:t>Ответственность:</a:t>
            </a:r>
            <a:endParaRPr sz="1224">
              <a:latin typeface="Georgia"/>
              <a:cs typeface="Georgia"/>
            </a:endParaRPr>
          </a:p>
          <a:p>
            <a:pPr>
              <a:spcBef>
                <a:spcPts val="27"/>
              </a:spcBef>
            </a:pPr>
            <a:endParaRPr sz="1258">
              <a:latin typeface="Times New Roman"/>
              <a:cs typeface="Times New Roman"/>
            </a:endParaRPr>
          </a:p>
          <a:p>
            <a:pPr marL="50960" marR="3455"/>
            <a:r>
              <a:rPr sz="1088" i="1" spc="-3" dirty="0">
                <a:latin typeface="Georgia"/>
                <a:cs typeface="Georgia"/>
              </a:rPr>
              <a:t>Создание качественной версии </a:t>
            </a:r>
            <a:r>
              <a:rPr sz="1088" i="1" spc="-7" dirty="0">
                <a:latin typeface="Georgia"/>
                <a:cs typeface="Georgia"/>
              </a:rPr>
              <a:t>продукта </a:t>
            </a:r>
            <a:r>
              <a:rPr sz="1088" i="1" spc="-3" dirty="0">
                <a:latin typeface="Georgia"/>
                <a:cs typeface="Georgia"/>
              </a:rPr>
              <a:t>в конце  каждого</a:t>
            </a:r>
            <a:r>
              <a:rPr sz="1088" i="1" spc="7" dirty="0">
                <a:latin typeface="Georgia"/>
                <a:cs typeface="Georgia"/>
              </a:rPr>
              <a:t> </a:t>
            </a:r>
            <a:r>
              <a:rPr sz="1088" i="1" spc="-7" dirty="0">
                <a:latin typeface="Georgia"/>
                <a:cs typeface="Georgia"/>
              </a:rPr>
              <a:t>спринта</a:t>
            </a:r>
            <a:endParaRPr sz="1088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054">
              <a:latin typeface="Times New Roman"/>
              <a:cs typeface="Times New Roman"/>
            </a:endParaRPr>
          </a:p>
          <a:p>
            <a:pPr marL="8637"/>
            <a:r>
              <a:rPr sz="1224" i="1" spc="-3" dirty="0">
                <a:latin typeface="Georgia"/>
                <a:cs typeface="Georgia"/>
              </a:rPr>
              <a:t>Задачи:</a:t>
            </a:r>
            <a:endParaRPr sz="1224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8598" y="499407"/>
            <a:ext cx="2024202" cy="301109"/>
          </a:xfrm>
          <a:prstGeom prst="rect">
            <a:avLst/>
          </a:prstGeom>
        </p:spPr>
        <p:txBody>
          <a:bodyPr vert="horz" wrap="square" lIns="0" tIns="8637" rIns="0" bIns="0" rtlCol="0">
            <a:spAutoFit/>
          </a:bodyPr>
          <a:lstStyle/>
          <a:p>
            <a:pPr lvl="0"/>
            <a:r>
              <a:rPr lang="ru-RU" dirty="0" err="1"/>
              <a:t>Scrum</a:t>
            </a:r>
            <a:r>
              <a:rPr lang="ru-RU" dirty="0"/>
              <a:t> </a:t>
            </a:r>
            <a:r>
              <a:rPr lang="ru-RU" dirty="0" err="1"/>
              <a:t>Master</a:t>
            </a:r>
            <a:endParaRPr lang="ru-RU" dirty="0"/>
          </a:p>
        </p:txBody>
      </p:sp>
      <p:sp>
        <p:nvSpPr>
          <p:cNvPr id="3" name="object 3"/>
          <p:cNvSpPr txBox="1"/>
          <p:nvPr/>
        </p:nvSpPr>
        <p:spPr>
          <a:xfrm>
            <a:off x="1616945" y="3065370"/>
            <a:ext cx="1441130" cy="218009"/>
          </a:xfrm>
          <a:prstGeom prst="rect">
            <a:avLst/>
          </a:prstGeom>
        </p:spPr>
        <p:txBody>
          <a:bodyPr vert="horz" wrap="square" lIns="0" tIns="8637" rIns="0" bIns="0" rtlCol="0">
            <a:spAutoFit/>
          </a:bodyPr>
          <a:lstStyle/>
          <a:p>
            <a:pPr marL="8637">
              <a:spcBef>
                <a:spcPts val="68"/>
              </a:spcBef>
            </a:pPr>
            <a:r>
              <a:rPr sz="1360" b="1" i="1" spc="-3" dirty="0">
                <a:latin typeface="Georgia"/>
                <a:cs typeface="Georgia"/>
              </a:rPr>
              <a:t>Скрам-мастер</a:t>
            </a:r>
            <a:endParaRPr sz="136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5350" y="1731743"/>
            <a:ext cx="1166288" cy="1337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5" name="object 5"/>
          <p:cNvSpPr/>
          <p:nvPr/>
        </p:nvSpPr>
        <p:spPr>
          <a:xfrm>
            <a:off x="4073110" y="1924731"/>
            <a:ext cx="854054" cy="336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6" name="object 6"/>
          <p:cNvSpPr/>
          <p:nvPr/>
        </p:nvSpPr>
        <p:spPr>
          <a:xfrm>
            <a:off x="4073110" y="1067222"/>
            <a:ext cx="1871871" cy="3351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213031" y="937551"/>
            <a:ext cx="5664189" cy="1127169"/>
          </a:xfrm>
          <a:prstGeom prst="rect">
            <a:avLst/>
          </a:prstGeom>
        </p:spPr>
        <p:txBody>
          <a:bodyPr vert="horz" wrap="square" lIns="0" tIns="8637" rIns="0" bIns="0" rtlCol="0">
            <a:spAutoFit/>
          </a:bodyPr>
          <a:lstStyle/>
          <a:p>
            <a:pPr marL="2310470">
              <a:spcBef>
                <a:spcPts val="68"/>
              </a:spcBef>
            </a:pPr>
            <a:r>
              <a:rPr spc="-3" dirty="0"/>
              <a:t>Ответственность:</a:t>
            </a:r>
          </a:p>
          <a:p>
            <a:pPr marL="2352792" marR="3455">
              <a:spcBef>
                <a:spcPts val="1170"/>
              </a:spcBef>
            </a:pPr>
            <a:r>
              <a:rPr sz="1088" spc="-3" dirty="0"/>
              <a:t>Развитие </a:t>
            </a:r>
            <a:r>
              <a:rPr sz="1088" spc="-7" dirty="0"/>
              <a:t>продуктивности работы команда </a:t>
            </a:r>
            <a:r>
              <a:rPr sz="1088" spc="-3" dirty="0"/>
              <a:t>и  </a:t>
            </a:r>
            <a:r>
              <a:rPr sz="1088" i="1" spc="-3" dirty="0"/>
              <a:t>поддержание </a:t>
            </a:r>
            <a:r>
              <a:rPr sz="1088" i="1" spc="-7" dirty="0"/>
              <a:t>работы процесса по</a:t>
            </a:r>
            <a:r>
              <a:rPr sz="1088" i="1" spc="78" dirty="0"/>
              <a:t> </a:t>
            </a:r>
            <a:r>
              <a:rPr sz="1088" i="1" spc="-7" dirty="0"/>
              <a:t>Скрам</a:t>
            </a:r>
            <a:endParaRPr sz="1088" dirty="0"/>
          </a:p>
          <a:p>
            <a:pPr marL="2301832">
              <a:spcBef>
                <a:spcPts val="31"/>
              </a:spcBef>
            </a:pPr>
            <a:endParaRPr sz="1292" dirty="0">
              <a:latin typeface="Times New Roman"/>
              <a:cs typeface="Times New Roman"/>
            </a:endParaRPr>
          </a:p>
          <a:p>
            <a:pPr marL="2310470"/>
            <a:r>
              <a:rPr spc="-3" dirty="0"/>
              <a:t>Задачи: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187210" y="2338803"/>
            <a:ext cx="3412157" cy="1295625"/>
          </a:xfrm>
          <a:prstGeom prst="rect">
            <a:avLst/>
          </a:prstGeom>
        </p:spPr>
        <p:txBody>
          <a:bodyPr vert="horz" wrap="square" lIns="0" tIns="8205" rIns="0" bIns="0" rtlCol="0">
            <a:spAutoFit/>
          </a:bodyPr>
          <a:lstStyle/>
          <a:p>
            <a:pPr marL="208590" marR="3455" indent="-199953">
              <a:spcBef>
                <a:spcPts val="65"/>
              </a:spcBef>
              <a:buFont typeface="Arial"/>
              <a:buChar char="•"/>
              <a:tabLst>
                <a:tab pos="208590" algn="l"/>
                <a:tab pos="209022" algn="l"/>
              </a:tabLst>
            </a:pPr>
            <a:r>
              <a:rPr sz="1088" i="1" spc="-3" dirty="0">
                <a:latin typeface="Georgia"/>
                <a:cs typeface="Georgia"/>
              </a:rPr>
              <a:t>Обеспечение </a:t>
            </a:r>
            <a:r>
              <a:rPr sz="1088" i="1" spc="-7" dirty="0">
                <a:latin typeface="Georgia"/>
                <a:cs typeface="Georgia"/>
              </a:rPr>
              <a:t>понимания </a:t>
            </a:r>
            <a:r>
              <a:rPr sz="1088" i="1" spc="-3" dirty="0">
                <a:latin typeface="Georgia"/>
                <a:cs typeface="Georgia"/>
              </a:rPr>
              <a:t>и применения </a:t>
            </a:r>
            <a:r>
              <a:rPr sz="1088" i="1" spc="-7" dirty="0">
                <a:latin typeface="Georgia"/>
                <a:cs typeface="Georgia"/>
              </a:rPr>
              <a:t>командой  фреймворка Скрам </a:t>
            </a:r>
            <a:r>
              <a:rPr sz="1088" i="1" spc="-3" dirty="0">
                <a:latin typeface="Georgia"/>
                <a:cs typeface="Georgia"/>
              </a:rPr>
              <a:t>в</a:t>
            </a:r>
            <a:r>
              <a:rPr sz="1088" i="1" spc="37" dirty="0">
                <a:latin typeface="Georgia"/>
                <a:cs typeface="Georgia"/>
              </a:rPr>
              <a:t> </a:t>
            </a:r>
            <a:r>
              <a:rPr sz="1088" i="1" spc="-7" dirty="0">
                <a:latin typeface="Georgia"/>
                <a:cs typeface="Georgia"/>
              </a:rPr>
              <a:t>работе</a:t>
            </a:r>
            <a:endParaRPr sz="1088" dirty="0">
              <a:latin typeface="Georgia"/>
              <a:cs typeface="Georgia"/>
            </a:endParaRPr>
          </a:p>
          <a:p>
            <a:pPr marL="208590" indent="-199953">
              <a:spcBef>
                <a:spcPts val="269"/>
              </a:spcBef>
              <a:buFont typeface="Arial"/>
              <a:buChar char="•"/>
              <a:tabLst>
                <a:tab pos="208590" algn="l"/>
                <a:tab pos="209022" algn="l"/>
              </a:tabLst>
            </a:pPr>
            <a:r>
              <a:rPr sz="1088" i="1" spc="-3" dirty="0">
                <a:latin typeface="Georgia"/>
                <a:cs typeface="Georgia"/>
              </a:rPr>
              <a:t>Фасилитация (модерация) всех</a:t>
            </a:r>
            <a:r>
              <a:rPr sz="1088" i="1" spc="24" dirty="0">
                <a:latin typeface="Georgia"/>
                <a:cs typeface="Georgia"/>
              </a:rPr>
              <a:t> </a:t>
            </a:r>
            <a:r>
              <a:rPr sz="1088" i="1" spc="-3" dirty="0">
                <a:latin typeface="Georgia"/>
                <a:cs typeface="Georgia"/>
              </a:rPr>
              <a:t>встреч</a:t>
            </a:r>
            <a:endParaRPr sz="1088" dirty="0">
              <a:latin typeface="Georgia"/>
              <a:cs typeface="Georgia"/>
            </a:endParaRPr>
          </a:p>
          <a:p>
            <a:pPr marL="208590" marR="99329" indent="-199953">
              <a:spcBef>
                <a:spcPts val="278"/>
              </a:spcBef>
              <a:buFont typeface="Arial"/>
              <a:buChar char="•"/>
              <a:tabLst>
                <a:tab pos="208590" algn="l"/>
                <a:tab pos="209022" algn="l"/>
              </a:tabLst>
            </a:pPr>
            <a:r>
              <a:rPr sz="1088" i="1" spc="-7" dirty="0">
                <a:latin typeface="Georgia"/>
                <a:cs typeface="Georgia"/>
              </a:rPr>
              <a:t>Устранение препятствий, </a:t>
            </a:r>
            <a:r>
              <a:rPr sz="1088" i="1" spc="-3" dirty="0">
                <a:latin typeface="Georgia"/>
                <a:cs typeface="Georgia"/>
              </a:rPr>
              <a:t>мешающих </a:t>
            </a:r>
            <a:r>
              <a:rPr sz="1088" i="1" spc="-7" dirty="0">
                <a:latin typeface="Georgia"/>
                <a:cs typeface="Georgia"/>
              </a:rPr>
              <a:t>работе  команды</a:t>
            </a:r>
            <a:endParaRPr sz="1088" dirty="0">
              <a:latin typeface="Georgia"/>
              <a:cs typeface="Georgia"/>
            </a:endParaRPr>
          </a:p>
          <a:p>
            <a:pPr marL="208590" marR="85077" indent="-199953">
              <a:spcBef>
                <a:spcPts val="269"/>
              </a:spcBef>
              <a:buFont typeface="Arial"/>
              <a:buChar char="•"/>
              <a:tabLst>
                <a:tab pos="208590" algn="l"/>
                <a:tab pos="209022" algn="l"/>
              </a:tabLst>
            </a:pPr>
            <a:r>
              <a:rPr sz="1088" i="1" spc="-7" dirty="0">
                <a:latin typeface="Georgia"/>
                <a:cs typeface="Georgia"/>
              </a:rPr>
              <a:t>Способствование </a:t>
            </a:r>
            <a:r>
              <a:rPr sz="1088" i="1" spc="-3" dirty="0">
                <a:latin typeface="Georgia"/>
                <a:cs typeface="Georgia"/>
              </a:rPr>
              <a:t>повышению </a:t>
            </a:r>
            <a:r>
              <a:rPr sz="1088" i="1" spc="-7" dirty="0">
                <a:latin typeface="Georgia"/>
                <a:cs typeface="Georgia"/>
              </a:rPr>
              <a:t>эффективности  работы</a:t>
            </a:r>
            <a:endParaRPr sz="1088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1961</Words>
  <Application>Microsoft Office PowerPoint</Application>
  <PresentationFormat>Экран (16:9)</PresentationFormat>
  <Paragraphs>311</Paragraphs>
  <Slides>36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2" baseType="lpstr">
      <vt:lpstr>Arial</vt:lpstr>
      <vt:lpstr>Calibri</vt:lpstr>
      <vt:lpstr>Georgia</vt:lpstr>
      <vt:lpstr>Helvetica</vt:lpstr>
      <vt:lpstr>Times New Roman</vt:lpstr>
      <vt:lpstr>Office Theme</vt:lpstr>
      <vt:lpstr>Гибкие методологии </vt:lpstr>
      <vt:lpstr>Презентация PowerPoint</vt:lpstr>
      <vt:lpstr>Принципы Agile</vt:lpstr>
      <vt:lpstr>Ценности Agile</vt:lpstr>
      <vt:lpstr>Scrum</vt:lpstr>
      <vt:lpstr>Роли Скрам</vt:lpstr>
      <vt:lpstr>Product Owner</vt:lpstr>
      <vt:lpstr>Team</vt:lpstr>
      <vt:lpstr>Scrum Master</vt:lpstr>
      <vt:lpstr>Презентация PowerPoint</vt:lpstr>
      <vt:lpstr>Презентация PowerPoint</vt:lpstr>
      <vt:lpstr>Презентация PowerPoint</vt:lpstr>
      <vt:lpstr>Презентация PowerPoint</vt:lpstr>
      <vt:lpstr>Sprint backlog  Список задач на Sprint </vt:lpstr>
      <vt:lpstr>Презентация PowerPoint</vt:lpstr>
      <vt:lpstr>Презентация PowerPoint</vt:lpstr>
      <vt:lpstr>Спринт</vt:lpstr>
      <vt:lpstr>Типы Скрам-мероприятий:</vt:lpstr>
      <vt:lpstr>События в Спринте</vt:lpstr>
      <vt:lpstr>Презентация PowerPoint</vt:lpstr>
      <vt:lpstr>Презентация PowerPoint</vt:lpstr>
      <vt:lpstr>Sprint Planning</vt:lpstr>
      <vt:lpstr>Презентация PowerPoint</vt:lpstr>
      <vt:lpstr>Daily Meeting</vt:lpstr>
      <vt:lpstr>Презентация PowerPoint</vt:lpstr>
      <vt:lpstr>Sprint Review</vt:lpstr>
      <vt:lpstr>Презентация PowerPoint</vt:lpstr>
      <vt:lpstr>Retrospective</vt:lpstr>
      <vt:lpstr>Актуализация требований (дополнительная встреча)</vt:lpstr>
      <vt:lpstr>Презентация PowerPoint</vt:lpstr>
      <vt:lpstr>Kanban</vt:lpstr>
      <vt:lpstr>Презентация PowerPoint</vt:lpstr>
      <vt:lpstr>Презентация PowerPoint</vt:lpstr>
      <vt:lpstr>Kanban board </vt:lpstr>
      <vt:lpstr>Презентация PowerPoint</vt:lpstr>
      <vt:lpstr>Scrum vs Kanban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Sasha M</cp:lastModifiedBy>
  <cp:revision>66</cp:revision>
  <dcterms:created xsi:type="dcterms:W3CDTF">2021-04-30T03:56:21Z</dcterms:created>
  <dcterms:modified xsi:type="dcterms:W3CDTF">2021-05-02T06:44:40Z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