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80" r:id="rId14"/>
    <p:sldId id="279" r:id="rId15"/>
    <p:sldId id="267" r:id="rId16"/>
    <p:sldId id="268" r:id="rId17"/>
    <p:sldId id="269" r:id="rId18"/>
    <p:sldId id="270" r:id="rId19"/>
    <p:sldId id="281" r:id="rId20"/>
    <p:sldId id="282" r:id="rId21"/>
    <p:sldId id="283" r:id="rId22"/>
    <p:sldId id="284" r:id="rId23"/>
    <p:sldId id="285" r:id="rId24"/>
    <p:sldId id="286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886A7-93D2-4901-9D29-3DFD8E95163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485B-B6F1-4D5B-B1B8-02C97EE3A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5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D3EF25-16CA-4850-B7D5-931E50A29AF5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09E-8343-4D7B-A950-C2A803A7D1DA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9F3F-2B1B-4606-A568-E70F359E3B91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CBD-263B-44E1-97CC-72A99C754E3D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93F0-2F36-4C63-A83F-4A12ACECD067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3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8981-57FA-4486-BA19-07384DC8427A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04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0B-FC35-4526-BA33-C291C7D06ED2}" type="datetime1">
              <a:rPr lang="de-DE" smtClean="0"/>
              <a:t>08.07.2018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6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6C7-151E-4C03-BEED-F131600785CF}" type="datetime1">
              <a:rPr lang="de-DE" smtClean="0"/>
              <a:t>08.07.2018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D463-F3AB-4A23-9108-37AE411A2E62}" type="datetime1">
              <a:rPr lang="de-DE" smtClean="0"/>
              <a:t>08.07.2018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A3C-771F-4015-BBF4-1857B8878423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9242-9C4E-4816-964F-CB5F09DA4644}" type="datetime1">
              <a:rPr lang="de-DE" smtClean="0"/>
              <a:t>08.07.2018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1AA6D40-1CAD-4DA0-82A7-B0046B88F926}" type="datetime1">
              <a:rPr lang="de-DE" smtClean="0"/>
              <a:t>08.07.2018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32E89-D8AA-4750-B470-4380FDDF0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Backend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A2FFAF-A708-4CB3-A636-AE1CFAC51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NodeJS &amp; API-Technologien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5C8CA-8D99-4B5A-94E3-D87A7D5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Methodenaufruf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B4FFD1-0C69-4453-B697-E5FDDB73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169" y="2740025"/>
            <a:ext cx="5257800" cy="3114675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593FC-EDBB-4013-AE3E-A3B4B2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7A577B-FE95-467E-89D8-B41C38E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C28E9A-01B9-4720-8E9F-3A833E0E629A}"/>
              </a:ext>
            </a:extLst>
          </p:cNvPr>
          <p:cNvSpPr txBox="1"/>
          <p:nvPr/>
        </p:nvSpPr>
        <p:spPr>
          <a:xfrm>
            <a:off x="4842932" y="5993425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https://grpc.io/docs/guides/</a:t>
            </a:r>
          </a:p>
        </p:txBody>
      </p:sp>
    </p:spTree>
    <p:extLst>
      <p:ext uri="{BB962C8B-B14F-4D97-AF65-F5344CB8AC3E}">
        <p14:creationId xmlns:p14="http://schemas.microsoft.com/office/powerpoint/2010/main" val="19671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44411-076C-4C54-A535-D3D96C30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51853-4284-44A6-B381-D5CB3B48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Modernes RPC Framework</a:t>
            </a:r>
          </a:p>
          <a:p>
            <a:r>
              <a:rPr lang="de-DE" dirty="0"/>
              <a:t>Server-Methodenaufrufe vom Client als wäre es ein lokales Objekt</a:t>
            </a:r>
          </a:p>
          <a:p>
            <a:r>
              <a:rPr lang="de-DE" dirty="0"/>
              <a:t>HTTP/2</a:t>
            </a:r>
          </a:p>
          <a:p>
            <a:r>
              <a:rPr lang="de-DE" dirty="0"/>
              <a:t>Protocol Buffers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42650-CEC1-4B6D-9655-1CAB663B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B7A8-AA52-481D-8F67-3211596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8D5C4-DA39-4316-B1C7-6165C280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42" y="585216"/>
            <a:ext cx="2371725" cy="1181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712D2E6-8A55-4E8F-8C8E-E75775736257}"/>
              </a:ext>
            </a:extLst>
          </p:cNvPr>
          <p:cNvSpPr txBox="1"/>
          <p:nvPr/>
        </p:nvSpPr>
        <p:spPr>
          <a:xfrm>
            <a:off x="9759577" y="1812391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https://grpc.io/</a:t>
            </a:r>
          </a:p>
        </p:txBody>
      </p:sp>
    </p:spTree>
    <p:extLst>
      <p:ext uri="{BB962C8B-B14F-4D97-AF65-F5344CB8AC3E}">
        <p14:creationId xmlns:p14="http://schemas.microsoft.com/office/powerpoint/2010/main" val="9895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6A42-8111-4B36-9BCE-8479C45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HTTP/2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34DB-3FCC-4282-A3F6-6A649D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ServerPush</a:t>
            </a:r>
            <a:endParaRPr lang="de-DE" dirty="0"/>
          </a:p>
          <a:p>
            <a:r>
              <a:rPr lang="de-DE" dirty="0"/>
              <a:t>Kommunikation auf einem Kanal</a:t>
            </a:r>
          </a:p>
          <a:p>
            <a:r>
              <a:rPr lang="de-DE" dirty="0"/>
              <a:t>Stream Priorisierung</a:t>
            </a:r>
          </a:p>
          <a:p>
            <a:r>
              <a:rPr lang="de-DE" dirty="0"/>
              <a:t>Kompression des Headers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Höhere Geschwindigkeiten und weniger Overhead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B6530-24B6-424B-A335-C5858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31A06-16E7-450C-B042-7DAA7CE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2785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7D88C-91EA-4686-81BA-B8C2FAB6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</a:t>
            </a:r>
            <a:r>
              <a:rPr lang="de-DE" dirty="0" err="1"/>
              <a:t>ServerPush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83757E-5228-4D0F-8281-E521EFE1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38" y="2286000"/>
            <a:ext cx="5570661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9A7FA0-A77A-4F03-B9E5-45ED62FC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33743-D719-49C8-A0B6-4471E369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894BE0-E2C9-4455-8D15-5A889044181E}"/>
              </a:ext>
            </a:extLst>
          </p:cNvPr>
          <p:cNvSpPr txBox="1"/>
          <p:nvPr/>
        </p:nvSpPr>
        <p:spPr>
          <a:xfrm>
            <a:off x="4488200" y="6357484"/>
            <a:ext cx="28376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Geändert von https://ieeexplore.ieee.org/document/8264830/</a:t>
            </a:r>
          </a:p>
        </p:txBody>
      </p:sp>
    </p:spTree>
    <p:extLst>
      <p:ext uri="{BB962C8B-B14F-4D97-AF65-F5344CB8AC3E}">
        <p14:creationId xmlns:p14="http://schemas.microsoft.com/office/powerpoint/2010/main" val="345802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6A42-8111-4B36-9BCE-8479C45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HTTP/2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34DB-3FCC-4282-A3F6-6A649D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ServerPush</a:t>
            </a:r>
            <a:endParaRPr lang="de-DE" dirty="0"/>
          </a:p>
          <a:p>
            <a:r>
              <a:rPr lang="de-DE" dirty="0"/>
              <a:t>Kommunikation auf einem Kanal</a:t>
            </a:r>
          </a:p>
          <a:p>
            <a:r>
              <a:rPr lang="de-DE" dirty="0"/>
              <a:t>Stream Priorisierung</a:t>
            </a:r>
          </a:p>
          <a:p>
            <a:r>
              <a:rPr lang="de-DE" dirty="0"/>
              <a:t>Kompression des Headers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Höhere Geschwindigkeiten und weniger Overhead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B6530-24B6-424B-A335-C5858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31A06-16E7-450C-B042-7DAA7CE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25692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E3680-E2CC-41B8-82F5-5341A0C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Protocol Buffers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4645A32-2FBE-48A6-A09A-89699DF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Serialisierung strukturierter Daten</a:t>
            </a:r>
          </a:p>
          <a:p>
            <a:r>
              <a:rPr lang="de-DE" dirty="0"/>
              <a:t>Ähnlich zu JSON/XML</a:t>
            </a:r>
          </a:p>
          <a:p>
            <a:r>
              <a:rPr lang="de-DE" dirty="0"/>
              <a:t>Generiert Klassen mit Getter-/Setter-Methoden</a:t>
            </a:r>
          </a:p>
          <a:p>
            <a:r>
              <a:rPr lang="de-DE" dirty="0"/>
              <a:t>Umwandlung in Binärformat zur Übertragung</a:t>
            </a:r>
          </a:p>
          <a:p>
            <a:r>
              <a:rPr lang="de-DE" dirty="0">
                <a:sym typeface="Wingdings" panose="05000000000000000000" pitchFamily="2" charset="2"/>
              </a:rPr>
              <a:t> Kleinere und schnellere Datenübertragung</a:t>
            </a:r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ED82FF89-7686-4C4F-926B-23D8EF53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51" y="2124656"/>
            <a:ext cx="3735328" cy="2587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82E0C8-BF33-4CF3-9324-400D14E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EF6C5F-5ADF-40EE-B8B0-75FFF4F4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4350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3FFE-0412-4016-ACD4-176D643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020BD-94DF-4B9D-BAFF-FB52479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</a:p>
          <a:p>
            <a:r>
              <a:rPr lang="de-DE" dirty="0"/>
              <a:t>Geringe Datengröße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D2058-2C09-4AE3-9E31-0567EAB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76322-3E5C-473A-93FF-EA426F2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51669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69C83-7FB0-4581-9553-DB44D96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Nachteile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A1705-1692-4CBC-836E-56202067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Browserinkompatibilität</a:t>
            </a:r>
          </a:p>
          <a:p>
            <a:pPr lvl="1"/>
            <a:r>
              <a:rPr lang="de-DE" dirty="0"/>
              <a:t>Aktuelle gRPC-Bibliotheken durch technische Limitierungen beschränkt</a:t>
            </a:r>
          </a:p>
          <a:p>
            <a:pPr lvl="1"/>
            <a:r>
              <a:rPr lang="de-DE" dirty="0"/>
              <a:t>Proxydienst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A77D-7CFA-461B-B492-A54136B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A541-5FCB-4238-91F2-E8613F71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9275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E03BE-CD39-4F7C-8967-035C898F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AB494-AB1D-416A-AC7F-C3424B00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Bewährte API-Technologie</a:t>
            </a:r>
          </a:p>
          <a:p>
            <a:r>
              <a:rPr lang="de-DE" dirty="0"/>
              <a:t>Seit 2000 von Roy Fielding</a:t>
            </a:r>
          </a:p>
          <a:p>
            <a:r>
              <a:rPr lang="de-DE" dirty="0"/>
              <a:t>Kommunikation über HTTP-Anfragen</a:t>
            </a:r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PUT</a:t>
            </a:r>
          </a:p>
          <a:p>
            <a:pPr lvl="1"/>
            <a:r>
              <a:rPr lang="de-DE" dirty="0"/>
              <a:t>DELETE</a:t>
            </a:r>
          </a:p>
          <a:p>
            <a:r>
              <a:rPr lang="de-DE" dirty="0"/>
              <a:t>Sechs Prinzipien</a:t>
            </a:r>
          </a:p>
          <a:p>
            <a:pPr marL="128016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7D920-1A03-4657-A9D8-D222D225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EE7F0-A714-4331-99FB-E1B6346A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60162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F2B14-0273-4B56-A1C7-3C504537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Client – Server 1/6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9E9B929-2E6C-4B35-810E-19720D04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41" y="2963747"/>
            <a:ext cx="7102455" cy="266723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880CC-E9D1-4816-AEB3-4CF6E13F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DE9F4-E530-45C6-B453-3D505A45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E784CE-0EAC-446A-924B-6A36BD634F37}"/>
              </a:ext>
            </a:extLst>
          </p:cNvPr>
          <p:cNvSpPr txBox="1"/>
          <p:nvPr/>
        </p:nvSpPr>
        <p:spPr>
          <a:xfrm>
            <a:off x="4586171" y="5543010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3C964-2FFD-43FF-A755-7E91ECA6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C9E53-A885-4102-9030-A2B8F169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API-Technologien</a:t>
            </a:r>
          </a:p>
          <a:p>
            <a:pPr lvl="1"/>
            <a:r>
              <a:rPr lang="de-DE" dirty="0"/>
              <a:t>gRPC</a:t>
            </a:r>
          </a:p>
          <a:p>
            <a:pPr lvl="1"/>
            <a:r>
              <a:rPr lang="de-DE" dirty="0"/>
              <a:t>REST</a:t>
            </a:r>
          </a:p>
          <a:p>
            <a:pPr lvl="1"/>
            <a:r>
              <a:rPr lang="de-DE" dirty="0" err="1"/>
              <a:t>GraphQL</a:t>
            </a:r>
            <a:endParaRPr lang="de-DE" dirty="0"/>
          </a:p>
          <a:p>
            <a:pPr lvl="1"/>
            <a:r>
              <a:rPr lang="de-DE" dirty="0"/>
              <a:t>Vergleich</a:t>
            </a:r>
          </a:p>
          <a:p>
            <a:r>
              <a:rPr lang="de-DE" dirty="0"/>
              <a:t>Softwaredemo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DEC28-2F96-43FD-889B-D1F6488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77BF4-D2BF-447E-8AF9-BB9B1056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12888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DCF6D-A5B1-43CA-AC17-332085A4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</a:t>
            </a:r>
            <a:r>
              <a:rPr lang="de-DE" dirty="0" err="1"/>
              <a:t>Stateless</a:t>
            </a:r>
            <a:r>
              <a:rPr lang="de-DE" dirty="0"/>
              <a:t> 2/6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5E05168-91A5-4A20-AEA6-5A5CF2E7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67" y="2286000"/>
            <a:ext cx="6147803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0674F-77E2-4F82-8BAD-80BC913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DED18-0D12-4AB4-A764-9663FC37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57ED83-0909-4701-BB40-89A35FDA44C7}"/>
              </a:ext>
            </a:extLst>
          </p:cNvPr>
          <p:cNvSpPr txBox="1"/>
          <p:nvPr/>
        </p:nvSpPr>
        <p:spPr>
          <a:xfrm>
            <a:off x="4252063" y="6174271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6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4DF02-D531-439F-A8B1-DD9245AE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Cache 3/6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F1EA05-E46B-4624-A126-A3F4ECC9D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73" y="2286000"/>
            <a:ext cx="6393391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69834-0328-48CE-847A-E0E3928D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188EB3-1781-4A0E-991D-F927BD7D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99D84D-825B-4085-B12A-F2848FEBECC9}"/>
              </a:ext>
            </a:extLst>
          </p:cNvPr>
          <p:cNvSpPr txBox="1"/>
          <p:nvPr/>
        </p:nvSpPr>
        <p:spPr>
          <a:xfrm>
            <a:off x="3750902" y="6294449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3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7259-C6C2-47D4-BEE4-68668D96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Uniform-interface 4/6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738C6C-3C68-4D5E-BAAE-2946BF12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41" y="2286000"/>
            <a:ext cx="6044655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A7128-3628-4CA2-B439-C0C69ED7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37CB1C-77CF-41FD-9C87-3A8A735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E3D2CF-C80E-4943-B226-344E67D7A84E}"/>
              </a:ext>
            </a:extLst>
          </p:cNvPr>
          <p:cNvSpPr txBox="1"/>
          <p:nvPr/>
        </p:nvSpPr>
        <p:spPr>
          <a:xfrm>
            <a:off x="3548508" y="6362982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0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5AA0E-363A-43C8-BA12-06D1722A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</a:t>
            </a:r>
            <a:r>
              <a:rPr lang="de-DE" dirty="0" err="1"/>
              <a:t>Layered</a:t>
            </a:r>
            <a:r>
              <a:rPr lang="de-DE" dirty="0"/>
              <a:t> System 5/6</a:t>
            </a:r>
          </a:p>
        </p:txBody>
      </p:sp>
      <p:pic>
        <p:nvPicPr>
          <p:cNvPr id="7" name="Inhaltsplatzhalter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EF152020-1554-4BE2-9F7E-298A20979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26" y="2286000"/>
            <a:ext cx="6154486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515C34-A0CB-4E6F-BE4C-E9609A3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1E072-1211-45B9-9727-CC9D9AAE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C4E8B4-06BC-4594-B632-135442E030E5}"/>
              </a:ext>
            </a:extLst>
          </p:cNvPr>
          <p:cNvSpPr txBox="1"/>
          <p:nvPr/>
        </p:nvSpPr>
        <p:spPr>
          <a:xfrm>
            <a:off x="3882787" y="6174271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3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6C58-3DF5-4408-843A-77E79E25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Code-On-Demand 6/6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F7CD49-FD5F-4B8E-BA88-960DD5236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3" y="2552231"/>
            <a:ext cx="6591871" cy="349026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90E857-8F5F-470A-A4EF-32694C09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91C06-F25C-4BD8-BD56-E7FEC1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83B8F-3D16-4C7A-8247-5377DC95E06F}"/>
              </a:ext>
            </a:extLst>
          </p:cNvPr>
          <p:cNvSpPr txBox="1"/>
          <p:nvPr/>
        </p:nvSpPr>
        <p:spPr>
          <a:xfrm>
            <a:off x="4296025" y="5934771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Doglio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Fernando: Pro REST API Development with Node.js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1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DCF6D-DFC3-41E1-BA88-32A1F44B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4CFC4F-BC3F-460C-9A33-FB4D07DB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Ausgereifte Lösung</a:t>
            </a:r>
          </a:p>
          <a:p>
            <a:pPr marL="0" indent="0">
              <a:buNone/>
            </a:pPr>
            <a:r>
              <a:rPr lang="de-DE" dirty="0"/>
              <a:t> Leitfaden durch HATEOAS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4DB4D-C5D3-4C45-973C-8F7D3D86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00EF7-95F6-4624-B945-711375B4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70200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3327-9D48-4395-8352-33E813C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ACFA-5E0B-429B-B08A-BB98F34E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Fehlerhafte REST-Implementierungen</a:t>
            </a:r>
          </a:p>
          <a:p>
            <a:r>
              <a:rPr lang="de-DE" dirty="0"/>
              <a:t>Overhead durch die Prinzipien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72727C-9F6D-4C5A-BD08-608D59DF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01072-D868-4B95-B974-6FC17601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47659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377FA-2435-4C65-A437-5DDAED4B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FA9A4-04DF-41DD-A59E-8FAF4D69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Facebook entwickelt</a:t>
            </a:r>
          </a:p>
          <a:p>
            <a:r>
              <a:rPr lang="de-DE" dirty="0"/>
              <a:t>Query-Anfragen</a:t>
            </a:r>
          </a:p>
          <a:p>
            <a:r>
              <a:rPr lang="de-DE" dirty="0"/>
              <a:t>Viele Client-Arten</a:t>
            </a:r>
          </a:p>
          <a:p>
            <a:r>
              <a:rPr lang="de-DE" dirty="0" err="1"/>
              <a:t>GraphiQL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3B86B9-9FC0-4BFA-A85D-944AC0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9DE5C-9E75-41CC-9A5C-4845AA2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pic>
        <p:nvPicPr>
          <p:cNvPr id="1026" name="Picture 2" descr="File:GraphQL Logo.svg">
            <a:extLst>
              <a:ext uri="{FF2B5EF4-FFF2-40B4-BE49-F238E27FC236}">
                <a16:creationId xmlns:a16="http://schemas.microsoft.com/office/drawing/2014/main" id="{58AC2E3E-F1B8-432B-B729-833EDE3D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462" y="585216"/>
            <a:ext cx="1937426" cy="193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370A12-06AD-4031-9B03-BB9C4EB87E96}"/>
              </a:ext>
            </a:extLst>
          </p:cNvPr>
          <p:cNvSpPr txBox="1"/>
          <p:nvPr/>
        </p:nvSpPr>
        <p:spPr>
          <a:xfrm>
            <a:off x="9133664" y="2576264"/>
            <a:ext cx="26773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https://commons.wikimedia.org/wiki/File:GraphQL_Logo.svg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9281AC-AF95-4DDD-94E8-ABFB9D7D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9" y="4575520"/>
            <a:ext cx="2600325" cy="1209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67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4D78B-C815-4691-8C72-CDFD54B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910FD-8204-40B0-BE1A-28CC8547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Optimale Datenrückgabe durch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Kein Over- / </a:t>
            </a:r>
            <a:r>
              <a:rPr lang="de-DE" dirty="0" err="1"/>
              <a:t>Underfetching</a:t>
            </a:r>
            <a:endParaRPr lang="de-DE" dirty="0"/>
          </a:p>
          <a:p>
            <a:r>
              <a:rPr lang="de-DE" dirty="0"/>
              <a:t>Viele Client-Arten auf einmal bedient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C3F893-3DE8-4575-839D-1917A4A2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F5365-8717-4A4D-9D32-8CD14E4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529009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DBAB-207C-424C-BC7C-9EE08BFD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2F158-F933-4662-A17F-9EE93040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Standardmäßig kein Caching</a:t>
            </a:r>
          </a:p>
          <a:p>
            <a:pPr lvl="1"/>
            <a:r>
              <a:rPr lang="de-DE" dirty="0"/>
              <a:t>Nur ermöglicht durch Client-Bibliotheken</a:t>
            </a:r>
          </a:p>
          <a:p>
            <a:r>
              <a:rPr lang="de-DE" dirty="0"/>
              <a:t>Kein Datei-Upload</a:t>
            </a:r>
          </a:p>
          <a:p>
            <a:pPr lvl="1"/>
            <a:r>
              <a:rPr lang="de-DE" dirty="0"/>
              <a:t>Benötigt zusätzliche Bibliothek oder REST-API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8347A6-8815-4A12-BAEA-CE3C5FB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3FD1D-DD46-4A35-989D-073C2F4C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9519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9C69-DBB1-47EC-865B-F8177BCD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973C5-AEBF-40B6-A649-44B2F3B1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Serverseitiges Ausführen von JavaScript</a:t>
            </a:r>
          </a:p>
          <a:p>
            <a:r>
              <a:rPr lang="de-DE" dirty="0"/>
              <a:t>Google </a:t>
            </a:r>
            <a:r>
              <a:rPr lang="de-DE" dirty="0" err="1"/>
              <a:t>Chrome‘s</a:t>
            </a:r>
            <a:r>
              <a:rPr lang="de-DE" dirty="0"/>
              <a:t> JavaScript-Laufzeitumgebung V8 </a:t>
            </a:r>
          </a:p>
          <a:p>
            <a:r>
              <a:rPr lang="de-DE" dirty="0"/>
              <a:t>Skalierbare Netzwerkanwendungen</a:t>
            </a:r>
          </a:p>
          <a:p>
            <a:r>
              <a:rPr lang="de-DE" dirty="0"/>
              <a:t>NPM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B2E7BA-981E-408A-8C92-C321112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CADA9-34E6-40F4-AB15-75A72BD8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pic>
        <p:nvPicPr>
          <p:cNvPr id="3076" name="Picture 4" descr="Bildergebnis fÃ¼r node js">
            <a:extLst>
              <a:ext uri="{FF2B5EF4-FFF2-40B4-BE49-F238E27FC236}">
                <a16:creationId xmlns:a16="http://schemas.microsoft.com/office/drawing/2014/main" id="{786E0DFB-FE57-49DB-B4B6-39943C82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67" y="585216"/>
            <a:ext cx="2867100" cy="175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DAAC54-E8A2-47E0-B04C-1DFA967CE2EE}"/>
              </a:ext>
            </a:extLst>
          </p:cNvPr>
          <p:cNvSpPr txBox="1"/>
          <p:nvPr/>
        </p:nvSpPr>
        <p:spPr>
          <a:xfrm>
            <a:off x="9027542" y="2340755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https://tutorials-raspberrypi.de/raspberry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-pi-nodejs-webserver-installieren-gpios-steuern/</a:t>
            </a:r>
          </a:p>
        </p:txBody>
      </p:sp>
    </p:spTree>
    <p:extLst>
      <p:ext uri="{BB962C8B-B14F-4D97-AF65-F5344CB8AC3E}">
        <p14:creationId xmlns:p14="http://schemas.microsoft.com/office/powerpoint/2010/main" val="851020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E7D68-B490-4968-9C23-4FF98D95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49F6769-ABFB-4DE5-B1CA-CC3A24312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521096"/>
              </p:ext>
            </p:extLst>
          </p:nvPr>
        </p:nvGraphicFramePr>
        <p:xfrm>
          <a:off x="838199" y="1709448"/>
          <a:ext cx="10515600" cy="39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779026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03797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6186103"/>
                    </a:ext>
                  </a:extLst>
                </a:gridCol>
              </a:tblGrid>
              <a:tr h="477194">
                <a:tc>
                  <a:txBody>
                    <a:bodyPr/>
                    <a:lstStyle/>
                    <a:p>
                      <a:r>
                        <a:rPr lang="de-DE" dirty="0"/>
                        <a:t>gRPC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GraphQL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05302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+ Schnelle Datenübertragung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Bewährte Technologie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Effiziente Rückgabedaten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01535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HTTP/2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Discoverability durch HATEOAS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Query-Dynamik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53357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Browsersupport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Overhead durch Prinzipien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Dynamisch für viele verschiedene Clientarten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8963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Große Payloads oder viele spezielle Methoden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Kein Fileupload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16373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Viele Aufrufe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- Kein Caching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89950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43DEC56-9061-405F-A4FA-3EEFBF81FA94}"/>
              </a:ext>
            </a:extLst>
          </p:cNvPr>
          <p:cNvSpPr txBox="1"/>
          <p:nvPr/>
        </p:nvSpPr>
        <p:spPr>
          <a:xfrm>
            <a:off x="1588789" y="5754342"/>
            <a:ext cx="2454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Services mit</a:t>
            </a:r>
            <a:br>
              <a:rPr lang="de-DE" b="1" dirty="0"/>
            </a:br>
            <a:r>
              <a:rPr lang="de-DE" b="1" dirty="0"/>
              <a:t>hohem Datendurchsatz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24A83E-0682-4285-AD58-2A08019FF769}"/>
              </a:ext>
            </a:extLst>
          </p:cNvPr>
          <p:cNvSpPr txBox="1"/>
          <p:nvPr/>
        </p:nvSpPr>
        <p:spPr>
          <a:xfrm>
            <a:off x="4842932" y="5754342"/>
            <a:ext cx="221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Methoden </a:t>
            </a:r>
            <a:br>
              <a:rPr lang="de-DE" b="1" dirty="0"/>
            </a:br>
            <a:r>
              <a:rPr lang="de-DE" b="1" dirty="0"/>
              <a:t>und Abläufe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B5D84A-377A-4CD3-BC3A-28E8DCA5258D}"/>
              </a:ext>
            </a:extLst>
          </p:cNvPr>
          <p:cNvSpPr txBox="1"/>
          <p:nvPr/>
        </p:nvSpPr>
        <p:spPr>
          <a:xfrm>
            <a:off x="8222189" y="5754341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Datenstrukturen</a:t>
            </a:r>
            <a:br>
              <a:rPr lang="de-DE" b="1" dirty="0"/>
            </a:br>
            <a:r>
              <a:rPr lang="de-DE" b="1" dirty="0"/>
              <a:t>oder viele Client-Arten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456F0A-4DDB-4790-B9B4-33144A3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30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5BABE9D-DD49-4B6C-839F-126A4A0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08748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57A6-4173-4701-8DFF-9D821FC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&amp; 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F5003-7A32-4BED-B251-7D5420EB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dirty="0"/>
          </a:p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80D54-E17A-4C05-8128-4545C5EB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31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57385-F021-46EF-B00F-D9DAC44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3889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86A9-CCD1-4F46-9CB4-09B08F9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- NPM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315AD-982D-4677-96E8-61004F03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Weltgrößte Software-Register</a:t>
            </a:r>
          </a:p>
          <a:p>
            <a:r>
              <a:rPr lang="de-DE" dirty="0"/>
              <a:t>Module installieren und veröffentlichen</a:t>
            </a:r>
          </a:p>
          <a:p>
            <a:r>
              <a:rPr lang="de-DE" dirty="0" err="1"/>
              <a:t>Dependency</a:t>
            </a:r>
            <a:r>
              <a:rPr lang="de-DE" dirty="0"/>
              <a:t>-Management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A282-CC1A-4238-90C0-A5D4B761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5345C-4EA7-40AF-8DAF-20724601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9374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0018B-A5FC-423E-B33A-B4BB2D49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</a:t>
            </a:r>
            <a:r>
              <a:rPr lang="de-DE" dirty="0" err="1"/>
              <a:t>EventLoop</a:t>
            </a:r>
            <a:r>
              <a:rPr lang="de-DE" dirty="0"/>
              <a:t>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969258-A064-4124-BF2A-BCF0D38D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3" y="1690689"/>
            <a:ext cx="8818946" cy="4626124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815F-A1D3-478D-88E2-7A0CF87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0CBFA38-0603-41E6-888E-DF4794B1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C618D71-FEB6-4E13-BE91-6C570F8AB161}"/>
              </a:ext>
            </a:extLst>
          </p:cNvPr>
          <p:cNvSpPr txBox="1"/>
          <p:nvPr/>
        </p:nvSpPr>
        <p:spPr>
          <a:xfrm>
            <a:off x="4357571" y="6316813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https://www.slideshare.net/elachechebedis/nodejs-essentials</a:t>
            </a:r>
          </a:p>
        </p:txBody>
      </p:sp>
    </p:spTree>
    <p:extLst>
      <p:ext uri="{BB962C8B-B14F-4D97-AF65-F5344CB8AC3E}">
        <p14:creationId xmlns:p14="http://schemas.microsoft.com/office/powerpoint/2010/main" val="14174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0243-DEA5-4738-8111-13849289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JavaScript End-</a:t>
            </a:r>
            <a:r>
              <a:rPr lang="de-DE" dirty="0" err="1"/>
              <a:t>To</a:t>
            </a:r>
            <a:r>
              <a:rPr lang="de-DE" dirty="0"/>
              <a:t>-End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4B11F-1430-402D-9BF0-D1E8252C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V8 ermöglicht performante serverseitige Skriptsprache</a:t>
            </a:r>
          </a:p>
          <a:p>
            <a:r>
              <a:rPr lang="de-DE" dirty="0"/>
              <a:t>Bekannte Skriptsprache für Web-Entwickler</a:t>
            </a:r>
          </a:p>
          <a:p>
            <a:r>
              <a:rPr lang="de-DE" dirty="0"/>
              <a:t>Kein Kontextwechsel</a:t>
            </a:r>
          </a:p>
          <a:p>
            <a:r>
              <a:rPr lang="de-DE" dirty="0"/>
              <a:t>Code-Sharing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52CD2-CF49-4B0F-BA6B-D0AD2D7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FBEF1-729E-46F7-9D16-FB8D8C73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5181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C8307-46CD-4F88-B78C-E1FD8D52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BCF4F-9496-4493-BF96-C7ABC8F7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Experimentelles Multi-Threading </a:t>
            </a:r>
          </a:p>
          <a:p>
            <a:r>
              <a:rPr lang="de-DE" dirty="0"/>
              <a:t>Kein Multi-Threading in LTS Version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E9A8D-8309-4EEC-BCE3-1DD52B69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2AB77-0854-45B5-94C5-E786108F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290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84A5-DCF5-4E3D-A89E-187E1FF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B76C8-4F56-4780-8DD4-6D02F603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gRPC</a:t>
            </a:r>
          </a:p>
          <a:p>
            <a:r>
              <a:rPr lang="de-DE" dirty="0"/>
              <a:t>REST</a:t>
            </a:r>
          </a:p>
          <a:p>
            <a:r>
              <a:rPr lang="de-DE" dirty="0" err="1"/>
              <a:t>GraphQL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15C98-5234-4C92-B64D-E8BE1E6F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2BE6C-0DDA-4734-B2FE-3260E11D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571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44411-076C-4C54-A535-D3D96C30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51853-4284-44A6-B381-D5CB3B48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Modernes RPC Framework</a:t>
            </a:r>
          </a:p>
          <a:p>
            <a:r>
              <a:rPr lang="de-DE" dirty="0"/>
              <a:t>Server-Methodenaufrufe vom Client als wäre es ein lokales Objekt</a:t>
            </a:r>
          </a:p>
          <a:p>
            <a:r>
              <a:rPr lang="de-DE" dirty="0"/>
              <a:t>HTTP/2</a:t>
            </a:r>
          </a:p>
          <a:p>
            <a:r>
              <a:rPr lang="de-DE" dirty="0"/>
              <a:t>Protocol Buffers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42650-CEC1-4B6D-9655-1CAB663B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B7A8-AA52-481D-8F67-3211596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8D5C4-DA39-4316-B1C7-6165C280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42" y="585216"/>
            <a:ext cx="2371725" cy="1181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712D2E6-8A55-4E8F-8C8E-E75775736257}"/>
              </a:ext>
            </a:extLst>
          </p:cNvPr>
          <p:cNvSpPr txBox="1"/>
          <p:nvPr/>
        </p:nvSpPr>
        <p:spPr>
          <a:xfrm>
            <a:off x="9759577" y="1812391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https://grpc.io/</a:t>
            </a:r>
          </a:p>
        </p:txBody>
      </p:sp>
    </p:spTree>
    <p:extLst>
      <p:ext uri="{BB962C8B-B14F-4D97-AF65-F5344CB8AC3E}">
        <p14:creationId xmlns:p14="http://schemas.microsoft.com/office/powerpoint/2010/main" val="399358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735</Words>
  <Application>Microsoft Office PowerPoint</Application>
  <PresentationFormat>Breitbild</PresentationFormat>
  <Paragraphs>201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Backend</vt:lpstr>
      <vt:lpstr>Agenda</vt:lpstr>
      <vt:lpstr>NodeJS – Allgemein </vt:lpstr>
      <vt:lpstr>NodeJS - NPM</vt:lpstr>
      <vt:lpstr>NodeJS – EventLoop </vt:lpstr>
      <vt:lpstr>NodeJS – JavaScript End-To-End</vt:lpstr>
      <vt:lpstr>NodeJS – Nachteile </vt:lpstr>
      <vt:lpstr>API-Technologien</vt:lpstr>
      <vt:lpstr>gRPC - Allgemein</vt:lpstr>
      <vt:lpstr>gRPC – Methodenaufruf</vt:lpstr>
      <vt:lpstr>gRPC - Allgemein</vt:lpstr>
      <vt:lpstr>gRPC – HTTP/2</vt:lpstr>
      <vt:lpstr>GRPC - ServerPush</vt:lpstr>
      <vt:lpstr>gRPC – HTTP/2</vt:lpstr>
      <vt:lpstr>gRPC – Protocol Buffers</vt:lpstr>
      <vt:lpstr>gRPC – Vorteile </vt:lpstr>
      <vt:lpstr>gRPC – Nachteile  </vt:lpstr>
      <vt:lpstr>REST - Allgemein</vt:lpstr>
      <vt:lpstr>REST – Client – Server 1/6</vt:lpstr>
      <vt:lpstr>REST – Stateless 2/6</vt:lpstr>
      <vt:lpstr>REST – Cache 3/6</vt:lpstr>
      <vt:lpstr>REST – Uniform-interface 4/6</vt:lpstr>
      <vt:lpstr>REST – Layered System 5/6</vt:lpstr>
      <vt:lpstr>REST – Code-On-Demand 6/6</vt:lpstr>
      <vt:lpstr>REST – Vorteile </vt:lpstr>
      <vt:lpstr>REST – Nachteile </vt:lpstr>
      <vt:lpstr>GraphQL – Allgemein </vt:lpstr>
      <vt:lpstr>GraphQL – Vorteile </vt:lpstr>
      <vt:lpstr>GraphQL – Nachteile </vt:lpstr>
      <vt:lpstr>Vergleich</vt:lpstr>
      <vt:lpstr>NodeJS &amp; API-Technologien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Tjark Klöpper</dc:creator>
  <cp:lastModifiedBy>Tjark Klöpper</cp:lastModifiedBy>
  <cp:revision>23</cp:revision>
  <dcterms:created xsi:type="dcterms:W3CDTF">2018-07-01T19:52:20Z</dcterms:created>
  <dcterms:modified xsi:type="dcterms:W3CDTF">2018-07-08T14:40:13Z</dcterms:modified>
</cp:coreProperties>
</file>